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0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2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4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7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5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0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F29C940-1C44-42AC-A675-FE581922D19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583313D-6014-4299-9C70-D436A1A9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5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51695"/>
            <a:ext cx="10642121" cy="1711037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</a:t>
            </a:r>
            <a:r>
              <a:rPr lang="en-IN" u="sng" dirty="0" smtClean="0"/>
              <a:t>BOBO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  </a:t>
            </a:r>
            <a:r>
              <a:rPr lang="en-IN" sz="4000" dirty="0" smtClean="0"/>
              <a:t>The </a:t>
            </a:r>
            <a:r>
              <a:rPr lang="en-IN" sz="4000" dirty="0" err="1" smtClean="0"/>
              <a:t>Color</a:t>
            </a:r>
            <a:r>
              <a:rPr lang="en-IN" sz="4000" dirty="0" smtClean="0"/>
              <a:t> Sorting Robotic Arm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~</a:t>
            </a:r>
            <a:r>
              <a:rPr lang="en-IN" dirty="0" err="1" smtClean="0"/>
              <a:t>Shruti</a:t>
            </a:r>
            <a:r>
              <a:rPr lang="en-IN" dirty="0" smtClean="0"/>
              <a:t> Joshi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~</a:t>
            </a:r>
            <a:r>
              <a:rPr lang="en-IN" dirty="0" err="1" smtClean="0"/>
              <a:t>Nitish</a:t>
            </a:r>
            <a:r>
              <a:rPr lang="en-IN" dirty="0" smtClean="0"/>
              <a:t>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5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Explaination</a:t>
            </a:r>
            <a:r>
              <a:rPr lang="en-IN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Arm movement	</a:t>
            </a:r>
            <a:endParaRPr lang="en-IN" sz="36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Arduino and Servo Motors are interfaced with MATLAB using the object creation method . 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Syntax </a:t>
            </a:r>
            <a:r>
              <a:rPr lang="en-IN" dirty="0" smtClean="0"/>
              <a:t>:                      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a=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();     s=servo(a,’D6’);</a:t>
            </a:r>
          </a:p>
          <a:p>
            <a:pPr marL="0" indent="0">
              <a:buNone/>
            </a:pPr>
            <a:r>
              <a:rPr lang="en-IN" dirty="0" smtClean="0"/>
              <a:t>0-179 </a:t>
            </a:r>
            <a:r>
              <a:rPr lang="en-IN" dirty="0" err="1" smtClean="0"/>
              <a:t>degres</a:t>
            </a:r>
            <a:r>
              <a:rPr lang="en-IN" dirty="0" smtClean="0"/>
              <a:t> of </a:t>
            </a:r>
            <a:r>
              <a:rPr lang="en-IN" dirty="0" err="1" smtClean="0"/>
              <a:t>rotaton</a:t>
            </a:r>
            <a:r>
              <a:rPr lang="en-IN" dirty="0" smtClean="0"/>
              <a:t> of the servo is calibrated between 0-1 </a:t>
            </a:r>
          </a:p>
          <a:p>
            <a:pPr marL="0" indent="0">
              <a:buNone/>
            </a:pPr>
            <a:r>
              <a:rPr lang="en-IN" dirty="0" smtClean="0"/>
              <a:t>Hence , 0.1 corresponds to a rotation of 18 </a:t>
            </a:r>
            <a:r>
              <a:rPr lang="en-IN" dirty="0" err="1" smtClean="0"/>
              <a:t>degress</a:t>
            </a:r>
            <a:r>
              <a:rPr lang="en-IN" dirty="0" smtClean="0"/>
              <a:t> and so on..</a:t>
            </a:r>
          </a:p>
          <a:p>
            <a:pPr marL="0" indent="0">
              <a:buNone/>
            </a:pPr>
            <a:r>
              <a:rPr lang="en-IN" dirty="0" err="1" smtClean="0"/>
              <a:t>Inorder</a:t>
            </a:r>
            <a:r>
              <a:rPr lang="en-IN" dirty="0" smtClean="0"/>
              <a:t> to give a command for rotation to the servo motor 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</a:t>
            </a: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writePosition</a:t>
            </a:r>
            <a:r>
              <a:rPr lang="en-IN" dirty="0" smtClean="0">
                <a:solidFill>
                  <a:srgbClr val="FF0000"/>
                </a:solidFill>
              </a:rPr>
              <a:t>(s,0.1);</a:t>
            </a:r>
          </a:p>
          <a:p>
            <a:pPr marL="0" indent="0">
              <a:buNone/>
            </a:pPr>
            <a:r>
              <a:rPr lang="en-IN" dirty="0" smtClean="0"/>
              <a:t>In the same manner , we will control all the four servos according to the required movement.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72994"/>
              </p:ext>
            </p:extLst>
          </p:nvPr>
        </p:nvGraphicFramePr>
        <p:xfrm>
          <a:off x="3070860" y="1974214"/>
          <a:ext cx="5044439" cy="209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658080" imgH="437400" progId="Package">
                  <p:embed/>
                </p:oleObj>
              </mc:Choice>
              <mc:Fallback>
                <p:oleObj name="Packager Shell Object" showAsIcon="1" r:id="rId3" imgW="6580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860" y="1974214"/>
                        <a:ext cx="5044439" cy="209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6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132" y="411480"/>
            <a:ext cx="4779034" cy="1143000"/>
          </a:xfrm>
        </p:spPr>
        <p:txBody>
          <a:bodyPr>
            <a:noAutofit/>
          </a:bodyPr>
          <a:lstStyle/>
          <a:p>
            <a:r>
              <a:rPr lang="en-IN" sz="7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OBJECTIVE</a:t>
            </a:r>
            <a:endParaRPr lang="en-IN" sz="7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109" y="2156172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The  subject will pick up the </a:t>
            </a:r>
            <a:r>
              <a:rPr lang="en-IN" sz="3600" dirty="0" err="1" smtClean="0">
                <a:solidFill>
                  <a:schemeClr val="tx1"/>
                </a:solidFill>
              </a:rPr>
              <a:t>colored</a:t>
            </a:r>
            <a:r>
              <a:rPr lang="en-IN" sz="3600" dirty="0" smtClean="0">
                <a:solidFill>
                  <a:schemeClr val="tx1"/>
                </a:solidFill>
              </a:rPr>
              <a:t> object from a specified position on the platform , bring it up to the webcam for classification of the </a:t>
            </a:r>
            <a:r>
              <a:rPr lang="en-IN" sz="3600" dirty="0" err="1" smtClean="0">
                <a:solidFill>
                  <a:schemeClr val="tx1"/>
                </a:solidFill>
              </a:rPr>
              <a:t>color</a:t>
            </a:r>
            <a:r>
              <a:rPr lang="en-IN" sz="3600" dirty="0" smtClean="0">
                <a:solidFill>
                  <a:schemeClr val="tx1"/>
                </a:solidFill>
              </a:rPr>
              <a:t> of the object and on the basis of the decided category , it will place the object in the container , specified for a particular </a:t>
            </a:r>
            <a:r>
              <a:rPr lang="en-IN" sz="3600" dirty="0" err="1" smtClean="0">
                <a:solidFill>
                  <a:schemeClr val="tx1"/>
                </a:solidFill>
              </a:rPr>
              <a:t>color</a:t>
            </a:r>
            <a:r>
              <a:rPr lang="en-IN" sz="3600" dirty="0" smtClean="0">
                <a:solidFill>
                  <a:schemeClr val="tx1"/>
                </a:solidFill>
              </a:rPr>
              <a:t> !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019"/>
            <a:ext cx="9144000" cy="1143000"/>
          </a:xfrm>
        </p:spPr>
        <p:txBody>
          <a:bodyPr>
            <a:normAutofit/>
          </a:bodyPr>
          <a:lstStyle/>
          <a:p>
            <a:r>
              <a:rPr lang="en-IN" sz="4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MAJOR COMPONENTS OF THE ARM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90880"/>
            <a:ext cx="3190256" cy="22115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92" y="3854845"/>
            <a:ext cx="3094008" cy="2627702"/>
          </a:xfrm>
        </p:spPr>
      </p:pic>
      <p:sp>
        <p:nvSpPr>
          <p:cNvPr id="7" name="TextBox 6"/>
          <p:cNvSpPr txBox="1"/>
          <p:nvPr/>
        </p:nvSpPr>
        <p:spPr>
          <a:xfrm>
            <a:off x="5270740" y="1580985"/>
            <a:ext cx="5776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TOWER PRO SG90 MINI SERVO MOTOR</a:t>
            </a:r>
          </a:p>
          <a:p>
            <a:r>
              <a:rPr lang="en-IN" sz="2400" dirty="0" smtClean="0"/>
              <a:t> </a:t>
            </a:r>
            <a:r>
              <a:rPr lang="en-IN" dirty="0" smtClean="0"/>
              <a:t>Servo motor is a type of motors whose </a:t>
            </a:r>
            <a:r>
              <a:rPr lang="en-IN" b="1" dirty="0" smtClean="0"/>
              <a:t>output shaft</a:t>
            </a:r>
            <a:r>
              <a:rPr lang="en-IN" dirty="0" smtClean="0"/>
              <a:t> can be moved to a specific angular </a:t>
            </a:r>
            <a:r>
              <a:rPr lang="en-IN" b="1" dirty="0" smtClean="0"/>
              <a:t>position</a:t>
            </a:r>
            <a:r>
              <a:rPr lang="en-IN" dirty="0" smtClean="0"/>
              <a:t> by sending it a coded signal. The servo motor will maintain the </a:t>
            </a:r>
            <a:r>
              <a:rPr lang="en-IN" b="1" dirty="0" smtClean="0"/>
              <a:t>position</a:t>
            </a:r>
            <a:r>
              <a:rPr lang="en-IN" dirty="0" smtClean="0"/>
              <a:t> of the shaft as long as you keep applying the coded signal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1086" y="4183811"/>
            <a:ext cx="58170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92D050"/>
                </a:solidFill>
              </a:rPr>
              <a:t>                </a:t>
            </a:r>
            <a:r>
              <a:rPr lang="en-IN" sz="2800" dirty="0" smtClean="0">
                <a:solidFill>
                  <a:srgbClr val="92D050"/>
                </a:solidFill>
              </a:rPr>
              <a:t> ARDUINO UNO</a:t>
            </a:r>
            <a:endParaRPr lang="en-IN" sz="3200" dirty="0" smtClean="0">
              <a:solidFill>
                <a:srgbClr val="92D050"/>
              </a:solidFill>
            </a:endParaRPr>
          </a:p>
          <a:p>
            <a:r>
              <a:rPr lang="en-IN" dirty="0" smtClean="0"/>
              <a:t>The </a:t>
            </a:r>
            <a:r>
              <a:rPr lang="en-IN" b="1" dirty="0" smtClean="0"/>
              <a:t>Arduino Uno</a:t>
            </a:r>
            <a:r>
              <a:rPr lang="en-IN" dirty="0" smtClean="0"/>
              <a:t> is a microcontroller board based on the ATmega328 (datasheet). It has 14 digital input/output pins (of which 6 can be used as PWM outputs), 6 </a:t>
            </a:r>
            <a:r>
              <a:rPr lang="en-IN" dirty="0" err="1" smtClean="0"/>
              <a:t>analog</a:t>
            </a:r>
            <a:r>
              <a:rPr lang="en-IN" dirty="0" smtClean="0"/>
              <a:t> inputs, a 16 MHz ceramic resonator, a USB connection, a power jack, an ICSP header, and a reset button.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5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41" y="382581"/>
            <a:ext cx="12002219" cy="1143000"/>
          </a:xfrm>
        </p:spPr>
        <p:txBody>
          <a:bodyPr>
            <a:normAutofit/>
          </a:bodyPr>
          <a:lstStyle/>
          <a:p>
            <a:r>
              <a:rPr lang="en-IN" sz="53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OF ONE CYCLE MOVEMENT</a:t>
            </a:r>
            <a:endParaRPr lang="en-IN" sz="53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271" y="1886010"/>
            <a:ext cx="9069238" cy="4270375"/>
          </a:xfrm>
        </p:spPr>
        <p:txBody>
          <a:bodyPr/>
          <a:lstStyle/>
          <a:p>
            <a:r>
              <a:rPr lang="en-IN" dirty="0" smtClean="0"/>
              <a:t>Set the Arm into the Initial Position .</a:t>
            </a:r>
          </a:p>
          <a:p>
            <a:r>
              <a:rPr lang="en-IN" dirty="0" smtClean="0"/>
              <a:t>Get to the Pickup Point .</a:t>
            </a:r>
          </a:p>
          <a:p>
            <a:r>
              <a:rPr lang="en-IN" dirty="0" smtClean="0"/>
              <a:t>Pick up the object .</a:t>
            </a:r>
          </a:p>
          <a:p>
            <a:r>
              <a:rPr lang="en-IN" dirty="0" smtClean="0"/>
              <a:t>Proceed towards the Webcam with the object in hold .</a:t>
            </a:r>
          </a:p>
          <a:p>
            <a:r>
              <a:rPr lang="en-IN" dirty="0" err="1" smtClean="0"/>
              <a:t>Color</a:t>
            </a:r>
            <a:r>
              <a:rPr lang="en-IN" dirty="0" smtClean="0"/>
              <a:t> Classification using Image Processing in MATLAB .</a:t>
            </a:r>
          </a:p>
          <a:p>
            <a:r>
              <a:rPr lang="en-IN" dirty="0" smtClean="0"/>
              <a:t>Proceed towards the specific container after the </a:t>
            </a:r>
            <a:r>
              <a:rPr lang="en-IN" dirty="0" err="1" smtClean="0"/>
              <a:t>color</a:t>
            </a:r>
            <a:r>
              <a:rPr lang="en-IN" dirty="0" smtClean="0"/>
              <a:t> of the object has been detected</a:t>
            </a:r>
          </a:p>
          <a:p>
            <a:r>
              <a:rPr lang="en-IN" dirty="0" smtClean="0"/>
              <a:t>Release the object into the container .</a:t>
            </a:r>
          </a:p>
          <a:p>
            <a:r>
              <a:rPr lang="en-IN" dirty="0" smtClean="0"/>
              <a:t>Repeat the cycle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0" y="350520"/>
            <a:ext cx="9144000" cy="1143000"/>
          </a:xfrm>
        </p:spPr>
        <p:txBody>
          <a:bodyPr>
            <a:noAutofit/>
          </a:bodyPr>
          <a:lstStyle/>
          <a:p>
            <a:r>
              <a:rPr lang="en-IN" sz="4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SNAPSHOTS OF THE ARM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1825625"/>
            <a:ext cx="3611880" cy="24110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0" y="3681000"/>
            <a:ext cx="3771900" cy="25888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0" y="1825625"/>
            <a:ext cx="3459480" cy="24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493" y="150019"/>
            <a:ext cx="9707880" cy="1143000"/>
          </a:xfrm>
        </p:spPr>
        <p:txBody>
          <a:bodyPr>
            <a:normAutofit fontScale="90000"/>
          </a:bodyPr>
          <a:lstStyle/>
          <a:p>
            <a:r>
              <a:rPr lang="en-IN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IN" sz="4400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PROCESSING</a:t>
            </a:r>
            <a:r>
              <a:rPr lang="en-IN" sz="4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INTERFACING WITH WEBCAM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35636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                                    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                                 cam=webcam(1)</a:t>
            </a:r>
            <a:r>
              <a:rPr lang="en-IN" dirty="0" smtClean="0"/>
              <a:t>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 smtClean="0"/>
              <a:t>Object that creates a connectivity between the Webcam and the MATLAB Software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483042"/>
            <a:ext cx="2562587" cy="2735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92" y="1898332"/>
            <a:ext cx="3781425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2" y="1483042"/>
            <a:ext cx="2450783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204847"/>
            <a:ext cx="11932920" cy="1143000"/>
          </a:xfrm>
        </p:spPr>
        <p:txBody>
          <a:bodyPr>
            <a:noAutofit/>
          </a:bodyPr>
          <a:lstStyle/>
          <a:p>
            <a:r>
              <a:rPr lang="en-IN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of an RGB into Separate Filters</a:t>
            </a:r>
            <a:endParaRPr lang="en-IN" sz="36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0" y="2284214"/>
            <a:ext cx="3608863" cy="295307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27" y="1801892"/>
            <a:ext cx="1539240" cy="1036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7" y="3241179"/>
            <a:ext cx="1546860" cy="1074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27" y="4718566"/>
            <a:ext cx="1584960" cy="1066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08663" y="506730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IN" dirty="0" smtClean="0">
                <a:solidFill>
                  <a:srgbClr val="92D050"/>
                </a:solidFill>
              </a:rPr>
              <a:t>G</a:t>
            </a:r>
            <a:r>
              <a:rPr lang="en-IN" dirty="0" smtClean="0">
                <a:solidFill>
                  <a:schemeClr val="accent3"/>
                </a:solidFill>
              </a:rPr>
              <a:t>B</a:t>
            </a:r>
            <a:r>
              <a:rPr lang="en-IN" dirty="0" smtClean="0"/>
              <a:t> Image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633460" y="2457896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203180" y="2099548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03180" y="3392924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GREEN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3180" y="471856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BLUE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63" y="2642562"/>
            <a:ext cx="2791457" cy="17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48686"/>
            <a:ext cx="9144000" cy="1143000"/>
          </a:xfrm>
        </p:spPr>
        <p:txBody>
          <a:bodyPr>
            <a:noAutofit/>
          </a:bodyPr>
          <a:lstStyle/>
          <a:p>
            <a:r>
              <a:rPr lang="en-IN" sz="4800" dirty="0" smtClean="0"/>
              <a:t>         </a:t>
            </a:r>
            <a:r>
              <a:rPr lang="en-IN" sz="4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DETECTION</a:t>
            </a:r>
            <a:endParaRPr lang="en-IN" sz="4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33" y="1398002"/>
            <a:ext cx="3328667" cy="25637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75173"/>
            <a:ext cx="2964180" cy="2006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40" y="2135067"/>
            <a:ext cx="1447800" cy="1089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7930" y="4145280"/>
            <a:ext cx="7559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an example , the user wants to detect the Red regions present in the image , then using the syntax : </a:t>
            </a:r>
          </a:p>
          <a:p>
            <a:r>
              <a:rPr lang="en-IN" dirty="0" smtClean="0"/>
              <a:t>                           </a:t>
            </a:r>
            <a:r>
              <a:rPr lang="en-IN" dirty="0" err="1" smtClean="0">
                <a:solidFill>
                  <a:srgbClr val="FF0000"/>
                </a:solidFill>
              </a:rPr>
              <a:t>neg_img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imsubtract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orig_img</a:t>
            </a:r>
            <a:r>
              <a:rPr lang="en-IN" dirty="0" smtClean="0">
                <a:solidFill>
                  <a:srgbClr val="FF0000"/>
                </a:solidFill>
              </a:rPr>
              <a:t>(:,:,1)-</a:t>
            </a:r>
            <a:r>
              <a:rPr lang="en-IN" dirty="0" err="1" smtClean="0">
                <a:solidFill>
                  <a:srgbClr val="FF0000"/>
                </a:solidFill>
              </a:rPr>
              <a:t>gray_img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                                   </a:t>
            </a:r>
            <a:r>
              <a:rPr lang="en-IN" dirty="0" err="1" smtClean="0">
                <a:solidFill>
                  <a:srgbClr val="FF0000"/>
                </a:solidFill>
              </a:rPr>
              <a:t>bw_img</a:t>
            </a:r>
            <a:r>
              <a:rPr lang="en-IN" dirty="0" smtClean="0">
                <a:solidFill>
                  <a:srgbClr val="FF0000"/>
                </a:solidFill>
              </a:rPr>
              <a:t>=im2bw(neg_img,0.21);</a:t>
            </a:r>
          </a:p>
          <a:p>
            <a:r>
              <a:rPr lang="en-IN" dirty="0" smtClean="0"/>
              <a:t>the original RGB will be converted to negative image of red filter , and then </a:t>
            </a:r>
          </a:p>
          <a:p>
            <a:r>
              <a:rPr lang="en-IN" dirty="0" smtClean="0"/>
              <a:t>Applying the threshold value of 0.21 , it will be converted to Black n White image .</a:t>
            </a:r>
          </a:p>
          <a:p>
            <a:r>
              <a:rPr lang="en-IN" dirty="0" smtClean="0"/>
              <a:t>This way , the red region in image will be WHITE and rest everything will be Black.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780" y="510540"/>
            <a:ext cx="9144000" cy="1143000"/>
          </a:xfrm>
        </p:spPr>
        <p:txBody>
          <a:bodyPr>
            <a:normAutofit/>
          </a:bodyPr>
          <a:lstStyle/>
          <a:p>
            <a:r>
              <a:rPr lang="en-IN" sz="5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Processing…</a:t>
            </a:r>
            <a:endParaRPr lang="en-IN" sz="5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For the </a:t>
            </a:r>
            <a:r>
              <a:rPr lang="en-IN" sz="2800" dirty="0" err="1" smtClean="0"/>
              <a:t>Color</a:t>
            </a:r>
            <a:r>
              <a:rPr lang="en-IN" sz="2800" dirty="0" smtClean="0"/>
              <a:t> Detection of the object that the Arm has been holding  , we will figure out the Black n White image for all the three filters and compare   the number of white pixels in each one .</a:t>
            </a:r>
          </a:p>
          <a:p>
            <a:pPr marL="0" indent="0">
              <a:buNone/>
            </a:pPr>
            <a:r>
              <a:rPr lang="en-IN" sz="2800" dirty="0" smtClean="0"/>
              <a:t>Once the filter with the max white pixels has been figured out , a stimuli for the arm to approach the container of the detected </a:t>
            </a:r>
            <a:r>
              <a:rPr lang="en-IN" sz="2800" dirty="0" err="1" smtClean="0"/>
              <a:t>color</a:t>
            </a:r>
            <a:r>
              <a:rPr lang="en-IN" sz="2800" dirty="0" smtClean="0"/>
              <a:t>  , is given 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4425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tf02901026</Template>
  <TotalTime>343</TotalTime>
  <Words>463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Package</vt:lpstr>
      <vt:lpstr>           BOBO     The Color Sorting Robotic Arm</vt:lpstr>
      <vt:lpstr>                              OBJECTIVE</vt:lpstr>
      <vt:lpstr> MAJOR COMPONENTS OF THE ARM</vt:lpstr>
      <vt:lpstr>PROCEDURE OF ONE CYCLE MOVEMENT</vt:lpstr>
      <vt:lpstr>SNAPSHOTS OF THE ARM</vt:lpstr>
      <vt:lpstr>   IMAGE PROCESSING MATLAB INTERFACING WITH WEBCAM</vt:lpstr>
      <vt:lpstr>Conversion of an RGB into Separate Filters</vt:lpstr>
      <vt:lpstr>         COLOR DETECTION</vt:lpstr>
      <vt:lpstr>Final Processing…</vt:lpstr>
      <vt:lpstr>Explaination of the Arm movement </vt:lpstr>
      <vt:lpstr>PowerPoint Presentation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Sorting Robotic Arm</dc:title>
  <dc:creator>hp</dc:creator>
  <cp:lastModifiedBy>hp</cp:lastModifiedBy>
  <cp:revision>24</cp:revision>
  <dcterms:created xsi:type="dcterms:W3CDTF">2017-07-26T18:07:17Z</dcterms:created>
  <dcterms:modified xsi:type="dcterms:W3CDTF">2017-07-26T23:50:40Z</dcterms:modified>
</cp:coreProperties>
</file>