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420" r:id="rId3"/>
    <p:sldId id="421" r:id="rId4"/>
    <p:sldId id="451" r:id="rId5"/>
    <p:sldId id="423" r:id="rId6"/>
    <p:sldId id="424" r:id="rId7"/>
    <p:sldId id="425" r:id="rId8"/>
    <p:sldId id="426" r:id="rId9"/>
    <p:sldId id="427" r:id="rId10"/>
    <p:sldId id="428" r:id="rId11"/>
    <p:sldId id="450" r:id="rId12"/>
    <p:sldId id="429" r:id="rId13"/>
    <p:sldId id="430" r:id="rId14"/>
    <p:sldId id="431" r:id="rId15"/>
    <p:sldId id="432" r:id="rId16"/>
    <p:sldId id="433" r:id="rId17"/>
    <p:sldId id="434" r:id="rId18"/>
    <p:sldId id="436" r:id="rId19"/>
    <p:sldId id="437" r:id="rId20"/>
    <p:sldId id="438" r:id="rId21"/>
    <p:sldId id="439" r:id="rId22"/>
    <p:sldId id="440" r:id="rId23"/>
    <p:sldId id="441" r:id="rId24"/>
    <p:sldId id="442" r:id="rId25"/>
    <p:sldId id="443" r:id="rId26"/>
    <p:sldId id="445" r:id="rId27"/>
    <p:sldId id="446" r:id="rId28"/>
    <p:sldId id="447" r:id="rId29"/>
    <p:sldId id="448" r:id="rId30"/>
    <p:sldId id="449" r:id="rId31"/>
    <p:sldId id="419" r:id="rId32"/>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p:cViewPr varScale="1">
        <p:scale>
          <a:sx n="72" d="100"/>
          <a:sy n="72" d="100"/>
        </p:scale>
        <p:origin x="1338" y="72"/>
      </p:cViewPr>
      <p:guideLst>
        <p:guide orient="horz" pos="2160"/>
        <p:guide pos="288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pPr>
              <a:defRPr/>
            </a:pPr>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pPr>
              <a:defRPr/>
            </a:pPr>
            <a:fld id="{33E7E92B-59FA-49FB-B014-1669F564A86F}" type="datetimeFigureOut">
              <a:rPr lang="en-US"/>
              <a:pPr>
                <a:defRPr/>
              </a:pPr>
              <a:t>2/10/2018</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pPr>
              <a:defRPr/>
            </a:pPr>
            <a:fld id="{5CAD7887-406F-46CC-9589-B5DF14B164FF}" type="slidenum">
              <a:rPr lang="en-US"/>
              <a:pPr>
                <a:defRPr/>
              </a:pPr>
              <a:t>‹#›</a:t>
            </a:fld>
            <a:endParaRPr lang="en-US"/>
          </a:p>
        </p:txBody>
      </p:sp>
    </p:spTree>
    <p:extLst>
      <p:ext uri="{BB962C8B-B14F-4D97-AF65-F5344CB8AC3E}">
        <p14:creationId xmlns:p14="http://schemas.microsoft.com/office/powerpoint/2010/main" val="2706477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fontAlgn="auto">
              <a:spcBef>
                <a:spcPts val="0"/>
              </a:spcBef>
              <a:spcAft>
                <a:spcPts val="0"/>
              </a:spcAft>
              <a:defRPr sz="1200">
                <a:latin typeface="+mn-lt"/>
              </a:defRPr>
            </a:lvl1pPr>
          </a:lstStyle>
          <a:p>
            <a:pPr>
              <a:defRPr/>
            </a:pPr>
            <a:fld id="{FD7B8707-E1CD-4CEF-A00B-04778EC3BE00}" type="datetimeFigureOut">
              <a:rPr lang="en-US"/>
              <a:pPr>
                <a:defRPr/>
              </a:pPr>
              <a:t>2/10/2018</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fontAlgn="auto">
              <a:spcBef>
                <a:spcPts val="0"/>
              </a:spcBef>
              <a:spcAft>
                <a:spcPts val="0"/>
              </a:spcAft>
              <a:defRPr sz="1200">
                <a:latin typeface="+mn-lt"/>
              </a:defRPr>
            </a:lvl1pPr>
          </a:lstStyle>
          <a:p>
            <a:pPr>
              <a:defRPr/>
            </a:pPr>
            <a:fld id="{E692987E-3A66-4994-9BE4-8BDBBB69D16B}" type="slidenum">
              <a:rPr lang="en-US"/>
              <a:pPr>
                <a:defRPr/>
              </a:pPr>
              <a:t>‹#›</a:t>
            </a:fld>
            <a:endParaRPr lang="en-US"/>
          </a:p>
        </p:txBody>
      </p:sp>
    </p:spTree>
    <p:extLst>
      <p:ext uri="{BB962C8B-B14F-4D97-AF65-F5344CB8AC3E}">
        <p14:creationId xmlns:p14="http://schemas.microsoft.com/office/powerpoint/2010/main" val="806057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0DCA77-AE49-4A9C-A909-3537221CB17F}"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3160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10382D7-6004-43C9-AB02-56543EB3FDAB}"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B1D066EC-5749-4585-9837-C7D7BD5CB86B}" type="slidenum">
              <a:rPr lang="en-US"/>
              <a:pPr>
                <a:defRPr/>
              </a:pPr>
              <a:t>‹#›</a:t>
            </a:fld>
            <a:endParaRPr lang="en-US"/>
          </a:p>
        </p:txBody>
      </p:sp>
    </p:spTree>
    <p:extLst>
      <p:ext uri="{BB962C8B-B14F-4D97-AF65-F5344CB8AC3E}">
        <p14:creationId xmlns:p14="http://schemas.microsoft.com/office/powerpoint/2010/main" val="60515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ECD6C3C-A366-4DF9-81B4-5B0188B44BD9}"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12236EC8-B6B4-4047-8E94-DB4977AA8CDE}" type="slidenum">
              <a:rPr lang="en-US"/>
              <a:pPr>
                <a:defRPr/>
              </a:pPr>
              <a:t>‹#›</a:t>
            </a:fld>
            <a:endParaRPr lang="en-US"/>
          </a:p>
        </p:txBody>
      </p:sp>
    </p:spTree>
    <p:extLst>
      <p:ext uri="{BB962C8B-B14F-4D97-AF65-F5344CB8AC3E}">
        <p14:creationId xmlns:p14="http://schemas.microsoft.com/office/powerpoint/2010/main" val="287475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F8308A0-081A-40E0-AB91-AE760FA81C51}"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6C83A777-F07E-472E-A020-7B4D580524B9}" type="slidenum">
              <a:rPr lang="en-US"/>
              <a:pPr>
                <a:defRPr/>
              </a:pPr>
              <a:t>‹#›</a:t>
            </a:fld>
            <a:endParaRPr lang="en-US"/>
          </a:p>
        </p:txBody>
      </p:sp>
    </p:spTree>
    <p:extLst>
      <p:ext uri="{BB962C8B-B14F-4D97-AF65-F5344CB8AC3E}">
        <p14:creationId xmlns:p14="http://schemas.microsoft.com/office/powerpoint/2010/main" val="143393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quarter" idx="1"/>
          </p:nvPr>
        </p:nvSpPr>
        <p:spPr>
          <a:xfrm>
            <a:off x="457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990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6576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D831DDB-45BE-4D5A-8382-8E06A7A6251F}"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2A7F69CA-01CC-4DEF-B5D8-B239B6D1E812}" type="slidenum">
              <a:rPr lang="en-US"/>
              <a:pPr>
                <a:defRPr/>
              </a:pPr>
              <a:t>‹#›</a:t>
            </a:fld>
            <a:endParaRPr lang="en-US"/>
          </a:p>
        </p:txBody>
      </p:sp>
    </p:spTree>
    <p:extLst>
      <p:ext uri="{BB962C8B-B14F-4D97-AF65-F5344CB8AC3E}">
        <p14:creationId xmlns:p14="http://schemas.microsoft.com/office/powerpoint/2010/main" val="396719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51"/>
            <a:ext cx="8229600" cy="715962"/>
          </a:xfrm>
        </p:spPr>
        <p:txBody>
          <a:bodyPr>
            <a:normAutofit/>
          </a:bodyPr>
          <a:lstStyle>
            <a:lvl1pPr>
              <a:defRPr sz="3200" baseline="0">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457200" y="914400"/>
            <a:ext cx="8229600" cy="5334000"/>
          </a:xfrm>
        </p:spPr>
        <p:txBody>
          <a:bodyPr/>
          <a:lstStyle>
            <a:lvl1pPr>
              <a:buClr>
                <a:srgbClr val="0070C0"/>
              </a:buClr>
              <a:buFont typeface="Wingdings" pitchFamily="2" charset="2"/>
              <a:buChar char="§"/>
              <a:defRPr sz="1800" baseline="0"/>
            </a:lvl1pPr>
            <a:lvl2pPr>
              <a:buClr>
                <a:srgbClr val="92D050"/>
              </a:buClr>
              <a:buFont typeface="Wingdings" pitchFamily="2" charset="2"/>
              <a:buChar char="§"/>
              <a:defRPr sz="1800" baseline="0"/>
            </a:lvl2pPr>
            <a:lvl3pPr>
              <a:buClr>
                <a:srgbClr val="FF0000"/>
              </a:buClr>
              <a:buFont typeface="Wingdings" pitchFamily="2" charset="2"/>
              <a:buChar char="§"/>
              <a:defRPr sz="1600" baseline="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A3A10935-C4E4-4A31-A905-CBD3B88B377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sz="1600" b="1"/>
            </a:lvl1pPr>
          </a:lstStyle>
          <a:p>
            <a:pPr>
              <a:defRPr/>
            </a:pPr>
            <a:fld id="{F8C3E294-9E12-4E24-B275-9BA1AC14E86B}" type="slidenum">
              <a:rPr lang="en-US"/>
              <a:pPr>
                <a:defRPr/>
              </a:pPr>
              <a:t>‹#›</a:t>
            </a:fld>
            <a:endParaRPr lang="en-US" dirty="0"/>
          </a:p>
        </p:txBody>
      </p:sp>
    </p:spTree>
    <p:extLst>
      <p:ext uri="{BB962C8B-B14F-4D97-AF65-F5344CB8AC3E}">
        <p14:creationId xmlns:p14="http://schemas.microsoft.com/office/powerpoint/2010/main" val="278722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2AA3077-BD5E-4DF2-86F4-B2787C87502F}" type="datetime1">
              <a:rPr lang="en-US"/>
              <a:pPr>
                <a:defRPr/>
              </a:pPr>
              <a:t>2/10/2018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@Your Name</a:t>
            </a:r>
          </a:p>
        </p:txBody>
      </p:sp>
      <p:sp>
        <p:nvSpPr>
          <p:cNvPr id="6" name="Slide Number Placeholder 5"/>
          <p:cNvSpPr>
            <a:spLocks noGrp="1"/>
          </p:cNvSpPr>
          <p:nvPr>
            <p:ph type="sldNum" sz="quarter" idx="12"/>
          </p:nvPr>
        </p:nvSpPr>
        <p:spPr/>
        <p:txBody>
          <a:bodyPr/>
          <a:lstStyle>
            <a:lvl1pPr>
              <a:defRPr/>
            </a:lvl1pPr>
          </a:lstStyle>
          <a:p>
            <a:pPr>
              <a:defRPr/>
            </a:pPr>
            <a:fld id="{E1D6EFB9-832D-41AA-B6AA-BA3FDFDF217B}" type="slidenum">
              <a:rPr lang="en-US"/>
              <a:pPr>
                <a:defRPr/>
              </a:pPr>
              <a:t>‹#›</a:t>
            </a:fld>
            <a:endParaRPr lang="en-US"/>
          </a:p>
        </p:txBody>
      </p:sp>
    </p:spTree>
    <p:extLst>
      <p:ext uri="{BB962C8B-B14F-4D97-AF65-F5344CB8AC3E}">
        <p14:creationId xmlns:p14="http://schemas.microsoft.com/office/powerpoint/2010/main" val="46295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7D9D7AE-2072-4CF1-81AF-6875EEBBE2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C1FBD6B9-3A33-4A94-B724-9A8AE8A254DC}" type="slidenum">
              <a:rPr lang="en-US"/>
              <a:pPr>
                <a:defRPr/>
              </a:pPr>
              <a:t>‹#›</a:t>
            </a:fld>
            <a:endParaRPr lang="en-US"/>
          </a:p>
        </p:txBody>
      </p:sp>
    </p:spTree>
    <p:extLst>
      <p:ext uri="{BB962C8B-B14F-4D97-AF65-F5344CB8AC3E}">
        <p14:creationId xmlns:p14="http://schemas.microsoft.com/office/powerpoint/2010/main" val="3509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7AD28BE-7261-4565-BDD9-9D13920F46F3}" type="datetime1">
              <a:rPr lang="en-US"/>
              <a:pPr>
                <a:defRPr/>
              </a:pPr>
              <a:t>2/10/2018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@Your Name</a:t>
            </a:r>
          </a:p>
        </p:txBody>
      </p:sp>
      <p:sp>
        <p:nvSpPr>
          <p:cNvPr id="9" name="Slide Number Placeholder 5"/>
          <p:cNvSpPr>
            <a:spLocks noGrp="1"/>
          </p:cNvSpPr>
          <p:nvPr>
            <p:ph type="sldNum" sz="quarter" idx="12"/>
          </p:nvPr>
        </p:nvSpPr>
        <p:spPr/>
        <p:txBody>
          <a:bodyPr/>
          <a:lstStyle>
            <a:lvl1pPr>
              <a:defRPr/>
            </a:lvl1pPr>
          </a:lstStyle>
          <a:p>
            <a:pPr>
              <a:defRPr/>
            </a:pPr>
            <a:fld id="{1FF3FC6E-2B66-4D2D-9218-6A86576333C3}" type="slidenum">
              <a:rPr lang="en-US"/>
              <a:pPr>
                <a:defRPr/>
              </a:pPr>
              <a:t>‹#›</a:t>
            </a:fld>
            <a:endParaRPr lang="en-US"/>
          </a:p>
        </p:txBody>
      </p:sp>
    </p:spTree>
    <p:extLst>
      <p:ext uri="{BB962C8B-B14F-4D97-AF65-F5344CB8AC3E}">
        <p14:creationId xmlns:p14="http://schemas.microsoft.com/office/powerpoint/2010/main" val="408066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0EF4F18-6076-4F4D-8701-7E7E46FB9673}" type="datetime1">
              <a:rPr lang="en-US"/>
              <a:pPr>
                <a:defRPr/>
              </a:pPr>
              <a:t>2/10/2018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@Your Name</a:t>
            </a:r>
          </a:p>
        </p:txBody>
      </p:sp>
      <p:sp>
        <p:nvSpPr>
          <p:cNvPr id="5" name="Slide Number Placeholder 5"/>
          <p:cNvSpPr>
            <a:spLocks noGrp="1"/>
          </p:cNvSpPr>
          <p:nvPr>
            <p:ph type="sldNum" sz="quarter" idx="12"/>
          </p:nvPr>
        </p:nvSpPr>
        <p:spPr/>
        <p:txBody>
          <a:bodyPr/>
          <a:lstStyle>
            <a:lvl1pPr>
              <a:defRPr/>
            </a:lvl1pPr>
          </a:lstStyle>
          <a:p>
            <a:pPr>
              <a:defRPr/>
            </a:pPr>
            <a:fld id="{E9C73807-B068-4863-956B-F1B336131749}" type="slidenum">
              <a:rPr lang="en-US"/>
              <a:pPr>
                <a:defRPr/>
              </a:pPr>
              <a:t>‹#›</a:t>
            </a:fld>
            <a:endParaRPr lang="en-US"/>
          </a:p>
        </p:txBody>
      </p:sp>
    </p:spTree>
    <p:extLst>
      <p:ext uri="{BB962C8B-B14F-4D97-AF65-F5344CB8AC3E}">
        <p14:creationId xmlns:p14="http://schemas.microsoft.com/office/powerpoint/2010/main" val="408055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8F68202-4F72-4F7C-A5F1-E7B21F92F430}" type="datetime1">
              <a:rPr lang="en-US"/>
              <a:pPr>
                <a:defRPr/>
              </a:pPr>
              <a:t>2/10/2018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@Your Name</a:t>
            </a:r>
          </a:p>
        </p:txBody>
      </p:sp>
      <p:sp>
        <p:nvSpPr>
          <p:cNvPr id="4" name="Slide Number Placeholder 5"/>
          <p:cNvSpPr>
            <a:spLocks noGrp="1"/>
          </p:cNvSpPr>
          <p:nvPr>
            <p:ph type="sldNum" sz="quarter" idx="12"/>
          </p:nvPr>
        </p:nvSpPr>
        <p:spPr/>
        <p:txBody>
          <a:bodyPr/>
          <a:lstStyle>
            <a:lvl1pPr>
              <a:defRPr/>
            </a:lvl1pPr>
          </a:lstStyle>
          <a:p>
            <a:pPr>
              <a:defRPr/>
            </a:pPr>
            <a:fld id="{B6F5520D-11A7-44C7-A268-AAA329E6ED9D}" type="slidenum">
              <a:rPr lang="en-US"/>
              <a:pPr>
                <a:defRPr/>
              </a:pPr>
              <a:t>‹#›</a:t>
            </a:fld>
            <a:endParaRPr lang="en-US"/>
          </a:p>
        </p:txBody>
      </p:sp>
    </p:spTree>
    <p:extLst>
      <p:ext uri="{BB962C8B-B14F-4D97-AF65-F5344CB8AC3E}">
        <p14:creationId xmlns:p14="http://schemas.microsoft.com/office/powerpoint/2010/main" val="352703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3AA5998-59A9-4C76-B55B-B07AD0665B82}"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ADEA0E33-B153-4585-A659-757BD76D8C72}" type="slidenum">
              <a:rPr lang="en-US"/>
              <a:pPr>
                <a:defRPr/>
              </a:pPr>
              <a:t>‹#›</a:t>
            </a:fld>
            <a:endParaRPr lang="en-US"/>
          </a:p>
        </p:txBody>
      </p:sp>
    </p:spTree>
    <p:extLst>
      <p:ext uri="{BB962C8B-B14F-4D97-AF65-F5344CB8AC3E}">
        <p14:creationId xmlns:p14="http://schemas.microsoft.com/office/powerpoint/2010/main" val="174218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DFA7D98-E199-4E72-A4FE-85F4B3A9BF25}" type="datetime1">
              <a:rPr lang="en-US"/>
              <a:pPr>
                <a:defRPr/>
              </a:pPr>
              <a:t>2/10/2018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@Your Name</a:t>
            </a:r>
          </a:p>
        </p:txBody>
      </p:sp>
      <p:sp>
        <p:nvSpPr>
          <p:cNvPr id="7" name="Slide Number Placeholder 5"/>
          <p:cNvSpPr>
            <a:spLocks noGrp="1"/>
          </p:cNvSpPr>
          <p:nvPr>
            <p:ph type="sldNum" sz="quarter" idx="12"/>
          </p:nvPr>
        </p:nvSpPr>
        <p:spPr/>
        <p:txBody>
          <a:bodyPr/>
          <a:lstStyle>
            <a:lvl1pPr>
              <a:defRPr/>
            </a:lvl1pPr>
          </a:lstStyle>
          <a:p>
            <a:pPr>
              <a:defRPr/>
            </a:pPr>
            <a:fld id="{70AEC9DF-A8CA-492E-9A95-52D982BBB1FB}" type="slidenum">
              <a:rPr lang="en-US"/>
              <a:pPr>
                <a:defRPr/>
              </a:pPr>
              <a:t>‹#›</a:t>
            </a:fld>
            <a:endParaRPr lang="en-US"/>
          </a:p>
        </p:txBody>
      </p:sp>
    </p:spTree>
    <p:extLst>
      <p:ext uri="{BB962C8B-B14F-4D97-AF65-F5344CB8AC3E}">
        <p14:creationId xmlns:p14="http://schemas.microsoft.com/office/powerpoint/2010/main" val="22648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9906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97832353-B273-4796-B91B-464BBEE56517}" type="datetime1">
              <a:rPr lang="en-US"/>
              <a:pPr>
                <a:defRPr/>
              </a:pPr>
              <a:t>2/10/2018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a:t>@Your Name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34D79D8-E937-4F7F-B5D1-0FDC90AE5A5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12" r:id="rId1"/>
    <p:sldLayoutId id="2147484123"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Lst>
  <p:hf hdr="0" dt="0"/>
  <p:txStyles>
    <p:titleStyle>
      <a:lvl1pPr algn="ctr" rtl="0" eaLnBrk="0" fontAlgn="base" hangingPunct="0">
        <a:spcBef>
          <a:spcPct val="0"/>
        </a:spcBef>
        <a:spcAft>
          <a:spcPct val="0"/>
        </a:spcAft>
        <a:defRPr sz="3600" kern="12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Calibri" pitchFamily="34" charset="0"/>
        </a:defRPr>
      </a:lvl2pPr>
      <a:lvl3pPr algn="ctr" rtl="0" eaLnBrk="0" fontAlgn="base" hangingPunct="0">
        <a:spcBef>
          <a:spcPct val="0"/>
        </a:spcBef>
        <a:spcAft>
          <a:spcPct val="0"/>
        </a:spcAft>
        <a:defRPr sz="3600">
          <a:solidFill>
            <a:schemeClr val="hlink"/>
          </a:solidFill>
          <a:latin typeface="Calibri" pitchFamily="34" charset="0"/>
        </a:defRPr>
      </a:lvl3pPr>
      <a:lvl4pPr algn="ctr" rtl="0" eaLnBrk="0" fontAlgn="base" hangingPunct="0">
        <a:spcBef>
          <a:spcPct val="0"/>
        </a:spcBef>
        <a:spcAft>
          <a:spcPct val="0"/>
        </a:spcAft>
        <a:defRPr sz="3600">
          <a:solidFill>
            <a:schemeClr val="hlink"/>
          </a:solidFill>
          <a:latin typeface="Calibri" pitchFamily="34" charset="0"/>
        </a:defRPr>
      </a:lvl4pPr>
      <a:lvl5pPr algn="ctr" rtl="0" eaLnBrk="0" fontAlgn="base" hangingPunct="0">
        <a:spcBef>
          <a:spcPct val="0"/>
        </a:spcBef>
        <a:spcAft>
          <a:spcPct val="0"/>
        </a:spcAft>
        <a:defRPr sz="3600">
          <a:solidFill>
            <a:schemeClr val="hlink"/>
          </a:solidFill>
          <a:latin typeface="Calibri" pitchFamily="34" charset="0"/>
        </a:defRPr>
      </a:lvl5pPr>
      <a:lvl6pPr marL="457200" algn="ctr" rtl="0" fontAlgn="base">
        <a:spcBef>
          <a:spcPct val="0"/>
        </a:spcBef>
        <a:spcAft>
          <a:spcPct val="0"/>
        </a:spcAft>
        <a:defRPr sz="3600">
          <a:solidFill>
            <a:schemeClr val="hlink"/>
          </a:solidFill>
          <a:latin typeface="Calibri" pitchFamily="34" charset="0"/>
        </a:defRPr>
      </a:lvl6pPr>
      <a:lvl7pPr marL="914400" algn="ctr" rtl="0" fontAlgn="base">
        <a:spcBef>
          <a:spcPct val="0"/>
        </a:spcBef>
        <a:spcAft>
          <a:spcPct val="0"/>
        </a:spcAft>
        <a:defRPr sz="3600">
          <a:solidFill>
            <a:schemeClr val="hlink"/>
          </a:solidFill>
          <a:latin typeface="Calibri" pitchFamily="34" charset="0"/>
        </a:defRPr>
      </a:lvl7pPr>
      <a:lvl8pPr marL="1371600" algn="ctr" rtl="0" fontAlgn="base">
        <a:spcBef>
          <a:spcPct val="0"/>
        </a:spcBef>
        <a:spcAft>
          <a:spcPct val="0"/>
        </a:spcAft>
        <a:defRPr sz="3600">
          <a:solidFill>
            <a:schemeClr val="hlink"/>
          </a:solidFill>
          <a:latin typeface="Calibri" pitchFamily="34" charset="0"/>
        </a:defRPr>
      </a:lvl8pPr>
      <a:lvl9pPr marL="1828800" algn="ctr" rtl="0" fontAlgn="base">
        <a:spcBef>
          <a:spcPct val="0"/>
        </a:spcBef>
        <a:spcAft>
          <a:spcPct val="0"/>
        </a:spcAft>
        <a:defRPr sz="3600">
          <a:solidFill>
            <a:schemeClr val="hlink"/>
          </a:solidFill>
          <a:latin typeface="Calibri"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00"/>
        </a:buClr>
        <a:buFont typeface="Wingdings" pitchFamily="2" charset="2"/>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download.microsoft.com/download/8/B/D/8BD50991-8D54-4F59-AB83-3354B69C8A7E/TelcoGenerator.zip"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go.microsoft.com/fwlink/?LinkID=521962"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youtu.be/9eayxqI06UA" TargetMode="External"/><Relationship Id="rId2" Type="http://schemas.openxmlformats.org/officeDocument/2006/relationships/hyperlink" Target="https://youtu.be/LD0UTGJpCoQ" TargetMode="External"/><Relationship Id="rId1" Type="http://schemas.openxmlformats.org/officeDocument/2006/relationships/slideLayout" Target="../slideLayouts/slideLayout2.xml"/><Relationship Id="rId4" Type="http://schemas.openxmlformats.org/officeDocument/2006/relationships/hyperlink" Target="https://github.com/sjoshi71/project"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download.microsoft.com/download/8/B/D/8BD50991-8D54-4F59-AB83-3354B69C8A7E/TelcoGenerator.zip"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202EDA8-4D42-4A3F-8044-C86141763805}" type="slidenum">
              <a:rPr lang="en-US" sz="1600" b="1"/>
              <a:pPr>
                <a:defRPr/>
              </a:pPr>
              <a:t>1</a:t>
            </a:fld>
            <a:endParaRPr lang="en-US" sz="1600" b="1" dirty="0"/>
          </a:p>
        </p:txBody>
      </p:sp>
      <p:sp>
        <p:nvSpPr>
          <p:cNvPr id="3075" name="Title 1"/>
          <p:cNvSpPr>
            <a:spLocks noGrp="1"/>
          </p:cNvSpPr>
          <p:nvPr>
            <p:ph type="ctrTitle"/>
          </p:nvPr>
        </p:nvSpPr>
        <p:spPr>
          <a:xfrm>
            <a:off x="647700" y="1219200"/>
            <a:ext cx="7772400" cy="1828800"/>
          </a:xfrm>
        </p:spPr>
        <p:txBody>
          <a:bodyPr/>
          <a:lstStyle/>
          <a:p>
            <a:pPr eaLnBrk="1" hangingPunct="1"/>
            <a:br>
              <a:rPr lang="en-US" altLang="en-US" sz="3200" dirty="0"/>
            </a:br>
            <a:r>
              <a:rPr lang="en-US" altLang="en-US" sz="2400" dirty="0"/>
              <a:t>Final Project</a:t>
            </a:r>
            <a:br>
              <a:rPr lang="en-US" altLang="en-US" sz="3200" dirty="0"/>
            </a:br>
            <a:r>
              <a:rPr lang="en-US" altLang="en-US" sz="3200" dirty="0"/>
              <a:t> </a:t>
            </a:r>
            <a:r>
              <a:rPr lang="en-US" altLang="en-US" sz="3200" dirty="0" err="1"/>
              <a:t>PowerBI</a:t>
            </a:r>
            <a:br>
              <a:rPr lang="en-US" altLang="en-US" sz="3200" b="1" dirty="0"/>
            </a:br>
            <a:br>
              <a:rPr lang="en-US" altLang="en-US" sz="3200" b="1" dirty="0"/>
            </a:br>
            <a:endParaRPr lang="en-US" altLang="en-US" sz="3200" b="1" dirty="0"/>
          </a:p>
        </p:txBody>
      </p:sp>
      <p:sp>
        <p:nvSpPr>
          <p:cNvPr id="3076" name="Subtitle 2"/>
          <p:cNvSpPr>
            <a:spLocks noGrp="1"/>
          </p:cNvSpPr>
          <p:nvPr>
            <p:ph type="subTitle" idx="1"/>
          </p:nvPr>
        </p:nvSpPr>
        <p:spPr>
          <a:xfrm>
            <a:off x="1333500" y="2438400"/>
            <a:ext cx="6400800" cy="609600"/>
          </a:xfrm>
        </p:spPr>
        <p:txBody>
          <a:bodyPr/>
          <a:lstStyle/>
          <a:p>
            <a:pPr eaLnBrk="1" hangingPunct="1">
              <a:defRPr/>
            </a:pPr>
            <a:r>
              <a:rPr lang="en-US" sz="2400" dirty="0">
                <a:solidFill>
                  <a:schemeClr val="tx2">
                    <a:lumMod val="75000"/>
                  </a:schemeClr>
                </a:solidFill>
              </a:rPr>
              <a:t>Joshi, Sanjay</a:t>
            </a:r>
          </a:p>
          <a:p>
            <a:pPr eaLnBrk="1" hangingPunct="1">
              <a:defRPr/>
            </a:pPr>
            <a:endParaRPr lang="en-US" sz="2400" b="1" dirty="0">
              <a:solidFill>
                <a:schemeClr val="bg2">
                  <a:lumMod val="25000"/>
                </a:schemeClr>
              </a:solidFill>
            </a:endParaRPr>
          </a:p>
        </p:txBody>
      </p:sp>
      <p:sp>
        <p:nvSpPr>
          <p:cNvPr id="3077"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dirty="0">
                <a:solidFill>
                  <a:srgbClr val="898989"/>
                </a:solidFill>
              </a:rPr>
              <a:t>Sanjay Joshi</a:t>
            </a:r>
          </a:p>
        </p:txBody>
      </p:sp>
      <p:sp>
        <p:nvSpPr>
          <p:cNvPr id="2" name="TextBox 1"/>
          <p:cNvSpPr txBox="1"/>
          <p:nvPr/>
        </p:nvSpPr>
        <p:spPr>
          <a:xfrm>
            <a:off x="2055813" y="5029200"/>
            <a:ext cx="4949825" cy="892552"/>
          </a:xfrm>
          <a:prstGeom prst="rect">
            <a:avLst/>
          </a:prstGeom>
          <a:noFill/>
        </p:spPr>
        <p:txBody>
          <a:bodyPr>
            <a:spAutoFit/>
          </a:bodyPr>
          <a:lstStyle/>
          <a:p>
            <a:pPr algn="ctr">
              <a:defRPr/>
            </a:pPr>
            <a:r>
              <a:rPr lang="en-US" b="1" dirty="0">
                <a:solidFill>
                  <a:schemeClr val="bg2">
                    <a:lumMod val="25000"/>
                  </a:schemeClr>
                </a:solidFill>
              </a:rPr>
              <a:t>Deep </a:t>
            </a:r>
            <a:r>
              <a:rPr lang="en-US" b="1" dirty="0" err="1">
                <a:solidFill>
                  <a:schemeClr val="bg2">
                    <a:lumMod val="25000"/>
                  </a:schemeClr>
                </a:solidFill>
              </a:rPr>
              <a:t>Azure@McKesson</a:t>
            </a:r>
            <a:endParaRPr lang="en-US" b="1" dirty="0">
              <a:solidFill>
                <a:schemeClr val="bg2">
                  <a:lumMod val="25000"/>
                </a:schemeClr>
              </a:solidFill>
            </a:endParaRPr>
          </a:p>
          <a:p>
            <a:pPr algn="ctr">
              <a:defRPr/>
            </a:pPr>
            <a:r>
              <a:rPr lang="en-US" sz="1600" dirty="0">
                <a:solidFill>
                  <a:schemeClr val="bg2">
                    <a:lumMod val="25000"/>
                  </a:schemeClr>
                </a:solidFill>
              </a:rPr>
              <a:t>Dr. </a:t>
            </a:r>
            <a:r>
              <a:rPr lang="en-US" sz="1600" dirty="0" err="1">
                <a:solidFill>
                  <a:schemeClr val="bg2">
                    <a:lumMod val="25000"/>
                  </a:schemeClr>
                </a:solidFill>
              </a:rPr>
              <a:t>Zoran</a:t>
            </a:r>
            <a:r>
              <a:rPr lang="en-US" sz="1600" dirty="0">
                <a:solidFill>
                  <a:schemeClr val="bg2">
                    <a:lumMod val="25000"/>
                  </a:schemeClr>
                </a:solidFill>
              </a:rPr>
              <a:t> B. </a:t>
            </a:r>
            <a:r>
              <a:rPr lang="en-US" sz="1600" dirty="0" err="1">
                <a:solidFill>
                  <a:schemeClr val="bg2">
                    <a:lumMod val="25000"/>
                  </a:schemeClr>
                </a:solidFill>
              </a:rPr>
              <a:t>Djordjević</a:t>
            </a:r>
            <a:endParaRPr lang="en-US" sz="1600" dirty="0">
              <a:solidFill>
                <a:schemeClr val="bg2">
                  <a:lumMod val="25000"/>
                </a:schemeClr>
              </a:solidFill>
            </a:endParaRPr>
          </a:p>
          <a:p>
            <a:pPr algn="ct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10</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5170646"/>
          </a:xfrm>
          <a:prstGeom prst="rect">
            <a:avLst/>
          </a:prstGeom>
        </p:spPr>
        <p:txBody>
          <a:bodyPr wrap="square">
            <a:spAutoFit/>
          </a:bodyPr>
          <a:lstStyle/>
          <a:p>
            <a:pPr marL="0" indent="0" algn="ctr">
              <a:buNone/>
            </a:pPr>
            <a:r>
              <a:rPr lang="en-US" sz="800" b="1" u="sng" dirty="0"/>
              <a:t>Create </a:t>
            </a:r>
            <a:r>
              <a:rPr lang="en-US" sz="800" b="1" u="sng" dirty="0" err="1"/>
              <a:t>eventhub</a:t>
            </a:r>
            <a:r>
              <a:rPr lang="en-US" sz="800" b="1" u="sng" dirty="0"/>
              <a:t>( SAS POLICY)</a:t>
            </a:r>
          </a:p>
          <a:p>
            <a:pPr marL="0" indent="0" algn="ctr">
              <a:buNone/>
            </a:pPr>
            <a:endParaRPr lang="en-US" sz="800" b="1" u="sng" dirty="0"/>
          </a:p>
          <a:p>
            <a:r>
              <a:rPr lang="en-US" sz="800" dirty="0"/>
              <a:t>It will create new policy . Click on the policy you created to capture the Primary connection string  value  and save it to  notepad</a:t>
            </a:r>
          </a:p>
          <a:p>
            <a:r>
              <a:rPr lang="en-US" sz="800" dirty="0"/>
              <a:t> </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7" name="Picture 6">
            <a:extLst>
              <a:ext uri="{FF2B5EF4-FFF2-40B4-BE49-F238E27FC236}">
                <a16:creationId xmlns:a16="http://schemas.microsoft.com/office/drawing/2014/main" id="{A95ED72E-0913-42D1-82D2-2239AF4E23A8}"/>
              </a:ext>
            </a:extLst>
          </p:cNvPr>
          <p:cNvPicPr/>
          <p:nvPr/>
        </p:nvPicPr>
        <p:blipFill>
          <a:blip r:embed="rId2"/>
          <a:stretch>
            <a:fillRect/>
          </a:stretch>
        </p:blipFill>
        <p:spPr>
          <a:xfrm>
            <a:off x="381000" y="838200"/>
            <a:ext cx="6324600" cy="4419600"/>
          </a:xfrm>
          <a:prstGeom prst="rect">
            <a:avLst/>
          </a:prstGeom>
        </p:spPr>
      </p:pic>
    </p:spTree>
    <p:extLst>
      <p:ext uri="{BB962C8B-B14F-4D97-AF65-F5344CB8AC3E}">
        <p14:creationId xmlns:p14="http://schemas.microsoft.com/office/powerpoint/2010/main" val="267568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11</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629400" cy="2554545"/>
          </a:xfrm>
          <a:prstGeom prst="rect">
            <a:avLst/>
          </a:prstGeom>
        </p:spPr>
        <p:txBody>
          <a:bodyPr wrap="square">
            <a:spAutoFit/>
          </a:bodyPr>
          <a:lstStyle/>
          <a:p>
            <a:pPr marL="0" indent="0" algn="ctr">
              <a:buNone/>
            </a:pPr>
            <a:r>
              <a:rPr lang="en-US" sz="800" b="1" u="sng" dirty="0"/>
              <a:t>Setup client application </a:t>
            </a:r>
          </a:p>
          <a:p>
            <a:pPr marL="0" indent="0">
              <a:buNone/>
            </a:pPr>
            <a:endParaRPr lang="en-US" sz="800" b="1" u="sng" dirty="0"/>
          </a:p>
          <a:p>
            <a:r>
              <a:rPr lang="en-US" sz="800" dirty="0"/>
              <a:t>Now setup the job  that will generate the  fraud telecom data .  Download the TelecoGenerator.zip from flowing link.</a:t>
            </a:r>
          </a:p>
          <a:p>
            <a:r>
              <a:rPr lang="en-US" sz="800" dirty="0"/>
              <a:t> </a:t>
            </a:r>
          </a:p>
          <a:p>
            <a:r>
              <a:rPr lang="en-US" sz="800" u="sng" dirty="0">
                <a:hlinkClick r:id="rId2"/>
              </a:rPr>
              <a:t>http://download.microsoft.com/download/8/B/D/8BD50991-8D54-4F59-AB83-3354B69C8A7E/TelcoGenerator.zip</a:t>
            </a:r>
            <a:endParaRPr lang="en-US" sz="800" dirty="0"/>
          </a:p>
          <a:p>
            <a:r>
              <a:rPr lang="en-US" sz="800" dirty="0"/>
              <a:t> </a:t>
            </a:r>
          </a:p>
          <a:p>
            <a:r>
              <a:rPr lang="en-US" sz="800" dirty="0"/>
              <a:t>extract the file to a folder  and  open the ‘</a:t>
            </a:r>
            <a:r>
              <a:rPr lang="en-US" sz="800" b="1" dirty="0" err="1"/>
              <a:t>telcodatagen.exe.config</a:t>
            </a:r>
            <a:r>
              <a:rPr lang="en-US" sz="800" b="1" dirty="0"/>
              <a:t>’</a:t>
            </a:r>
            <a:r>
              <a:rPr lang="en-US" sz="800" dirty="0"/>
              <a:t> file  in notepad or </a:t>
            </a:r>
            <a:r>
              <a:rPr lang="en-US" sz="800" dirty="0" err="1"/>
              <a:t>textpad</a:t>
            </a:r>
            <a:r>
              <a:rPr lang="en-US" sz="800" dirty="0"/>
              <a:t> and replace the  value for </a:t>
            </a:r>
            <a:r>
              <a:rPr lang="en-US" sz="800" b="1" dirty="0" err="1"/>
              <a:t>eventhubname</a:t>
            </a:r>
            <a:r>
              <a:rPr lang="en-US" sz="800" dirty="0"/>
              <a:t> and </a:t>
            </a:r>
            <a:r>
              <a:rPr lang="en-US" sz="800" b="1" dirty="0"/>
              <a:t>connection</a:t>
            </a:r>
            <a:r>
              <a:rPr lang="en-US" sz="800" dirty="0"/>
              <a:t> string , you can get these value we saved in notepad </a:t>
            </a:r>
          </a:p>
          <a:p>
            <a:r>
              <a:rPr lang="en-US" sz="600" dirty="0"/>
              <a:t>&lt;?xml version="1.0" encoding="utf-8"?&gt;</a:t>
            </a:r>
          </a:p>
          <a:p>
            <a:r>
              <a:rPr lang="en-US" sz="600" dirty="0"/>
              <a:t>&lt;configuration&gt;</a:t>
            </a:r>
          </a:p>
          <a:p>
            <a:r>
              <a:rPr lang="en-US" sz="600" dirty="0"/>
              <a:t>  &lt;</a:t>
            </a:r>
            <a:r>
              <a:rPr lang="en-US" sz="600" dirty="0" err="1"/>
              <a:t>appSettings</a:t>
            </a:r>
            <a:r>
              <a:rPr lang="en-US" sz="600" dirty="0"/>
              <a:t>&gt;</a:t>
            </a:r>
          </a:p>
          <a:p>
            <a:r>
              <a:rPr lang="en-US" sz="600" dirty="0"/>
              <a:t>    &lt;!-- Service Bus specific app </a:t>
            </a:r>
            <a:r>
              <a:rPr lang="en-US" sz="600" dirty="0" err="1"/>
              <a:t>setings</a:t>
            </a:r>
            <a:r>
              <a:rPr lang="en-US" sz="600" dirty="0"/>
              <a:t> for messaging connections --&gt;</a:t>
            </a:r>
          </a:p>
          <a:p>
            <a:r>
              <a:rPr lang="en-US" sz="600" dirty="0"/>
              <a:t>    &lt;add key="</a:t>
            </a:r>
            <a:r>
              <a:rPr lang="en-US" sz="600" dirty="0" err="1"/>
              <a:t>EventHubName</a:t>
            </a:r>
            <a:r>
              <a:rPr lang="en-US" sz="600" dirty="0"/>
              <a:t>" value="</a:t>
            </a:r>
            <a:r>
              <a:rPr lang="en-US" sz="600" b="1" dirty="0" err="1"/>
              <a:t>sanjeventhub</a:t>
            </a:r>
            <a:r>
              <a:rPr lang="en-US" sz="600" dirty="0"/>
              <a:t>"/&gt;</a:t>
            </a:r>
          </a:p>
          <a:p>
            <a:r>
              <a:rPr lang="en-US" sz="600" dirty="0"/>
              <a:t>    &lt;add key="</a:t>
            </a:r>
            <a:r>
              <a:rPr lang="en-US" sz="600" dirty="0" err="1"/>
              <a:t>Microsoft.ServiceBus.ConnectionString</a:t>
            </a:r>
            <a:r>
              <a:rPr lang="en-US" sz="600" dirty="0"/>
              <a:t>" value="</a:t>
            </a:r>
            <a:r>
              <a:rPr lang="en-US" sz="600" b="1" dirty="0"/>
              <a:t>Endpoint=sb://sanjnamespace.servicebus.windows.net/;SharedAccessKeyName=sanjpolicy;SharedAccessKey=ENyp1c0K1mWj5hcx9mxnI6BdRHnuHSzV5nQonPkq1pA=</a:t>
            </a:r>
            <a:r>
              <a:rPr lang="en-US" sz="600" dirty="0"/>
              <a:t>"/&gt;</a:t>
            </a:r>
          </a:p>
          <a:p>
            <a:r>
              <a:rPr lang="en-US" sz="600" dirty="0"/>
              <a:t>  &lt;/</a:t>
            </a:r>
            <a:r>
              <a:rPr lang="en-US" sz="600" dirty="0" err="1"/>
              <a:t>appSettings</a:t>
            </a:r>
            <a:r>
              <a:rPr lang="en-US" sz="600" dirty="0"/>
              <a:t>&gt;</a:t>
            </a:r>
          </a:p>
          <a:p>
            <a:r>
              <a:rPr lang="en-US" sz="600" dirty="0"/>
              <a:t> Save the config file and run  command to generate the data  for 2 hours with .2 seconds interval </a:t>
            </a:r>
          </a:p>
          <a:p>
            <a:r>
              <a:rPr lang="en-US" sz="600" dirty="0"/>
              <a:t>telcodatagen.exe 1000 .2 2 </a:t>
            </a:r>
          </a:p>
          <a:p>
            <a:endParaRPr lang="en-US" sz="600" dirty="0"/>
          </a:p>
          <a:p>
            <a:r>
              <a:rPr lang="en-US" sz="800" dirty="0"/>
              <a:t>It will generate the sample data like this  and this data is being ingested by </a:t>
            </a:r>
            <a:r>
              <a:rPr lang="en-US" sz="800" dirty="0" err="1"/>
              <a:t>evenhub</a:t>
            </a:r>
            <a:r>
              <a:rPr lang="en-US" sz="800" dirty="0"/>
              <a:t> we created </a:t>
            </a:r>
          </a:p>
          <a:p>
            <a:endParaRPr lang="en-US" sz="800" dirty="0"/>
          </a:p>
          <a:p>
            <a:endParaRPr lang="en-US" sz="800" dirty="0"/>
          </a:p>
        </p:txBody>
      </p:sp>
      <p:pic>
        <p:nvPicPr>
          <p:cNvPr id="8" name="Picture 7">
            <a:extLst>
              <a:ext uri="{FF2B5EF4-FFF2-40B4-BE49-F238E27FC236}">
                <a16:creationId xmlns:a16="http://schemas.microsoft.com/office/drawing/2014/main" id="{47824199-9C4C-44B8-B87F-4D7EBDBC27EE}"/>
              </a:ext>
            </a:extLst>
          </p:cNvPr>
          <p:cNvPicPr/>
          <p:nvPr/>
        </p:nvPicPr>
        <p:blipFill>
          <a:blip r:embed="rId3"/>
          <a:stretch>
            <a:fillRect/>
          </a:stretch>
        </p:blipFill>
        <p:spPr>
          <a:xfrm>
            <a:off x="609600" y="2590800"/>
            <a:ext cx="5943600" cy="3151505"/>
          </a:xfrm>
          <a:prstGeom prst="rect">
            <a:avLst/>
          </a:prstGeom>
        </p:spPr>
      </p:pic>
    </p:spTree>
    <p:extLst>
      <p:ext uri="{BB962C8B-B14F-4D97-AF65-F5344CB8AC3E}">
        <p14:creationId xmlns:p14="http://schemas.microsoft.com/office/powerpoint/2010/main" val="2848604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12</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5170646"/>
          </a:xfrm>
          <a:prstGeom prst="rect">
            <a:avLst/>
          </a:prstGeom>
        </p:spPr>
        <p:txBody>
          <a:bodyPr wrap="square">
            <a:spAutoFit/>
          </a:bodyPr>
          <a:lstStyle/>
          <a:p>
            <a:pPr marL="0" indent="0" algn="ctr">
              <a:buNone/>
            </a:pPr>
            <a:r>
              <a:rPr lang="en-US" sz="800" b="1" u="sng" dirty="0"/>
              <a:t>Create stream Analytic Job</a:t>
            </a:r>
          </a:p>
          <a:p>
            <a:pPr marL="0" indent="0" algn="ctr">
              <a:buNone/>
            </a:pPr>
            <a:endParaRPr lang="en-US" sz="800" b="1" u="sng" dirty="0"/>
          </a:p>
          <a:p>
            <a:r>
              <a:rPr lang="en-US" sz="800" dirty="0"/>
              <a:t>In the Azure portal, click New &gt; Internet of Things &gt; Stream Analytics job. Provide job name , resource group and hit create button .</a:t>
            </a:r>
          </a:p>
          <a:p>
            <a:r>
              <a:rPr lang="en-US" sz="800" dirty="0"/>
              <a:t>The following screen will appear </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6" name="Picture 5">
            <a:extLst>
              <a:ext uri="{FF2B5EF4-FFF2-40B4-BE49-F238E27FC236}">
                <a16:creationId xmlns:a16="http://schemas.microsoft.com/office/drawing/2014/main" id="{776D2738-6FC8-46D8-BF0E-C253BF4C41B5}"/>
              </a:ext>
            </a:extLst>
          </p:cNvPr>
          <p:cNvPicPr/>
          <p:nvPr/>
        </p:nvPicPr>
        <p:blipFill>
          <a:blip r:embed="rId2"/>
          <a:stretch>
            <a:fillRect/>
          </a:stretch>
        </p:blipFill>
        <p:spPr>
          <a:xfrm>
            <a:off x="577850" y="881936"/>
            <a:ext cx="6356350" cy="4452064"/>
          </a:xfrm>
          <a:prstGeom prst="rect">
            <a:avLst/>
          </a:prstGeom>
        </p:spPr>
      </p:pic>
    </p:spTree>
    <p:extLst>
      <p:ext uri="{BB962C8B-B14F-4D97-AF65-F5344CB8AC3E}">
        <p14:creationId xmlns:p14="http://schemas.microsoft.com/office/powerpoint/2010/main" val="1182270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13</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4924425"/>
          </a:xfrm>
          <a:prstGeom prst="rect">
            <a:avLst/>
          </a:prstGeom>
        </p:spPr>
        <p:txBody>
          <a:bodyPr wrap="square">
            <a:spAutoFit/>
          </a:bodyPr>
          <a:lstStyle/>
          <a:p>
            <a:pPr marL="0" indent="0" algn="ctr">
              <a:buNone/>
            </a:pPr>
            <a:r>
              <a:rPr lang="en-US" sz="800" b="1" u="sng" dirty="0"/>
              <a:t>Create stream Analytic Job( Configure Input)</a:t>
            </a:r>
          </a:p>
          <a:p>
            <a:pPr marL="0" indent="0" algn="ctr">
              <a:buNone/>
            </a:pPr>
            <a:endParaRPr lang="en-US" sz="800" b="1" u="sng" dirty="0"/>
          </a:p>
          <a:p>
            <a:r>
              <a:rPr lang="en-US" sz="800" dirty="0"/>
              <a:t>Under Job category click on input  and click on  +Add stream  input  and select </a:t>
            </a:r>
            <a:r>
              <a:rPr lang="en-US" sz="800" dirty="0" err="1"/>
              <a:t>eventhub</a:t>
            </a:r>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7" name="Picture 6">
            <a:extLst>
              <a:ext uri="{FF2B5EF4-FFF2-40B4-BE49-F238E27FC236}">
                <a16:creationId xmlns:a16="http://schemas.microsoft.com/office/drawing/2014/main" id="{03BEA82D-9B6A-463F-B8BF-F81A1397488C}"/>
              </a:ext>
            </a:extLst>
          </p:cNvPr>
          <p:cNvPicPr/>
          <p:nvPr/>
        </p:nvPicPr>
        <p:blipFill>
          <a:blip r:embed="rId2"/>
          <a:stretch>
            <a:fillRect/>
          </a:stretch>
        </p:blipFill>
        <p:spPr>
          <a:xfrm>
            <a:off x="457200" y="1066800"/>
            <a:ext cx="6400800" cy="4038600"/>
          </a:xfrm>
          <a:prstGeom prst="rect">
            <a:avLst/>
          </a:prstGeom>
        </p:spPr>
      </p:pic>
    </p:spTree>
    <p:extLst>
      <p:ext uri="{BB962C8B-B14F-4D97-AF65-F5344CB8AC3E}">
        <p14:creationId xmlns:p14="http://schemas.microsoft.com/office/powerpoint/2010/main" val="3211005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14</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4924425"/>
          </a:xfrm>
          <a:prstGeom prst="rect">
            <a:avLst/>
          </a:prstGeom>
        </p:spPr>
        <p:txBody>
          <a:bodyPr wrap="square">
            <a:spAutoFit/>
          </a:bodyPr>
          <a:lstStyle/>
          <a:p>
            <a:pPr marL="0" indent="0" algn="ctr">
              <a:buNone/>
            </a:pPr>
            <a:r>
              <a:rPr lang="en-US" sz="800" b="1" u="sng" dirty="0"/>
              <a:t>Create stream Analytic Job( Configure Input)</a:t>
            </a:r>
          </a:p>
          <a:p>
            <a:pPr marL="0" indent="0" algn="ctr">
              <a:buNone/>
            </a:pPr>
            <a:endParaRPr lang="en-US" sz="800" b="1" u="sng" dirty="0"/>
          </a:p>
          <a:p>
            <a:r>
              <a:rPr lang="en-US" sz="800" dirty="0"/>
              <a:t>Provide input alias In this example ‘</a:t>
            </a:r>
            <a:r>
              <a:rPr lang="en-US" sz="800" dirty="0" err="1"/>
              <a:t>fraudstream</a:t>
            </a:r>
            <a:r>
              <a:rPr lang="en-US" sz="800" dirty="0"/>
              <a:t>’ , select your event hub namespace  you created before  ( ‘</a:t>
            </a:r>
            <a:r>
              <a:rPr lang="en-US" sz="800" dirty="0" err="1"/>
              <a:t>sanjnamespace</a:t>
            </a:r>
            <a:r>
              <a:rPr lang="en-US" sz="800" dirty="0"/>
              <a:t>’) choose you  resource group and also select  the policy you created when creating the event hub  and hit save button . The screen will look like this </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6" name="Picture 5">
            <a:extLst>
              <a:ext uri="{FF2B5EF4-FFF2-40B4-BE49-F238E27FC236}">
                <a16:creationId xmlns:a16="http://schemas.microsoft.com/office/drawing/2014/main" id="{76C9BDA2-382A-4627-92CC-3DED8A7EE008}"/>
              </a:ext>
            </a:extLst>
          </p:cNvPr>
          <p:cNvPicPr/>
          <p:nvPr/>
        </p:nvPicPr>
        <p:blipFill>
          <a:blip r:embed="rId2"/>
          <a:stretch>
            <a:fillRect/>
          </a:stretch>
        </p:blipFill>
        <p:spPr>
          <a:xfrm>
            <a:off x="533400" y="914400"/>
            <a:ext cx="6400800" cy="4038600"/>
          </a:xfrm>
          <a:prstGeom prst="rect">
            <a:avLst/>
          </a:prstGeom>
        </p:spPr>
      </p:pic>
    </p:spTree>
    <p:extLst>
      <p:ext uri="{BB962C8B-B14F-4D97-AF65-F5344CB8AC3E}">
        <p14:creationId xmlns:p14="http://schemas.microsoft.com/office/powerpoint/2010/main" val="617549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15</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4678204"/>
          </a:xfrm>
          <a:prstGeom prst="rect">
            <a:avLst/>
          </a:prstGeom>
        </p:spPr>
        <p:txBody>
          <a:bodyPr wrap="square">
            <a:spAutoFit/>
          </a:bodyPr>
          <a:lstStyle/>
          <a:p>
            <a:pPr marL="0" indent="0" algn="ctr">
              <a:buNone/>
            </a:pPr>
            <a:r>
              <a:rPr lang="en-US" sz="800" b="1" u="sng" dirty="0"/>
              <a:t>Create stream Analytic Job( Configure output)</a:t>
            </a:r>
          </a:p>
          <a:p>
            <a:pPr marL="0" indent="0" algn="ctr">
              <a:buNone/>
            </a:pPr>
            <a:endParaRPr lang="en-US" sz="800" b="1" u="sng" dirty="0"/>
          </a:p>
          <a:p>
            <a:r>
              <a:rPr lang="en-US" sz="800" dirty="0"/>
              <a:t>Now click on the output  blade under job topology and hit the +add button and select the power BI</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7" name="Picture 6">
            <a:extLst>
              <a:ext uri="{FF2B5EF4-FFF2-40B4-BE49-F238E27FC236}">
                <a16:creationId xmlns:a16="http://schemas.microsoft.com/office/drawing/2014/main" id="{9550FF21-4014-412F-B17F-CA6BF5CDB4D4}"/>
              </a:ext>
            </a:extLst>
          </p:cNvPr>
          <p:cNvPicPr/>
          <p:nvPr/>
        </p:nvPicPr>
        <p:blipFill>
          <a:blip r:embed="rId2"/>
          <a:stretch>
            <a:fillRect/>
          </a:stretch>
        </p:blipFill>
        <p:spPr>
          <a:xfrm>
            <a:off x="381000" y="762000"/>
            <a:ext cx="5257800" cy="4267200"/>
          </a:xfrm>
          <a:prstGeom prst="rect">
            <a:avLst/>
          </a:prstGeom>
        </p:spPr>
      </p:pic>
    </p:spTree>
    <p:extLst>
      <p:ext uri="{BB962C8B-B14F-4D97-AF65-F5344CB8AC3E}">
        <p14:creationId xmlns:p14="http://schemas.microsoft.com/office/powerpoint/2010/main" val="2708517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16</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4431983"/>
          </a:xfrm>
          <a:prstGeom prst="rect">
            <a:avLst/>
          </a:prstGeom>
        </p:spPr>
        <p:txBody>
          <a:bodyPr wrap="square">
            <a:spAutoFit/>
          </a:bodyPr>
          <a:lstStyle/>
          <a:p>
            <a:pPr marL="0" indent="0" algn="ctr">
              <a:buNone/>
            </a:pPr>
            <a:r>
              <a:rPr lang="en-US" sz="800" b="1" u="sng" dirty="0"/>
              <a:t>Create stream Analytic Job( Configure output)</a:t>
            </a:r>
          </a:p>
          <a:p>
            <a:pPr marL="0" indent="0" algn="ctr">
              <a:buNone/>
            </a:pPr>
            <a:endParaRPr lang="en-US" sz="800" b="1" u="sng" dirty="0"/>
          </a:p>
          <a:p>
            <a:pPr marL="0" indent="0" algn="ctr">
              <a:buNone/>
            </a:pPr>
            <a:r>
              <a:rPr lang="en-US" sz="800" dirty="0"/>
              <a:t>Provide output alias dataset name and  </a:t>
            </a:r>
            <a:r>
              <a:rPr lang="en-US" sz="800" dirty="0" err="1"/>
              <a:t>table_name</a:t>
            </a:r>
            <a:r>
              <a:rPr lang="en-US" sz="800" dirty="0"/>
              <a:t> and hit the Authorize button to Authorize your Power bi portal credential .</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6" name="Picture 5">
            <a:extLst>
              <a:ext uri="{FF2B5EF4-FFF2-40B4-BE49-F238E27FC236}">
                <a16:creationId xmlns:a16="http://schemas.microsoft.com/office/drawing/2014/main" id="{9018AEA8-96FB-41E7-AC7D-609DFE9DC5AD}"/>
              </a:ext>
            </a:extLst>
          </p:cNvPr>
          <p:cNvPicPr/>
          <p:nvPr/>
        </p:nvPicPr>
        <p:blipFill>
          <a:blip r:embed="rId2"/>
          <a:stretch>
            <a:fillRect/>
          </a:stretch>
        </p:blipFill>
        <p:spPr>
          <a:xfrm>
            <a:off x="762000" y="788550"/>
            <a:ext cx="5943600" cy="4012049"/>
          </a:xfrm>
          <a:prstGeom prst="rect">
            <a:avLst/>
          </a:prstGeom>
        </p:spPr>
      </p:pic>
    </p:spTree>
    <p:extLst>
      <p:ext uri="{BB962C8B-B14F-4D97-AF65-F5344CB8AC3E}">
        <p14:creationId xmlns:p14="http://schemas.microsoft.com/office/powerpoint/2010/main" val="602365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17</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5355312"/>
          </a:xfrm>
          <a:prstGeom prst="rect">
            <a:avLst/>
          </a:prstGeom>
        </p:spPr>
        <p:txBody>
          <a:bodyPr wrap="square">
            <a:spAutoFit/>
          </a:bodyPr>
          <a:lstStyle/>
          <a:p>
            <a:pPr marL="0" indent="0" algn="ctr">
              <a:buNone/>
            </a:pPr>
            <a:r>
              <a:rPr lang="en-US" sz="800" b="1" u="sng" dirty="0"/>
              <a:t>Create stream Analytic Job( Configure query)</a:t>
            </a:r>
          </a:p>
          <a:p>
            <a:pPr marL="0" indent="0">
              <a:buNone/>
            </a:pPr>
            <a:endParaRPr lang="en-US" sz="800" b="1" u="sng" dirty="0"/>
          </a:p>
          <a:p>
            <a:pPr marL="0" indent="0">
              <a:buNone/>
            </a:pPr>
            <a:r>
              <a:rPr lang="en-US" sz="800" dirty="0"/>
              <a:t>Now  click on the query page  and paste the following query .</a:t>
            </a:r>
          </a:p>
          <a:p>
            <a:pPr marL="0" indent="0">
              <a:buNone/>
            </a:pPr>
            <a:r>
              <a:rPr lang="en-US" sz="600" dirty="0"/>
              <a:t>SELECT </a:t>
            </a:r>
            <a:r>
              <a:rPr lang="en-US" sz="600" dirty="0" err="1"/>
              <a:t>System.Timestamp</a:t>
            </a:r>
            <a:r>
              <a:rPr lang="en-US" sz="600" dirty="0"/>
              <a:t> AS </a:t>
            </a:r>
            <a:r>
              <a:rPr lang="en-US" sz="600" dirty="0" err="1"/>
              <a:t>WindowEnd</a:t>
            </a:r>
            <a:r>
              <a:rPr lang="en-US" sz="600" dirty="0"/>
              <a:t>, COUNT(*) AS </a:t>
            </a:r>
            <a:r>
              <a:rPr lang="en-US" sz="600" dirty="0" err="1"/>
              <a:t>FraudulentCalls</a:t>
            </a:r>
            <a:endParaRPr lang="en-US" sz="600" dirty="0"/>
          </a:p>
          <a:p>
            <a:pPr marL="0" indent="0">
              <a:buNone/>
            </a:pPr>
            <a:r>
              <a:rPr lang="en-US" sz="600" dirty="0"/>
              <a:t>         INTO "</a:t>
            </a:r>
            <a:r>
              <a:rPr lang="en-US" sz="600" dirty="0" err="1"/>
              <a:t>fraudstreamoutput</a:t>
            </a:r>
            <a:r>
              <a:rPr lang="en-US" sz="600" dirty="0"/>
              <a:t>"</a:t>
            </a:r>
          </a:p>
          <a:p>
            <a:pPr marL="0" indent="0">
              <a:buNone/>
            </a:pPr>
            <a:r>
              <a:rPr lang="en-US" sz="600" dirty="0"/>
              <a:t>         FROM "</a:t>
            </a:r>
            <a:r>
              <a:rPr lang="en-US" sz="600" dirty="0" err="1"/>
              <a:t>fraudstream</a:t>
            </a:r>
            <a:r>
              <a:rPr lang="en-US" sz="600" dirty="0"/>
              <a:t>" CS1 TIMESTAMP BY </a:t>
            </a:r>
            <a:r>
              <a:rPr lang="en-US" sz="600" dirty="0" err="1"/>
              <a:t>CallRecTime</a:t>
            </a:r>
            <a:endParaRPr lang="en-US" sz="600" dirty="0"/>
          </a:p>
          <a:p>
            <a:pPr marL="0" indent="0">
              <a:buNone/>
            </a:pPr>
            <a:r>
              <a:rPr lang="en-US" sz="600" dirty="0"/>
              <a:t>         JOIN "</a:t>
            </a:r>
            <a:r>
              <a:rPr lang="en-US" sz="600" dirty="0" err="1"/>
              <a:t>fraudstream</a:t>
            </a:r>
            <a:r>
              <a:rPr lang="en-US" sz="600" dirty="0"/>
              <a:t>" CS2 TIMESTAMP BY </a:t>
            </a:r>
            <a:r>
              <a:rPr lang="en-US" sz="600" dirty="0" err="1"/>
              <a:t>CallRecTime</a:t>
            </a:r>
            <a:endParaRPr lang="en-US" sz="600" dirty="0"/>
          </a:p>
          <a:p>
            <a:pPr marL="0" indent="0">
              <a:buNone/>
            </a:pPr>
            <a:r>
              <a:rPr lang="en-US" sz="600" dirty="0"/>
              <a:t>         ON CS1.CallingIMSI = CS2.CallingIMSI</a:t>
            </a:r>
          </a:p>
          <a:p>
            <a:pPr marL="0" indent="0">
              <a:buNone/>
            </a:pPr>
            <a:r>
              <a:rPr lang="en-US" sz="600" dirty="0"/>
              <a:t>         AND DATEDIFF(</a:t>
            </a:r>
            <a:r>
              <a:rPr lang="en-US" sz="600" dirty="0" err="1"/>
              <a:t>ss</a:t>
            </a:r>
            <a:r>
              <a:rPr lang="en-US" sz="600" dirty="0"/>
              <a:t>, CS1, CS2) BETWEEN 1 AND 5</a:t>
            </a:r>
          </a:p>
          <a:p>
            <a:pPr marL="0" indent="0">
              <a:buNone/>
            </a:pPr>
            <a:r>
              <a:rPr lang="en-US" sz="600" dirty="0"/>
              <a:t>         WHERE CS1.SwitchNum != CS2.SwitchNum</a:t>
            </a:r>
          </a:p>
          <a:p>
            <a:pPr marL="0" indent="0">
              <a:buNone/>
            </a:pPr>
            <a:r>
              <a:rPr lang="en-US" sz="600" dirty="0"/>
              <a:t>         GROUP BY </a:t>
            </a:r>
            <a:r>
              <a:rPr lang="en-US" sz="600" dirty="0" err="1"/>
              <a:t>TumblingWindow</a:t>
            </a:r>
            <a:r>
              <a:rPr lang="en-US" sz="600" dirty="0"/>
              <a:t>(Duration(second, 1))</a:t>
            </a:r>
          </a:p>
          <a:p>
            <a:pPr marL="0" indent="0">
              <a:buNone/>
            </a:pPr>
            <a:endParaRPr lang="en-US" sz="600" dirty="0"/>
          </a:p>
          <a:p>
            <a:pPr marL="0" indent="0">
              <a:buNone/>
            </a:pPr>
            <a:endParaRPr lang="en-US" sz="6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7" name="Picture 6">
            <a:extLst>
              <a:ext uri="{FF2B5EF4-FFF2-40B4-BE49-F238E27FC236}">
                <a16:creationId xmlns:a16="http://schemas.microsoft.com/office/drawing/2014/main" id="{28E6599C-FA2F-4F97-A070-28D13825A0EC}"/>
              </a:ext>
            </a:extLst>
          </p:cNvPr>
          <p:cNvPicPr/>
          <p:nvPr/>
        </p:nvPicPr>
        <p:blipFill>
          <a:blip r:embed="rId2"/>
          <a:stretch>
            <a:fillRect/>
          </a:stretch>
        </p:blipFill>
        <p:spPr>
          <a:xfrm>
            <a:off x="457200" y="1676400"/>
            <a:ext cx="5943600" cy="3733800"/>
          </a:xfrm>
          <a:prstGeom prst="rect">
            <a:avLst/>
          </a:prstGeom>
        </p:spPr>
      </p:pic>
    </p:spTree>
    <p:extLst>
      <p:ext uri="{BB962C8B-B14F-4D97-AF65-F5344CB8AC3E}">
        <p14:creationId xmlns:p14="http://schemas.microsoft.com/office/powerpoint/2010/main" val="3474406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18</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4924425"/>
          </a:xfrm>
          <a:prstGeom prst="rect">
            <a:avLst/>
          </a:prstGeom>
        </p:spPr>
        <p:txBody>
          <a:bodyPr wrap="square">
            <a:spAutoFit/>
          </a:bodyPr>
          <a:lstStyle/>
          <a:p>
            <a:pPr marL="0" indent="0" algn="ctr">
              <a:buNone/>
            </a:pPr>
            <a:r>
              <a:rPr lang="en-US" sz="800" b="1" u="sng" dirty="0"/>
              <a:t>Start stream analytic job </a:t>
            </a:r>
          </a:p>
          <a:p>
            <a:pPr marL="0" indent="0">
              <a:buNone/>
            </a:pPr>
            <a:endParaRPr lang="en-US" sz="800" b="1" u="sng" dirty="0"/>
          </a:p>
          <a:p>
            <a:r>
              <a:rPr lang="en-US" sz="800" dirty="0"/>
              <a:t>Now go back to portal and select your Analytic stream job  and start the analytic job  by clicking start button</a:t>
            </a:r>
          </a:p>
          <a:p>
            <a:r>
              <a:rPr lang="en-US" sz="800" dirty="0"/>
              <a:t>     </a:t>
            </a:r>
          </a:p>
          <a:p>
            <a:r>
              <a:rPr lang="en-US" sz="800" dirty="0"/>
              <a:t>It will say starting and finally give you ‘running’ message  like this</a:t>
            </a:r>
          </a:p>
          <a:p>
            <a:endParaRPr lang="en-US" sz="800" dirty="0"/>
          </a:p>
          <a:p>
            <a:pPr marL="0" indent="0">
              <a:buNone/>
            </a:pPr>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7" name="Picture 6">
            <a:extLst>
              <a:ext uri="{FF2B5EF4-FFF2-40B4-BE49-F238E27FC236}">
                <a16:creationId xmlns:a16="http://schemas.microsoft.com/office/drawing/2014/main" id="{2493B07E-A45F-43D0-B110-41D0E16ECC19}"/>
              </a:ext>
            </a:extLst>
          </p:cNvPr>
          <p:cNvPicPr/>
          <p:nvPr/>
        </p:nvPicPr>
        <p:blipFill>
          <a:blip r:embed="rId2"/>
          <a:stretch>
            <a:fillRect/>
          </a:stretch>
        </p:blipFill>
        <p:spPr>
          <a:xfrm>
            <a:off x="368300" y="1143000"/>
            <a:ext cx="6718300" cy="4419600"/>
          </a:xfrm>
          <a:prstGeom prst="rect">
            <a:avLst/>
          </a:prstGeom>
        </p:spPr>
      </p:pic>
    </p:spTree>
    <p:extLst>
      <p:ext uri="{BB962C8B-B14F-4D97-AF65-F5344CB8AC3E}">
        <p14:creationId xmlns:p14="http://schemas.microsoft.com/office/powerpoint/2010/main" val="3619119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19</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4832092"/>
          </a:xfrm>
          <a:prstGeom prst="rect">
            <a:avLst/>
          </a:prstGeom>
        </p:spPr>
        <p:txBody>
          <a:bodyPr wrap="square">
            <a:spAutoFit/>
          </a:bodyPr>
          <a:lstStyle/>
          <a:p>
            <a:pPr marL="0" indent="0" algn="ctr">
              <a:buNone/>
            </a:pPr>
            <a:r>
              <a:rPr lang="en-US" sz="800" b="1" u="sng" dirty="0"/>
              <a:t>Set dashboard in POWERBI Portal</a:t>
            </a:r>
          </a:p>
          <a:p>
            <a:pPr marL="0" indent="0">
              <a:buNone/>
            </a:pPr>
            <a:endParaRPr lang="en-US" sz="800" b="1" u="sng" dirty="0"/>
          </a:p>
          <a:p>
            <a:r>
              <a:rPr lang="en-US" sz="800" dirty="0"/>
              <a:t>Login to </a:t>
            </a:r>
            <a:r>
              <a:rPr lang="en-US" sz="800" dirty="0" err="1"/>
              <a:t>powerbi</a:t>
            </a:r>
            <a:r>
              <a:rPr lang="en-US" sz="800" dirty="0"/>
              <a:t> portal and under My workplace click on create and select dashboard </a:t>
            </a:r>
          </a:p>
          <a:p>
            <a:endParaRPr lang="en-US" sz="800" dirty="0"/>
          </a:p>
          <a:p>
            <a:endParaRPr lang="en-US" sz="800" dirty="0"/>
          </a:p>
          <a:p>
            <a:pPr marL="0" indent="0">
              <a:buNone/>
            </a:pPr>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6" name="Picture 5">
            <a:extLst>
              <a:ext uri="{FF2B5EF4-FFF2-40B4-BE49-F238E27FC236}">
                <a16:creationId xmlns:a16="http://schemas.microsoft.com/office/drawing/2014/main" id="{FCD1055C-1DBA-4F6D-9E92-0294F1BF737D}"/>
              </a:ext>
            </a:extLst>
          </p:cNvPr>
          <p:cNvPicPr/>
          <p:nvPr/>
        </p:nvPicPr>
        <p:blipFill>
          <a:blip r:embed="rId2"/>
          <a:stretch>
            <a:fillRect/>
          </a:stretch>
        </p:blipFill>
        <p:spPr>
          <a:xfrm>
            <a:off x="609600" y="990600"/>
            <a:ext cx="5943600" cy="3341370"/>
          </a:xfrm>
          <a:prstGeom prst="rect">
            <a:avLst/>
          </a:prstGeom>
        </p:spPr>
      </p:pic>
    </p:spTree>
    <p:extLst>
      <p:ext uri="{BB962C8B-B14F-4D97-AF65-F5344CB8AC3E}">
        <p14:creationId xmlns:p14="http://schemas.microsoft.com/office/powerpoint/2010/main" val="355823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Introduction</a:t>
            </a:r>
          </a:p>
        </p:txBody>
      </p:sp>
      <p:sp>
        <p:nvSpPr>
          <p:cNvPr id="7" name="Content Placeholder 6"/>
          <p:cNvSpPr>
            <a:spLocks noGrp="1"/>
          </p:cNvSpPr>
          <p:nvPr>
            <p:ph idx="1"/>
          </p:nvPr>
        </p:nvSpPr>
        <p:spPr/>
        <p:txBody>
          <a:bodyPr/>
          <a:lstStyle/>
          <a:p>
            <a:r>
              <a:rPr lang="en-US" dirty="0"/>
              <a:t>My Topic is </a:t>
            </a:r>
            <a:r>
              <a:rPr lang="en-US" dirty="0" err="1"/>
              <a:t>PowerBI</a:t>
            </a:r>
            <a:r>
              <a:rPr lang="en-US" dirty="0"/>
              <a:t>, and when I searched on internet I found </a:t>
            </a:r>
            <a:r>
              <a:rPr lang="en-US" dirty="0" err="1"/>
              <a:t>PowerBI</a:t>
            </a:r>
            <a:r>
              <a:rPr lang="en-US" dirty="0"/>
              <a:t> desktop software to create beautiful drill down reports and publish them to </a:t>
            </a:r>
            <a:r>
              <a:rPr lang="en-US" dirty="0" err="1"/>
              <a:t>PowerBi</a:t>
            </a:r>
            <a:r>
              <a:rPr lang="en-US" dirty="0"/>
              <a:t> portal, then I realized this cannot be that simple and found that you can create report with live stream data using </a:t>
            </a:r>
            <a:r>
              <a:rPr lang="en-US" b="1" dirty="0"/>
              <a:t>Event  Hub</a:t>
            </a:r>
            <a:r>
              <a:rPr lang="en-US" dirty="0"/>
              <a:t> and </a:t>
            </a:r>
            <a:r>
              <a:rPr lang="en-US" b="1" dirty="0"/>
              <a:t>Analytical Stream Job</a:t>
            </a:r>
            <a:r>
              <a:rPr lang="en-US" dirty="0"/>
              <a:t>. So I created two demos, the main demo is obviously using the greatest and latest technology using </a:t>
            </a:r>
            <a:r>
              <a:rPr lang="en-US" b="1" dirty="0"/>
              <a:t>event hub</a:t>
            </a:r>
            <a:r>
              <a:rPr lang="en-US" dirty="0"/>
              <a:t> and </a:t>
            </a:r>
            <a:r>
              <a:rPr lang="en-US" b="1" dirty="0"/>
              <a:t>stream analytic job</a:t>
            </a:r>
            <a:r>
              <a:rPr lang="en-US" dirty="0"/>
              <a:t> to report live stream data and other short demo just to show how to  make beautiful  graphs,  and drill down , slice/dice  the data using  desktop version of BI on static data  and publish them in </a:t>
            </a:r>
            <a:r>
              <a:rPr lang="en-US" b="1" dirty="0" err="1"/>
              <a:t>PowerBI</a:t>
            </a:r>
            <a:r>
              <a:rPr lang="en-US" b="1" dirty="0"/>
              <a:t> portal</a:t>
            </a:r>
            <a:r>
              <a:rPr lang="en-US" dirty="0"/>
              <a:t>.</a:t>
            </a:r>
          </a:p>
          <a:p>
            <a:pPr marL="0" indent="0">
              <a:buNone/>
            </a:pPr>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ClrTx/>
              <a:buFontTx/>
              <a:buNone/>
            </a:pPr>
            <a:r>
              <a:rPr lang="en-US" altLang="en-US" sz="1200">
                <a:solidFill>
                  <a:srgbClr val="898989"/>
                </a:solidFill>
              </a:rPr>
              <a:t>@Your Name</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2</a:t>
            </a:fld>
            <a:endParaRPr lang="en-US" dirty="0"/>
          </a:p>
        </p:txBody>
      </p:sp>
    </p:spTree>
    <p:extLst>
      <p:ext uri="{BB962C8B-B14F-4D97-AF65-F5344CB8AC3E}">
        <p14:creationId xmlns:p14="http://schemas.microsoft.com/office/powerpoint/2010/main" val="91242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20</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4801314"/>
          </a:xfrm>
          <a:prstGeom prst="rect">
            <a:avLst/>
          </a:prstGeom>
        </p:spPr>
        <p:txBody>
          <a:bodyPr wrap="square">
            <a:spAutoFit/>
          </a:bodyPr>
          <a:lstStyle/>
          <a:p>
            <a:pPr marL="0" indent="0" algn="ctr">
              <a:buNone/>
            </a:pPr>
            <a:r>
              <a:rPr lang="en-US" sz="800" b="1" u="sng" dirty="0"/>
              <a:t>Set dashboard in POWERBI Portal</a:t>
            </a:r>
          </a:p>
          <a:p>
            <a:pPr marL="0" indent="0">
              <a:buNone/>
            </a:pPr>
            <a:endParaRPr lang="en-US" sz="800" b="1" u="sng" dirty="0"/>
          </a:p>
          <a:p>
            <a:r>
              <a:rPr lang="en-US" sz="800" dirty="0"/>
              <a:t>And click on add tile on next page  and choose real time data ( custom streaming data) </a:t>
            </a:r>
          </a:p>
          <a:p>
            <a:endParaRPr lang="en-US" sz="800" dirty="0"/>
          </a:p>
          <a:p>
            <a:pPr marL="0" indent="0">
              <a:buNone/>
            </a:pPr>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7" name="Picture 6">
            <a:extLst>
              <a:ext uri="{FF2B5EF4-FFF2-40B4-BE49-F238E27FC236}">
                <a16:creationId xmlns:a16="http://schemas.microsoft.com/office/drawing/2014/main" id="{85553BAE-6962-49A6-B94C-EF903FAE2C43}"/>
              </a:ext>
            </a:extLst>
          </p:cNvPr>
          <p:cNvPicPr/>
          <p:nvPr/>
        </p:nvPicPr>
        <p:blipFill>
          <a:blip r:embed="rId2"/>
          <a:stretch>
            <a:fillRect/>
          </a:stretch>
        </p:blipFill>
        <p:spPr>
          <a:xfrm>
            <a:off x="533400" y="1143000"/>
            <a:ext cx="5943600" cy="3341370"/>
          </a:xfrm>
          <a:prstGeom prst="rect">
            <a:avLst/>
          </a:prstGeom>
        </p:spPr>
      </p:pic>
    </p:spTree>
    <p:extLst>
      <p:ext uri="{BB962C8B-B14F-4D97-AF65-F5344CB8AC3E}">
        <p14:creationId xmlns:p14="http://schemas.microsoft.com/office/powerpoint/2010/main" val="1512245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21</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4801314"/>
          </a:xfrm>
          <a:prstGeom prst="rect">
            <a:avLst/>
          </a:prstGeom>
        </p:spPr>
        <p:txBody>
          <a:bodyPr wrap="square">
            <a:spAutoFit/>
          </a:bodyPr>
          <a:lstStyle/>
          <a:p>
            <a:pPr marL="0" indent="0" algn="ctr">
              <a:buNone/>
            </a:pPr>
            <a:r>
              <a:rPr lang="en-US" sz="800" b="1" u="sng" dirty="0"/>
              <a:t>Set dashboard in POWERBI Portal</a:t>
            </a:r>
          </a:p>
          <a:p>
            <a:pPr marL="0" indent="0">
              <a:buNone/>
            </a:pPr>
            <a:endParaRPr lang="en-US" sz="800" b="1" u="sng" dirty="0"/>
          </a:p>
          <a:p>
            <a:r>
              <a:rPr lang="en-US" sz="800" dirty="0"/>
              <a:t>In next screen select your data set </a:t>
            </a:r>
          </a:p>
          <a:p>
            <a:endParaRPr lang="en-US" sz="800" dirty="0"/>
          </a:p>
          <a:p>
            <a:pPr marL="0" indent="0">
              <a:buNone/>
            </a:pPr>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6" name="Picture 5">
            <a:extLst>
              <a:ext uri="{FF2B5EF4-FFF2-40B4-BE49-F238E27FC236}">
                <a16:creationId xmlns:a16="http://schemas.microsoft.com/office/drawing/2014/main" id="{74F3D3B8-6242-48EA-821F-E1DE80DA3F80}"/>
              </a:ext>
            </a:extLst>
          </p:cNvPr>
          <p:cNvPicPr/>
          <p:nvPr/>
        </p:nvPicPr>
        <p:blipFill>
          <a:blip r:embed="rId2"/>
          <a:stretch>
            <a:fillRect/>
          </a:stretch>
        </p:blipFill>
        <p:spPr>
          <a:xfrm>
            <a:off x="533400" y="1034772"/>
            <a:ext cx="5943600" cy="4223028"/>
          </a:xfrm>
          <a:prstGeom prst="rect">
            <a:avLst/>
          </a:prstGeom>
        </p:spPr>
      </p:pic>
    </p:spTree>
    <p:extLst>
      <p:ext uri="{BB962C8B-B14F-4D97-AF65-F5344CB8AC3E}">
        <p14:creationId xmlns:p14="http://schemas.microsoft.com/office/powerpoint/2010/main" val="3062861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22</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4801314"/>
          </a:xfrm>
          <a:prstGeom prst="rect">
            <a:avLst/>
          </a:prstGeom>
        </p:spPr>
        <p:txBody>
          <a:bodyPr wrap="square">
            <a:spAutoFit/>
          </a:bodyPr>
          <a:lstStyle/>
          <a:p>
            <a:pPr marL="0" indent="0" algn="ctr">
              <a:buNone/>
            </a:pPr>
            <a:r>
              <a:rPr lang="en-US" sz="800" b="1" u="sng" dirty="0"/>
              <a:t>Set dashboard in POWERBI Portal</a:t>
            </a:r>
          </a:p>
          <a:p>
            <a:pPr marL="0" indent="0">
              <a:buNone/>
            </a:pPr>
            <a:endParaRPr lang="en-US" sz="800" b="1" u="sng" dirty="0"/>
          </a:p>
          <a:p>
            <a:r>
              <a:rPr lang="en-US" sz="800" dirty="0"/>
              <a:t>And click on the value field and select the </a:t>
            </a:r>
            <a:r>
              <a:rPr lang="en-US" sz="800" dirty="0" err="1"/>
              <a:t>fraudulentcalls</a:t>
            </a:r>
            <a:r>
              <a:rPr lang="en-US" sz="800" dirty="0"/>
              <a:t> </a:t>
            </a:r>
          </a:p>
          <a:p>
            <a:r>
              <a:rPr lang="en-US" sz="800" dirty="0"/>
              <a:t>Provide tittles and subtitles in next screen</a:t>
            </a:r>
          </a:p>
          <a:p>
            <a:endParaRPr lang="en-US" sz="800" dirty="0"/>
          </a:p>
          <a:p>
            <a:pPr marL="0" indent="0">
              <a:buNone/>
            </a:pPr>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7" name="Picture 6">
            <a:extLst>
              <a:ext uri="{FF2B5EF4-FFF2-40B4-BE49-F238E27FC236}">
                <a16:creationId xmlns:a16="http://schemas.microsoft.com/office/drawing/2014/main" id="{7B0269B2-32E4-4945-8017-48D39A829ACD}"/>
              </a:ext>
            </a:extLst>
          </p:cNvPr>
          <p:cNvPicPr/>
          <p:nvPr/>
        </p:nvPicPr>
        <p:blipFill>
          <a:blip r:embed="rId2"/>
          <a:stretch>
            <a:fillRect/>
          </a:stretch>
        </p:blipFill>
        <p:spPr>
          <a:xfrm>
            <a:off x="533400" y="1143000"/>
            <a:ext cx="5943600" cy="3341370"/>
          </a:xfrm>
          <a:prstGeom prst="rect">
            <a:avLst/>
          </a:prstGeom>
        </p:spPr>
      </p:pic>
    </p:spTree>
    <p:extLst>
      <p:ext uri="{BB962C8B-B14F-4D97-AF65-F5344CB8AC3E}">
        <p14:creationId xmlns:p14="http://schemas.microsoft.com/office/powerpoint/2010/main" val="624009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23</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5293757"/>
          </a:xfrm>
          <a:prstGeom prst="rect">
            <a:avLst/>
          </a:prstGeom>
        </p:spPr>
        <p:txBody>
          <a:bodyPr wrap="square">
            <a:spAutoFit/>
          </a:bodyPr>
          <a:lstStyle/>
          <a:p>
            <a:pPr marL="0" indent="0" algn="ctr">
              <a:buNone/>
            </a:pPr>
            <a:r>
              <a:rPr lang="en-US" sz="800" b="1" u="sng" dirty="0"/>
              <a:t>Set dashboard in POWERBI Portal</a:t>
            </a:r>
          </a:p>
          <a:p>
            <a:pPr marL="0" indent="0">
              <a:buNone/>
            </a:pPr>
            <a:endParaRPr lang="en-US" sz="800" b="1" u="sng" dirty="0"/>
          </a:p>
          <a:p>
            <a:r>
              <a:rPr lang="en-US" sz="800" dirty="0"/>
              <a:t>And hit  apply </a:t>
            </a:r>
          </a:p>
          <a:p>
            <a:endParaRPr lang="en-US" sz="800" dirty="0"/>
          </a:p>
          <a:p>
            <a:r>
              <a:rPr lang="en-US" sz="800" dirty="0"/>
              <a:t>It will show the frauds call getting generated in real time in dashboard</a:t>
            </a:r>
          </a:p>
          <a:p>
            <a:endParaRPr lang="en-US" sz="800" dirty="0"/>
          </a:p>
          <a:p>
            <a:r>
              <a:rPr lang="en-US" sz="800" dirty="0"/>
              <a:t>Another screenshot immediately taken after 2 seconds </a:t>
            </a:r>
          </a:p>
          <a:p>
            <a:endParaRPr lang="en-US" sz="800" dirty="0"/>
          </a:p>
          <a:p>
            <a:endParaRPr lang="en-US" sz="800" dirty="0"/>
          </a:p>
          <a:p>
            <a:pPr marL="0" indent="0">
              <a:buNone/>
            </a:pPr>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6" name="Picture 5">
            <a:extLst>
              <a:ext uri="{FF2B5EF4-FFF2-40B4-BE49-F238E27FC236}">
                <a16:creationId xmlns:a16="http://schemas.microsoft.com/office/drawing/2014/main" id="{A8DD60D0-9EDC-43F4-9E7D-9A3A7374C9E6}"/>
              </a:ext>
            </a:extLst>
          </p:cNvPr>
          <p:cNvPicPr/>
          <p:nvPr/>
        </p:nvPicPr>
        <p:blipFill>
          <a:blip r:embed="rId2"/>
          <a:stretch>
            <a:fillRect/>
          </a:stretch>
        </p:blipFill>
        <p:spPr>
          <a:xfrm>
            <a:off x="533400" y="1524000"/>
            <a:ext cx="5943600" cy="3341370"/>
          </a:xfrm>
          <a:prstGeom prst="rect">
            <a:avLst/>
          </a:prstGeom>
        </p:spPr>
      </p:pic>
    </p:spTree>
    <p:extLst>
      <p:ext uri="{BB962C8B-B14F-4D97-AF65-F5344CB8AC3E}">
        <p14:creationId xmlns:p14="http://schemas.microsoft.com/office/powerpoint/2010/main" val="3496073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24</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5663089"/>
          </a:xfrm>
          <a:prstGeom prst="rect">
            <a:avLst/>
          </a:prstGeom>
        </p:spPr>
        <p:txBody>
          <a:bodyPr wrap="square">
            <a:spAutoFit/>
          </a:bodyPr>
          <a:lstStyle/>
          <a:p>
            <a:pPr marL="0" indent="0" algn="ctr">
              <a:buNone/>
            </a:pPr>
            <a:r>
              <a:rPr lang="en-US" sz="800" b="1" u="sng" dirty="0"/>
              <a:t>Demo2</a:t>
            </a:r>
          </a:p>
          <a:p>
            <a:pPr marL="0" indent="0" algn="ctr">
              <a:buNone/>
            </a:pPr>
            <a:r>
              <a:rPr lang="en-US" sz="800" b="1" u="sng" dirty="0"/>
              <a:t>Desktop Version with static data</a:t>
            </a:r>
          </a:p>
          <a:p>
            <a:pPr marL="0" indent="0">
              <a:buNone/>
            </a:pPr>
            <a:endParaRPr lang="en-US" sz="800" b="1" u="sng" dirty="0"/>
          </a:p>
          <a:p>
            <a:r>
              <a:rPr lang="en-US" sz="800" dirty="0"/>
              <a:t>Another use of </a:t>
            </a:r>
            <a:r>
              <a:rPr lang="en-US" sz="800" dirty="0" err="1"/>
              <a:t>powerBI</a:t>
            </a:r>
            <a:r>
              <a:rPr lang="en-US" sz="800" dirty="0"/>
              <a:t>  to create beautiful  and easy to access dashboard  with drill down capability .</a:t>
            </a:r>
          </a:p>
          <a:p>
            <a:r>
              <a:rPr lang="en-US" sz="800" dirty="0"/>
              <a:t> </a:t>
            </a:r>
          </a:p>
          <a:p>
            <a:r>
              <a:rPr lang="en-US" sz="800" dirty="0"/>
              <a:t>Download the </a:t>
            </a:r>
            <a:r>
              <a:rPr lang="en-US" sz="800" dirty="0" err="1"/>
              <a:t>powerbi</a:t>
            </a:r>
            <a:r>
              <a:rPr lang="en-US" sz="800" dirty="0"/>
              <a:t> desktop  version from Microsoft and install it </a:t>
            </a:r>
          </a:p>
          <a:p>
            <a:r>
              <a:rPr lang="en-US" sz="800" dirty="0"/>
              <a:t>Launch the </a:t>
            </a:r>
            <a:r>
              <a:rPr lang="en-US" sz="800" dirty="0" err="1"/>
              <a:t>powerbi</a:t>
            </a:r>
            <a:r>
              <a:rPr lang="en-US" sz="800" dirty="0"/>
              <a:t> </a:t>
            </a:r>
            <a:r>
              <a:rPr lang="en-US" sz="800" dirty="0" err="1"/>
              <a:t>deskop</a:t>
            </a:r>
            <a:endParaRPr lang="en-US" sz="800" dirty="0"/>
          </a:p>
          <a:p>
            <a:endParaRPr lang="en-US" sz="800" dirty="0"/>
          </a:p>
          <a:p>
            <a:r>
              <a:rPr lang="en-US" sz="800" dirty="0"/>
              <a:t>Get the sample sales data from </a:t>
            </a:r>
            <a:r>
              <a:rPr lang="en-US" sz="800" u="sng" dirty="0">
                <a:hlinkClick r:id="rId2"/>
              </a:rPr>
              <a:t>http://go.microsoft.com/fwlink/?LinkID=521962</a:t>
            </a:r>
            <a:endParaRPr lang="en-US" sz="800" dirty="0"/>
          </a:p>
          <a:p>
            <a:r>
              <a:rPr lang="en-US" sz="800" dirty="0"/>
              <a:t> </a:t>
            </a:r>
          </a:p>
          <a:p>
            <a:r>
              <a:rPr lang="en-US" sz="800" dirty="0"/>
              <a:t>Save it to local folder and CSV file .</a:t>
            </a:r>
          </a:p>
          <a:p>
            <a:endParaRPr lang="en-US" sz="800" dirty="0"/>
          </a:p>
          <a:p>
            <a:pPr marL="0" indent="0">
              <a:buNone/>
            </a:pPr>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7" name="Picture 6">
            <a:extLst>
              <a:ext uri="{FF2B5EF4-FFF2-40B4-BE49-F238E27FC236}">
                <a16:creationId xmlns:a16="http://schemas.microsoft.com/office/drawing/2014/main" id="{CD5075AB-B9F8-4A7A-8F66-1C9EAC4D5D0B}"/>
              </a:ext>
            </a:extLst>
          </p:cNvPr>
          <p:cNvPicPr/>
          <p:nvPr/>
        </p:nvPicPr>
        <p:blipFill>
          <a:blip r:embed="rId3"/>
          <a:stretch>
            <a:fillRect/>
          </a:stretch>
        </p:blipFill>
        <p:spPr>
          <a:xfrm>
            <a:off x="419100" y="1828800"/>
            <a:ext cx="5943600" cy="3150235"/>
          </a:xfrm>
          <a:prstGeom prst="rect">
            <a:avLst/>
          </a:prstGeom>
        </p:spPr>
      </p:pic>
    </p:spTree>
    <p:extLst>
      <p:ext uri="{BB962C8B-B14F-4D97-AF65-F5344CB8AC3E}">
        <p14:creationId xmlns:p14="http://schemas.microsoft.com/office/powerpoint/2010/main" val="3846255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25</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5262979"/>
          </a:xfrm>
          <a:prstGeom prst="rect">
            <a:avLst/>
          </a:prstGeom>
        </p:spPr>
        <p:txBody>
          <a:bodyPr wrap="square">
            <a:spAutoFit/>
          </a:bodyPr>
          <a:lstStyle/>
          <a:p>
            <a:pPr marL="0" indent="0" algn="ctr">
              <a:buNone/>
            </a:pPr>
            <a:r>
              <a:rPr lang="en-US" sz="800" b="1" u="sng" dirty="0"/>
              <a:t>Demo2</a:t>
            </a:r>
          </a:p>
          <a:p>
            <a:pPr marL="0" indent="0" algn="ctr">
              <a:buNone/>
            </a:pPr>
            <a:r>
              <a:rPr lang="en-US" sz="800" b="1" u="sng" dirty="0"/>
              <a:t>Desktop Version with static data</a:t>
            </a:r>
          </a:p>
          <a:p>
            <a:pPr marL="0" indent="0">
              <a:buNone/>
            </a:pPr>
            <a:endParaRPr lang="en-US" sz="800" b="1" u="sng" dirty="0"/>
          </a:p>
          <a:p>
            <a:r>
              <a:rPr lang="en-US" sz="800" dirty="0"/>
              <a:t>Then click on the get data on </a:t>
            </a:r>
            <a:r>
              <a:rPr lang="en-US" sz="800" dirty="0" err="1"/>
              <a:t>powerBI</a:t>
            </a:r>
            <a:r>
              <a:rPr lang="en-US" sz="800" dirty="0"/>
              <a:t> desktop and select your downloaded csv file </a:t>
            </a:r>
          </a:p>
          <a:p>
            <a:r>
              <a:rPr lang="en-US" sz="800" dirty="0"/>
              <a:t>The data will look like this. This is sales data is  by product , by county .</a:t>
            </a:r>
          </a:p>
          <a:p>
            <a:endParaRPr lang="en-US" sz="800" dirty="0"/>
          </a:p>
          <a:p>
            <a:pPr marL="0" indent="0">
              <a:buNone/>
            </a:pPr>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r>
              <a:rPr lang="en-US" sz="800" dirty="0"/>
              <a:t>To allow drill down analysis   click on the modelling and select new table to create a new table  and paste the following code in expression window</a:t>
            </a:r>
          </a:p>
          <a:p>
            <a:r>
              <a:rPr lang="en-US" sz="800" dirty="0" err="1"/>
              <a:t>Date_dim</a:t>
            </a:r>
            <a:r>
              <a:rPr lang="en-US" sz="800" dirty="0"/>
              <a:t> = ADDCOLUMNS ( CALENDAR (DATE(2000,1,1), DATE(2025,12,31)), "</a:t>
            </a:r>
            <a:r>
              <a:rPr lang="en-US" sz="800" dirty="0" err="1"/>
              <a:t>DateAsInteger</a:t>
            </a:r>
            <a:r>
              <a:rPr lang="en-US" sz="800" dirty="0"/>
              <a:t>", FORMAT ( [Date], "YYYYMMDD" ), "Year", YEAR ( [Date] ), "</a:t>
            </a:r>
            <a:r>
              <a:rPr lang="en-US" sz="800" dirty="0" err="1"/>
              <a:t>MonthNo</a:t>
            </a:r>
            <a:r>
              <a:rPr lang="en-US" sz="800" dirty="0"/>
              <a:t>", FORMAT ( [Date], "MM" ), "</a:t>
            </a:r>
            <a:r>
              <a:rPr lang="en-US" sz="800" dirty="0" err="1"/>
              <a:t>YearMonthNo</a:t>
            </a:r>
            <a:r>
              <a:rPr lang="en-US" sz="800" dirty="0"/>
              <a:t>", FORMAT ( [Date], "YYYY/MM" ), "</a:t>
            </a:r>
            <a:r>
              <a:rPr lang="en-US" sz="800" dirty="0" err="1"/>
              <a:t>YearMonth</a:t>
            </a:r>
            <a:r>
              <a:rPr lang="en-US" sz="800" dirty="0"/>
              <a:t>", FORMAT ( [Date], "YYYY/mmm" ), "</a:t>
            </a:r>
            <a:r>
              <a:rPr lang="en-US" sz="800" dirty="0" err="1"/>
              <a:t>MonthShort</a:t>
            </a:r>
            <a:r>
              <a:rPr lang="en-US" sz="800" dirty="0"/>
              <a:t>", FORMAT ( [Date], "mmm" ), "</a:t>
            </a:r>
            <a:r>
              <a:rPr lang="en-US" sz="800" dirty="0" err="1"/>
              <a:t>MonthLong</a:t>
            </a:r>
            <a:r>
              <a:rPr lang="en-US" sz="800" dirty="0"/>
              <a:t>", FORMAT ( [Date], "</a:t>
            </a:r>
            <a:r>
              <a:rPr lang="en-US" sz="800" dirty="0" err="1"/>
              <a:t>mmmm</a:t>
            </a:r>
            <a:r>
              <a:rPr lang="en-US" sz="800" dirty="0"/>
              <a:t>" ), "</a:t>
            </a:r>
            <a:r>
              <a:rPr lang="en-US" sz="800" dirty="0" err="1"/>
              <a:t>WeekNo</a:t>
            </a:r>
            <a:r>
              <a:rPr lang="en-US" sz="800" dirty="0"/>
              <a:t>", WEEKDAY ( [Date] ), "</a:t>
            </a:r>
            <a:r>
              <a:rPr lang="en-US" sz="800" dirty="0" err="1"/>
              <a:t>WeekDay</a:t>
            </a:r>
            <a:r>
              <a:rPr lang="en-US" sz="800" dirty="0"/>
              <a:t>", FORMAT ( [Date], "</a:t>
            </a:r>
            <a:r>
              <a:rPr lang="en-US" sz="800" dirty="0" err="1"/>
              <a:t>dddd</a:t>
            </a:r>
            <a:r>
              <a:rPr lang="en-US" sz="800" dirty="0"/>
              <a:t>" ), "</a:t>
            </a:r>
            <a:r>
              <a:rPr lang="en-US" sz="800" dirty="0" err="1"/>
              <a:t>WeekDayShort</a:t>
            </a:r>
            <a:r>
              <a:rPr lang="en-US" sz="800" dirty="0"/>
              <a:t>", FORMAT ( [Date], "</a:t>
            </a:r>
            <a:r>
              <a:rPr lang="en-US" sz="800" dirty="0" err="1"/>
              <a:t>dddd</a:t>
            </a:r>
            <a:r>
              <a:rPr lang="en-US" sz="800" dirty="0"/>
              <a:t>" ), "Quarter", "Q" &amp; FORMAT ( [Date], "Q" ), "</a:t>
            </a:r>
            <a:r>
              <a:rPr lang="en-US" sz="800" dirty="0" err="1"/>
              <a:t>YearQuarter</a:t>
            </a:r>
            <a:r>
              <a:rPr lang="en-US" sz="800" dirty="0"/>
              <a:t>", FORMAT ( [Date], "YYYY" ) &amp; "/Q" &amp; FORMAT ( [Date], "Q" ))</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p:txBody>
      </p:sp>
      <p:pic>
        <p:nvPicPr>
          <p:cNvPr id="6" name="Picture 5">
            <a:extLst>
              <a:ext uri="{FF2B5EF4-FFF2-40B4-BE49-F238E27FC236}">
                <a16:creationId xmlns:a16="http://schemas.microsoft.com/office/drawing/2014/main" id="{638A2B2E-2687-41FF-A844-4F440BEBF7A1}"/>
              </a:ext>
            </a:extLst>
          </p:cNvPr>
          <p:cNvPicPr/>
          <p:nvPr/>
        </p:nvPicPr>
        <p:blipFill>
          <a:blip r:embed="rId2"/>
          <a:stretch>
            <a:fillRect/>
          </a:stretch>
        </p:blipFill>
        <p:spPr>
          <a:xfrm>
            <a:off x="457200" y="1371600"/>
            <a:ext cx="4724400" cy="2286000"/>
          </a:xfrm>
          <a:prstGeom prst="rect">
            <a:avLst/>
          </a:prstGeom>
        </p:spPr>
      </p:pic>
    </p:spTree>
    <p:extLst>
      <p:ext uri="{BB962C8B-B14F-4D97-AF65-F5344CB8AC3E}">
        <p14:creationId xmlns:p14="http://schemas.microsoft.com/office/powerpoint/2010/main" val="1993721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26</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4832092"/>
          </a:xfrm>
          <a:prstGeom prst="rect">
            <a:avLst/>
          </a:prstGeom>
        </p:spPr>
        <p:txBody>
          <a:bodyPr wrap="square">
            <a:spAutoFit/>
          </a:bodyPr>
          <a:lstStyle/>
          <a:p>
            <a:pPr marL="0" indent="0" algn="ctr">
              <a:buNone/>
            </a:pPr>
            <a:r>
              <a:rPr lang="en-US" sz="800" b="1" u="sng" dirty="0"/>
              <a:t>Demo2</a:t>
            </a:r>
          </a:p>
          <a:p>
            <a:pPr marL="0" indent="0" algn="ctr">
              <a:buNone/>
            </a:pPr>
            <a:r>
              <a:rPr lang="en-US" sz="800" b="1" u="sng" dirty="0"/>
              <a:t>Desktop Version with static data</a:t>
            </a:r>
          </a:p>
          <a:p>
            <a:pPr marL="0" indent="0">
              <a:buNone/>
            </a:pPr>
            <a:endParaRPr lang="en-US" sz="800" b="1" u="sng" dirty="0"/>
          </a:p>
          <a:p>
            <a:pPr marL="0" indent="0">
              <a:buNone/>
            </a:pPr>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r>
              <a:rPr lang="en-US" sz="1000" dirty="0"/>
              <a:t>It will create a </a:t>
            </a:r>
            <a:r>
              <a:rPr lang="en-US" sz="1000" dirty="0" err="1"/>
              <a:t>date_dim</a:t>
            </a:r>
            <a:r>
              <a:rPr lang="en-US" sz="1000" dirty="0"/>
              <a:t> table </a:t>
            </a:r>
          </a:p>
          <a:p>
            <a:r>
              <a:rPr lang="en-US" dirty="0"/>
              <a:t> </a:t>
            </a:r>
          </a:p>
          <a:p>
            <a:endParaRPr lang="en-US" sz="800" dirty="0"/>
          </a:p>
        </p:txBody>
      </p:sp>
      <p:pic>
        <p:nvPicPr>
          <p:cNvPr id="7" name="Picture 6">
            <a:extLst>
              <a:ext uri="{FF2B5EF4-FFF2-40B4-BE49-F238E27FC236}">
                <a16:creationId xmlns:a16="http://schemas.microsoft.com/office/drawing/2014/main" id="{917B9677-4207-4167-81DF-0FDDF3CC62D3}"/>
              </a:ext>
            </a:extLst>
          </p:cNvPr>
          <p:cNvPicPr/>
          <p:nvPr/>
        </p:nvPicPr>
        <p:blipFill>
          <a:blip r:embed="rId2"/>
          <a:stretch>
            <a:fillRect/>
          </a:stretch>
        </p:blipFill>
        <p:spPr>
          <a:xfrm>
            <a:off x="609600" y="1066800"/>
            <a:ext cx="5943600" cy="3167380"/>
          </a:xfrm>
          <a:prstGeom prst="rect">
            <a:avLst/>
          </a:prstGeom>
        </p:spPr>
      </p:pic>
    </p:spTree>
    <p:extLst>
      <p:ext uri="{BB962C8B-B14F-4D97-AF65-F5344CB8AC3E}">
        <p14:creationId xmlns:p14="http://schemas.microsoft.com/office/powerpoint/2010/main" val="1708028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27</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5078313"/>
          </a:xfrm>
          <a:prstGeom prst="rect">
            <a:avLst/>
          </a:prstGeom>
        </p:spPr>
        <p:txBody>
          <a:bodyPr wrap="square">
            <a:spAutoFit/>
          </a:bodyPr>
          <a:lstStyle/>
          <a:p>
            <a:pPr marL="0" indent="0" algn="ctr">
              <a:buNone/>
            </a:pPr>
            <a:r>
              <a:rPr lang="en-US" sz="800" b="1" u="sng" dirty="0"/>
              <a:t>Demo2</a:t>
            </a:r>
          </a:p>
          <a:p>
            <a:pPr marL="0" indent="0" algn="ctr">
              <a:buNone/>
            </a:pPr>
            <a:r>
              <a:rPr lang="en-US" sz="800" b="1" u="sng" dirty="0"/>
              <a:t>Desktop Version with static data</a:t>
            </a:r>
          </a:p>
          <a:p>
            <a:pPr marL="0" indent="0">
              <a:buNone/>
            </a:pPr>
            <a:endParaRPr lang="en-US" sz="800" b="1" u="sng" dirty="0"/>
          </a:p>
          <a:p>
            <a:pPr marL="0" indent="0">
              <a:buNone/>
            </a:pPr>
            <a:endParaRPr lang="en-US" sz="800" dirty="0"/>
          </a:p>
          <a:p>
            <a:endParaRPr lang="en-US" sz="800" dirty="0"/>
          </a:p>
          <a:p>
            <a:r>
              <a:rPr lang="en-US" sz="800" dirty="0"/>
              <a:t>We need to create a relationship between </a:t>
            </a:r>
            <a:r>
              <a:rPr lang="en-US" sz="800" dirty="0" err="1"/>
              <a:t>date_dim</a:t>
            </a:r>
            <a:r>
              <a:rPr lang="en-US" sz="800" dirty="0"/>
              <a:t> and sales table .Click on the manage relationship and click new to create relationship  and select the date column from sales sample table to </a:t>
            </a:r>
            <a:r>
              <a:rPr lang="en-US" sz="800" dirty="0" err="1"/>
              <a:t>date_dim</a:t>
            </a:r>
            <a:r>
              <a:rPr lang="en-US" sz="800" dirty="0"/>
              <a:t> table and  choose many to 1 ( many records from sales table mapped to one record in date dim)</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r>
              <a:rPr lang="en-US" dirty="0"/>
              <a:t> </a:t>
            </a:r>
          </a:p>
          <a:p>
            <a:endParaRPr lang="en-US" sz="800" dirty="0"/>
          </a:p>
        </p:txBody>
      </p:sp>
      <p:pic>
        <p:nvPicPr>
          <p:cNvPr id="6" name="Picture 5">
            <a:extLst>
              <a:ext uri="{FF2B5EF4-FFF2-40B4-BE49-F238E27FC236}">
                <a16:creationId xmlns:a16="http://schemas.microsoft.com/office/drawing/2014/main" id="{34AD9E61-FC19-4450-8436-BDFD1418065A}"/>
              </a:ext>
            </a:extLst>
          </p:cNvPr>
          <p:cNvPicPr/>
          <p:nvPr/>
        </p:nvPicPr>
        <p:blipFill>
          <a:blip r:embed="rId2"/>
          <a:stretch>
            <a:fillRect/>
          </a:stretch>
        </p:blipFill>
        <p:spPr>
          <a:xfrm>
            <a:off x="533400" y="1447800"/>
            <a:ext cx="5943600" cy="4287202"/>
          </a:xfrm>
          <a:prstGeom prst="rect">
            <a:avLst/>
          </a:prstGeom>
        </p:spPr>
      </p:pic>
    </p:spTree>
    <p:extLst>
      <p:ext uri="{BB962C8B-B14F-4D97-AF65-F5344CB8AC3E}">
        <p14:creationId xmlns:p14="http://schemas.microsoft.com/office/powerpoint/2010/main" val="2809693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28</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5509200"/>
          </a:xfrm>
          <a:prstGeom prst="rect">
            <a:avLst/>
          </a:prstGeom>
        </p:spPr>
        <p:txBody>
          <a:bodyPr wrap="square">
            <a:spAutoFit/>
          </a:bodyPr>
          <a:lstStyle/>
          <a:p>
            <a:pPr marL="0" indent="0" algn="ctr">
              <a:buNone/>
            </a:pPr>
            <a:r>
              <a:rPr lang="en-US" sz="800" b="1" u="sng" dirty="0"/>
              <a:t>Demo2</a:t>
            </a:r>
          </a:p>
          <a:p>
            <a:pPr marL="0" indent="0" algn="ctr">
              <a:buNone/>
            </a:pPr>
            <a:r>
              <a:rPr lang="en-US" sz="800" b="1" u="sng" dirty="0"/>
              <a:t>Desktop Version with static data</a:t>
            </a:r>
          </a:p>
          <a:p>
            <a:pPr marL="0" indent="0">
              <a:buNone/>
            </a:pPr>
            <a:endParaRPr lang="en-US" sz="800" b="1" u="sng" dirty="0"/>
          </a:p>
          <a:p>
            <a:pPr marL="0" indent="0">
              <a:buNone/>
            </a:pPr>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r>
              <a:rPr lang="en-US" sz="800" dirty="0"/>
              <a:t>Now click on the graph icon and    we have many options to create different graph under visualization , select map graph since we have data available for different country . On location put country and under size put sales.</a:t>
            </a:r>
          </a:p>
          <a:p>
            <a:r>
              <a:rPr lang="en-US" sz="800" dirty="0"/>
              <a:t>Then choose funnel graph and under group select product and under vale select profit .</a:t>
            </a:r>
          </a:p>
          <a:p>
            <a:r>
              <a:rPr lang="en-US" sz="800" dirty="0"/>
              <a:t> </a:t>
            </a:r>
          </a:p>
          <a:p>
            <a:r>
              <a:rPr lang="en-US" sz="800" dirty="0"/>
              <a:t>Similarly you can add other graphs in your dashboard by selecting different  values.</a:t>
            </a:r>
          </a:p>
          <a:p>
            <a:r>
              <a:rPr lang="en-US" sz="800" dirty="0"/>
              <a:t> </a:t>
            </a:r>
          </a:p>
          <a:p>
            <a:r>
              <a:rPr lang="en-US" sz="800" dirty="0"/>
              <a:t>Final choose the slicer to slice and dice the data and choose </a:t>
            </a:r>
            <a:r>
              <a:rPr lang="en-US" sz="800" dirty="0" err="1"/>
              <a:t>yearquarter</a:t>
            </a:r>
            <a:r>
              <a:rPr lang="en-US" sz="800" dirty="0"/>
              <a:t> from </a:t>
            </a:r>
            <a:r>
              <a:rPr lang="en-US" sz="800" dirty="0" err="1"/>
              <a:t>date_dim</a:t>
            </a:r>
            <a:r>
              <a:rPr lang="en-US" sz="800" dirty="0"/>
              <a:t>.</a:t>
            </a:r>
          </a:p>
          <a:p>
            <a:r>
              <a:rPr lang="en-US" sz="800" dirty="0"/>
              <a:t> </a:t>
            </a:r>
          </a:p>
          <a:p>
            <a:r>
              <a:rPr lang="en-US" sz="800" dirty="0"/>
              <a:t>You graph will finally look like this .</a:t>
            </a:r>
          </a:p>
          <a:p>
            <a:endParaRPr lang="en-US" sz="800" dirty="0"/>
          </a:p>
          <a:p>
            <a:endParaRPr lang="en-US" sz="800" dirty="0"/>
          </a:p>
          <a:p>
            <a:endParaRPr lang="en-US" sz="800" dirty="0"/>
          </a:p>
          <a:p>
            <a:r>
              <a:rPr lang="en-US" sz="800" dirty="0"/>
              <a:t> </a:t>
            </a:r>
          </a:p>
          <a:p>
            <a:endParaRPr lang="en-US" sz="800" dirty="0"/>
          </a:p>
        </p:txBody>
      </p:sp>
      <p:pic>
        <p:nvPicPr>
          <p:cNvPr id="7" name="Picture 6">
            <a:extLst>
              <a:ext uri="{FF2B5EF4-FFF2-40B4-BE49-F238E27FC236}">
                <a16:creationId xmlns:a16="http://schemas.microsoft.com/office/drawing/2014/main" id="{DDA08824-A45B-486D-BDFB-E4501F0E6C7C}"/>
              </a:ext>
            </a:extLst>
          </p:cNvPr>
          <p:cNvPicPr/>
          <p:nvPr/>
        </p:nvPicPr>
        <p:blipFill>
          <a:blip r:embed="rId2"/>
          <a:stretch>
            <a:fillRect/>
          </a:stretch>
        </p:blipFill>
        <p:spPr>
          <a:xfrm>
            <a:off x="381000" y="685800"/>
            <a:ext cx="5943600" cy="3167380"/>
          </a:xfrm>
          <a:prstGeom prst="rect">
            <a:avLst/>
          </a:prstGeom>
        </p:spPr>
      </p:pic>
    </p:spTree>
    <p:extLst>
      <p:ext uri="{BB962C8B-B14F-4D97-AF65-F5344CB8AC3E}">
        <p14:creationId xmlns:p14="http://schemas.microsoft.com/office/powerpoint/2010/main" val="1267621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29</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553200" cy="5509200"/>
          </a:xfrm>
          <a:prstGeom prst="rect">
            <a:avLst/>
          </a:prstGeom>
        </p:spPr>
        <p:txBody>
          <a:bodyPr wrap="square">
            <a:spAutoFit/>
          </a:bodyPr>
          <a:lstStyle/>
          <a:p>
            <a:pPr marL="0" indent="0" algn="ctr">
              <a:buNone/>
            </a:pPr>
            <a:r>
              <a:rPr lang="en-US" sz="800" b="1" u="sng" dirty="0"/>
              <a:t>Demo2</a:t>
            </a:r>
          </a:p>
          <a:p>
            <a:pPr marL="0" indent="0" algn="ctr">
              <a:buNone/>
            </a:pPr>
            <a:r>
              <a:rPr lang="en-US" sz="800" b="1" u="sng" dirty="0"/>
              <a:t>Desktop Version with static data</a:t>
            </a:r>
          </a:p>
          <a:p>
            <a:pPr marL="0" indent="0">
              <a:buNone/>
            </a:pPr>
            <a:endParaRPr lang="en-US" sz="800" b="1" u="sng" dirty="0"/>
          </a:p>
          <a:p>
            <a:pPr marL="0" indent="0">
              <a:buNone/>
            </a:pPr>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r>
              <a:rPr lang="en-US" sz="800" dirty="0"/>
              <a:t> </a:t>
            </a:r>
          </a:p>
          <a:p>
            <a:endParaRPr lang="en-US" sz="800" dirty="0"/>
          </a:p>
        </p:txBody>
      </p:sp>
      <p:pic>
        <p:nvPicPr>
          <p:cNvPr id="6" name="Picture 5">
            <a:extLst>
              <a:ext uri="{FF2B5EF4-FFF2-40B4-BE49-F238E27FC236}">
                <a16:creationId xmlns:a16="http://schemas.microsoft.com/office/drawing/2014/main" id="{E7458FAC-7D98-4423-B5D5-5A119994EFF5}"/>
              </a:ext>
            </a:extLst>
          </p:cNvPr>
          <p:cNvPicPr/>
          <p:nvPr/>
        </p:nvPicPr>
        <p:blipFill>
          <a:blip r:embed="rId2"/>
          <a:stretch>
            <a:fillRect/>
          </a:stretch>
        </p:blipFill>
        <p:spPr>
          <a:xfrm>
            <a:off x="533400" y="990600"/>
            <a:ext cx="6324600" cy="4724400"/>
          </a:xfrm>
          <a:prstGeom prst="rect">
            <a:avLst/>
          </a:prstGeom>
        </p:spPr>
      </p:pic>
    </p:spTree>
    <p:extLst>
      <p:ext uri="{BB962C8B-B14F-4D97-AF65-F5344CB8AC3E}">
        <p14:creationId xmlns:p14="http://schemas.microsoft.com/office/powerpoint/2010/main" val="2489611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3</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7772400" cy="7109639"/>
          </a:xfrm>
          <a:prstGeom prst="rect">
            <a:avLst/>
          </a:prstGeom>
        </p:spPr>
        <p:txBody>
          <a:bodyPr wrap="square">
            <a:spAutoFit/>
          </a:bodyPr>
          <a:lstStyle/>
          <a:p>
            <a:pPr marL="0" indent="0" algn="ctr">
              <a:buNone/>
            </a:pPr>
            <a:endParaRPr lang="en-US" dirty="0"/>
          </a:p>
          <a:p>
            <a:pPr marL="0" indent="0" algn="ctr">
              <a:buNone/>
            </a:pPr>
            <a:r>
              <a:rPr lang="en-US" b="1" u="sng" dirty="0"/>
              <a:t>Software code </a:t>
            </a:r>
          </a:p>
          <a:p>
            <a:pPr marL="0" indent="0" algn="ctr">
              <a:buNone/>
            </a:pPr>
            <a:endParaRPr lang="en-US" b="1" u="sng" dirty="0"/>
          </a:p>
          <a:p>
            <a:pPr marL="0" indent="0">
              <a:buNone/>
            </a:pPr>
            <a:r>
              <a:rPr lang="en-US" sz="1200" b="1" dirty="0"/>
              <a:t>Software Code For Analytic stream job query </a:t>
            </a:r>
          </a:p>
          <a:p>
            <a:pPr marL="0" indent="0">
              <a:buNone/>
            </a:pPr>
            <a:endParaRPr lang="en-US" sz="1200" dirty="0"/>
          </a:p>
          <a:p>
            <a:pPr marL="0" indent="0">
              <a:buNone/>
            </a:pPr>
            <a:r>
              <a:rPr lang="en-US" sz="1200" dirty="0"/>
              <a:t>SELECT </a:t>
            </a:r>
            <a:r>
              <a:rPr lang="en-US" sz="1200" dirty="0" err="1"/>
              <a:t>System.Timestamp</a:t>
            </a:r>
            <a:r>
              <a:rPr lang="en-US" sz="1200" dirty="0"/>
              <a:t> AS </a:t>
            </a:r>
            <a:r>
              <a:rPr lang="en-US" sz="1200" dirty="0" err="1"/>
              <a:t>WindowEnd</a:t>
            </a:r>
            <a:r>
              <a:rPr lang="en-US" sz="1200" dirty="0"/>
              <a:t>, COUNT(*) AS </a:t>
            </a:r>
            <a:r>
              <a:rPr lang="en-US" sz="1200" dirty="0" err="1"/>
              <a:t>FraudulentCalls</a:t>
            </a:r>
            <a:endParaRPr lang="en-US" sz="1200" dirty="0"/>
          </a:p>
          <a:p>
            <a:pPr marL="0" indent="0">
              <a:buNone/>
            </a:pPr>
            <a:r>
              <a:rPr lang="en-US" sz="1200" dirty="0"/>
              <a:t>                                                INTO "</a:t>
            </a:r>
            <a:r>
              <a:rPr lang="en-US" sz="1200" dirty="0" err="1"/>
              <a:t>fraudstreamoutput</a:t>
            </a:r>
            <a:r>
              <a:rPr lang="en-US" sz="1200" dirty="0"/>
              <a:t>"</a:t>
            </a:r>
          </a:p>
          <a:p>
            <a:pPr marL="0" indent="0">
              <a:buNone/>
            </a:pPr>
            <a:r>
              <a:rPr lang="en-US" sz="1200" dirty="0"/>
              <a:t>                                                FROM "</a:t>
            </a:r>
            <a:r>
              <a:rPr lang="en-US" sz="1200" dirty="0" err="1"/>
              <a:t>fraudstream</a:t>
            </a:r>
            <a:r>
              <a:rPr lang="en-US" sz="1200" dirty="0"/>
              <a:t>" CS1 TIMESTAMP BY </a:t>
            </a:r>
            <a:r>
              <a:rPr lang="en-US" sz="1200" dirty="0" err="1"/>
              <a:t>CallRecTime</a:t>
            </a:r>
            <a:endParaRPr lang="en-US" sz="1200" dirty="0"/>
          </a:p>
          <a:p>
            <a:pPr marL="0" indent="0">
              <a:buNone/>
            </a:pPr>
            <a:r>
              <a:rPr lang="en-US" sz="1200" dirty="0"/>
              <a:t>                                                JOIN "</a:t>
            </a:r>
            <a:r>
              <a:rPr lang="en-US" sz="1200" dirty="0" err="1"/>
              <a:t>fraudstream</a:t>
            </a:r>
            <a:r>
              <a:rPr lang="en-US" sz="1200" dirty="0"/>
              <a:t>" CS2 TIMESTAMP BY </a:t>
            </a:r>
            <a:r>
              <a:rPr lang="en-US" sz="1200" dirty="0" err="1"/>
              <a:t>CallRecTime</a:t>
            </a:r>
            <a:endParaRPr lang="en-US" sz="1200" dirty="0"/>
          </a:p>
          <a:p>
            <a:pPr marL="0" indent="0">
              <a:buNone/>
            </a:pPr>
            <a:r>
              <a:rPr lang="en-US" sz="1200" dirty="0"/>
              <a:t>                                                ON CS1.CallingIMSI = CS2.CallingIMSI</a:t>
            </a:r>
          </a:p>
          <a:p>
            <a:pPr marL="0" indent="0">
              <a:buNone/>
            </a:pPr>
            <a:r>
              <a:rPr lang="en-US" sz="1200" dirty="0"/>
              <a:t>                                                AND DATEDIFF(</a:t>
            </a:r>
            <a:r>
              <a:rPr lang="en-US" sz="1200" dirty="0" err="1"/>
              <a:t>ss</a:t>
            </a:r>
            <a:r>
              <a:rPr lang="en-US" sz="1200" dirty="0"/>
              <a:t>, CS1, CS2) BETWEEN 1 AND 5</a:t>
            </a:r>
          </a:p>
          <a:p>
            <a:pPr marL="0" indent="0">
              <a:buNone/>
            </a:pPr>
            <a:r>
              <a:rPr lang="en-US" sz="1200" dirty="0"/>
              <a:t>                                                WHERE CS1.SwitchNum != CS2.SwitchNum</a:t>
            </a:r>
          </a:p>
          <a:p>
            <a:pPr marL="0" indent="0">
              <a:buNone/>
            </a:pPr>
            <a:r>
              <a:rPr lang="en-US" sz="1200" dirty="0"/>
              <a:t>                                                GROUP BY </a:t>
            </a:r>
            <a:r>
              <a:rPr lang="en-US" sz="1200" dirty="0" err="1"/>
              <a:t>TumblingWindow</a:t>
            </a:r>
            <a:r>
              <a:rPr lang="en-US" sz="1200" dirty="0"/>
              <a:t>(Duration(second, 1))</a:t>
            </a:r>
          </a:p>
          <a:p>
            <a:pPr marL="0" indent="0">
              <a:buNone/>
            </a:pPr>
            <a:r>
              <a:rPr lang="en-US" sz="1200" dirty="0"/>
              <a:t>                                                </a:t>
            </a:r>
          </a:p>
          <a:p>
            <a:pPr marL="0" indent="0">
              <a:buNone/>
            </a:pPr>
            <a:r>
              <a:rPr lang="en-US" sz="1200" b="1" dirty="0"/>
              <a:t>Software Code </a:t>
            </a:r>
            <a:r>
              <a:rPr lang="en-US" sz="1200" b="1" dirty="0" err="1"/>
              <a:t>date_dim</a:t>
            </a:r>
            <a:r>
              <a:rPr lang="en-US" sz="1200" b="1" dirty="0"/>
              <a:t> table in  </a:t>
            </a:r>
            <a:r>
              <a:rPr lang="en-US" sz="1200" b="1" dirty="0" err="1"/>
              <a:t>PowerBI</a:t>
            </a:r>
            <a:r>
              <a:rPr lang="en-US" sz="1200" b="1" dirty="0"/>
              <a:t> desktop </a:t>
            </a:r>
          </a:p>
          <a:p>
            <a:pPr marL="0" indent="0">
              <a:buNone/>
            </a:pPr>
            <a:endParaRPr lang="en-US" sz="1200" dirty="0"/>
          </a:p>
          <a:p>
            <a:pPr marL="0" indent="0">
              <a:buNone/>
            </a:pPr>
            <a:r>
              <a:rPr lang="en-US" sz="1200" dirty="0" err="1"/>
              <a:t>Date_dim</a:t>
            </a:r>
            <a:r>
              <a:rPr lang="en-US" sz="1200" dirty="0"/>
              <a:t> = ADDCOLUMNS ( CALENDAR (DATE(2000,1,1), DATE(2025,12,31)), "</a:t>
            </a:r>
            <a:r>
              <a:rPr lang="en-US" sz="1200" dirty="0" err="1"/>
              <a:t>DateAsInteger</a:t>
            </a:r>
            <a:r>
              <a:rPr lang="en-US" sz="1200" dirty="0"/>
              <a:t>", </a:t>
            </a:r>
          </a:p>
          <a:p>
            <a:pPr marL="0" indent="0">
              <a:buNone/>
            </a:pPr>
            <a:r>
              <a:rPr lang="en-US" sz="1200" dirty="0"/>
              <a:t>FORMAT ( [Date], "YYYYMMDD" ), "Year", YEAR ( [Date] ), "</a:t>
            </a:r>
            <a:r>
              <a:rPr lang="en-US" sz="1200" dirty="0" err="1"/>
              <a:t>MonthNo</a:t>
            </a:r>
            <a:r>
              <a:rPr lang="en-US" sz="1200" dirty="0"/>
              <a:t>", FORMAT ( [Date], "MM" ), "</a:t>
            </a:r>
            <a:r>
              <a:rPr lang="en-US" sz="1200" dirty="0" err="1"/>
              <a:t>YearMonthNo</a:t>
            </a:r>
            <a:r>
              <a:rPr lang="en-US" sz="1200" dirty="0"/>
              <a:t>", FORMAT ( [Date], "YYYY/MM" ), </a:t>
            </a:r>
          </a:p>
          <a:p>
            <a:pPr marL="0" indent="0">
              <a:buNone/>
            </a:pPr>
            <a:r>
              <a:rPr lang="en-US" sz="1200" dirty="0"/>
              <a:t>"</a:t>
            </a:r>
            <a:r>
              <a:rPr lang="en-US" sz="1200" dirty="0" err="1"/>
              <a:t>YearMonth</a:t>
            </a:r>
            <a:r>
              <a:rPr lang="en-US" sz="1200" dirty="0"/>
              <a:t>", FORMAT ( [Date], "YYYY/mmm" ),</a:t>
            </a:r>
          </a:p>
          <a:p>
            <a:pPr marL="0" indent="0">
              <a:buNone/>
            </a:pPr>
            <a:r>
              <a:rPr lang="en-US" sz="1200" dirty="0"/>
              <a:t>"</a:t>
            </a:r>
            <a:r>
              <a:rPr lang="en-US" sz="1200" dirty="0" err="1"/>
              <a:t>MonthShort</a:t>
            </a:r>
            <a:r>
              <a:rPr lang="en-US" sz="1200" dirty="0"/>
              <a:t>", FORMAT ( [Date], "mmm" ), "</a:t>
            </a:r>
            <a:r>
              <a:rPr lang="en-US" sz="1200" dirty="0" err="1"/>
              <a:t>MonthLong</a:t>
            </a:r>
            <a:r>
              <a:rPr lang="en-US" sz="1200" dirty="0"/>
              <a:t>", FORMAT ( [Date], "</a:t>
            </a:r>
            <a:r>
              <a:rPr lang="en-US" sz="1200" dirty="0" err="1"/>
              <a:t>mmmm</a:t>
            </a:r>
            <a:r>
              <a:rPr lang="en-US" sz="1200" dirty="0"/>
              <a:t>" ), "</a:t>
            </a:r>
            <a:r>
              <a:rPr lang="en-US" sz="1200" dirty="0" err="1"/>
              <a:t>WeekNo</a:t>
            </a:r>
            <a:r>
              <a:rPr lang="en-US" sz="1200" dirty="0"/>
              <a:t>", WEEKDAY ( [Date] ), "</a:t>
            </a:r>
            <a:r>
              <a:rPr lang="en-US" sz="1200" dirty="0" err="1"/>
              <a:t>WeekDay</a:t>
            </a:r>
            <a:r>
              <a:rPr lang="en-US" sz="1200" dirty="0"/>
              <a:t>",</a:t>
            </a:r>
          </a:p>
          <a:p>
            <a:pPr marL="0" indent="0">
              <a:buNone/>
            </a:pPr>
            <a:r>
              <a:rPr lang="en-US" sz="1200" dirty="0"/>
              <a:t>FORMAT ( [Date], "</a:t>
            </a:r>
            <a:r>
              <a:rPr lang="en-US" sz="1200" dirty="0" err="1"/>
              <a:t>dddd</a:t>
            </a:r>
            <a:r>
              <a:rPr lang="en-US" sz="1200" dirty="0"/>
              <a:t>" ), "</a:t>
            </a:r>
            <a:r>
              <a:rPr lang="en-US" sz="1200" dirty="0" err="1"/>
              <a:t>WeekDayShort</a:t>
            </a:r>
            <a:r>
              <a:rPr lang="en-US" sz="1200" dirty="0"/>
              <a:t>", FORMAT ( [Date], "</a:t>
            </a:r>
            <a:r>
              <a:rPr lang="en-US" sz="1200" dirty="0" err="1"/>
              <a:t>dddd</a:t>
            </a:r>
            <a:r>
              <a:rPr lang="en-US" sz="1200" dirty="0"/>
              <a:t>" ), "Quarter", "Q" &amp; FORMAT ( [Date], "Q" ), "</a:t>
            </a:r>
            <a:r>
              <a:rPr lang="en-US" sz="1200" dirty="0" err="1"/>
              <a:t>YearQuarter</a:t>
            </a:r>
            <a:r>
              <a:rPr lang="en-US" sz="1200" dirty="0"/>
              <a:t>",</a:t>
            </a:r>
          </a:p>
          <a:p>
            <a:pPr marL="0" indent="0">
              <a:buNone/>
            </a:pPr>
            <a:r>
              <a:rPr lang="en-US" sz="1200" dirty="0"/>
              <a:t>FORMAT ( [Date], "YYYY" ) &amp; "/Q" &amp; FORMAT ( [Date], "Q" ))</a:t>
            </a:r>
          </a:p>
          <a:p>
            <a:pPr marL="0" indent="0">
              <a:buNone/>
            </a:pPr>
            <a:endParaRPr lang="en-US" sz="12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39138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30</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553200" cy="5878532"/>
          </a:xfrm>
          <a:prstGeom prst="rect">
            <a:avLst/>
          </a:prstGeom>
        </p:spPr>
        <p:txBody>
          <a:bodyPr wrap="square">
            <a:spAutoFit/>
          </a:bodyPr>
          <a:lstStyle/>
          <a:p>
            <a:pPr marL="0" indent="0" algn="ctr">
              <a:buNone/>
            </a:pPr>
            <a:r>
              <a:rPr lang="en-US" sz="800" b="1" u="sng" dirty="0"/>
              <a:t>Demo2</a:t>
            </a:r>
          </a:p>
          <a:p>
            <a:pPr marL="0" indent="0" algn="ctr">
              <a:buNone/>
            </a:pPr>
            <a:r>
              <a:rPr lang="en-US" sz="800" b="1" u="sng" dirty="0"/>
              <a:t>Desktop Version with static data</a:t>
            </a:r>
          </a:p>
          <a:p>
            <a:pPr marL="0" indent="0">
              <a:buNone/>
            </a:pPr>
            <a:endParaRPr lang="en-US" sz="800" b="1" u="sng" dirty="0"/>
          </a:p>
          <a:p>
            <a:pPr marL="0" indent="0">
              <a:buNone/>
            </a:pPr>
            <a:endParaRPr lang="en-US" sz="800" dirty="0"/>
          </a:p>
          <a:p>
            <a:r>
              <a:rPr lang="en-US" sz="800" dirty="0"/>
              <a:t>All the graph are interconnected means if you click on one particular value on any  graph other graphs will change that value . for example on funnel  bar  I clicked on  topmost product ( </a:t>
            </a:r>
            <a:r>
              <a:rPr lang="en-US" sz="800" dirty="0" err="1"/>
              <a:t>paeso</a:t>
            </a:r>
            <a:r>
              <a:rPr lang="en-US" sz="800" dirty="0"/>
              <a:t>) and other graph changed</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r>
              <a:rPr lang="en-US" sz="800" dirty="0"/>
              <a:t> </a:t>
            </a:r>
          </a:p>
          <a:p>
            <a:endParaRPr lang="en-US" sz="800" dirty="0"/>
          </a:p>
        </p:txBody>
      </p:sp>
      <p:pic>
        <p:nvPicPr>
          <p:cNvPr id="7" name="Picture 6">
            <a:extLst>
              <a:ext uri="{FF2B5EF4-FFF2-40B4-BE49-F238E27FC236}">
                <a16:creationId xmlns:a16="http://schemas.microsoft.com/office/drawing/2014/main" id="{1203010B-1B28-481E-9DB9-667150F4627E}"/>
              </a:ext>
            </a:extLst>
          </p:cNvPr>
          <p:cNvPicPr/>
          <p:nvPr/>
        </p:nvPicPr>
        <p:blipFill>
          <a:blip r:embed="rId2"/>
          <a:stretch>
            <a:fillRect/>
          </a:stretch>
        </p:blipFill>
        <p:spPr>
          <a:xfrm>
            <a:off x="457200" y="1295400"/>
            <a:ext cx="6553200" cy="4572000"/>
          </a:xfrm>
          <a:prstGeom prst="rect">
            <a:avLst/>
          </a:prstGeom>
        </p:spPr>
      </p:pic>
    </p:spTree>
    <p:extLst>
      <p:ext uri="{BB962C8B-B14F-4D97-AF65-F5344CB8AC3E}">
        <p14:creationId xmlns:p14="http://schemas.microsoft.com/office/powerpoint/2010/main" val="1957575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YouTube URLs, GitHub URL, Last Page</a:t>
            </a:r>
          </a:p>
        </p:txBody>
      </p:sp>
      <p:sp>
        <p:nvSpPr>
          <p:cNvPr id="7" name="Content Placeholder 6"/>
          <p:cNvSpPr>
            <a:spLocks noGrp="1"/>
          </p:cNvSpPr>
          <p:nvPr>
            <p:ph idx="1"/>
          </p:nvPr>
        </p:nvSpPr>
        <p:spPr/>
        <p:txBody>
          <a:bodyPr/>
          <a:lstStyle/>
          <a:p>
            <a:r>
              <a:rPr lang="en-US" dirty="0"/>
              <a:t>Two minute (</a:t>
            </a:r>
            <a:r>
              <a:rPr lang="en-US" u="sng" dirty="0">
                <a:hlinkClick r:id="rId2"/>
              </a:rPr>
              <a:t>https://youtu.be/LD0UTGJpCoQ</a:t>
            </a:r>
            <a:r>
              <a:rPr lang="en-US" dirty="0"/>
              <a:t>):</a:t>
            </a:r>
          </a:p>
          <a:p>
            <a:r>
              <a:rPr lang="en-US" dirty="0"/>
              <a:t>15 minutes (l</a:t>
            </a:r>
            <a:r>
              <a:rPr lang="en-US" u="sng" dirty="0">
                <a:hlinkClick r:id="rId3"/>
              </a:rPr>
              <a:t>https://youtu.be/9eayxqI06UA</a:t>
            </a:r>
            <a:r>
              <a:rPr lang="en-US" dirty="0"/>
              <a:t>):</a:t>
            </a:r>
          </a:p>
          <a:p>
            <a:r>
              <a:rPr lang="en-US" dirty="0"/>
              <a:t>GitHub Repository with all artifacts</a:t>
            </a:r>
            <a:r>
              <a:rPr lang="en-US"/>
              <a:t>: </a:t>
            </a:r>
            <a:r>
              <a:rPr lang="en-US">
                <a:hlinkClick r:id="rId4"/>
              </a:rPr>
              <a:t>https://github.com/sjoshi71/project</a:t>
            </a:r>
            <a:endParaRPr lang="en-US"/>
          </a:p>
          <a:p>
            <a:endParaRPr lang="en-US" dirty="0"/>
          </a:p>
        </p:txBody>
      </p:sp>
      <p:sp>
        <p:nvSpPr>
          <p:cNvPr id="4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hlink"/>
              </a:buClr>
              <a:buFont typeface="Wingdings" pitchFamily="2" charset="2"/>
              <a:buChar char="§"/>
              <a:defRPr sz="2800">
                <a:solidFill>
                  <a:schemeClr val="tx1"/>
                </a:solidFill>
                <a:latin typeface="Calibri" pitchFamily="34" charset="0"/>
              </a:defRPr>
            </a:lvl1pPr>
            <a:lvl2pPr marL="742950" indent="-285750" eaLnBrk="0" hangingPunct="0">
              <a:spcBef>
                <a:spcPct val="20000"/>
              </a:spcBef>
              <a:buClr>
                <a:srgbClr val="FF0000"/>
              </a:buClr>
              <a:buFont typeface="Wingdings" pitchFamily="2" charset="2"/>
              <a:buChar char="§"/>
              <a:defRPr sz="2400">
                <a:solidFill>
                  <a:schemeClr val="tx1"/>
                </a:solidFill>
                <a:latin typeface="Calibri" pitchFamily="34" charset="0"/>
              </a:defRPr>
            </a:lvl2pPr>
            <a:lvl3pPr marL="1143000" indent="-228600" eaLnBrk="0" hangingPunct="0">
              <a:spcBef>
                <a:spcPct val="20000"/>
              </a:spcBef>
              <a:buClr>
                <a:srgbClr val="00CC00"/>
              </a:buClr>
              <a:buFont typeface="Wingdings" pitchFamily="2" charset="2"/>
              <a:buChar char="§"/>
              <a:defRPr sz="20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defRPr/>
            </a:pPr>
            <a:r>
              <a:rPr lang="en-US" sz="1200" dirty="0"/>
              <a:t>Sanjay Joshi</a:t>
            </a:r>
          </a:p>
        </p:txBody>
      </p:sp>
      <p:sp>
        <p:nvSpPr>
          <p:cNvPr id="5" name="Slide Number Placeholder 4"/>
          <p:cNvSpPr>
            <a:spLocks noGrp="1"/>
          </p:cNvSpPr>
          <p:nvPr>
            <p:ph type="sldNum" sz="quarter" idx="12"/>
          </p:nvPr>
        </p:nvSpPr>
        <p:spPr/>
        <p:txBody>
          <a:bodyPr/>
          <a:lstStyle/>
          <a:p>
            <a:pPr>
              <a:defRPr/>
            </a:pPr>
            <a:fld id="{76E1BF35-675D-491F-A687-B2C9BE79DFC7}" type="slidenum">
              <a:rPr lang="en-US" smtClean="0"/>
              <a:pPr>
                <a:defRPr/>
              </a:pPr>
              <a:t>31</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4</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7772400" cy="5616922"/>
          </a:xfrm>
          <a:prstGeom prst="rect">
            <a:avLst/>
          </a:prstGeom>
        </p:spPr>
        <p:txBody>
          <a:bodyPr wrap="square">
            <a:spAutoFit/>
          </a:bodyPr>
          <a:lstStyle/>
          <a:p>
            <a:pPr marL="0" indent="0" algn="ctr">
              <a:buNone/>
            </a:pPr>
            <a:r>
              <a:rPr lang="en-US" dirty="0"/>
              <a:t>Demo1 </a:t>
            </a:r>
          </a:p>
          <a:p>
            <a:pPr marL="0" indent="0" algn="ctr">
              <a:buNone/>
            </a:pPr>
            <a:r>
              <a:rPr lang="en-US" b="1" u="sng" dirty="0"/>
              <a:t>Event Hub live stream &amp; </a:t>
            </a:r>
            <a:r>
              <a:rPr lang="en-US" b="1" u="sng" dirty="0" err="1"/>
              <a:t>PowerBI</a:t>
            </a:r>
            <a:r>
              <a:rPr lang="en-US" b="1" u="sng" dirty="0"/>
              <a:t> Analysis </a:t>
            </a:r>
          </a:p>
          <a:p>
            <a:pPr marL="0" indent="0" algn="ctr">
              <a:buNone/>
            </a:pPr>
            <a:endParaRPr lang="en-US" b="1" u="sng" dirty="0"/>
          </a:p>
          <a:p>
            <a:pPr marL="0" indent="0">
              <a:buNone/>
            </a:pPr>
            <a:r>
              <a:rPr lang="en-US" sz="900" dirty="0"/>
              <a:t>Data is being generated in every form today, there are several tools available in the market to analyze the data but Microsoft </a:t>
            </a:r>
            <a:r>
              <a:rPr lang="en-US" sz="900" dirty="0" err="1"/>
              <a:t>PowerBI</a:t>
            </a:r>
            <a:r>
              <a:rPr lang="en-US" sz="900" dirty="0"/>
              <a:t> provides interface with Azure and provide ability to analyze the live stream data.  In power BI you can almost connect to all the data sources like relational databases, live Facebook feed, tweeter feed, text/CSV and as well as data created by event hubs and analyze them in one central places in real time.</a:t>
            </a:r>
          </a:p>
          <a:p>
            <a:pPr marL="0" indent="0">
              <a:buNone/>
            </a:pPr>
            <a:endParaRPr lang="en-US" sz="900" dirty="0"/>
          </a:p>
          <a:p>
            <a:r>
              <a:rPr lang="en-US" sz="900" dirty="0"/>
              <a:t>We will present a use case of real-time fraud detection based on phone-call data and. We will Bring streaming events into an instance of Azure Event Hubs and then send the real time data to power BI engine to examine the data in real time.</a:t>
            </a:r>
          </a:p>
          <a:p>
            <a:r>
              <a:rPr lang="en-US" sz="900" dirty="0"/>
              <a:t>In this example, we will consider fraudulent usage to be calls that originate from the same user but in different locations within 5 seconds of one another. For example, the same user can't legitimately make a call from the US and Australia at the same time.</a:t>
            </a:r>
          </a:p>
          <a:p>
            <a:r>
              <a:rPr lang="en-US" sz="900" b="1" dirty="0"/>
              <a:t>Overview of the Technology:</a:t>
            </a:r>
            <a:endParaRPr lang="en-US" sz="900" dirty="0"/>
          </a:p>
          <a:p>
            <a:r>
              <a:rPr lang="en-US" sz="900" dirty="0"/>
              <a:t>To Solve the problem, I have created an even hub in Azure portal that will read the data in real time by using a client application that will generate a phone-call data including fraud calls . Some of the records that the client app produces look like fraudulent calls. That data will then send to </a:t>
            </a:r>
            <a:r>
              <a:rPr lang="en-US" sz="900" dirty="0" err="1"/>
              <a:t>PowerBI</a:t>
            </a:r>
            <a:r>
              <a:rPr lang="en-US" sz="900" dirty="0"/>
              <a:t> engine to analyze in real time to detect the fraudulent calls.</a:t>
            </a:r>
          </a:p>
          <a:p>
            <a:r>
              <a:rPr lang="en-US" sz="900" b="1" dirty="0"/>
              <a:t>High Level Steps:</a:t>
            </a:r>
            <a:endParaRPr lang="en-US" sz="900" dirty="0"/>
          </a:p>
          <a:p>
            <a:pPr marL="628650" lvl="1" indent="-171450">
              <a:buFont typeface="Arial" panose="020B0604020202020204" pitchFamily="34" charset="0"/>
              <a:buChar char="•"/>
            </a:pPr>
            <a:r>
              <a:rPr lang="en-US" sz="900" dirty="0"/>
              <a:t>Download the client program to generate the sample data </a:t>
            </a:r>
          </a:p>
          <a:p>
            <a:pPr marL="628650" lvl="1" indent="-171450">
              <a:buFont typeface="Arial" panose="020B0604020202020204" pitchFamily="34" charset="0"/>
              <a:buChar char="•"/>
            </a:pPr>
            <a:r>
              <a:rPr lang="en-US" sz="900" dirty="0"/>
              <a:t>Configure even hubs in Azure portal </a:t>
            </a:r>
          </a:p>
          <a:p>
            <a:pPr marL="628650" lvl="1" indent="-171450">
              <a:buFont typeface="Arial" panose="020B0604020202020204" pitchFamily="34" charset="0"/>
              <a:buChar char="•"/>
            </a:pPr>
            <a:r>
              <a:rPr lang="en-US" sz="900" dirty="0"/>
              <a:t>Create a Stream Analytics job to manage streaming data</a:t>
            </a:r>
          </a:p>
          <a:p>
            <a:pPr marL="628650" lvl="1" indent="-171450">
              <a:buFont typeface="Arial" panose="020B0604020202020204" pitchFamily="34" charset="0"/>
              <a:buChar char="•"/>
            </a:pPr>
            <a:r>
              <a:rPr lang="en-US" sz="900" dirty="0"/>
              <a:t>Run a client application to generate the  live telephone fraud call data </a:t>
            </a:r>
          </a:p>
          <a:p>
            <a:pPr marL="628650" lvl="1" indent="-171450">
              <a:buFont typeface="Arial" panose="020B0604020202020204" pitchFamily="34" charset="0"/>
              <a:buChar char="•"/>
            </a:pPr>
            <a:r>
              <a:rPr lang="en-US" sz="900" dirty="0"/>
              <a:t>Create a query in Analytics job in Azure to transform the data ingested by event hub</a:t>
            </a:r>
          </a:p>
          <a:p>
            <a:pPr marL="628650" lvl="1" indent="-171450">
              <a:buFont typeface="Arial" panose="020B0604020202020204" pitchFamily="34" charset="0"/>
              <a:buChar char="•"/>
            </a:pPr>
            <a:r>
              <a:rPr lang="en-US" sz="900" dirty="0"/>
              <a:t>Configure the output in analytic job in Azure to send the transform data to </a:t>
            </a:r>
            <a:r>
              <a:rPr lang="en-US" sz="900" dirty="0" err="1"/>
              <a:t>powerBI</a:t>
            </a:r>
            <a:endParaRPr lang="en-US" sz="900" dirty="0"/>
          </a:p>
          <a:p>
            <a:pPr marL="628650" lvl="1" indent="-171450">
              <a:buFont typeface="Arial" panose="020B0604020202020204" pitchFamily="34" charset="0"/>
              <a:buChar char="•"/>
            </a:pPr>
            <a:r>
              <a:rPr lang="en-US" sz="900" dirty="0"/>
              <a:t>In </a:t>
            </a:r>
            <a:r>
              <a:rPr lang="en-US" sz="900" dirty="0" err="1"/>
              <a:t>Powerbi</a:t>
            </a:r>
            <a:r>
              <a:rPr lang="en-US" sz="900" dirty="0"/>
              <a:t> portal create a dashboard to process the output of  stream analytic query</a:t>
            </a:r>
          </a:p>
          <a:p>
            <a:r>
              <a:rPr lang="en-US" sz="900" b="1" dirty="0"/>
              <a:t>Data source </a:t>
            </a:r>
            <a:endParaRPr lang="en-US" sz="900" dirty="0"/>
          </a:p>
          <a:p>
            <a:r>
              <a:rPr lang="en-US" sz="900" dirty="0"/>
              <a:t>Test data generator application </a:t>
            </a:r>
          </a:p>
          <a:p>
            <a:r>
              <a:rPr lang="en-US" sz="800" u="sng" dirty="0">
                <a:hlinkClick r:id="rId2"/>
              </a:rPr>
              <a:t>http://download.microsoft.com/download/8/B/D/8BD50991-8D54-4F59-AB83-3354B69C8A7E/TelcoGenerator.zip</a:t>
            </a:r>
            <a:endParaRPr lang="en-US" sz="800" dirty="0"/>
          </a:p>
          <a:p>
            <a:endParaRPr lang="en-US" sz="900" dirty="0"/>
          </a:p>
          <a:p>
            <a:r>
              <a:rPr lang="en-US" sz="900" dirty="0"/>
              <a:t>		</a:t>
            </a:r>
          </a:p>
          <a:p>
            <a:r>
              <a:rPr lang="en-US" sz="900" b="1" dirty="0"/>
              <a:t> </a:t>
            </a:r>
            <a:endParaRPr lang="en-US" sz="900" dirty="0"/>
          </a:p>
          <a:p>
            <a:r>
              <a:rPr lang="en-US" sz="900" b="1" dirty="0"/>
              <a:t>Hardware used </a:t>
            </a:r>
            <a:endParaRPr lang="en-US" sz="900" dirty="0"/>
          </a:p>
          <a:p>
            <a:r>
              <a:rPr lang="en-US" sz="900" dirty="0"/>
              <a:t>Windows 7 64 bit </a:t>
            </a:r>
          </a:p>
          <a:p>
            <a:r>
              <a:rPr lang="en-US" sz="900" dirty="0"/>
              <a:t> </a:t>
            </a:r>
          </a:p>
          <a:p>
            <a:r>
              <a:rPr lang="en-US" sz="900" b="1" dirty="0"/>
              <a:t>Software used:</a:t>
            </a:r>
            <a:endParaRPr lang="en-US" sz="900" dirty="0"/>
          </a:p>
          <a:p>
            <a:r>
              <a:rPr lang="en-US" sz="900" dirty="0"/>
              <a:t>Azure portal ( tool)</a:t>
            </a:r>
          </a:p>
          <a:p>
            <a:r>
              <a:rPr lang="en-US" sz="900" dirty="0" err="1"/>
              <a:t>PowerBI</a:t>
            </a:r>
            <a:r>
              <a:rPr lang="en-US" sz="900" dirty="0"/>
              <a:t> portal ( tool)</a:t>
            </a:r>
          </a:p>
          <a:p>
            <a:pPr marL="0" indent="0">
              <a:buNone/>
            </a:pPr>
            <a:endParaRPr lang="en-US" dirty="0"/>
          </a:p>
        </p:txBody>
      </p:sp>
    </p:spTree>
    <p:extLst>
      <p:ext uri="{BB962C8B-B14F-4D97-AF65-F5344CB8AC3E}">
        <p14:creationId xmlns:p14="http://schemas.microsoft.com/office/powerpoint/2010/main" val="323113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5</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5416868"/>
          </a:xfrm>
          <a:prstGeom prst="rect">
            <a:avLst/>
          </a:prstGeom>
        </p:spPr>
        <p:txBody>
          <a:bodyPr wrap="square">
            <a:spAutoFit/>
          </a:bodyPr>
          <a:lstStyle/>
          <a:p>
            <a:pPr marL="0" indent="0" algn="ctr">
              <a:buNone/>
            </a:pPr>
            <a:r>
              <a:rPr lang="en-US" sz="800" b="1" u="sng" dirty="0"/>
              <a:t>Create </a:t>
            </a:r>
            <a:r>
              <a:rPr lang="en-US" sz="800" b="1" u="sng" dirty="0" err="1"/>
              <a:t>eventhub</a:t>
            </a:r>
            <a:endParaRPr lang="en-US" sz="800" b="1" u="sng" dirty="0"/>
          </a:p>
          <a:p>
            <a:pPr marL="0" indent="0" algn="ctr">
              <a:buNone/>
            </a:pPr>
            <a:endParaRPr lang="en-US" sz="800" b="1" u="sng" dirty="0"/>
          </a:p>
          <a:p>
            <a:r>
              <a:rPr lang="en-US" sz="800" dirty="0"/>
              <a:t>Login to Azure portal  and click on the new  and select the ‘Internet of thing ‘  blade and select even hub  to create a event hub</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6" name="Picture 5">
            <a:extLst>
              <a:ext uri="{FF2B5EF4-FFF2-40B4-BE49-F238E27FC236}">
                <a16:creationId xmlns:a16="http://schemas.microsoft.com/office/drawing/2014/main" id="{EB82AE52-9E2A-4C25-AC89-6D61D6C78D45}"/>
              </a:ext>
            </a:extLst>
          </p:cNvPr>
          <p:cNvPicPr/>
          <p:nvPr/>
        </p:nvPicPr>
        <p:blipFill>
          <a:blip r:embed="rId2"/>
          <a:stretch>
            <a:fillRect/>
          </a:stretch>
        </p:blipFill>
        <p:spPr>
          <a:xfrm>
            <a:off x="990600" y="990600"/>
            <a:ext cx="5257800" cy="4109085"/>
          </a:xfrm>
          <a:prstGeom prst="rect">
            <a:avLst/>
          </a:prstGeom>
        </p:spPr>
      </p:pic>
    </p:spTree>
    <p:extLst>
      <p:ext uri="{BB962C8B-B14F-4D97-AF65-F5344CB8AC3E}">
        <p14:creationId xmlns:p14="http://schemas.microsoft.com/office/powerpoint/2010/main" val="334535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6</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5570756"/>
          </a:xfrm>
          <a:prstGeom prst="rect">
            <a:avLst/>
          </a:prstGeom>
        </p:spPr>
        <p:txBody>
          <a:bodyPr wrap="square">
            <a:spAutoFit/>
          </a:bodyPr>
          <a:lstStyle/>
          <a:p>
            <a:pPr marL="0" indent="0" algn="ctr">
              <a:buNone/>
            </a:pPr>
            <a:r>
              <a:rPr lang="en-US" sz="800" b="1" u="sng" dirty="0"/>
              <a:t>Create </a:t>
            </a:r>
            <a:r>
              <a:rPr lang="en-US" sz="800" b="1" u="sng" dirty="0" err="1"/>
              <a:t>eventhub</a:t>
            </a:r>
            <a:endParaRPr lang="en-US" sz="800" b="1" u="sng" dirty="0"/>
          </a:p>
          <a:p>
            <a:pPr marL="0" indent="0" algn="ctr">
              <a:buNone/>
            </a:pPr>
            <a:endParaRPr lang="en-US" sz="800" b="1" u="sng" dirty="0"/>
          </a:p>
          <a:p>
            <a:r>
              <a:rPr lang="en-US" sz="800" dirty="0"/>
              <a:t>The following screen will appear to create  a namespace , select name , provide resource group name  and select location  and hit create button  as seen below </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7" name="Picture 6">
            <a:extLst>
              <a:ext uri="{FF2B5EF4-FFF2-40B4-BE49-F238E27FC236}">
                <a16:creationId xmlns:a16="http://schemas.microsoft.com/office/drawing/2014/main" id="{051221FF-751A-4F91-8B3C-3F158D13F590}"/>
              </a:ext>
            </a:extLst>
          </p:cNvPr>
          <p:cNvPicPr/>
          <p:nvPr/>
        </p:nvPicPr>
        <p:blipFill>
          <a:blip r:embed="rId2"/>
          <a:stretch>
            <a:fillRect/>
          </a:stretch>
        </p:blipFill>
        <p:spPr>
          <a:xfrm>
            <a:off x="762000" y="1371600"/>
            <a:ext cx="6172200" cy="3575685"/>
          </a:xfrm>
          <a:prstGeom prst="rect">
            <a:avLst/>
          </a:prstGeom>
        </p:spPr>
      </p:pic>
    </p:spTree>
    <p:extLst>
      <p:ext uri="{BB962C8B-B14F-4D97-AF65-F5344CB8AC3E}">
        <p14:creationId xmlns:p14="http://schemas.microsoft.com/office/powerpoint/2010/main" val="346875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7</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5570756"/>
          </a:xfrm>
          <a:prstGeom prst="rect">
            <a:avLst/>
          </a:prstGeom>
        </p:spPr>
        <p:txBody>
          <a:bodyPr wrap="square">
            <a:spAutoFit/>
          </a:bodyPr>
          <a:lstStyle/>
          <a:p>
            <a:pPr marL="0" indent="0" algn="ctr">
              <a:buNone/>
            </a:pPr>
            <a:r>
              <a:rPr lang="en-US" sz="800" b="1" u="sng" dirty="0"/>
              <a:t>Create </a:t>
            </a:r>
            <a:r>
              <a:rPr lang="en-US" sz="800" b="1" u="sng" dirty="0" err="1"/>
              <a:t>eventhub</a:t>
            </a:r>
            <a:endParaRPr lang="en-US" sz="800" b="1" u="sng" dirty="0"/>
          </a:p>
          <a:p>
            <a:pPr marL="0" indent="0" algn="ctr">
              <a:buNone/>
            </a:pPr>
            <a:endParaRPr lang="en-US" sz="800" b="1" u="sng" dirty="0"/>
          </a:p>
          <a:p>
            <a:r>
              <a:rPr lang="en-US" sz="800" dirty="0"/>
              <a:t>It will take few seconds to create namespace, select  the  namespace   you created ( You may find it by  searching under all resources or  you could have pinned it dashboard for easy access). The following screen will appear</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6" name="Picture 5">
            <a:extLst>
              <a:ext uri="{FF2B5EF4-FFF2-40B4-BE49-F238E27FC236}">
                <a16:creationId xmlns:a16="http://schemas.microsoft.com/office/drawing/2014/main" id="{B1D92100-E75A-4A0C-9F6A-A11121245D9E}"/>
              </a:ext>
            </a:extLst>
          </p:cNvPr>
          <p:cNvPicPr/>
          <p:nvPr/>
        </p:nvPicPr>
        <p:blipFill>
          <a:blip r:embed="rId2"/>
          <a:stretch>
            <a:fillRect/>
          </a:stretch>
        </p:blipFill>
        <p:spPr>
          <a:xfrm>
            <a:off x="381000" y="1070878"/>
            <a:ext cx="6705600" cy="4491722"/>
          </a:xfrm>
          <a:prstGeom prst="rect">
            <a:avLst/>
          </a:prstGeom>
        </p:spPr>
      </p:pic>
    </p:spTree>
    <p:extLst>
      <p:ext uri="{BB962C8B-B14F-4D97-AF65-F5344CB8AC3E}">
        <p14:creationId xmlns:p14="http://schemas.microsoft.com/office/powerpoint/2010/main" val="4206835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8</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5170646"/>
          </a:xfrm>
          <a:prstGeom prst="rect">
            <a:avLst/>
          </a:prstGeom>
        </p:spPr>
        <p:txBody>
          <a:bodyPr wrap="square">
            <a:spAutoFit/>
          </a:bodyPr>
          <a:lstStyle/>
          <a:p>
            <a:pPr marL="0" indent="0" algn="ctr">
              <a:buNone/>
            </a:pPr>
            <a:r>
              <a:rPr lang="en-US" sz="800" b="1" u="sng" dirty="0"/>
              <a:t>Create </a:t>
            </a:r>
            <a:r>
              <a:rPr lang="en-US" sz="800" b="1" u="sng" dirty="0" err="1"/>
              <a:t>eventhub</a:t>
            </a:r>
            <a:endParaRPr lang="en-US" sz="800" b="1" u="sng" dirty="0"/>
          </a:p>
          <a:p>
            <a:pPr marL="0" indent="0" algn="ctr">
              <a:buNone/>
            </a:pPr>
            <a:endParaRPr lang="en-US" sz="800" b="1" u="sng" dirty="0"/>
          </a:p>
          <a:p>
            <a:r>
              <a:rPr lang="en-US" sz="800" dirty="0"/>
              <a:t>Click on +Event hub  icon  to create the even hub following screen will appear , provide the name  and hit the create button </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7" name="Picture 6">
            <a:extLst>
              <a:ext uri="{FF2B5EF4-FFF2-40B4-BE49-F238E27FC236}">
                <a16:creationId xmlns:a16="http://schemas.microsoft.com/office/drawing/2014/main" id="{1BAD7217-950D-4AAA-A063-1E0A9006A571}"/>
              </a:ext>
            </a:extLst>
          </p:cNvPr>
          <p:cNvPicPr/>
          <p:nvPr/>
        </p:nvPicPr>
        <p:blipFill>
          <a:blip r:embed="rId2"/>
          <a:stretch>
            <a:fillRect/>
          </a:stretch>
        </p:blipFill>
        <p:spPr>
          <a:xfrm>
            <a:off x="457200" y="1066800"/>
            <a:ext cx="6248400" cy="3886200"/>
          </a:xfrm>
          <a:prstGeom prst="rect">
            <a:avLst/>
          </a:prstGeom>
        </p:spPr>
      </p:pic>
    </p:spTree>
    <p:extLst>
      <p:ext uri="{BB962C8B-B14F-4D97-AF65-F5344CB8AC3E}">
        <p14:creationId xmlns:p14="http://schemas.microsoft.com/office/powerpoint/2010/main" val="307333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19A19C-76F2-4284-ACA4-547D9D76F948}"/>
              </a:ext>
            </a:extLst>
          </p:cNvPr>
          <p:cNvSpPr>
            <a:spLocks noGrp="1"/>
          </p:cNvSpPr>
          <p:nvPr>
            <p:ph type="ftr" sz="quarter" idx="11"/>
          </p:nvPr>
        </p:nvSpPr>
        <p:spPr/>
        <p:txBody>
          <a:bodyPr/>
          <a:lstStyle/>
          <a:p>
            <a:pPr>
              <a:defRPr/>
            </a:pPr>
            <a:r>
              <a:rPr lang="en-US" dirty="0"/>
              <a:t>Sanjay Joshi</a:t>
            </a:r>
          </a:p>
        </p:txBody>
      </p:sp>
      <p:sp>
        <p:nvSpPr>
          <p:cNvPr id="3" name="Slide Number Placeholder 2">
            <a:extLst>
              <a:ext uri="{FF2B5EF4-FFF2-40B4-BE49-F238E27FC236}">
                <a16:creationId xmlns:a16="http://schemas.microsoft.com/office/drawing/2014/main" id="{B916FAE4-32D7-432B-96CE-AB80C7439F76}"/>
              </a:ext>
            </a:extLst>
          </p:cNvPr>
          <p:cNvSpPr>
            <a:spLocks noGrp="1"/>
          </p:cNvSpPr>
          <p:nvPr>
            <p:ph type="sldNum" sz="quarter" idx="12"/>
          </p:nvPr>
        </p:nvSpPr>
        <p:spPr/>
        <p:txBody>
          <a:bodyPr/>
          <a:lstStyle/>
          <a:p>
            <a:pPr>
              <a:defRPr/>
            </a:pPr>
            <a:fld id="{B6F5520D-11A7-44C7-A268-AAA329E6ED9D}" type="slidenum">
              <a:rPr lang="en-US" smtClean="0"/>
              <a:pPr>
                <a:defRPr/>
              </a:pPr>
              <a:t>9</a:t>
            </a:fld>
            <a:endParaRPr lang="en-US"/>
          </a:p>
        </p:txBody>
      </p:sp>
      <p:sp>
        <p:nvSpPr>
          <p:cNvPr id="4" name="Rectangle 3">
            <a:extLst>
              <a:ext uri="{FF2B5EF4-FFF2-40B4-BE49-F238E27FC236}">
                <a16:creationId xmlns:a16="http://schemas.microsoft.com/office/drawing/2014/main" id="{CD802A72-7266-4E19-94DD-5E1A1327F793}"/>
              </a:ext>
            </a:extLst>
          </p:cNvPr>
          <p:cNvSpPr/>
          <p:nvPr/>
        </p:nvSpPr>
        <p:spPr>
          <a:xfrm>
            <a:off x="381000" y="304800"/>
            <a:ext cx="6705600" cy="5416868"/>
          </a:xfrm>
          <a:prstGeom prst="rect">
            <a:avLst/>
          </a:prstGeom>
        </p:spPr>
        <p:txBody>
          <a:bodyPr wrap="square">
            <a:spAutoFit/>
          </a:bodyPr>
          <a:lstStyle/>
          <a:p>
            <a:pPr marL="0" indent="0" algn="ctr">
              <a:buNone/>
            </a:pPr>
            <a:r>
              <a:rPr lang="en-US" sz="800" b="1" u="sng" dirty="0"/>
              <a:t>Create </a:t>
            </a:r>
            <a:r>
              <a:rPr lang="en-US" sz="800" b="1" u="sng" dirty="0" err="1"/>
              <a:t>eventhub</a:t>
            </a:r>
            <a:r>
              <a:rPr lang="en-US" sz="800" b="1" u="sng" dirty="0"/>
              <a:t>( SAS POLICY)</a:t>
            </a:r>
          </a:p>
          <a:p>
            <a:pPr marL="0" indent="0" algn="ctr">
              <a:buNone/>
            </a:pPr>
            <a:endParaRPr lang="en-US" sz="800" b="1" u="sng" dirty="0"/>
          </a:p>
          <a:p>
            <a:r>
              <a:rPr lang="en-US" sz="800" dirty="0"/>
              <a:t>Click on the Shared access policy blade under setting and hit +Add  button to create new policy ,  don’t touch the default </a:t>
            </a:r>
            <a:r>
              <a:rPr lang="en-US" sz="800" dirty="0" err="1"/>
              <a:t>RootMangedSharedAccesskey</a:t>
            </a:r>
            <a:r>
              <a:rPr lang="en-US" sz="800" dirty="0"/>
              <a:t> .</a:t>
            </a:r>
          </a:p>
          <a:p>
            <a:r>
              <a:rPr lang="en-US" sz="800" dirty="0"/>
              <a:t>Provide Name and click on  Mange checkbox to  get all ( send  and listen access)  and hit the Create button </a:t>
            </a:r>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endParaRPr lang="en-US" sz="800" dirty="0"/>
          </a:p>
          <a:p>
            <a:pPr marL="0" indent="0">
              <a:buNone/>
            </a:pPr>
            <a:endParaRPr lang="en-US" b="1" dirty="0"/>
          </a:p>
        </p:txBody>
      </p:sp>
      <p:pic>
        <p:nvPicPr>
          <p:cNvPr id="6" name="Picture 5">
            <a:extLst>
              <a:ext uri="{FF2B5EF4-FFF2-40B4-BE49-F238E27FC236}">
                <a16:creationId xmlns:a16="http://schemas.microsoft.com/office/drawing/2014/main" id="{97326A91-CDE1-4AB2-B972-1A99ABDC6B42}"/>
              </a:ext>
            </a:extLst>
          </p:cNvPr>
          <p:cNvPicPr/>
          <p:nvPr/>
        </p:nvPicPr>
        <p:blipFill>
          <a:blip r:embed="rId2"/>
          <a:stretch>
            <a:fillRect/>
          </a:stretch>
        </p:blipFill>
        <p:spPr>
          <a:xfrm>
            <a:off x="381000" y="1219200"/>
            <a:ext cx="6553200" cy="3962400"/>
          </a:xfrm>
          <a:prstGeom prst="rect">
            <a:avLst/>
          </a:prstGeom>
        </p:spPr>
      </p:pic>
    </p:spTree>
    <p:extLst>
      <p:ext uri="{BB962C8B-B14F-4D97-AF65-F5344CB8AC3E}">
        <p14:creationId xmlns:p14="http://schemas.microsoft.com/office/powerpoint/2010/main" val="3504032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10503</TotalTime>
  <Words>2027</Words>
  <Application>Microsoft Office PowerPoint</Application>
  <PresentationFormat>On-screen Show (4:3)</PresentationFormat>
  <Paragraphs>1088</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 Final Project  PowerBI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YouTube URLs, GitHub URL, Last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zdjordje</dc:creator>
  <cp:lastModifiedBy>Joshi, Sanjay</cp:lastModifiedBy>
  <cp:revision>915</cp:revision>
  <cp:lastPrinted>2018-02-09T21:21:40Z</cp:lastPrinted>
  <dcterms:created xsi:type="dcterms:W3CDTF">2006-08-16T00:00:00Z</dcterms:created>
  <dcterms:modified xsi:type="dcterms:W3CDTF">2018-02-11T02:12:48Z</dcterms:modified>
</cp:coreProperties>
</file>