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491"/>
    <p:restoredTop sz="91467"/>
  </p:normalViewPr>
  <p:slideViewPr>
    <p:cSldViewPr snapToGrid="0" snapToObjects="1">
      <p:cViewPr varScale="1">
        <p:scale>
          <a:sx n="30" d="100"/>
          <a:sy n="30" d="100"/>
        </p:scale>
        <p:origin x="29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880A3-9387-D242-9A38-B2BD8C4605C2}" type="datetimeFigureOut">
              <a:rPr lang="en-US" smtClean="0"/>
              <a:t>2/16/22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02152-A2C3-704A-983F-7722EB35C978}" type="slidenum">
              <a:rPr lang="en-US" smtClean="0"/>
              <a:t>‹#›</a:t>
            </a:fld>
            <a:endParaRPr lang="en-US"/>
          </a:p>
        </p:txBody>
      </p:sp>
    </p:spTree>
    <p:extLst>
      <p:ext uri="{BB962C8B-B14F-4D97-AF65-F5344CB8AC3E}">
        <p14:creationId xmlns:p14="http://schemas.microsoft.com/office/powerpoint/2010/main" val="2595248344"/>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02152-A2C3-704A-983F-7722EB35C978}" type="slidenum">
              <a:rPr lang="en-US" smtClean="0"/>
              <a:t>1</a:t>
            </a:fld>
            <a:endParaRPr lang="en-US"/>
          </a:p>
        </p:txBody>
      </p:sp>
    </p:spTree>
    <p:extLst>
      <p:ext uri="{BB962C8B-B14F-4D97-AF65-F5344CB8AC3E}">
        <p14:creationId xmlns:p14="http://schemas.microsoft.com/office/powerpoint/2010/main" val="207780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6556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445678"/>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275185-9B50-444C-9B17-CFB3FA6D59BC}"/>
              </a:ext>
            </a:extLst>
          </p:cNvPr>
          <p:cNvSpPr/>
          <p:nvPr/>
        </p:nvSpPr>
        <p:spPr>
          <a:xfrm>
            <a:off x="10972800" y="0"/>
            <a:ext cx="21945600" cy="146304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Past Travels / Remaining Cities Map</a:t>
            </a:r>
          </a:p>
          <a:p>
            <a:r>
              <a:rPr lang="en-US" sz="3600" dirty="0">
                <a:solidFill>
                  <a:schemeClr val="tx1"/>
                </a:solidFill>
              </a:rPr>
              <a:t>X: 00-23.9in (23.9in)</a:t>
            </a:r>
          </a:p>
          <a:p>
            <a:r>
              <a:rPr lang="en-US" sz="3600" dirty="0">
                <a:solidFill>
                  <a:schemeClr val="tx1"/>
                </a:solidFill>
              </a:rPr>
              <a:t>Y: 08-24in (16in)</a:t>
            </a:r>
          </a:p>
          <a:p>
            <a:r>
              <a:rPr lang="en-US" sz="3600" dirty="0">
                <a:solidFill>
                  <a:schemeClr val="tx1"/>
                </a:solidFill>
              </a:rPr>
              <a:t>Map of cities/routes traveled and remaining untraveled cities.</a:t>
            </a:r>
          </a:p>
          <a:p>
            <a:pPr marL="571500" indent="-571500">
              <a:buFont typeface="Arial" panose="020B0604020202020204" pitchFamily="34" charset="0"/>
              <a:buChar char="•"/>
            </a:pPr>
            <a:r>
              <a:rPr lang="en-US" sz="2400" dirty="0">
                <a:solidFill>
                  <a:schemeClr val="tx1"/>
                </a:solidFill>
              </a:rPr>
              <a:t>Add two color legend for visited/unvisited</a:t>
            </a:r>
          </a:p>
          <a:p>
            <a:endParaRPr lang="en-US" sz="3600" dirty="0">
              <a:solidFill>
                <a:schemeClr val="tx1"/>
              </a:solidFill>
            </a:endParaRPr>
          </a:p>
          <a:p>
            <a:r>
              <a:rPr lang="en-US" sz="2400" dirty="0">
                <a:solidFill>
                  <a:schemeClr val="tx1"/>
                </a:solidFill>
              </a:rPr>
              <a:t>This map shows my past travels and remaining wish list cities.</a:t>
            </a:r>
          </a:p>
        </p:txBody>
      </p:sp>
      <p:sp>
        <p:nvSpPr>
          <p:cNvPr id="5" name="Rectangle 4">
            <a:extLst>
              <a:ext uri="{FF2B5EF4-FFF2-40B4-BE49-F238E27FC236}">
                <a16:creationId xmlns:a16="http://schemas.microsoft.com/office/drawing/2014/main" id="{AEE13151-4112-B74B-914B-02BF67D08F96}"/>
              </a:ext>
            </a:extLst>
          </p:cNvPr>
          <p:cNvSpPr/>
          <p:nvPr/>
        </p:nvSpPr>
        <p:spPr>
          <a:xfrm>
            <a:off x="0" y="0"/>
            <a:ext cx="10972800" cy="73152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My Travels So Far</a:t>
            </a:r>
          </a:p>
          <a:p>
            <a:r>
              <a:rPr lang="en-US" sz="3600" dirty="0">
                <a:solidFill>
                  <a:schemeClr val="tx1"/>
                </a:solidFill>
              </a:rPr>
              <a:t>X: 24-36in (12in)</a:t>
            </a:r>
          </a:p>
          <a:p>
            <a:r>
              <a:rPr lang="en-US" sz="3600" dirty="0">
                <a:solidFill>
                  <a:schemeClr val="tx1"/>
                </a:solidFill>
              </a:rPr>
              <a:t>Y: 16-24in (7.9in)</a:t>
            </a:r>
          </a:p>
          <a:p>
            <a:r>
              <a:rPr lang="en-US" sz="3600" dirty="0">
                <a:solidFill>
                  <a:schemeClr val="tx1"/>
                </a:solidFill>
              </a:rPr>
              <a:t>Explanation / Introduction Text</a:t>
            </a:r>
          </a:p>
          <a:p>
            <a:endParaRPr lang="en-US" sz="3600" dirty="0">
              <a:solidFill>
                <a:schemeClr val="tx1"/>
              </a:solidFill>
            </a:endParaRPr>
          </a:p>
          <a:p>
            <a:r>
              <a:rPr lang="en-US" sz="2400" dirty="0">
                <a:solidFill>
                  <a:schemeClr val="tx1"/>
                </a:solidFill>
              </a:rPr>
              <a:t>This poster is an information dashboard for my travels throughout the US and adjacent areas of Canada.  Years ago, I resolved to see America’s cities.  This resolution evolved into a 128-city travel wish list.  To choose these cities, I considered multiple criteria, including population size, local primacy, state capitals, and proximity to sites of natural / cultural / historical significance.  </a:t>
            </a:r>
          </a:p>
          <a:p>
            <a:endParaRPr lang="en-US" sz="2400" dirty="0">
              <a:solidFill>
                <a:schemeClr val="tx1"/>
              </a:solidFill>
            </a:endParaRPr>
          </a:p>
          <a:p>
            <a:r>
              <a:rPr lang="en-US" sz="2400" dirty="0">
                <a:solidFill>
                  <a:schemeClr val="tx1"/>
                </a:solidFill>
              </a:rPr>
              <a:t>The R code underlying this visualization is publicly available on GitHub at https://github.com/sjoshuam/us_travel</a:t>
            </a:r>
          </a:p>
        </p:txBody>
      </p:sp>
      <p:sp>
        <p:nvSpPr>
          <p:cNvPr id="6" name="Rectangle 5">
            <a:extLst>
              <a:ext uri="{FF2B5EF4-FFF2-40B4-BE49-F238E27FC236}">
                <a16:creationId xmlns:a16="http://schemas.microsoft.com/office/drawing/2014/main" id="{FA011AC9-1DEE-F34C-97A3-EC54134AE8CC}"/>
              </a:ext>
            </a:extLst>
          </p:cNvPr>
          <p:cNvSpPr/>
          <p:nvPr/>
        </p:nvSpPr>
        <p:spPr>
          <a:xfrm>
            <a:off x="10972800" y="14630400"/>
            <a:ext cx="10972800" cy="73152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Pre-Planned Routes Map</a:t>
            </a:r>
          </a:p>
          <a:p>
            <a:r>
              <a:rPr lang="en-US" sz="3600" dirty="0">
                <a:solidFill>
                  <a:schemeClr val="tx1"/>
                </a:solidFill>
              </a:rPr>
              <a:t>X: 24-36in (12in)</a:t>
            </a:r>
          </a:p>
          <a:p>
            <a:r>
              <a:rPr lang="en-US" sz="3600" dirty="0">
                <a:solidFill>
                  <a:schemeClr val="tx1"/>
                </a:solidFill>
              </a:rPr>
              <a:t>Y: 08-15.9in (7.9in)</a:t>
            </a:r>
          </a:p>
          <a:p>
            <a:r>
              <a:rPr lang="en-US" sz="3600" dirty="0">
                <a:solidFill>
                  <a:schemeClr val="tx1"/>
                </a:solidFill>
              </a:rPr>
              <a:t>Travel route map</a:t>
            </a:r>
          </a:p>
          <a:p>
            <a:endParaRPr lang="en-US" sz="3600" dirty="0">
              <a:solidFill>
                <a:schemeClr val="tx1"/>
              </a:solidFill>
            </a:endParaRPr>
          </a:p>
          <a:p>
            <a:r>
              <a:rPr lang="en-US" sz="2400" dirty="0">
                <a:solidFill>
                  <a:schemeClr val="tx1"/>
                </a:solidFill>
              </a:rPr>
              <a:t>Map depicts 13 routes that cumulatively pass through all 128 wish list cities.  Panel below provides more detail on each route.  Cities separated into routes using hierarchical clustering analysis, minimizing the total mileage necessary to visit all cities.</a:t>
            </a:r>
          </a:p>
          <a:p>
            <a:pPr marL="571500" indent="-571500">
              <a:buFont typeface="Arial" panose="020B0604020202020204" pitchFamily="34" charset="0"/>
              <a:buChar char="•"/>
            </a:pPr>
            <a:endParaRPr lang="en-US" sz="2400" dirty="0">
              <a:solidFill>
                <a:schemeClr val="tx1"/>
              </a:solidFill>
            </a:endParaRPr>
          </a:p>
        </p:txBody>
      </p:sp>
      <p:sp>
        <p:nvSpPr>
          <p:cNvPr id="7" name="Rectangle 6">
            <a:extLst>
              <a:ext uri="{FF2B5EF4-FFF2-40B4-BE49-F238E27FC236}">
                <a16:creationId xmlns:a16="http://schemas.microsoft.com/office/drawing/2014/main" id="{3FF1AE0E-E7F7-0441-B7A9-7B705DCC6448}"/>
              </a:ext>
            </a:extLst>
          </p:cNvPr>
          <p:cNvSpPr/>
          <p:nvPr/>
        </p:nvSpPr>
        <p:spPr>
          <a:xfrm>
            <a:off x="0" y="7315200"/>
            <a:ext cx="10972800" cy="73152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Goal Progress Bar Chart</a:t>
            </a:r>
          </a:p>
          <a:p>
            <a:r>
              <a:rPr lang="en-US" sz="3600" dirty="0">
                <a:solidFill>
                  <a:schemeClr val="tx1"/>
                </a:solidFill>
              </a:rPr>
              <a:t>X: 00-11.9in (11.9in) </a:t>
            </a:r>
          </a:p>
          <a:p>
            <a:r>
              <a:rPr lang="en-US" sz="3600" dirty="0">
                <a:solidFill>
                  <a:schemeClr val="tx1"/>
                </a:solidFill>
              </a:rPr>
              <a:t>Y: 00-7.9in (7.9in)</a:t>
            </a:r>
          </a:p>
          <a:p>
            <a:endParaRPr lang="en-US" sz="3600" dirty="0">
              <a:solidFill>
                <a:schemeClr val="tx1"/>
              </a:solidFill>
            </a:endParaRPr>
          </a:p>
          <a:p>
            <a:r>
              <a:rPr lang="en-US" sz="3600" dirty="0">
                <a:solidFill>
                  <a:schemeClr val="tx1"/>
                </a:solidFill>
              </a:rPr>
              <a:t>Horizontal segmented bars for number of states and cities</a:t>
            </a:r>
          </a:p>
          <a:p>
            <a:pPr marL="571500" indent="-571500">
              <a:buFont typeface="Arial" panose="020B0604020202020204" pitchFamily="34" charset="0"/>
              <a:buChar char="•"/>
            </a:pPr>
            <a:r>
              <a:rPr lang="en-US" sz="2400" dirty="0">
                <a:solidFill>
                  <a:schemeClr val="tx1"/>
                </a:solidFill>
              </a:rPr>
              <a:t>Label the states (maybe 2 per bar)</a:t>
            </a:r>
          </a:p>
          <a:p>
            <a:pPr marL="571500" indent="-571500">
              <a:buFont typeface="Arial" panose="020B0604020202020204" pitchFamily="34" charset="0"/>
              <a:buChar char="•"/>
            </a:pPr>
            <a:r>
              <a:rPr lang="en-US" sz="2400" dirty="0">
                <a:solidFill>
                  <a:schemeClr val="tx1"/>
                </a:solidFill>
              </a:rPr>
              <a:t>3 colors  - unvisited, visited, visited + photographed; show legend</a:t>
            </a:r>
          </a:p>
          <a:p>
            <a:pPr marL="571500" indent="-571500">
              <a:buFont typeface="Arial" panose="020B0604020202020204" pitchFamily="34" charset="0"/>
              <a:buChar char="•"/>
            </a:pPr>
            <a:r>
              <a:rPr lang="en-US" sz="2400" dirty="0">
                <a:solidFill>
                  <a:schemeClr val="tx1"/>
                </a:solidFill>
              </a:rPr>
              <a:t>Let the labels be the explanatory text</a:t>
            </a:r>
          </a:p>
        </p:txBody>
      </p:sp>
      <p:sp>
        <p:nvSpPr>
          <p:cNvPr id="8" name="Rectangle 7">
            <a:extLst>
              <a:ext uri="{FF2B5EF4-FFF2-40B4-BE49-F238E27FC236}">
                <a16:creationId xmlns:a16="http://schemas.microsoft.com/office/drawing/2014/main" id="{53EC17FE-825B-6E4E-A67F-706DE8B2F483}"/>
              </a:ext>
            </a:extLst>
          </p:cNvPr>
          <p:cNvSpPr/>
          <p:nvPr/>
        </p:nvSpPr>
        <p:spPr>
          <a:xfrm>
            <a:off x="0" y="14630400"/>
            <a:ext cx="10972800" cy="73152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Goal Opportunity Score Map</a:t>
            </a:r>
          </a:p>
          <a:p>
            <a:r>
              <a:rPr lang="en-US" sz="3600" dirty="0">
                <a:solidFill>
                  <a:schemeClr val="tx1"/>
                </a:solidFill>
              </a:rPr>
              <a:t>X: 12-23.9in (11.9in)</a:t>
            </a:r>
          </a:p>
          <a:p>
            <a:r>
              <a:rPr lang="en-US" sz="3600" dirty="0">
                <a:solidFill>
                  <a:schemeClr val="tx1"/>
                </a:solidFill>
              </a:rPr>
              <a:t>Y: 00-7.9in (7.9in)</a:t>
            </a:r>
          </a:p>
          <a:p>
            <a:endParaRPr lang="en-US" sz="3600" dirty="0">
              <a:solidFill>
                <a:schemeClr val="tx1"/>
              </a:solidFill>
            </a:endParaRPr>
          </a:p>
          <a:p>
            <a:r>
              <a:rPr lang="en-US" sz="3600" dirty="0">
                <a:solidFill>
                  <a:schemeClr val="tx1"/>
                </a:solidFill>
              </a:rPr>
              <a:t>Kernel map where visited = 0.5, photographed = 1</a:t>
            </a:r>
          </a:p>
          <a:p>
            <a:pPr marL="571500" indent="-571500">
              <a:buFont typeface="Arial" panose="020B0604020202020204" pitchFamily="34" charset="0"/>
              <a:buChar char="•"/>
            </a:pPr>
            <a:r>
              <a:rPr lang="en-US" sz="2400" dirty="0">
                <a:solidFill>
                  <a:schemeClr val="tx1"/>
                </a:solidFill>
              </a:rPr>
              <a:t>Use long title as explanatory text</a:t>
            </a:r>
          </a:p>
          <a:p>
            <a:pPr marL="571500" indent="-571500">
              <a:buFont typeface="Arial" panose="020B0604020202020204" pitchFamily="34" charset="0"/>
              <a:buChar char="•"/>
            </a:pPr>
            <a:r>
              <a:rPr lang="en-US" sz="2400" dirty="0">
                <a:solidFill>
                  <a:schemeClr val="tx1"/>
                </a:solidFill>
              </a:rPr>
              <a:t>Plasma color scale?</a:t>
            </a:r>
          </a:p>
          <a:p>
            <a:pPr marL="571500" indent="-571500">
              <a:buFont typeface="Arial" panose="020B0604020202020204" pitchFamily="34" charset="0"/>
              <a:buChar char="•"/>
            </a:pPr>
            <a:endParaRPr lang="en-US" sz="2400" dirty="0">
              <a:solidFill>
                <a:schemeClr val="tx1"/>
              </a:solidFill>
            </a:endParaRPr>
          </a:p>
          <a:p>
            <a:r>
              <a:rPr lang="en-US" sz="2400" dirty="0">
                <a:solidFill>
                  <a:schemeClr val="tx1"/>
                </a:solidFill>
              </a:rPr>
              <a:t>Map highlights where new travel will contribute the most towards completing the wish list.</a:t>
            </a:r>
          </a:p>
        </p:txBody>
      </p:sp>
      <p:sp>
        <p:nvSpPr>
          <p:cNvPr id="9" name="Rectangle 8">
            <a:extLst>
              <a:ext uri="{FF2B5EF4-FFF2-40B4-BE49-F238E27FC236}">
                <a16:creationId xmlns:a16="http://schemas.microsoft.com/office/drawing/2014/main" id="{6EBBE46A-A6FF-724D-9D0A-7670C972E35B}"/>
              </a:ext>
            </a:extLst>
          </p:cNvPr>
          <p:cNvSpPr/>
          <p:nvPr/>
        </p:nvSpPr>
        <p:spPr>
          <a:xfrm>
            <a:off x="21945600" y="14630400"/>
            <a:ext cx="10972800" cy="73152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Calendar / Legend Table</a:t>
            </a:r>
          </a:p>
          <a:p>
            <a:r>
              <a:rPr lang="en-US" sz="3600" dirty="0">
                <a:solidFill>
                  <a:schemeClr val="tx1"/>
                </a:solidFill>
              </a:rPr>
              <a:t>X: 24-36in (12in)</a:t>
            </a:r>
          </a:p>
          <a:p>
            <a:r>
              <a:rPr lang="en-US" sz="3600" dirty="0">
                <a:solidFill>
                  <a:schemeClr val="tx1"/>
                </a:solidFill>
              </a:rPr>
              <a:t>Y: 00-7.9in (7.9in) </a:t>
            </a:r>
          </a:p>
          <a:p>
            <a:r>
              <a:rPr lang="en-US" sz="3600" dirty="0">
                <a:solidFill>
                  <a:schemeClr val="tx1"/>
                </a:solidFill>
              </a:rPr>
              <a:t>13 rows (routes)  x 5 columns (color, route name, mileage, score, best weather)</a:t>
            </a:r>
          </a:p>
          <a:p>
            <a:endParaRPr lang="en-US" sz="3600" dirty="0">
              <a:solidFill>
                <a:schemeClr val="tx1"/>
              </a:solidFill>
            </a:endParaRPr>
          </a:p>
          <a:p>
            <a:r>
              <a:rPr lang="en-US" sz="2400" dirty="0">
                <a:solidFill>
                  <a:schemeClr val="tx1"/>
                </a:solidFill>
              </a:rPr>
              <a:t>Table provides more information on the pre-planned routes depicted in the map above.</a:t>
            </a:r>
          </a:p>
        </p:txBody>
      </p:sp>
    </p:spTree>
    <p:extLst>
      <p:ext uri="{BB962C8B-B14F-4D97-AF65-F5344CB8AC3E}">
        <p14:creationId xmlns:p14="http://schemas.microsoft.com/office/powerpoint/2010/main" val="1466742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TotalTime>
  <Words>379</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M</dc:creator>
  <cp:lastModifiedBy>Josh M</cp:lastModifiedBy>
  <cp:revision>46</cp:revision>
  <dcterms:created xsi:type="dcterms:W3CDTF">2022-02-07T20:43:32Z</dcterms:created>
  <dcterms:modified xsi:type="dcterms:W3CDTF">2022-02-16T14:43:54Z</dcterms:modified>
</cp:coreProperties>
</file>