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329184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491"/>
    <p:restoredTop sz="94655"/>
  </p:normalViewPr>
  <p:slideViewPr>
    <p:cSldViewPr snapToGrid="0" snapToObjects="1">
      <p:cViewPr varScale="1">
        <p:scale>
          <a:sx n="36" d="100"/>
          <a:sy n="36" d="100"/>
        </p:scale>
        <p:origin x="352"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B880A3-9387-D242-9A38-B2BD8C4605C2}" type="datetimeFigureOut">
              <a:rPr lang="en-US" smtClean="0"/>
              <a:t>2/7/22</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02152-A2C3-704A-983F-7722EB35C978}" type="slidenum">
              <a:rPr lang="en-US" smtClean="0"/>
              <a:t>‹#›</a:t>
            </a:fld>
            <a:endParaRPr lang="en-US"/>
          </a:p>
        </p:txBody>
      </p:sp>
    </p:spTree>
    <p:extLst>
      <p:ext uri="{BB962C8B-B14F-4D97-AF65-F5344CB8AC3E}">
        <p14:creationId xmlns:p14="http://schemas.microsoft.com/office/powerpoint/2010/main" val="2595248344"/>
      </p:ext>
    </p:extLst>
  </p:cSld>
  <p:clrMap bg1="lt1" tx1="dk1" bg2="lt2" tx2="dk2" accent1="accent1" accent2="accent2" accent3="accent3" accent4="accent4" accent5="accent5" accent6="accent6" hlink="hlink" folHlink="folHlink"/>
  <p:notesStyle>
    <a:lvl1pPr marL="0" algn="l" defTabSz="2633472" rtl="0" eaLnBrk="1" latinLnBrk="0" hangingPunct="1">
      <a:defRPr sz="3456" kern="1200">
        <a:solidFill>
          <a:schemeClr val="tx1"/>
        </a:solidFill>
        <a:latin typeface="+mn-lt"/>
        <a:ea typeface="+mn-ea"/>
        <a:cs typeface="+mn-cs"/>
      </a:defRPr>
    </a:lvl1pPr>
    <a:lvl2pPr marL="1316736" algn="l" defTabSz="2633472" rtl="0" eaLnBrk="1" latinLnBrk="0" hangingPunct="1">
      <a:defRPr sz="3456" kern="1200">
        <a:solidFill>
          <a:schemeClr val="tx1"/>
        </a:solidFill>
        <a:latin typeface="+mn-lt"/>
        <a:ea typeface="+mn-ea"/>
        <a:cs typeface="+mn-cs"/>
      </a:defRPr>
    </a:lvl2pPr>
    <a:lvl3pPr marL="2633472" algn="l" defTabSz="2633472" rtl="0" eaLnBrk="1" latinLnBrk="0" hangingPunct="1">
      <a:defRPr sz="3456" kern="1200">
        <a:solidFill>
          <a:schemeClr val="tx1"/>
        </a:solidFill>
        <a:latin typeface="+mn-lt"/>
        <a:ea typeface="+mn-ea"/>
        <a:cs typeface="+mn-cs"/>
      </a:defRPr>
    </a:lvl3pPr>
    <a:lvl4pPr marL="3950208" algn="l" defTabSz="2633472" rtl="0" eaLnBrk="1" latinLnBrk="0" hangingPunct="1">
      <a:defRPr sz="3456" kern="1200">
        <a:solidFill>
          <a:schemeClr val="tx1"/>
        </a:solidFill>
        <a:latin typeface="+mn-lt"/>
        <a:ea typeface="+mn-ea"/>
        <a:cs typeface="+mn-cs"/>
      </a:defRPr>
    </a:lvl4pPr>
    <a:lvl5pPr marL="5266944" algn="l" defTabSz="2633472" rtl="0" eaLnBrk="1" latinLnBrk="0" hangingPunct="1">
      <a:defRPr sz="3456" kern="1200">
        <a:solidFill>
          <a:schemeClr val="tx1"/>
        </a:solidFill>
        <a:latin typeface="+mn-lt"/>
        <a:ea typeface="+mn-ea"/>
        <a:cs typeface="+mn-cs"/>
      </a:defRPr>
    </a:lvl5pPr>
    <a:lvl6pPr marL="6583680" algn="l" defTabSz="2633472" rtl="0" eaLnBrk="1" latinLnBrk="0" hangingPunct="1">
      <a:defRPr sz="3456" kern="1200">
        <a:solidFill>
          <a:schemeClr val="tx1"/>
        </a:solidFill>
        <a:latin typeface="+mn-lt"/>
        <a:ea typeface="+mn-ea"/>
        <a:cs typeface="+mn-cs"/>
      </a:defRPr>
    </a:lvl6pPr>
    <a:lvl7pPr marL="7900416" algn="l" defTabSz="2633472" rtl="0" eaLnBrk="1" latinLnBrk="0" hangingPunct="1">
      <a:defRPr sz="3456" kern="1200">
        <a:solidFill>
          <a:schemeClr val="tx1"/>
        </a:solidFill>
        <a:latin typeface="+mn-lt"/>
        <a:ea typeface="+mn-ea"/>
        <a:cs typeface="+mn-cs"/>
      </a:defRPr>
    </a:lvl7pPr>
    <a:lvl8pPr marL="9217152" algn="l" defTabSz="2633472" rtl="0" eaLnBrk="1" latinLnBrk="0" hangingPunct="1">
      <a:defRPr sz="3456" kern="1200">
        <a:solidFill>
          <a:schemeClr val="tx1"/>
        </a:solidFill>
        <a:latin typeface="+mn-lt"/>
        <a:ea typeface="+mn-ea"/>
        <a:cs typeface="+mn-cs"/>
      </a:defRPr>
    </a:lvl8pPr>
    <a:lvl9pPr marL="10533888" algn="l" defTabSz="2633472" rtl="0" eaLnBrk="1" latinLnBrk="0" hangingPunct="1">
      <a:defRPr sz="345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402152-A2C3-704A-983F-7722EB35C978}" type="slidenum">
              <a:rPr lang="en-US" smtClean="0"/>
              <a:t>1</a:t>
            </a:fld>
            <a:endParaRPr lang="en-US"/>
          </a:p>
        </p:txBody>
      </p:sp>
    </p:spTree>
    <p:extLst>
      <p:ext uri="{BB962C8B-B14F-4D97-AF65-F5344CB8AC3E}">
        <p14:creationId xmlns:p14="http://schemas.microsoft.com/office/powerpoint/2010/main" val="2077806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765564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3445678"/>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7275185-9B50-444C-9B17-CFB3FA6D59BC}"/>
              </a:ext>
            </a:extLst>
          </p:cNvPr>
          <p:cNvSpPr/>
          <p:nvPr/>
        </p:nvSpPr>
        <p:spPr>
          <a:xfrm>
            <a:off x="10972800" y="0"/>
            <a:ext cx="21945600" cy="1463040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7200" dirty="0">
                <a:solidFill>
                  <a:schemeClr val="tx1"/>
                </a:solidFill>
              </a:rPr>
              <a:t>Past Travels / Remaining Cities Map</a:t>
            </a:r>
          </a:p>
          <a:p>
            <a:r>
              <a:rPr lang="en-US" sz="3600" dirty="0">
                <a:solidFill>
                  <a:schemeClr val="tx1"/>
                </a:solidFill>
              </a:rPr>
              <a:t>X: 00-23.9in (23.9in)</a:t>
            </a:r>
          </a:p>
          <a:p>
            <a:r>
              <a:rPr lang="en-US" sz="3600" dirty="0">
                <a:solidFill>
                  <a:schemeClr val="tx1"/>
                </a:solidFill>
              </a:rPr>
              <a:t>Y: 08-24in (16in)</a:t>
            </a:r>
          </a:p>
          <a:p>
            <a:r>
              <a:rPr lang="en-US" sz="3600" dirty="0">
                <a:solidFill>
                  <a:schemeClr val="tx1"/>
                </a:solidFill>
              </a:rPr>
              <a:t>Map of cities/routes traveled and remaining untraveled cities.</a:t>
            </a:r>
          </a:p>
          <a:p>
            <a:pPr marL="571500" indent="-571500">
              <a:buFont typeface="Arial" panose="020B0604020202020204" pitchFamily="34" charset="0"/>
              <a:buChar char="•"/>
            </a:pPr>
            <a:r>
              <a:rPr lang="en-US" sz="2400" dirty="0">
                <a:solidFill>
                  <a:schemeClr val="tx1"/>
                </a:solidFill>
              </a:rPr>
              <a:t>Add two color legend for visited/unvisited</a:t>
            </a:r>
          </a:p>
          <a:p>
            <a:endParaRPr lang="en-US" sz="3600" dirty="0">
              <a:solidFill>
                <a:schemeClr val="tx1"/>
              </a:solidFill>
            </a:endParaRPr>
          </a:p>
          <a:p>
            <a:r>
              <a:rPr lang="en-US" sz="2400" dirty="0">
                <a:solidFill>
                  <a:schemeClr val="tx1"/>
                </a:solidFill>
              </a:rPr>
              <a:t>This map shows my past travels and remaining wish list cities.</a:t>
            </a:r>
          </a:p>
        </p:txBody>
      </p:sp>
      <p:sp>
        <p:nvSpPr>
          <p:cNvPr id="5" name="Rectangle 4">
            <a:extLst>
              <a:ext uri="{FF2B5EF4-FFF2-40B4-BE49-F238E27FC236}">
                <a16:creationId xmlns:a16="http://schemas.microsoft.com/office/drawing/2014/main" id="{AEE13151-4112-B74B-914B-02BF67D08F96}"/>
              </a:ext>
            </a:extLst>
          </p:cNvPr>
          <p:cNvSpPr/>
          <p:nvPr/>
        </p:nvSpPr>
        <p:spPr>
          <a:xfrm>
            <a:off x="0" y="0"/>
            <a:ext cx="10972800" cy="7315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7200" dirty="0">
                <a:solidFill>
                  <a:schemeClr val="tx1"/>
                </a:solidFill>
              </a:rPr>
              <a:t>My Travels So Far</a:t>
            </a:r>
          </a:p>
          <a:p>
            <a:r>
              <a:rPr lang="en-US" sz="3600" dirty="0">
                <a:solidFill>
                  <a:schemeClr val="tx1"/>
                </a:solidFill>
              </a:rPr>
              <a:t>X: 24-36in (12in)</a:t>
            </a:r>
          </a:p>
          <a:p>
            <a:r>
              <a:rPr lang="en-US" sz="3600" dirty="0">
                <a:solidFill>
                  <a:schemeClr val="tx1"/>
                </a:solidFill>
              </a:rPr>
              <a:t>Y: 16-24in (7.9in)</a:t>
            </a:r>
          </a:p>
          <a:p>
            <a:r>
              <a:rPr lang="en-US" sz="3600" dirty="0">
                <a:solidFill>
                  <a:schemeClr val="tx1"/>
                </a:solidFill>
              </a:rPr>
              <a:t>Explanation / Introduction Text</a:t>
            </a:r>
          </a:p>
          <a:p>
            <a:endParaRPr lang="en-US" sz="3600" dirty="0">
              <a:solidFill>
                <a:schemeClr val="tx1"/>
              </a:solidFill>
            </a:endParaRPr>
          </a:p>
          <a:p>
            <a:r>
              <a:rPr lang="en-US" sz="2400" dirty="0">
                <a:solidFill>
                  <a:schemeClr val="tx1"/>
                </a:solidFill>
              </a:rPr>
              <a:t>This poster is an information dashboard for my travels throughout the US and adjacent areas of Canada.  Years ago, I resolved to see America’s cities.  This resolution evolved into a 128-city travel wish list.  To choose these cities, I considered multiple criteria, including population size, local primacy, state capitals, and proximity to sites of natural / cultural / historical significance.  </a:t>
            </a:r>
          </a:p>
          <a:p>
            <a:endParaRPr lang="en-US" sz="2400" dirty="0">
              <a:solidFill>
                <a:schemeClr val="tx1"/>
              </a:solidFill>
            </a:endParaRPr>
          </a:p>
          <a:p>
            <a:r>
              <a:rPr lang="en-US" sz="2400" dirty="0">
                <a:solidFill>
                  <a:schemeClr val="tx1"/>
                </a:solidFill>
              </a:rPr>
              <a:t>The R code underlying this visualization is publicly available on GitHub at https://github.com/sjoshuam/us_travel</a:t>
            </a:r>
          </a:p>
        </p:txBody>
      </p:sp>
      <p:sp>
        <p:nvSpPr>
          <p:cNvPr id="6" name="Rectangle 5">
            <a:extLst>
              <a:ext uri="{FF2B5EF4-FFF2-40B4-BE49-F238E27FC236}">
                <a16:creationId xmlns:a16="http://schemas.microsoft.com/office/drawing/2014/main" id="{FA011AC9-1DEE-F34C-97A3-EC54134AE8CC}"/>
              </a:ext>
            </a:extLst>
          </p:cNvPr>
          <p:cNvSpPr/>
          <p:nvPr/>
        </p:nvSpPr>
        <p:spPr>
          <a:xfrm>
            <a:off x="0" y="7315200"/>
            <a:ext cx="10972800" cy="7315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7200" dirty="0">
                <a:solidFill>
                  <a:schemeClr val="tx1"/>
                </a:solidFill>
              </a:rPr>
              <a:t>Pre-Planned Routes Map</a:t>
            </a:r>
          </a:p>
          <a:p>
            <a:r>
              <a:rPr lang="en-US" sz="3600" dirty="0">
                <a:solidFill>
                  <a:schemeClr val="tx1"/>
                </a:solidFill>
              </a:rPr>
              <a:t>X: 24-36in (12in)</a:t>
            </a:r>
          </a:p>
          <a:p>
            <a:r>
              <a:rPr lang="en-US" sz="3600" dirty="0">
                <a:solidFill>
                  <a:schemeClr val="tx1"/>
                </a:solidFill>
              </a:rPr>
              <a:t>Y: 08-15.9in (7.9in)</a:t>
            </a:r>
          </a:p>
          <a:p>
            <a:r>
              <a:rPr lang="en-US" sz="3600" dirty="0">
                <a:solidFill>
                  <a:schemeClr val="tx1"/>
                </a:solidFill>
              </a:rPr>
              <a:t>Travel route map</a:t>
            </a:r>
          </a:p>
          <a:p>
            <a:endParaRPr lang="en-US" sz="3600" dirty="0">
              <a:solidFill>
                <a:schemeClr val="tx1"/>
              </a:solidFill>
            </a:endParaRPr>
          </a:p>
          <a:p>
            <a:r>
              <a:rPr lang="en-US" sz="2400" dirty="0">
                <a:solidFill>
                  <a:schemeClr val="tx1"/>
                </a:solidFill>
              </a:rPr>
              <a:t>Map depicts 13 routes that cumulatively pass through all 128 wish list cities.  Panel below provides more detail on each route.  Cities separated into routes using hierarchical clustering analysis, minimizing the total mileage necessary to visit all cities.</a:t>
            </a:r>
          </a:p>
          <a:p>
            <a:pPr marL="571500" indent="-571500">
              <a:buFont typeface="Arial" panose="020B0604020202020204" pitchFamily="34" charset="0"/>
              <a:buChar char="•"/>
            </a:pPr>
            <a:endParaRPr lang="en-US" sz="2400" dirty="0">
              <a:solidFill>
                <a:schemeClr val="tx1"/>
              </a:solidFill>
            </a:endParaRPr>
          </a:p>
        </p:txBody>
      </p:sp>
      <p:sp>
        <p:nvSpPr>
          <p:cNvPr id="7" name="Rectangle 6">
            <a:extLst>
              <a:ext uri="{FF2B5EF4-FFF2-40B4-BE49-F238E27FC236}">
                <a16:creationId xmlns:a16="http://schemas.microsoft.com/office/drawing/2014/main" id="{3FF1AE0E-E7F7-0441-B7A9-7B705DCC6448}"/>
              </a:ext>
            </a:extLst>
          </p:cNvPr>
          <p:cNvSpPr/>
          <p:nvPr/>
        </p:nvSpPr>
        <p:spPr>
          <a:xfrm>
            <a:off x="0" y="14630400"/>
            <a:ext cx="10972800" cy="7315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7200" dirty="0">
                <a:solidFill>
                  <a:schemeClr val="tx1"/>
                </a:solidFill>
              </a:rPr>
              <a:t>Goal Progress Bar Chart</a:t>
            </a:r>
          </a:p>
          <a:p>
            <a:r>
              <a:rPr lang="en-US" sz="3600" dirty="0">
                <a:solidFill>
                  <a:schemeClr val="tx1"/>
                </a:solidFill>
              </a:rPr>
              <a:t>X: 00-11.9in (11.9in) </a:t>
            </a:r>
          </a:p>
          <a:p>
            <a:r>
              <a:rPr lang="en-US" sz="3600" dirty="0">
                <a:solidFill>
                  <a:schemeClr val="tx1"/>
                </a:solidFill>
              </a:rPr>
              <a:t>Y: 00-7.9in (7.9in)</a:t>
            </a:r>
          </a:p>
          <a:p>
            <a:endParaRPr lang="en-US" sz="3600" dirty="0">
              <a:solidFill>
                <a:schemeClr val="tx1"/>
              </a:solidFill>
            </a:endParaRPr>
          </a:p>
          <a:p>
            <a:r>
              <a:rPr lang="en-US" sz="3600" dirty="0">
                <a:solidFill>
                  <a:schemeClr val="tx1"/>
                </a:solidFill>
              </a:rPr>
              <a:t>Horizontal segmented bars for number of states and cities</a:t>
            </a:r>
          </a:p>
          <a:p>
            <a:pPr marL="571500" indent="-571500">
              <a:buFont typeface="Arial" panose="020B0604020202020204" pitchFamily="34" charset="0"/>
              <a:buChar char="•"/>
            </a:pPr>
            <a:r>
              <a:rPr lang="en-US" sz="2400" dirty="0">
                <a:solidFill>
                  <a:schemeClr val="tx1"/>
                </a:solidFill>
              </a:rPr>
              <a:t>Label the states (maybe 2 per bar)</a:t>
            </a:r>
          </a:p>
          <a:p>
            <a:pPr marL="571500" indent="-571500">
              <a:buFont typeface="Arial" panose="020B0604020202020204" pitchFamily="34" charset="0"/>
              <a:buChar char="•"/>
            </a:pPr>
            <a:r>
              <a:rPr lang="en-US" sz="2400" dirty="0">
                <a:solidFill>
                  <a:schemeClr val="tx1"/>
                </a:solidFill>
              </a:rPr>
              <a:t>3 colors  - unvisited, visited, visited + photographed; show legend</a:t>
            </a:r>
          </a:p>
          <a:p>
            <a:pPr marL="571500" indent="-571500">
              <a:buFont typeface="Arial" panose="020B0604020202020204" pitchFamily="34" charset="0"/>
              <a:buChar char="•"/>
            </a:pPr>
            <a:r>
              <a:rPr lang="en-US" sz="2400" dirty="0">
                <a:solidFill>
                  <a:schemeClr val="tx1"/>
                </a:solidFill>
              </a:rPr>
              <a:t>Let the labels be the explanatory text</a:t>
            </a:r>
          </a:p>
        </p:txBody>
      </p:sp>
      <p:sp>
        <p:nvSpPr>
          <p:cNvPr id="8" name="Rectangle 7">
            <a:extLst>
              <a:ext uri="{FF2B5EF4-FFF2-40B4-BE49-F238E27FC236}">
                <a16:creationId xmlns:a16="http://schemas.microsoft.com/office/drawing/2014/main" id="{53EC17FE-825B-6E4E-A67F-706DE8B2F483}"/>
              </a:ext>
            </a:extLst>
          </p:cNvPr>
          <p:cNvSpPr/>
          <p:nvPr/>
        </p:nvSpPr>
        <p:spPr>
          <a:xfrm>
            <a:off x="10972800" y="14630400"/>
            <a:ext cx="10972800" cy="7315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7200" dirty="0">
                <a:solidFill>
                  <a:schemeClr val="tx1"/>
                </a:solidFill>
              </a:rPr>
              <a:t>Goal Opportunity Score Map</a:t>
            </a:r>
          </a:p>
          <a:p>
            <a:r>
              <a:rPr lang="en-US" sz="3600" dirty="0">
                <a:solidFill>
                  <a:schemeClr val="tx1"/>
                </a:solidFill>
              </a:rPr>
              <a:t>X: 12-23.9in (11.9in)</a:t>
            </a:r>
          </a:p>
          <a:p>
            <a:r>
              <a:rPr lang="en-US" sz="3600" dirty="0">
                <a:solidFill>
                  <a:schemeClr val="tx1"/>
                </a:solidFill>
              </a:rPr>
              <a:t>Y: 00-7.9in (7.9in)</a:t>
            </a:r>
          </a:p>
          <a:p>
            <a:endParaRPr lang="en-US" sz="3600" dirty="0">
              <a:solidFill>
                <a:schemeClr val="tx1"/>
              </a:solidFill>
            </a:endParaRPr>
          </a:p>
          <a:p>
            <a:r>
              <a:rPr lang="en-US" sz="3600" dirty="0">
                <a:solidFill>
                  <a:schemeClr val="tx1"/>
                </a:solidFill>
              </a:rPr>
              <a:t>Kernel map where visited = 0.5, photographed = 1</a:t>
            </a:r>
          </a:p>
          <a:p>
            <a:pPr marL="571500" indent="-571500">
              <a:buFont typeface="Arial" panose="020B0604020202020204" pitchFamily="34" charset="0"/>
              <a:buChar char="•"/>
            </a:pPr>
            <a:r>
              <a:rPr lang="en-US" sz="2400" dirty="0">
                <a:solidFill>
                  <a:schemeClr val="tx1"/>
                </a:solidFill>
              </a:rPr>
              <a:t>Use long title as explanatory text</a:t>
            </a:r>
          </a:p>
          <a:p>
            <a:pPr marL="571500" indent="-571500">
              <a:buFont typeface="Arial" panose="020B0604020202020204" pitchFamily="34" charset="0"/>
              <a:buChar char="•"/>
            </a:pPr>
            <a:r>
              <a:rPr lang="en-US" sz="2400" dirty="0">
                <a:solidFill>
                  <a:schemeClr val="tx1"/>
                </a:solidFill>
              </a:rPr>
              <a:t>Plasma color scale?</a:t>
            </a:r>
          </a:p>
          <a:p>
            <a:pPr marL="571500" indent="-571500">
              <a:buFont typeface="Arial" panose="020B0604020202020204" pitchFamily="34" charset="0"/>
              <a:buChar char="•"/>
            </a:pPr>
            <a:endParaRPr lang="en-US" sz="2400" dirty="0">
              <a:solidFill>
                <a:schemeClr val="tx1"/>
              </a:solidFill>
            </a:endParaRPr>
          </a:p>
          <a:p>
            <a:r>
              <a:rPr lang="en-US" sz="2400" dirty="0">
                <a:solidFill>
                  <a:schemeClr val="tx1"/>
                </a:solidFill>
              </a:rPr>
              <a:t>Map highlights where new travel will contribute the most towards completing the wish list.</a:t>
            </a:r>
          </a:p>
        </p:txBody>
      </p:sp>
      <p:sp>
        <p:nvSpPr>
          <p:cNvPr id="9" name="Rectangle 8">
            <a:extLst>
              <a:ext uri="{FF2B5EF4-FFF2-40B4-BE49-F238E27FC236}">
                <a16:creationId xmlns:a16="http://schemas.microsoft.com/office/drawing/2014/main" id="{6EBBE46A-A6FF-724D-9D0A-7670C972E35B}"/>
              </a:ext>
            </a:extLst>
          </p:cNvPr>
          <p:cNvSpPr/>
          <p:nvPr/>
        </p:nvSpPr>
        <p:spPr>
          <a:xfrm>
            <a:off x="21945600" y="14630400"/>
            <a:ext cx="10972800" cy="7315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7200" dirty="0">
                <a:solidFill>
                  <a:schemeClr val="tx1"/>
                </a:solidFill>
              </a:rPr>
              <a:t>Calendar / Legend Table</a:t>
            </a:r>
          </a:p>
          <a:p>
            <a:r>
              <a:rPr lang="en-US" sz="3600" dirty="0">
                <a:solidFill>
                  <a:schemeClr val="tx1"/>
                </a:solidFill>
              </a:rPr>
              <a:t>X: 24-36in (12in)</a:t>
            </a:r>
          </a:p>
          <a:p>
            <a:r>
              <a:rPr lang="en-US" sz="3600" dirty="0">
                <a:solidFill>
                  <a:schemeClr val="tx1"/>
                </a:solidFill>
              </a:rPr>
              <a:t>Y: 00-7.9in (7.9in) </a:t>
            </a:r>
          </a:p>
          <a:p>
            <a:r>
              <a:rPr lang="en-US" sz="3600" dirty="0">
                <a:solidFill>
                  <a:schemeClr val="tx1"/>
                </a:solidFill>
              </a:rPr>
              <a:t>13 rows (routes)  x 5 columns (color, route name, mileage, score, best weather)</a:t>
            </a:r>
          </a:p>
          <a:p>
            <a:endParaRPr lang="en-US" sz="3600" dirty="0">
              <a:solidFill>
                <a:schemeClr val="tx1"/>
              </a:solidFill>
            </a:endParaRPr>
          </a:p>
          <a:p>
            <a:r>
              <a:rPr lang="en-US" sz="2400" dirty="0">
                <a:solidFill>
                  <a:schemeClr val="tx1"/>
                </a:solidFill>
              </a:rPr>
              <a:t>Table provides more information on the pre-planned routes depicted in the map above.</a:t>
            </a:r>
          </a:p>
        </p:txBody>
      </p:sp>
    </p:spTree>
    <p:extLst>
      <p:ext uri="{BB962C8B-B14F-4D97-AF65-F5344CB8AC3E}">
        <p14:creationId xmlns:p14="http://schemas.microsoft.com/office/powerpoint/2010/main" val="14667425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114</TotalTime>
  <Words>379</Words>
  <Application>Microsoft Macintosh PowerPoint</Application>
  <PresentationFormat>Custom</PresentationFormat>
  <Paragraphs>45</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Josh M</dc:creator>
  <cp:lastModifiedBy>Josh M</cp:lastModifiedBy>
  <cp:revision>44</cp:revision>
  <dcterms:created xsi:type="dcterms:W3CDTF">2022-02-07T20:43:32Z</dcterms:created>
  <dcterms:modified xsi:type="dcterms:W3CDTF">2022-02-07T22:37:41Z</dcterms:modified>
</cp:coreProperties>
</file>