
<file path=[Content_Types].xml><?xml version="1.0" encoding="utf-8"?>
<Types xmlns="http://schemas.openxmlformats.org/package/2006/content-types">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heme/theme3.xml" ContentType="application/vnd.openxmlformats-officedocument.theme+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Default Extension="wmf" ContentType="image/x-wmf"/>
  <Default Extension="bin" ContentType="application/vnd.openxmlformats-officedocument.presentationml.printerSettings"/>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docProps/core.xml" ContentType="application/vnd.openxmlformats-package.core-properties+xml"/>
  <Default Extension="rels" ContentType="application/vnd.openxmlformats-package.relationships+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53" r:id="rId1"/>
  </p:sldMasterIdLst>
  <p:notesMasterIdLst>
    <p:notesMasterId r:id="rId16"/>
  </p:notesMasterIdLst>
  <p:handoutMasterIdLst>
    <p:handoutMasterId r:id="rId17"/>
  </p:handoutMasterIdLst>
  <p:sldIdLst>
    <p:sldId id="1317" r:id="rId2"/>
    <p:sldId id="1509" r:id="rId3"/>
    <p:sldId id="1510" r:id="rId4"/>
    <p:sldId id="1452" r:id="rId5"/>
    <p:sldId id="1513" r:id="rId6"/>
    <p:sldId id="1518" r:id="rId7"/>
    <p:sldId id="1520" r:id="rId8"/>
    <p:sldId id="1515" r:id="rId9"/>
    <p:sldId id="1517" r:id="rId10"/>
    <p:sldId id="1521" r:id="rId11"/>
    <p:sldId id="1523" r:id="rId12"/>
    <p:sldId id="1522" r:id="rId13"/>
    <p:sldId id="1511" r:id="rId14"/>
    <p:sldId id="1352" r:id="rId15"/>
  </p:sldIdLst>
  <p:sldSz cx="9144000" cy="6858000" type="screen4x3"/>
  <p:notesSz cx="7313613" cy="9599613"/>
  <p:defaultTextStyle>
    <a:defPPr>
      <a:defRPr lang="en-US"/>
    </a:defPPr>
    <a:lvl1pPr algn="l" rtl="0" fontAlgn="base">
      <a:spcBef>
        <a:spcPct val="0"/>
      </a:spcBef>
      <a:spcAft>
        <a:spcPct val="0"/>
      </a:spcAft>
      <a:defRPr sz="1400" kern="1200">
        <a:solidFill>
          <a:srgbClr val="120C80"/>
        </a:solidFill>
        <a:latin typeface="Arial" pitchFamily="-65" charset="0"/>
        <a:ea typeface="+mn-ea"/>
        <a:cs typeface="+mn-cs"/>
      </a:defRPr>
    </a:lvl1pPr>
    <a:lvl2pPr marL="457200" algn="l" rtl="0" fontAlgn="base">
      <a:spcBef>
        <a:spcPct val="0"/>
      </a:spcBef>
      <a:spcAft>
        <a:spcPct val="0"/>
      </a:spcAft>
      <a:defRPr sz="1400" kern="1200">
        <a:solidFill>
          <a:srgbClr val="120C80"/>
        </a:solidFill>
        <a:latin typeface="Arial" pitchFamily="-65" charset="0"/>
        <a:ea typeface="+mn-ea"/>
        <a:cs typeface="+mn-cs"/>
      </a:defRPr>
    </a:lvl2pPr>
    <a:lvl3pPr marL="914400" algn="l" rtl="0" fontAlgn="base">
      <a:spcBef>
        <a:spcPct val="0"/>
      </a:spcBef>
      <a:spcAft>
        <a:spcPct val="0"/>
      </a:spcAft>
      <a:defRPr sz="1400" kern="1200">
        <a:solidFill>
          <a:srgbClr val="120C80"/>
        </a:solidFill>
        <a:latin typeface="Arial" pitchFamily="-65" charset="0"/>
        <a:ea typeface="+mn-ea"/>
        <a:cs typeface="+mn-cs"/>
      </a:defRPr>
    </a:lvl3pPr>
    <a:lvl4pPr marL="1371600" algn="l" rtl="0" fontAlgn="base">
      <a:spcBef>
        <a:spcPct val="0"/>
      </a:spcBef>
      <a:spcAft>
        <a:spcPct val="0"/>
      </a:spcAft>
      <a:defRPr sz="1400" kern="1200">
        <a:solidFill>
          <a:srgbClr val="120C80"/>
        </a:solidFill>
        <a:latin typeface="Arial" pitchFamily="-65" charset="0"/>
        <a:ea typeface="+mn-ea"/>
        <a:cs typeface="+mn-cs"/>
      </a:defRPr>
    </a:lvl4pPr>
    <a:lvl5pPr marL="1828800" algn="l" rtl="0" fontAlgn="base">
      <a:spcBef>
        <a:spcPct val="0"/>
      </a:spcBef>
      <a:spcAft>
        <a:spcPct val="0"/>
      </a:spcAft>
      <a:defRPr sz="1400" kern="1200">
        <a:solidFill>
          <a:srgbClr val="120C80"/>
        </a:solidFill>
        <a:latin typeface="Arial" pitchFamily="-65" charset="0"/>
        <a:ea typeface="+mn-ea"/>
        <a:cs typeface="+mn-cs"/>
      </a:defRPr>
    </a:lvl5pPr>
    <a:lvl6pPr marL="2286000" algn="l" defTabSz="457200" rtl="0" eaLnBrk="1" latinLnBrk="0" hangingPunct="1">
      <a:defRPr sz="1400" kern="1200">
        <a:solidFill>
          <a:srgbClr val="120C80"/>
        </a:solidFill>
        <a:latin typeface="Arial" pitchFamily="-65" charset="0"/>
        <a:ea typeface="+mn-ea"/>
        <a:cs typeface="+mn-cs"/>
      </a:defRPr>
    </a:lvl6pPr>
    <a:lvl7pPr marL="2743200" algn="l" defTabSz="457200" rtl="0" eaLnBrk="1" latinLnBrk="0" hangingPunct="1">
      <a:defRPr sz="1400" kern="1200">
        <a:solidFill>
          <a:srgbClr val="120C80"/>
        </a:solidFill>
        <a:latin typeface="Arial" pitchFamily="-65" charset="0"/>
        <a:ea typeface="+mn-ea"/>
        <a:cs typeface="+mn-cs"/>
      </a:defRPr>
    </a:lvl7pPr>
    <a:lvl8pPr marL="3200400" algn="l" defTabSz="457200" rtl="0" eaLnBrk="1" latinLnBrk="0" hangingPunct="1">
      <a:defRPr sz="1400" kern="1200">
        <a:solidFill>
          <a:srgbClr val="120C80"/>
        </a:solidFill>
        <a:latin typeface="Arial" pitchFamily="-65" charset="0"/>
        <a:ea typeface="+mn-ea"/>
        <a:cs typeface="+mn-cs"/>
      </a:defRPr>
    </a:lvl8pPr>
    <a:lvl9pPr marL="3657600" algn="l" defTabSz="457200" rtl="0" eaLnBrk="1" latinLnBrk="0" hangingPunct="1">
      <a:defRPr sz="1400" kern="1200">
        <a:solidFill>
          <a:srgbClr val="120C80"/>
        </a:solidFill>
        <a:latin typeface="Arial"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9999"/>
    <a:srgbClr val="FF6600"/>
    <a:srgbClr val="FFFF99"/>
    <a:srgbClr val="DDDDDD"/>
    <a:srgbClr val="0000FF"/>
    <a:srgbClr val="CCFFFF"/>
    <a:srgbClr val="CC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Grid="0">
      <p:cViewPr varScale="1">
        <p:scale>
          <a:sx n="95" d="100"/>
          <a:sy n="95" d="100"/>
        </p:scale>
        <p:origin x="-1760" y="-104"/>
      </p:cViewPr>
      <p:guideLst>
        <p:guide orient="horz" pos="2587"/>
        <p:guide pos="29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1500" y="-114"/>
      </p:cViewPr>
      <p:guideLst>
        <p:guide orient="horz" pos="3023"/>
        <p:guide pos="2303"/>
      </p:guideLst>
    </p:cSldViewPr>
  </p:notesViewPr>
  <p:gridSpacing cx="39327138" cy="39327138"/>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viewProps" Target="viewProps.xml"/><Relationship Id="rId4" Type="http://schemas.openxmlformats.org/officeDocument/2006/relationships/slide" Target="slides/slide3.xml"/><Relationship Id="rId21" Type="http://schemas.openxmlformats.org/officeDocument/2006/relationships/theme" Target="theme/theme1.xml"/><Relationship Id="rId22" Type="http://schemas.openxmlformats.org/officeDocument/2006/relationships/tableStyles" Target="tableStyles.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notesMaster" Target="notesMasters/notesMaster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handoutMaster" Target="handoutMasters/handoutMaster1.xml"/><Relationship Id="rId19" Type="http://schemas.openxmlformats.org/officeDocument/2006/relationships/presProps" Target="presProp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eaLnBrk="0" hangingPunct="0">
              <a:spcBef>
                <a:spcPct val="50000"/>
              </a:spcBef>
              <a:defRPr sz="1200">
                <a:latin typeface="Arial" pitchFamily="-110" charset="0"/>
                <a:ea typeface="Arial" pitchFamily="-110" charset="0"/>
                <a:cs typeface="Arial" pitchFamily="-110" charset="0"/>
              </a:defRPr>
            </a:lvl1pPr>
          </a:lstStyle>
          <a:p>
            <a:pPr>
              <a:defRPr/>
            </a:pPr>
            <a:endParaRPr lang="en-US"/>
          </a:p>
        </p:txBody>
      </p:sp>
      <p:sp>
        <p:nvSpPr>
          <p:cNvPr id="198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0" hangingPunct="0">
              <a:spcBef>
                <a:spcPct val="50000"/>
              </a:spcBef>
              <a:defRPr sz="1200">
                <a:latin typeface="Arial" pitchFamily="-110" charset="0"/>
                <a:ea typeface="Arial" pitchFamily="-110" charset="0"/>
                <a:cs typeface="Arial" pitchFamily="-110" charset="0"/>
              </a:defRPr>
            </a:lvl1pPr>
          </a:lstStyle>
          <a:p>
            <a:pPr>
              <a:defRPr/>
            </a:pPr>
            <a:endParaRPr lang="en-US"/>
          </a:p>
        </p:txBody>
      </p:sp>
      <p:sp>
        <p:nvSpPr>
          <p:cNvPr id="198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eaLnBrk="0" hangingPunct="0">
              <a:spcBef>
                <a:spcPct val="50000"/>
              </a:spcBef>
              <a:defRPr sz="1200">
                <a:latin typeface="Arial" pitchFamily="-110" charset="0"/>
                <a:ea typeface="Arial" pitchFamily="-110" charset="0"/>
                <a:cs typeface="Arial" pitchFamily="-110" charset="0"/>
              </a:defRPr>
            </a:lvl1pPr>
          </a:lstStyle>
          <a:p>
            <a:pPr>
              <a:defRPr/>
            </a:pPr>
            <a:endParaRPr lang="en-US"/>
          </a:p>
        </p:txBody>
      </p:sp>
      <p:sp>
        <p:nvSpPr>
          <p:cNvPr id="198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0" hangingPunct="0">
              <a:spcBef>
                <a:spcPct val="50000"/>
              </a:spcBef>
              <a:defRPr sz="1200">
                <a:latin typeface="Arial" pitchFamily="-110" charset="0"/>
                <a:ea typeface="Arial" pitchFamily="-110" charset="0"/>
                <a:cs typeface="Arial" pitchFamily="-110" charset="0"/>
              </a:defRPr>
            </a:lvl1pPr>
          </a:lstStyle>
          <a:p>
            <a:pPr>
              <a:defRPr/>
            </a:pPr>
            <a:fld id="{0327CE4B-B5A1-3C41-AA0D-2FD068E0BB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eaLnBrk="0" hangingPunct="0">
              <a:lnSpc>
                <a:spcPct val="85000"/>
              </a:lnSpc>
              <a:spcBef>
                <a:spcPct val="0"/>
              </a:spcBef>
              <a:defRPr sz="1200" b="1">
                <a:solidFill>
                  <a:srgbClr val="000000"/>
                </a:solidFill>
                <a:latin typeface="Arial" pitchFamily="-110" charset="0"/>
                <a:ea typeface="Arial" pitchFamily="-110" charset="0"/>
                <a:cs typeface="Arial" pitchFamily="-110" charset="0"/>
              </a:defRPr>
            </a:lvl1pPr>
          </a:lstStyle>
          <a:p>
            <a:pPr>
              <a:defRPr/>
            </a:pPr>
            <a:endParaRPr lang="en-US"/>
          </a:p>
        </p:txBody>
      </p:sp>
      <p:sp>
        <p:nvSpPr>
          <p:cNvPr id="1003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0" hangingPunct="0">
              <a:lnSpc>
                <a:spcPct val="85000"/>
              </a:lnSpc>
              <a:spcBef>
                <a:spcPct val="0"/>
              </a:spcBef>
              <a:defRPr sz="1200" b="1">
                <a:solidFill>
                  <a:srgbClr val="000000"/>
                </a:solidFill>
                <a:latin typeface="Arial" pitchFamily="-110" charset="0"/>
                <a:ea typeface="Arial" pitchFamily="-110" charset="0"/>
                <a:cs typeface="Arial" pitchFamily="-110"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57300" y="720725"/>
            <a:ext cx="4799013" cy="3598863"/>
          </a:xfrm>
          <a:prstGeom prst="rect">
            <a:avLst/>
          </a:prstGeom>
          <a:noFill/>
          <a:ln w="9525">
            <a:solidFill>
              <a:srgbClr val="000000"/>
            </a:solidFill>
            <a:miter lim="800000"/>
            <a:headEnd/>
            <a:tailEnd/>
          </a:ln>
        </p:spPr>
      </p:sp>
      <p:sp>
        <p:nvSpPr>
          <p:cNvPr id="100357" name="Rectangle 5"/>
          <p:cNvSpPr>
            <a:spLocks noGrp="1" noChangeArrowheads="1"/>
          </p:cNvSpPr>
          <p:nvPr>
            <p:ph type="body" sz="quarter" idx="3"/>
          </p:nvPr>
        </p:nvSpPr>
        <p:spPr bwMode="auto">
          <a:xfrm>
            <a:off x="974725" y="4559300"/>
            <a:ext cx="5364163" cy="4319588"/>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03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eaLnBrk="0" hangingPunct="0">
              <a:lnSpc>
                <a:spcPct val="85000"/>
              </a:lnSpc>
              <a:spcBef>
                <a:spcPct val="0"/>
              </a:spcBef>
              <a:defRPr sz="1200" b="1">
                <a:solidFill>
                  <a:srgbClr val="000000"/>
                </a:solidFill>
                <a:latin typeface="Arial" pitchFamily="-110" charset="0"/>
                <a:ea typeface="Arial" pitchFamily="-110" charset="0"/>
                <a:cs typeface="Arial" pitchFamily="-110" charset="0"/>
              </a:defRPr>
            </a:lvl1pPr>
          </a:lstStyle>
          <a:p>
            <a:pPr>
              <a:defRPr/>
            </a:pPr>
            <a:endParaRPr lang="en-US"/>
          </a:p>
        </p:txBody>
      </p:sp>
      <p:sp>
        <p:nvSpPr>
          <p:cNvPr id="1003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0" hangingPunct="0">
              <a:lnSpc>
                <a:spcPct val="85000"/>
              </a:lnSpc>
              <a:spcBef>
                <a:spcPct val="0"/>
              </a:spcBef>
              <a:defRPr sz="1200" b="1">
                <a:solidFill>
                  <a:srgbClr val="000000"/>
                </a:solidFill>
                <a:latin typeface="Arial" pitchFamily="-110" charset="0"/>
                <a:ea typeface="Arial" pitchFamily="-110" charset="0"/>
                <a:cs typeface="Arial" pitchFamily="-110" charset="0"/>
              </a:defRPr>
            </a:lvl1pPr>
          </a:lstStyle>
          <a:p>
            <a:pPr>
              <a:defRPr/>
            </a:pPr>
            <a:fld id="{094E9FDE-BBE5-834B-BE0C-50C4C9297F5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A34B399B-F758-E949-936A-5A488F0BE703}" type="slidenum">
              <a:rPr lang="en-US">
                <a:latin typeface="Arial" pitchFamily="-65" charset="0"/>
                <a:ea typeface="Arial" pitchFamily="-65" charset="0"/>
                <a:cs typeface="Arial" pitchFamily="-65" charset="0"/>
              </a:rPr>
              <a:pPr/>
              <a:t>1</a:t>
            </a:fld>
            <a:endParaRPr lang="en-US">
              <a:latin typeface="Arial" pitchFamily="-65" charset="0"/>
              <a:ea typeface="Arial" pitchFamily="-65" charset="0"/>
              <a:cs typeface="Arial" pitchFamily="-65" charset="0"/>
            </a:endParaRPr>
          </a:p>
        </p:txBody>
      </p:sp>
      <p:sp>
        <p:nvSpPr>
          <p:cNvPr id="11267" name="Rectangle 2"/>
          <p:cNvSpPr>
            <a:spLocks noGrp="1" noRot="1" noChangeAspect="1" noChangeArrowheads="1" noTextEdit="1"/>
          </p:cNvSpPr>
          <p:nvPr>
            <p:ph type="sldImg"/>
          </p:nvPr>
        </p:nvSpPr>
        <p:spPr>
          <a:xfrm>
            <a:off x="1258888" y="719138"/>
            <a:ext cx="4800600" cy="3600450"/>
          </a:xfrm>
          <a:ln/>
        </p:spPr>
      </p:sp>
      <p:sp>
        <p:nvSpPr>
          <p:cNvPr id="11268" name="Rectangle 3"/>
          <p:cNvSpPr>
            <a:spLocks noGrp="1" noChangeArrowheads="1"/>
          </p:cNvSpPr>
          <p:nvPr>
            <p:ph type="body" idx="1"/>
          </p:nvPr>
        </p:nvSpPr>
        <p:spPr>
          <a:xfrm>
            <a:off x="974725" y="4559300"/>
            <a:ext cx="5364163" cy="4321175"/>
          </a:xfrm>
          <a:noFill/>
          <a:ln/>
        </p:spPr>
        <p:txBody>
          <a:bodyPr/>
          <a:lstStyle/>
          <a:p>
            <a:pPr eaLnBrk="1" hangingPunct="1"/>
            <a:endParaRPr lang="fr-FR">
              <a:latin typeface="Times New Roman" pitchFamily="-65"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Espace réservé de l'image des diapositives 1"/>
          <p:cNvSpPr>
            <a:spLocks noGrp="1" noRot="1" noChangeAspect="1"/>
          </p:cNvSpPr>
          <p:nvPr>
            <p:ph type="sldImg"/>
          </p:nvPr>
        </p:nvSpPr>
        <p:spPr>
          <a:ln/>
        </p:spPr>
      </p:sp>
      <p:sp>
        <p:nvSpPr>
          <p:cNvPr id="13315" name="Espace réservé des commentaires 2"/>
          <p:cNvSpPr>
            <a:spLocks noGrp="1"/>
          </p:cNvSpPr>
          <p:nvPr>
            <p:ph type="body" idx="1"/>
          </p:nvPr>
        </p:nvSpPr>
        <p:spPr>
          <a:noFill/>
          <a:ln/>
        </p:spPr>
        <p:txBody>
          <a:bodyPr/>
          <a:lstStyle/>
          <a:p>
            <a:r>
              <a:rPr lang="fr-FR" smtClean="0">
                <a:latin typeface="Times New Roman" pitchFamily="-65" charset="0"/>
              </a:rPr>
              <a:t>slide 8 needs work as well as slide 9 as the arguments used are week, graphic quality is poor.</a:t>
            </a:r>
          </a:p>
          <a:p>
            <a:r>
              <a:rPr lang="fr-FR" smtClean="0">
                <a:latin typeface="Times New Roman" pitchFamily="-65" charset="0"/>
              </a:rPr>
              <a:t>slide 10 - how is this accomplished? mod_deflate? compression inside V6?</a:t>
            </a:r>
          </a:p>
          <a:p>
            <a:r>
              <a:rPr lang="fr-FR" smtClean="0">
                <a:latin typeface="Times New Roman" pitchFamily="-65" charset="0"/>
              </a:rPr>
              <a:t>slide 11 - need better graphics! probably need the slide from Architecture presentation!</a:t>
            </a:r>
          </a:p>
          <a:p>
            <a:r>
              <a:rPr lang="fr-FR" smtClean="0">
                <a:latin typeface="Times New Roman" pitchFamily="-65" charset="0"/>
              </a:rPr>
              <a:t>slide 12 - same comment as for slide 11</a:t>
            </a:r>
          </a:p>
          <a:p>
            <a:r>
              <a:rPr lang="fr-FR" smtClean="0">
                <a:latin typeface="Times New Roman" pitchFamily="-65" charset="0"/>
              </a:rPr>
              <a:t>slide 13 - details on when the patch will be/was released and with which version of V6. Why isn't this discussion in the Architecture ppt?</a:t>
            </a:r>
          </a:p>
          <a:p>
            <a:r>
              <a:rPr lang="fr-FR" smtClean="0">
                <a:latin typeface="Times New Roman" pitchFamily="-65" charset="0"/>
              </a:rPr>
              <a:t>slide 14 - need better details and graphics!</a:t>
            </a:r>
          </a:p>
          <a:p>
            <a:r>
              <a:rPr lang="fr-FR" smtClean="0">
                <a:latin typeface="Times New Roman" pitchFamily="-65" charset="0"/>
              </a:rPr>
              <a:t>slide 16 - CPU seconds is not a great measurement - CPU % or RunQueue would be better. Not sure how well Toyota maps to other customers. Also, it is really hard to say that the performance is linear when you don't have data points between 1 and 3000! At least my understanding was that only 1 and 3000 user points were tested - 500, 1000, 1500, 2000 and 2500 apparently weren't tested contrary to indications on this slide</a:t>
            </a:r>
          </a:p>
          <a:p>
            <a:r>
              <a:rPr lang="fr-FR" smtClean="0">
                <a:latin typeface="Times New Roman" pitchFamily="-65" charset="0"/>
              </a:rPr>
              <a:t>slide 17 - this needs to be clarified and qualified</a:t>
            </a:r>
          </a:p>
          <a:p>
            <a:r>
              <a:rPr lang="fr-FR" smtClean="0">
                <a:latin typeface="Times New Roman" pitchFamily="-65" charset="0"/>
              </a:rPr>
              <a:t>slide 18 - need better graphics here once again (slide 17 and 19 as well)</a:t>
            </a:r>
          </a:p>
          <a:p>
            <a:r>
              <a:rPr lang="fr-FR" smtClean="0">
                <a:latin typeface="Times New Roman" pitchFamily="-65" charset="0"/>
              </a:rPr>
              <a:t>slide 19 - need better representation here - see Architecture slides</a:t>
            </a:r>
          </a:p>
          <a:p>
            <a:r>
              <a:rPr lang="fr-FR" smtClean="0">
                <a:latin typeface="Times New Roman" pitchFamily="-65" charset="0"/>
              </a:rPr>
              <a:t>slide 20 - graphics need improvement and clarification. Also, just adding JVMs will eventually saturate the CPU cores with thread management - need to determine balance between new servers and new processes.</a:t>
            </a:r>
          </a:p>
          <a:p>
            <a:r>
              <a:rPr lang="fr-FR" smtClean="0">
                <a:latin typeface="Times New Roman" pitchFamily="-65" charset="0"/>
              </a:rPr>
              <a:t>also need to determine impact of FCS on overall scalability of the solution</a:t>
            </a:r>
          </a:p>
          <a:p>
            <a:r>
              <a:rPr lang="fr-FR" smtClean="0">
                <a:latin typeface="Times New Roman" pitchFamily="-65" charset="0"/>
              </a:rPr>
              <a:t>slide 21 - calling the DB a "vault" is very confusing for anglophones. It would be better to exclusively refer to the DB as the metadata storage and the FCS as the content store and vault. Graphics are once again inconsistent with the other slides and should be aligned to the architecture presentation.</a:t>
            </a:r>
          </a:p>
          <a:p>
            <a:r>
              <a:rPr lang="fr-FR" smtClean="0">
                <a:latin typeface="Times New Roman" pitchFamily="-65" charset="0"/>
              </a:rPr>
              <a:t>PARTING SHOT: Need to evaluate performance impact of OpenPDM adapters and whether they are consuming lots of resources in the MCS? separate process? Need more detail here!</a:t>
            </a:r>
          </a:p>
          <a:p>
            <a:r>
              <a:rPr lang="fr-FR" b="1" smtClean="0">
                <a:latin typeface="Times New Roman" pitchFamily="-65" charset="0"/>
              </a:rPr>
              <a:t>Also need sizing guidelines for 3D Index, Advanced Search, Batch, Crystal Reports, etc.</a:t>
            </a:r>
            <a:endParaRPr lang="en-US" b="1" smtClean="0">
              <a:latin typeface="Times New Roman" pitchFamily="-65" charset="0"/>
            </a:endParaRPr>
          </a:p>
        </p:txBody>
      </p:sp>
      <p:sp>
        <p:nvSpPr>
          <p:cNvPr id="13316" name="Espace réservé du numéro de diapositive 3"/>
          <p:cNvSpPr>
            <a:spLocks noGrp="1"/>
          </p:cNvSpPr>
          <p:nvPr>
            <p:ph type="sldNum" sz="quarter" idx="5"/>
          </p:nvPr>
        </p:nvSpPr>
        <p:spPr>
          <a:xfrm>
            <a:off x="0" y="0"/>
            <a:ext cx="1588" cy="261938"/>
          </a:xfrm>
          <a:noFill/>
        </p:spPr>
        <p:txBody>
          <a:bodyPr/>
          <a:lstStyle/>
          <a:p>
            <a:fld id="{4ED4DEED-0A78-9F40-AFE1-049BE8F30D45}" type="slidenum">
              <a:rPr lang="fr-FR" smtClean="0">
                <a:latin typeface="Arial" pitchFamily="-65" charset="0"/>
                <a:ea typeface="Arial" pitchFamily="-65" charset="0"/>
                <a:cs typeface="Arial" pitchFamily="-65" charset="0"/>
              </a:rPr>
              <a:pPr/>
              <a:t>2</a:t>
            </a:fld>
            <a:endParaRPr lang="fr-FR" smtClean="0">
              <a:latin typeface="Arial" pitchFamily="-65" charset="0"/>
              <a:ea typeface="Arial" pitchFamily="-65" charset="0"/>
              <a:cs typeface="Arial" pitchFamily="-65"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Espace réservé de l'image des diapositives 1"/>
          <p:cNvSpPr>
            <a:spLocks noGrp="1" noRot="1" noChangeAspect="1"/>
          </p:cNvSpPr>
          <p:nvPr>
            <p:ph type="sldImg"/>
          </p:nvPr>
        </p:nvSpPr>
        <p:spPr>
          <a:ln/>
        </p:spPr>
      </p:sp>
      <p:sp>
        <p:nvSpPr>
          <p:cNvPr id="15363" name="Espace réservé des commentaires 2"/>
          <p:cNvSpPr>
            <a:spLocks noGrp="1"/>
          </p:cNvSpPr>
          <p:nvPr>
            <p:ph type="body" idx="1"/>
          </p:nvPr>
        </p:nvSpPr>
        <p:spPr>
          <a:noFill/>
          <a:ln/>
        </p:spPr>
        <p:txBody>
          <a:bodyPr/>
          <a:lstStyle/>
          <a:p>
            <a:r>
              <a:rPr lang="en-US" smtClean="0">
                <a:latin typeface="Times New Roman" pitchFamily="-65" charset="0"/>
              </a:rPr>
              <a:t>3D Index</a:t>
            </a:r>
            <a:br>
              <a:rPr lang="en-US" smtClean="0">
                <a:latin typeface="Times New Roman" pitchFamily="-65" charset="0"/>
              </a:rPr>
            </a:br>
            <a:r>
              <a:rPr lang="en-US" smtClean="0">
                <a:latin typeface="Times New Roman" pitchFamily="-65" charset="0"/>
              </a:rPr>
              <a:t>Autonomy IDOL</a:t>
            </a:r>
          </a:p>
          <a:p>
            <a:endParaRPr lang="en-US" smtClean="0">
              <a:latin typeface="Times New Roman" pitchFamily="-65" charset="0"/>
            </a:endParaRPr>
          </a:p>
        </p:txBody>
      </p:sp>
      <p:sp>
        <p:nvSpPr>
          <p:cNvPr id="15364" name="Espace réservé du numéro de diapositive 3"/>
          <p:cNvSpPr>
            <a:spLocks noGrp="1"/>
          </p:cNvSpPr>
          <p:nvPr>
            <p:ph type="sldNum" sz="quarter" idx="5"/>
          </p:nvPr>
        </p:nvSpPr>
        <p:spPr>
          <a:noFill/>
        </p:spPr>
        <p:txBody>
          <a:bodyPr/>
          <a:lstStyle/>
          <a:p>
            <a:fld id="{CF51D287-B1D0-024B-94E9-6684F36A3304}" type="slidenum">
              <a:rPr lang="en-US" smtClean="0">
                <a:latin typeface="Arial" pitchFamily="-65" charset="0"/>
                <a:ea typeface="Arial" pitchFamily="-65" charset="0"/>
                <a:cs typeface="Arial" pitchFamily="-65" charset="0"/>
              </a:rPr>
              <a:pPr/>
              <a:t>3</a:t>
            </a:fld>
            <a:endParaRPr lang="en-US" smtClean="0">
              <a:latin typeface="Arial" pitchFamily="-65" charset="0"/>
              <a:ea typeface="Arial" pitchFamily="-65" charset="0"/>
              <a:cs typeface="Arial" pitchFamily="-65"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4E1DECC1-D1B0-A348-899B-B09405F3659E}" type="slidenum">
              <a:rPr lang="en-US">
                <a:latin typeface="Arial" pitchFamily="-65" charset="0"/>
                <a:ea typeface="Arial" pitchFamily="-65" charset="0"/>
                <a:cs typeface="Arial" pitchFamily="-65" charset="0"/>
              </a:rPr>
              <a:pPr/>
              <a:t>4</a:t>
            </a:fld>
            <a:endParaRPr lang="en-US">
              <a:latin typeface="Arial" pitchFamily="-65" charset="0"/>
              <a:ea typeface="Arial" pitchFamily="-65" charset="0"/>
              <a:cs typeface="Arial" pitchFamily="-65"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fr-FR">
              <a:latin typeface="Times New Roman" pitchFamily="-65"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0" y="0"/>
            <a:ext cx="1588" cy="261938"/>
          </a:xfrm>
          <a:noFill/>
        </p:spPr>
        <p:txBody>
          <a:bodyPr/>
          <a:lstStyle/>
          <a:p>
            <a:fld id="{F9ABBD20-4534-1F4A-9DE8-AD7F897E6427}" type="slidenum">
              <a:rPr lang="en-US">
                <a:latin typeface="Arial" pitchFamily="-65" charset="0"/>
                <a:ea typeface="Arial" pitchFamily="-65" charset="0"/>
                <a:cs typeface="Arial" pitchFamily="-65" charset="0"/>
              </a:rPr>
              <a:pPr/>
              <a:t>8</a:t>
            </a:fld>
            <a:endParaRPr lang="en-US">
              <a:latin typeface="Arial" pitchFamily="-65" charset="0"/>
              <a:ea typeface="Arial" pitchFamily="-65" charset="0"/>
              <a:cs typeface="Arial" pitchFamily="-65" charset="0"/>
            </a:endParaRPr>
          </a:p>
        </p:txBody>
      </p:sp>
      <p:sp>
        <p:nvSpPr>
          <p:cNvPr id="22531" name="Rectangle 2"/>
          <p:cNvSpPr>
            <a:spLocks noGrp="1" noRot="1" noChangeAspect="1" noChangeArrowheads="1" noTextEdit="1"/>
          </p:cNvSpPr>
          <p:nvPr>
            <p:ph type="sldImg"/>
          </p:nvPr>
        </p:nvSpPr>
        <p:spPr>
          <a:xfrm>
            <a:off x="1258888" y="720725"/>
            <a:ext cx="4797425" cy="3597275"/>
          </a:xfrm>
          <a:ln/>
        </p:spPr>
      </p:sp>
      <p:sp>
        <p:nvSpPr>
          <p:cNvPr id="22532" name="Rectangle 3"/>
          <p:cNvSpPr>
            <a:spLocks noGrp="1" noChangeArrowheads="1"/>
          </p:cNvSpPr>
          <p:nvPr>
            <p:ph type="body" idx="1"/>
          </p:nvPr>
        </p:nvSpPr>
        <p:spPr>
          <a:xfrm>
            <a:off x="973138" y="4557713"/>
            <a:ext cx="5367337" cy="4321175"/>
          </a:xfrm>
          <a:noFill/>
          <a:ln/>
        </p:spPr>
        <p:txBody>
          <a:bodyPr/>
          <a:lstStyle/>
          <a:p>
            <a:pPr>
              <a:spcBef>
                <a:spcPct val="0"/>
              </a:spcBef>
            </a:pPr>
            <a:r>
              <a:rPr lang="en-US" b="1" u="sng" smtClean="0">
                <a:solidFill>
                  <a:srgbClr val="EC4242"/>
                </a:solidFill>
                <a:latin typeface="Arial" pitchFamily="-65" charset="0"/>
              </a:rPr>
              <a:t>Data Tier</a:t>
            </a:r>
          </a:p>
          <a:p>
            <a:pPr>
              <a:spcBef>
                <a:spcPct val="0"/>
              </a:spcBef>
            </a:pPr>
            <a:r>
              <a:rPr lang="en-US" b="1" smtClean="0">
                <a:solidFill>
                  <a:srgbClr val="EC4242"/>
                </a:solidFill>
                <a:latin typeface="Arial" pitchFamily="-65" charset="0"/>
              </a:rPr>
              <a:t>- Database Server</a:t>
            </a:r>
            <a:br>
              <a:rPr lang="en-US" b="1" smtClean="0">
                <a:solidFill>
                  <a:srgbClr val="EC4242"/>
                </a:solidFill>
                <a:latin typeface="Arial" pitchFamily="-65" charset="0"/>
              </a:rPr>
            </a:br>
            <a:r>
              <a:rPr lang="en-US" b="1" smtClean="0">
                <a:solidFill>
                  <a:srgbClr val="120C80"/>
                </a:solidFill>
                <a:latin typeface="Arial" pitchFamily="-65" charset="0"/>
              </a:rPr>
              <a:t>Role</a:t>
            </a:r>
            <a:r>
              <a:rPr lang="en-US" smtClean="0">
                <a:solidFill>
                  <a:srgbClr val="120C80"/>
                </a:solidFill>
                <a:latin typeface="Arial" pitchFamily="-65" charset="0"/>
              </a:rPr>
              <a:t>: Storage of meta data i.e. “data about data”.</a:t>
            </a:r>
          </a:p>
          <a:p>
            <a:pPr>
              <a:spcBef>
                <a:spcPct val="0"/>
              </a:spcBef>
            </a:pPr>
            <a:r>
              <a:rPr lang="en-US" b="1" smtClean="0">
                <a:latin typeface="Arial" pitchFamily="-65" charset="0"/>
              </a:rPr>
              <a:t>- Search Server</a:t>
            </a:r>
          </a:p>
          <a:p>
            <a:pPr>
              <a:spcBef>
                <a:spcPct val="0"/>
              </a:spcBef>
            </a:pPr>
            <a:r>
              <a:rPr lang="en-US" b="1" smtClean="0">
                <a:latin typeface="Arial" pitchFamily="-65" charset="0"/>
              </a:rPr>
              <a:t>Role</a:t>
            </a:r>
            <a:r>
              <a:rPr lang="en-US" smtClean="0">
                <a:latin typeface="Arial" pitchFamily="-65" charset="0"/>
              </a:rPr>
              <a:t>: Index meta data and files for key word searching and refinement.</a:t>
            </a:r>
          </a:p>
          <a:p>
            <a:pPr>
              <a:spcBef>
                <a:spcPct val="0"/>
              </a:spcBef>
            </a:pPr>
            <a:r>
              <a:rPr lang="en-US" b="1" smtClean="0">
                <a:solidFill>
                  <a:srgbClr val="EC4242"/>
                </a:solidFill>
                <a:latin typeface="Arial" pitchFamily="-65" charset="0"/>
              </a:rPr>
              <a:t>- File Server called in ENOVIA “File Collaboration Server” or FCS / STORE</a:t>
            </a:r>
          </a:p>
          <a:p>
            <a:pPr>
              <a:spcBef>
                <a:spcPct val="0"/>
              </a:spcBef>
            </a:pPr>
            <a:r>
              <a:rPr lang="en-US" b="1" smtClean="0">
                <a:solidFill>
                  <a:srgbClr val="EC4242"/>
                </a:solidFill>
                <a:latin typeface="Arial" pitchFamily="-65" charset="0"/>
              </a:rPr>
              <a:t>Role: </a:t>
            </a:r>
            <a:r>
              <a:rPr lang="en-US" smtClean="0">
                <a:solidFill>
                  <a:srgbClr val="120C80"/>
                </a:solidFill>
                <a:latin typeface="Arial" pitchFamily="-65" charset="0"/>
              </a:rPr>
              <a:t>Rapid storage and retrieval of r</a:t>
            </a:r>
            <a:r>
              <a:rPr lang="en-US" smtClean="0">
                <a:solidFill>
                  <a:srgbClr val="EC4242"/>
                </a:solidFill>
                <a:latin typeface="Arial" pitchFamily="-65" charset="0"/>
              </a:rPr>
              <a:t>epresentations (like CAD geometry for instance).</a:t>
            </a:r>
          </a:p>
          <a:p>
            <a:r>
              <a:rPr lang="en-US" b="1" smtClean="0">
                <a:latin typeface="Arial" pitchFamily="-65" charset="0"/>
              </a:rPr>
              <a:t>Physical view:</a:t>
            </a:r>
            <a:r>
              <a:rPr lang="en-US" smtClean="0">
                <a:latin typeface="Arial" pitchFamily="-65" charset="0"/>
              </a:rPr>
              <a:t> Application Server + File server w/ FCS applications installed – the application server being limited to transfer files for the file server to the client seat.</a:t>
            </a:r>
          </a:p>
          <a:p>
            <a:pPr>
              <a:spcBef>
                <a:spcPct val="0"/>
              </a:spcBef>
            </a:pPr>
            <a:endParaRPr lang="en-US" smtClean="0">
              <a:solidFill>
                <a:srgbClr val="EC4242"/>
              </a:solidFill>
              <a:latin typeface="Arial" pitchFamily="-65" charset="0"/>
            </a:endParaRPr>
          </a:p>
          <a:p>
            <a:pPr>
              <a:spcBef>
                <a:spcPct val="0"/>
              </a:spcBef>
            </a:pPr>
            <a:r>
              <a:rPr lang="en-US" b="1" u="sng" smtClean="0">
                <a:solidFill>
                  <a:srgbClr val="EC4242"/>
                </a:solidFill>
                <a:latin typeface="Arial" pitchFamily="-65" charset="0"/>
              </a:rPr>
              <a:t>Logic Tier</a:t>
            </a:r>
          </a:p>
          <a:p>
            <a:pPr>
              <a:spcBef>
                <a:spcPct val="0"/>
              </a:spcBef>
            </a:pPr>
            <a:r>
              <a:rPr lang="en-US" b="1" smtClean="0">
                <a:solidFill>
                  <a:srgbClr val="EC4242"/>
                </a:solidFill>
                <a:latin typeface="Arial" pitchFamily="-65" charset="0"/>
              </a:rPr>
              <a:t>- Application Server called in ENOVIA “Main Collaboration Server” or (MCS) / RDBMS</a:t>
            </a:r>
          </a:p>
          <a:p>
            <a:pPr>
              <a:spcBef>
                <a:spcPct val="0"/>
              </a:spcBef>
            </a:pPr>
            <a:r>
              <a:rPr lang="en-US" b="1" smtClean="0">
                <a:solidFill>
                  <a:srgbClr val="120C80"/>
                </a:solidFill>
                <a:latin typeface="Arial" pitchFamily="-65" charset="0"/>
              </a:rPr>
              <a:t>Role</a:t>
            </a:r>
            <a:r>
              <a:rPr lang="en-US" smtClean="0">
                <a:solidFill>
                  <a:srgbClr val="120C80"/>
                </a:solidFill>
                <a:latin typeface="Arial" pitchFamily="-65" charset="0"/>
              </a:rPr>
              <a:t>: Handle the business logic and data access of the applications. </a:t>
            </a:r>
          </a:p>
          <a:p>
            <a:r>
              <a:rPr lang="en-US" b="1" smtClean="0">
                <a:latin typeface="Arial" pitchFamily="-65" charset="0"/>
              </a:rPr>
              <a:t>Physical view:</a:t>
            </a:r>
            <a:r>
              <a:rPr lang="en-US" smtClean="0">
                <a:latin typeface="Arial" pitchFamily="-65" charset="0"/>
              </a:rPr>
              <a:t> Application Server w/ MCS applications installed</a:t>
            </a:r>
            <a:endParaRPr lang="en-US" smtClean="0">
              <a:solidFill>
                <a:srgbClr val="120C80"/>
              </a:solidFill>
              <a:latin typeface="Arial" pitchFamily="-65" charset="0"/>
            </a:endParaRPr>
          </a:p>
          <a:p>
            <a:pPr>
              <a:spcBef>
                <a:spcPct val="0"/>
              </a:spcBef>
            </a:pPr>
            <a:r>
              <a:rPr lang="en-US" b="1" smtClean="0">
                <a:solidFill>
                  <a:srgbClr val="EC4242"/>
                </a:solidFill>
                <a:latin typeface="Arial" pitchFamily="-65" charset="0"/>
              </a:rPr>
              <a:t>- Web Server(s)</a:t>
            </a:r>
            <a:br>
              <a:rPr lang="en-US" b="1" smtClean="0">
                <a:solidFill>
                  <a:srgbClr val="EC4242"/>
                </a:solidFill>
                <a:latin typeface="Arial" pitchFamily="-65" charset="0"/>
              </a:rPr>
            </a:br>
            <a:r>
              <a:rPr lang="en-US" b="1" smtClean="0">
                <a:solidFill>
                  <a:srgbClr val="120C80"/>
                </a:solidFill>
                <a:latin typeface="Arial" pitchFamily="-65" charset="0"/>
              </a:rPr>
              <a:t>Role</a:t>
            </a:r>
            <a:r>
              <a:rPr lang="en-US" smtClean="0">
                <a:solidFill>
                  <a:srgbClr val="120C80"/>
                </a:solidFill>
                <a:latin typeface="Arial" pitchFamily="-65" charset="0"/>
              </a:rPr>
              <a:t>: </a:t>
            </a:r>
            <a:r>
              <a:rPr lang="en-US" smtClean="0">
                <a:latin typeface="Arial" pitchFamily="-65" charset="0"/>
              </a:rPr>
              <a:t>Accept HTTP requests from web clients and serve them HTTP responses along with optional static contents (web pages, style sheets, java scripts, etc.). </a:t>
            </a:r>
          </a:p>
          <a:p>
            <a:pPr>
              <a:spcBef>
                <a:spcPct val="0"/>
              </a:spcBef>
            </a:pPr>
            <a:r>
              <a:rPr lang="en-US" smtClean="0">
                <a:latin typeface="Arial" pitchFamily="-65" charset="0"/>
              </a:rPr>
              <a:t>Can be also used as a proxy/load balancing server.</a:t>
            </a:r>
          </a:p>
          <a:p>
            <a:pPr>
              <a:spcBef>
                <a:spcPct val="0"/>
              </a:spcBef>
            </a:pPr>
            <a:endParaRPr lang="en-US" smtClean="0">
              <a:latin typeface="Arial" pitchFamily="-65"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143375" y="9118600"/>
            <a:ext cx="3168650" cy="279400"/>
          </a:xfrm>
          <a:prstGeom prst="rect">
            <a:avLst/>
          </a:prstGeom>
          <a:noFill/>
          <a:ln w="9525">
            <a:noFill/>
            <a:miter lim="800000"/>
            <a:headEnd/>
            <a:tailEnd/>
          </a:ln>
        </p:spPr>
        <p:txBody>
          <a:bodyPr lIns="96107" tIns="47873" rIns="96107" bIns="47873" anchor="b">
            <a:prstTxWarp prst="textNoShape">
              <a:avLst/>
            </a:prstTxWarp>
            <a:spAutoFit/>
          </a:bodyPr>
          <a:lstStyle/>
          <a:p>
            <a:pPr algn="r" eaLnBrk="0" hangingPunct="0">
              <a:lnSpc>
                <a:spcPct val="90000"/>
              </a:lnSpc>
              <a:spcBef>
                <a:spcPct val="50000"/>
              </a:spcBef>
              <a:buClr>
                <a:srgbClr val="000000"/>
              </a:buClr>
              <a:buSzPct val="100000"/>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fld id="{3C4D5360-FEFC-4A41-9F5C-49466BE8768D}" type="slidenum">
              <a:rPr lang="en-GB" sz="1300" b="1">
                <a:ea typeface="SimSun" pitchFamily="2" charset="-122"/>
                <a:cs typeface="SimSun" pitchFamily="2" charset="-122"/>
              </a:rPr>
              <a:pPr algn="r" eaLnBrk="0" hangingPunct="0">
                <a:lnSpc>
                  <a:spcPct val="90000"/>
                </a:lnSpc>
                <a:spcBef>
                  <a:spcPct val="50000"/>
                </a:spcBef>
                <a:buClr>
                  <a:srgbClr val="000000"/>
                </a:buClr>
                <a:buSzPct val="100000"/>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t>9</a:t>
            </a:fld>
            <a:endParaRPr lang="en-GB" sz="1300" b="1">
              <a:ea typeface="SimSun" pitchFamily="2" charset="-122"/>
              <a:cs typeface="SimSun" pitchFamily="2" charset="-122"/>
            </a:endParaRPr>
          </a:p>
        </p:txBody>
      </p:sp>
      <p:sp>
        <p:nvSpPr>
          <p:cNvPr id="24579" name="Rectangle 2"/>
          <p:cNvSpPr>
            <a:spLocks noGrp="1" noRot="1" noChangeAspect="1" noChangeArrowheads="1" noTextEdit="1"/>
          </p:cNvSpPr>
          <p:nvPr>
            <p:ph type="sldImg"/>
          </p:nvPr>
        </p:nvSpPr>
        <p:spPr>
          <a:xfrm>
            <a:off x="1258888" y="722313"/>
            <a:ext cx="4797425" cy="3597275"/>
          </a:xfrm>
          <a:ln/>
        </p:spPr>
      </p:sp>
      <p:sp>
        <p:nvSpPr>
          <p:cNvPr id="24580" name="Text Box 3"/>
          <p:cNvSpPr>
            <a:spLocks noGrp="1" noChangeArrowheads="1"/>
          </p:cNvSpPr>
          <p:nvPr>
            <p:ph type="body" idx="1"/>
          </p:nvPr>
        </p:nvSpPr>
        <p:spPr>
          <a:xfrm>
            <a:off x="733425" y="4557713"/>
            <a:ext cx="5846763" cy="5138737"/>
          </a:xfrm>
          <a:noFill/>
          <a:ln/>
        </p:spPr>
        <p:txBody>
          <a:bodyPr>
            <a:spAutoFit/>
          </a:bodyPr>
          <a:lstStyle/>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smtClean="0">
                <a:latin typeface="Arial" pitchFamily="-65" charset="0"/>
              </a:rPr>
              <a:t>Different Technical infrastructure configurations to be defined according to customers requirements.</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smtClean="0">
                <a:latin typeface="Arial" pitchFamily="-65" charset="0"/>
              </a:rPr>
              <a:t>Examples of criteria:</a:t>
            </a:r>
            <a:endParaRPr lang="fr-FR" dirty="0" smtClean="0">
              <a:latin typeface="Arial" pitchFamily="-65" charset="0"/>
            </a:endParaRP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number</a:t>
            </a:r>
            <a:r>
              <a:rPr lang="fr-FR" dirty="0" smtClean="0">
                <a:latin typeface="Arial" pitchFamily="-65" charset="0"/>
              </a:rPr>
              <a:t> of </a:t>
            </a:r>
            <a:r>
              <a:rPr lang="fr-FR" dirty="0" err="1" smtClean="0">
                <a:latin typeface="Arial" pitchFamily="-65" charset="0"/>
              </a:rPr>
              <a:t>users</a:t>
            </a:r>
            <a:r>
              <a:rPr lang="fr-FR" dirty="0" smtClean="0">
                <a:latin typeface="Arial" pitchFamily="-65" charset="0"/>
              </a:rPr>
              <a:t>, </a:t>
            </a: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scalability</a:t>
            </a:r>
            <a:r>
              <a:rPr lang="fr-FR" dirty="0" smtClean="0">
                <a:latin typeface="Arial" pitchFamily="-65" charset="0"/>
              </a:rPr>
              <a:t> </a:t>
            </a:r>
            <a:r>
              <a:rPr lang="fr-FR" dirty="0" err="1" smtClean="0">
                <a:latin typeface="Arial" pitchFamily="-65" charset="0"/>
              </a:rPr>
              <a:t>requirements</a:t>
            </a:r>
            <a:r>
              <a:rPr lang="fr-FR" dirty="0" smtClean="0">
                <a:latin typeface="Arial" pitchFamily="-65" charset="0"/>
              </a:rPr>
              <a:t>,</a:t>
            </a: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smtClean="0">
                <a:latin typeface="Arial" pitchFamily="-65" charset="0"/>
              </a:rPr>
              <a:t>performance </a:t>
            </a:r>
            <a:r>
              <a:rPr lang="fr-FR" dirty="0" err="1" smtClean="0">
                <a:latin typeface="Arial" pitchFamily="-65" charset="0"/>
              </a:rPr>
              <a:t>requirements</a:t>
            </a:r>
            <a:endParaRPr lang="fr-FR" dirty="0" smtClean="0">
              <a:latin typeface="Arial" pitchFamily="-65" charset="0"/>
            </a:endParaRP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smtClean="0">
                <a:latin typeface="Arial" pitchFamily="-65" charset="0"/>
              </a:rPr>
              <a:t>System management </a:t>
            </a:r>
            <a:r>
              <a:rPr lang="fr-FR" dirty="0" err="1" smtClean="0">
                <a:latin typeface="Arial" pitchFamily="-65" charset="0"/>
              </a:rPr>
              <a:t>requirements</a:t>
            </a:r>
            <a:endParaRPr lang="fr-FR" dirty="0" smtClean="0">
              <a:latin typeface="Arial" pitchFamily="-65" charset="0"/>
            </a:endParaRP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project</a:t>
            </a:r>
            <a:r>
              <a:rPr lang="fr-FR" dirty="0" smtClean="0">
                <a:latin typeface="Arial" pitchFamily="-65" charset="0"/>
              </a:rPr>
              <a:t> phase, </a:t>
            </a: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geographical</a:t>
            </a:r>
            <a:r>
              <a:rPr lang="fr-FR" dirty="0" smtClean="0">
                <a:latin typeface="Arial" pitchFamily="-65" charset="0"/>
              </a:rPr>
              <a:t> </a:t>
            </a:r>
            <a:r>
              <a:rPr lang="fr-FR" dirty="0" err="1" smtClean="0">
                <a:latin typeface="Arial" pitchFamily="-65" charset="0"/>
              </a:rPr>
              <a:t>constraints</a:t>
            </a:r>
            <a:r>
              <a:rPr lang="fr-FR" dirty="0" smtClean="0">
                <a:latin typeface="Arial" pitchFamily="-65" charset="0"/>
              </a:rPr>
              <a:t>, </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endParaRPr lang="en-GB" dirty="0" smtClean="0">
              <a:latin typeface="Arial" pitchFamily="-65" charset="0"/>
            </a:endParaRP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err="1" smtClean="0">
                <a:latin typeface="Arial" pitchFamily="-65" charset="0"/>
              </a:rPr>
              <a:t>E.g</a:t>
            </a:r>
            <a:r>
              <a:rPr lang="en-GB" dirty="0" smtClean="0">
                <a:latin typeface="Arial" pitchFamily="-65" charset="0"/>
              </a:rPr>
              <a:t>: The minimal installation could be used as a development platform as well as for functional tests  and education. </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smtClean="0">
                <a:latin typeface="Arial" pitchFamily="-65" charset="0"/>
              </a:rPr>
              <a:t>Typically at deployment each Server is associated to a separate physical machine or partition.</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endParaRPr lang="en-GB" dirty="0" smtClean="0">
              <a:latin typeface="Arial" pitchFamily="-65" charset="0"/>
            </a:endParaRP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US" dirty="0" smtClean="0">
                <a:solidFill>
                  <a:srgbClr val="FF0000"/>
                </a:solidFill>
                <a:latin typeface="Arial" pitchFamily="-65" charset="0"/>
              </a:rPr>
              <a:t>Also shown in this architecture is the ability to use multiple application servers for scalability. Each application server is configured to run in a “RMI-in-process”, or RIP, mode. This consolidates the application server and the ENOVIA kernel into the same JVM for the utmost performance. The web server could be used as a proxy/load-balancing server and also increases performance by delivering static web content. A hardware load-balancer could also be deployed. The number of application servers depends on the number of concurrent users and the capacity of the application server in terms of the number of CPUs and the maximum amount of RAM. This could also be a single physical machine running multiple server processes.</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endParaRPr lang="en-US" dirty="0" smtClean="0">
              <a:latin typeface="Times New Roman" pitchFamily="-65"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Espace réservé de l'image des diapositives 1"/>
          <p:cNvSpPr>
            <a:spLocks noGrp="1" noRot="1" noChangeAspect="1" noTextEdit="1"/>
          </p:cNvSpPr>
          <p:nvPr>
            <p:ph type="sldImg"/>
          </p:nvPr>
        </p:nvSpPr>
        <p:spPr>
          <a:ln/>
        </p:spPr>
      </p:sp>
      <p:sp>
        <p:nvSpPr>
          <p:cNvPr id="10243" name="Espace réservé des commentaires 2"/>
          <p:cNvSpPr txBox="1">
            <a:spLocks noGrp="1"/>
          </p:cNvSpPr>
          <p:nvPr>
            <p:ph type="body" idx="1"/>
          </p:nvPr>
        </p:nvSpPr>
        <p:spPr>
          <a:noFill/>
          <a:ln/>
        </p:spPr>
        <p:txBody>
          <a:bodyPr/>
          <a:lstStyle/>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smtClean="0">
                <a:latin typeface="Arial" pitchFamily="-65" charset="0"/>
              </a:rPr>
              <a:t>Different Technical infrastructure configurations to be defined according to customers requirements.</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smtClean="0">
                <a:latin typeface="Arial" pitchFamily="-65" charset="0"/>
              </a:rPr>
              <a:t>Examples of criteria:</a:t>
            </a:r>
            <a:endParaRPr lang="fr-FR" dirty="0" smtClean="0">
              <a:latin typeface="Arial" pitchFamily="-65" charset="0"/>
            </a:endParaRP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number</a:t>
            </a:r>
            <a:r>
              <a:rPr lang="fr-FR" dirty="0" smtClean="0">
                <a:latin typeface="Arial" pitchFamily="-65" charset="0"/>
              </a:rPr>
              <a:t> of </a:t>
            </a:r>
            <a:r>
              <a:rPr lang="fr-FR" dirty="0" err="1" smtClean="0">
                <a:latin typeface="Arial" pitchFamily="-65" charset="0"/>
              </a:rPr>
              <a:t>users</a:t>
            </a:r>
            <a:r>
              <a:rPr lang="fr-FR" dirty="0" smtClean="0">
                <a:latin typeface="Arial" pitchFamily="-65" charset="0"/>
              </a:rPr>
              <a:t>, </a:t>
            </a: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scalability</a:t>
            </a:r>
            <a:r>
              <a:rPr lang="fr-FR" dirty="0" smtClean="0">
                <a:latin typeface="Arial" pitchFamily="-65" charset="0"/>
              </a:rPr>
              <a:t> </a:t>
            </a:r>
            <a:r>
              <a:rPr lang="fr-FR" dirty="0" err="1" smtClean="0">
                <a:latin typeface="Arial" pitchFamily="-65" charset="0"/>
              </a:rPr>
              <a:t>requirements</a:t>
            </a:r>
            <a:r>
              <a:rPr lang="fr-FR" dirty="0" smtClean="0">
                <a:latin typeface="Arial" pitchFamily="-65" charset="0"/>
              </a:rPr>
              <a:t>,</a:t>
            </a: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smtClean="0">
                <a:latin typeface="Arial" pitchFamily="-65" charset="0"/>
              </a:rPr>
              <a:t>performance </a:t>
            </a:r>
            <a:r>
              <a:rPr lang="fr-FR" dirty="0" err="1" smtClean="0">
                <a:latin typeface="Arial" pitchFamily="-65" charset="0"/>
              </a:rPr>
              <a:t>requirements</a:t>
            </a:r>
            <a:endParaRPr lang="fr-FR" dirty="0" smtClean="0">
              <a:latin typeface="Arial" pitchFamily="-65" charset="0"/>
            </a:endParaRP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smtClean="0">
                <a:latin typeface="Arial" pitchFamily="-65" charset="0"/>
              </a:rPr>
              <a:t>System management </a:t>
            </a:r>
            <a:r>
              <a:rPr lang="fr-FR" dirty="0" err="1" smtClean="0">
                <a:latin typeface="Arial" pitchFamily="-65" charset="0"/>
              </a:rPr>
              <a:t>requirements</a:t>
            </a:r>
            <a:endParaRPr lang="fr-FR" dirty="0" smtClean="0">
              <a:latin typeface="Arial" pitchFamily="-65" charset="0"/>
            </a:endParaRP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project</a:t>
            </a:r>
            <a:r>
              <a:rPr lang="fr-FR" dirty="0" smtClean="0">
                <a:latin typeface="Arial" pitchFamily="-65" charset="0"/>
              </a:rPr>
              <a:t> phase, </a:t>
            </a:r>
          </a:p>
          <a:p>
            <a:pPr>
              <a:lnSpc>
                <a:spcPct val="90000"/>
              </a:lnSpc>
              <a:buFontTx/>
              <a:buChar char="-"/>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fr-FR" dirty="0" err="1" smtClean="0">
                <a:latin typeface="Arial" pitchFamily="-65" charset="0"/>
              </a:rPr>
              <a:t>geographical</a:t>
            </a:r>
            <a:r>
              <a:rPr lang="fr-FR" dirty="0" smtClean="0">
                <a:latin typeface="Arial" pitchFamily="-65" charset="0"/>
              </a:rPr>
              <a:t> </a:t>
            </a:r>
            <a:r>
              <a:rPr lang="fr-FR" dirty="0" err="1" smtClean="0">
                <a:latin typeface="Arial" pitchFamily="-65" charset="0"/>
              </a:rPr>
              <a:t>constraints</a:t>
            </a:r>
            <a:r>
              <a:rPr lang="fr-FR" dirty="0" smtClean="0">
                <a:latin typeface="Arial" pitchFamily="-65" charset="0"/>
              </a:rPr>
              <a:t>, </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endParaRPr lang="en-GB" dirty="0" smtClean="0">
              <a:latin typeface="Arial" pitchFamily="-65" charset="0"/>
            </a:endParaRP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err="1" smtClean="0">
                <a:latin typeface="Arial" pitchFamily="-65" charset="0"/>
              </a:rPr>
              <a:t>E.g</a:t>
            </a:r>
            <a:r>
              <a:rPr lang="en-GB" dirty="0" smtClean="0">
                <a:latin typeface="Arial" pitchFamily="-65" charset="0"/>
              </a:rPr>
              <a:t>: The minimal installation could be used as a development platform as well as for functional tests  and education. </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GB" dirty="0" smtClean="0">
                <a:latin typeface="Arial" pitchFamily="-65" charset="0"/>
              </a:rPr>
              <a:t>Typically at deployment each Server is associated to a separate physical machine or partition.</a:t>
            </a: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endParaRPr lang="en-GB" dirty="0" smtClean="0">
              <a:latin typeface="Arial" pitchFamily="-65" charset="0"/>
            </a:endParaRPr>
          </a:p>
          <a:p>
            <a:pPr>
              <a:lnSpc>
                <a:spcPct val="90000"/>
              </a:lnSpc>
              <a:tabLst>
                <a:tab pos="0" algn="l"/>
                <a:tab pos="446088" algn="l"/>
                <a:tab pos="895350" algn="l"/>
                <a:tab pos="1344613" algn="l"/>
                <a:tab pos="1792288" algn="l"/>
                <a:tab pos="2241550" algn="l"/>
                <a:tab pos="2692400" algn="l"/>
                <a:tab pos="3141663" algn="l"/>
                <a:tab pos="3590925" algn="l"/>
                <a:tab pos="4038600" algn="l"/>
                <a:tab pos="4487863" algn="l"/>
                <a:tab pos="4938713" algn="l"/>
                <a:tab pos="5387975" algn="l"/>
                <a:tab pos="5837238" algn="l"/>
                <a:tab pos="6284913" algn="l"/>
                <a:tab pos="6734175" algn="l"/>
                <a:tab pos="7183438" algn="l"/>
                <a:tab pos="7634288" algn="l"/>
                <a:tab pos="8081963" algn="l"/>
                <a:tab pos="8531225" algn="l"/>
                <a:tab pos="8980488" algn="l"/>
              </a:tabLst>
            </a:pPr>
            <a:r>
              <a:rPr lang="en-US" dirty="0" smtClean="0">
                <a:solidFill>
                  <a:srgbClr val="FF0000"/>
                </a:solidFill>
                <a:latin typeface="Arial" pitchFamily="-65" charset="0"/>
              </a:rPr>
              <a:t>Also shown in this architecture is the ability to use multiple application servers for scalability. Each application server is configured to run in a “RMI-in-process”, or RIP, mode. This consolidates the application server and the ENOVIA kernel into the same JVM for the utmost performance. The web server could be used as a proxy/load-balancing server and also increases performance by delivering static web content. A hardware load-balancer could also be deployed. The number of application servers depends on the number of concurrent users and the capacity of the application server in terms of the number of CPUs and the maximum amount of RAM. This could also be a single physical machine running multiple server </a:t>
            </a:r>
            <a:r>
              <a:rPr lang="en-US" dirty="0" err="1" smtClean="0">
                <a:solidFill>
                  <a:srgbClr val="FF0000"/>
                </a:solidFill>
                <a:latin typeface="Arial" pitchFamily="-65" charset="0"/>
              </a:rPr>
              <a:t>proces</a:t>
            </a:r>
            <a:endParaRPr lang="en-US" dirty="0">
              <a:latin typeface="Arial" pitchFamily="-65" charset="0"/>
            </a:endParaRPr>
          </a:p>
        </p:txBody>
      </p:sp>
      <p:sp>
        <p:nvSpPr>
          <p:cNvPr id="10244" name="Espace réservé du numéro de diapositive 3"/>
          <p:cNvSpPr>
            <a:spLocks noGrp="1"/>
          </p:cNvSpPr>
          <p:nvPr>
            <p:ph type="sldNum" sz="quarter" idx="5"/>
          </p:nvPr>
        </p:nvSpPr>
        <p:spPr>
          <a:xfrm>
            <a:off x="-99717" y="-549443"/>
            <a:ext cx="199433" cy="259087"/>
          </a:xfrm>
          <a:noFill/>
        </p:spPr>
        <p:txBody>
          <a:bodyPr/>
          <a:lstStyle/>
          <a:p>
            <a:fld id="{8BE0957A-A4C8-CB48-B728-A798EEE6FE31}" type="slidenum">
              <a:rPr lang="en-US"/>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330E89F-A7CB-8E4B-9389-BAF779699040}" type="slidenum">
              <a:rPr lang="en-US">
                <a:latin typeface="Arial" pitchFamily="-65" charset="0"/>
                <a:ea typeface="Arial" pitchFamily="-65" charset="0"/>
                <a:cs typeface="Arial" pitchFamily="-65" charset="0"/>
              </a:rPr>
              <a:pPr/>
              <a:t>14</a:t>
            </a:fld>
            <a:endParaRPr lang="en-US">
              <a:latin typeface="Arial" pitchFamily="-65" charset="0"/>
              <a:ea typeface="Arial" pitchFamily="-65" charset="0"/>
              <a:cs typeface="Arial" pitchFamily="-65" charset="0"/>
            </a:endParaRPr>
          </a:p>
        </p:txBody>
      </p:sp>
      <p:sp>
        <p:nvSpPr>
          <p:cNvPr id="27651" name="Rectangle 2"/>
          <p:cNvSpPr>
            <a:spLocks noGrp="1" noRot="1" noChangeAspect="1" noChangeArrowheads="1" noTextEdit="1"/>
          </p:cNvSpPr>
          <p:nvPr>
            <p:ph type="sldImg"/>
          </p:nvPr>
        </p:nvSpPr>
        <p:spPr>
          <a:xfrm>
            <a:off x="1258888" y="719138"/>
            <a:ext cx="4800600" cy="3600450"/>
          </a:xfrm>
          <a:ln/>
        </p:spPr>
      </p:sp>
      <p:sp>
        <p:nvSpPr>
          <p:cNvPr id="27652" name="Rectangle 3"/>
          <p:cNvSpPr>
            <a:spLocks noGrp="1" noChangeArrowheads="1"/>
          </p:cNvSpPr>
          <p:nvPr>
            <p:ph type="body" idx="1"/>
          </p:nvPr>
        </p:nvSpPr>
        <p:spPr>
          <a:xfrm>
            <a:off x="974725" y="4559300"/>
            <a:ext cx="5364163" cy="4321175"/>
          </a:xfrm>
          <a:noFill/>
          <a:ln/>
        </p:spPr>
        <p:txBody>
          <a:bodyPr/>
          <a:lstStyle/>
          <a:p>
            <a:pPr eaLnBrk="1" hangingPunct="1"/>
            <a:endParaRPr lang="fr-FR">
              <a:latin typeface="Times New Roman"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3"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couv"/>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 Box 6"/>
          <p:cNvSpPr txBox="1">
            <a:spLocks noChangeArrowheads="1"/>
          </p:cNvSpPr>
          <p:nvPr userDrawn="1"/>
        </p:nvSpPr>
        <p:spPr bwMode="auto">
          <a:xfrm>
            <a:off x="6194425" y="6076950"/>
            <a:ext cx="1325563" cy="341313"/>
          </a:xfrm>
          <a:prstGeom prst="rect">
            <a:avLst/>
          </a:prstGeom>
          <a:noFill/>
          <a:ln w="9525" algn="ctr">
            <a:noFill/>
            <a:miter lim="800000"/>
            <a:headEnd/>
            <a:tailEnd/>
          </a:ln>
          <a:effectLst/>
        </p:spPr>
        <p:txBody>
          <a:bodyPr lIns="90000" tIns="46800" rIns="36000" bIns="46800">
            <a:prstTxWarp prst="textNoShape">
              <a:avLst/>
            </a:prstTxWarp>
            <a:spAutoFit/>
          </a:bodyPr>
          <a:lstStyle/>
          <a:p>
            <a:pPr algn="ctr" eaLnBrk="0" hangingPunct="0">
              <a:spcBef>
                <a:spcPct val="50000"/>
              </a:spcBef>
              <a:buFont typeface="Wingdings" pitchFamily="-65" charset="2"/>
              <a:buNone/>
              <a:defRPr/>
            </a:pPr>
            <a:r>
              <a:rPr lang="en-US" sz="1600">
                <a:solidFill>
                  <a:srgbClr val="000066"/>
                </a:solidFill>
                <a:ea typeface="Arial" pitchFamily="-65" charset="0"/>
              </a:rPr>
              <a:t>V6 R2009x</a:t>
            </a:r>
          </a:p>
        </p:txBody>
      </p:sp>
      <p:grpSp>
        <p:nvGrpSpPr>
          <p:cNvPr id="6" name="Group 7"/>
          <p:cNvGrpSpPr>
            <a:grpSpLocks/>
          </p:cNvGrpSpPr>
          <p:nvPr userDrawn="1"/>
        </p:nvGrpSpPr>
        <p:grpSpPr bwMode="auto">
          <a:xfrm>
            <a:off x="747713" y="6681788"/>
            <a:ext cx="3602037" cy="222250"/>
            <a:chOff x="676275" y="228600"/>
            <a:chExt cx="3602038" cy="223012"/>
          </a:xfrm>
        </p:grpSpPr>
        <p:sp>
          <p:nvSpPr>
            <p:cNvPr id="7" name="TextBox 10"/>
            <p:cNvSpPr txBox="1">
              <a:spLocks noChangeArrowheads="1"/>
            </p:cNvSpPr>
            <p:nvPr userDrawn="1"/>
          </p:nvSpPr>
          <p:spPr bwMode="auto">
            <a:xfrm>
              <a:off x="676275" y="231786"/>
              <a:ext cx="2895601" cy="211861"/>
            </a:xfrm>
            <a:prstGeom prst="rect">
              <a:avLst/>
            </a:prstGeom>
            <a:noFill/>
            <a:ln w="9525">
              <a:noFill/>
              <a:miter lim="800000"/>
              <a:headEnd/>
              <a:tailEnd/>
            </a:ln>
            <a:effectLst/>
          </p:spPr>
          <p:txBody>
            <a:bodyPr>
              <a:prstTxWarp prst="textNoShape">
                <a:avLst/>
              </a:prstTxWarp>
            </a:bodyPr>
            <a:lstStyle/>
            <a:p>
              <a:pPr>
                <a:defRPr/>
              </a:pPr>
              <a:r>
                <a:rPr lang="fr-FR" sz="700">
                  <a:solidFill>
                    <a:srgbClr val="808080"/>
                  </a:solidFill>
                  <a:latin typeface="Arial" pitchFamily="-110" charset="0"/>
                  <a:ea typeface="Arial" pitchFamily="-110" charset="0"/>
                </a:rPr>
                <a:t>DASSAULT SYSTEMES - Page     </a:t>
              </a:r>
              <a:r>
                <a:rPr lang="fr-FR" sz="500">
                  <a:solidFill>
                    <a:srgbClr val="808080"/>
                  </a:solidFill>
                  <a:latin typeface="Arial" pitchFamily="-110" charset="0"/>
                  <a:ea typeface="Arial" pitchFamily="-110" charset="0"/>
                </a:rPr>
                <a:t> </a:t>
              </a:r>
              <a:r>
                <a:rPr lang="fr-FR" sz="700">
                  <a:solidFill>
                    <a:srgbClr val="808080"/>
                  </a:solidFill>
                  <a:latin typeface="Arial" pitchFamily="-110" charset="0"/>
                  <a:ea typeface="Arial" pitchFamily="-110" charset="0"/>
                </a:rPr>
                <a:t>-</a:t>
              </a:r>
            </a:p>
          </p:txBody>
        </p:sp>
        <p:sp>
          <p:nvSpPr>
            <p:cNvPr id="8" name="TextBox 11"/>
            <p:cNvSpPr txBox="1">
              <a:spLocks noChangeArrowheads="1"/>
            </p:cNvSpPr>
            <p:nvPr userDrawn="1"/>
          </p:nvSpPr>
          <p:spPr bwMode="auto">
            <a:xfrm>
              <a:off x="1985962" y="234972"/>
              <a:ext cx="857250" cy="216640"/>
            </a:xfrm>
            <a:prstGeom prst="rect">
              <a:avLst/>
            </a:prstGeom>
            <a:noFill/>
            <a:ln w="9525">
              <a:noFill/>
              <a:miter lim="800000"/>
              <a:headEnd/>
              <a:tailEnd/>
            </a:ln>
            <a:effectLst/>
          </p:spPr>
          <p:txBody>
            <a:bodyPr>
              <a:prstTxWarp prst="textNoShape">
                <a:avLst/>
              </a:prstTxWarp>
            </a:bodyPr>
            <a:lstStyle/>
            <a:p>
              <a:pPr>
                <a:defRPr/>
              </a:pPr>
              <a:fld id="{0D940A21-165D-594B-8BC2-A1F3C611B833}" type="slidenum">
                <a:rPr lang="fr-FR" sz="700">
                  <a:solidFill>
                    <a:srgbClr val="808080"/>
                  </a:solidFill>
                  <a:latin typeface="Arial" pitchFamily="-110" charset="0"/>
                  <a:ea typeface="Arial" pitchFamily="-110" charset="0"/>
                </a:rPr>
                <a:pPr>
                  <a:defRPr/>
                </a:pPr>
                <a:t>‹#›</a:t>
              </a:fld>
              <a:endParaRPr lang="fr-FR" sz="700">
                <a:solidFill>
                  <a:srgbClr val="808080"/>
                </a:solidFill>
                <a:latin typeface="Arial" pitchFamily="-110" charset="0"/>
                <a:ea typeface="Arial" pitchFamily="-110" charset="0"/>
              </a:endParaRPr>
            </a:p>
          </p:txBody>
        </p:sp>
        <p:sp>
          <p:nvSpPr>
            <p:cNvPr id="9" name="TextBox 12"/>
            <p:cNvSpPr txBox="1">
              <a:spLocks noChangeArrowheads="1"/>
            </p:cNvSpPr>
            <p:nvPr userDrawn="1"/>
          </p:nvSpPr>
          <p:spPr bwMode="auto">
            <a:xfrm>
              <a:off x="2144712" y="228600"/>
              <a:ext cx="2133601" cy="211861"/>
            </a:xfrm>
            <a:prstGeom prst="rect">
              <a:avLst/>
            </a:prstGeom>
            <a:noFill/>
            <a:ln w="9525">
              <a:noFill/>
              <a:miter lim="800000"/>
              <a:headEnd/>
              <a:tailEnd/>
            </a:ln>
            <a:effectLst/>
          </p:spPr>
          <p:txBody>
            <a:bodyPr lIns="90000">
              <a:prstTxWarp prst="textNoShape">
                <a:avLst/>
              </a:prstTxWarp>
            </a:bodyPr>
            <a:lstStyle/>
            <a:p>
              <a:pPr>
                <a:defRPr/>
              </a:pPr>
              <a:r>
                <a:rPr lang="fr-FR" sz="700">
                  <a:solidFill>
                    <a:srgbClr val="808080"/>
                  </a:solidFill>
                  <a:latin typeface="Arial" pitchFamily="-110" charset="0"/>
                  <a:ea typeface="Arial" pitchFamily="-110" charset="0"/>
                </a:rPr>
                <a:t>V6 Internship wk37  2008</a:t>
              </a:r>
            </a:p>
          </p:txBody>
        </p:sp>
      </p:grpSp>
      <p:pic>
        <p:nvPicPr>
          <p:cNvPr id="10" name="Picture 3"/>
          <p:cNvPicPr>
            <a:picLocks noChangeAspect="1" noChangeArrowheads="1"/>
          </p:cNvPicPr>
          <p:nvPr userDrawn="1"/>
        </p:nvPicPr>
        <p:blipFill>
          <a:blip r:embed="rId3"/>
          <a:srcRect/>
          <a:stretch>
            <a:fillRect/>
          </a:stretch>
        </p:blipFill>
        <p:spPr bwMode="auto">
          <a:xfrm>
            <a:off x="6397625" y="6335713"/>
            <a:ext cx="1163638" cy="522287"/>
          </a:xfrm>
          <a:prstGeom prst="rect">
            <a:avLst/>
          </a:prstGeom>
          <a:noFill/>
          <a:ln w="9525">
            <a:noFill/>
            <a:miter lim="800000"/>
            <a:headEnd/>
            <a:tailEnd/>
          </a:ln>
        </p:spPr>
      </p:pic>
      <p:sp>
        <p:nvSpPr>
          <p:cNvPr id="2319363" name="Rectangle 2"/>
          <p:cNvSpPr>
            <a:spLocks noGrp="1" noChangeArrowheads="1"/>
          </p:cNvSpPr>
          <p:nvPr>
            <p:ph type="ctrTitle"/>
          </p:nvPr>
        </p:nvSpPr>
        <p:spPr>
          <a:xfrm>
            <a:off x="511175" y="1736725"/>
            <a:ext cx="7772400" cy="347663"/>
          </a:xfrm>
        </p:spPr>
        <p:txBody>
          <a:bodyPr anchor="t"/>
          <a:lstStyle>
            <a:lvl1pPr algn="r">
              <a:lnSpc>
                <a:spcPct val="95000"/>
              </a:lnSpc>
              <a:defRPr sz="2000"/>
            </a:lvl1pPr>
          </a:lstStyle>
          <a:p>
            <a:r>
              <a:rPr lang="en-US" dirty="0"/>
              <a:t>Click to edit Master title style</a:t>
            </a:r>
          </a:p>
        </p:txBody>
      </p:sp>
      <p:sp>
        <p:nvSpPr>
          <p:cNvPr id="2319364" name="Rectangle 3"/>
          <p:cNvSpPr>
            <a:spLocks noGrp="1" noChangeArrowheads="1"/>
          </p:cNvSpPr>
          <p:nvPr>
            <p:ph type="subTitle" idx="1"/>
          </p:nvPr>
        </p:nvSpPr>
        <p:spPr>
          <a:xfrm>
            <a:off x="1882775" y="2078038"/>
            <a:ext cx="6400800" cy="576262"/>
          </a:xfrm>
        </p:spPr>
        <p:txBody>
          <a:bodyPr lIns="0" tIns="0" rIns="0" bIns="0" anchor="b"/>
          <a:lstStyle>
            <a:lvl1pPr marL="0" indent="0" algn="r">
              <a:lnSpc>
                <a:spcPct val="95000"/>
              </a:lnSpc>
              <a:buFontTx/>
              <a:buNone/>
              <a:defRPr sz="1600" b="0"/>
            </a:lvl1pPr>
          </a:lstStyle>
          <a:p>
            <a:r>
              <a:rPr lang="en-US"/>
              <a:t>Click to edit Master subtitle style</a:t>
            </a: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7"/>
          <p:cNvGrpSpPr>
            <a:grpSpLocks/>
          </p:cNvGrpSpPr>
          <p:nvPr userDrawn="1"/>
        </p:nvGrpSpPr>
        <p:grpSpPr bwMode="auto">
          <a:xfrm>
            <a:off x="747713" y="6681788"/>
            <a:ext cx="3602037" cy="222250"/>
            <a:chOff x="676275" y="228600"/>
            <a:chExt cx="3602038" cy="223012"/>
          </a:xfrm>
        </p:grpSpPr>
        <p:sp>
          <p:nvSpPr>
            <p:cNvPr id="5" name="TextBox 8"/>
            <p:cNvSpPr txBox="1">
              <a:spLocks noChangeArrowheads="1"/>
            </p:cNvSpPr>
            <p:nvPr userDrawn="1"/>
          </p:nvSpPr>
          <p:spPr bwMode="auto">
            <a:xfrm>
              <a:off x="676275" y="231786"/>
              <a:ext cx="2895601" cy="211861"/>
            </a:xfrm>
            <a:prstGeom prst="rect">
              <a:avLst/>
            </a:prstGeom>
            <a:noFill/>
            <a:ln w="9525">
              <a:noFill/>
              <a:miter lim="800000"/>
              <a:headEnd/>
              <a:tailEnd/>
            </a:ln>
            <a:effectLst/>
          </p:spPr>
          <p:txBody>
            <a:bodyPr>
              <a:prstTxWarp prst="textNoShape">
                <a:avLst/>
              </a:prstTxWarp>
            </a:bodyPr>
            <a:lstStyle/>
            <a:p>
              <a:pPr>
                <a:defRPr/>
              </a:pPr>
              <a:r>
                <a:rPr lang="fr-FR" sz="700">
                  <a:solidFill>
                    <a:srgbClr val="808080"/>
                  </a:solidFill>
                  <a:latin typeface="Arial" pitchFamily="-110" charset="0"/>
                  <a:ea typeface="Arial" pitchFamily="-110" charset="0"/>
                </a:rPr>
                <a:t>DASSAULT SYSTEMES - Page     </a:t>
              </a:r>
              <a:r>
                <a:rPr lang="fr-FR" sz="500">
                  <a:solidFill>
                    <a:srgbClr val="808080"/>
                  </a:solidFill>
                  <a:latin typeface="Arial" pitchFamily="-110" charset="0"/>
                  <a:ea typeface="Arial" pitchFamily="-110" charset="0"/>
                </a:rPr>
                <a:t> </a:t>
              </a:r>
              <a:r>
                <a:rPr lang="fr-FR" sz="700">
                  <a:solidFill>
                    <a:srgbClr val="808080"/>
                  </a:solidFill>
                  <a:latin typeface="Arial" pitchFamily="-110" charset="0"/>
                  <a:ea typeface="Arial" pitchFamily="-110" charset="0"/>
                </a:rPr>
                <a:t>-</a:t>
              </a:r>
            </a:p>
          </p:txBody>
        </p:sp>
        <p:sp>
          <p:nvSpPr>
            <p:cNvPr id="6" name="TextBox 9"/>
            <p:cNvSpPr txBox="1">
              <a:spLocks noChangeArrowheads="1"/>
            </p:cNvSpPr>
            <p:nvPr userDrawn="1"/>
          </p:nvSpPr>
          <p:spPr bwMode="auto">
            <a:xfrm>
              <a:off x="1985962" y="234972"/>
              <a:ext cx="857250" cy="216640"/>
            </a:xfrm>
            <a:prstGeom prst="rect">
              <a:avLst/>
            </a:prstGeom>
            <a:noFill/>
            <a:ln w="9525">
              <a:noFill/>
              <a:miter lim="800000"/>
              <a:headEnd/>
              <a:tailEnd/>
            </a:ln>
            <a:effectLst/>
          </p:spPr>
          <p:txBody>
            <a:bodyPr>
              <a:prstTxWarp prst="textNoShape">
                <a:avLst/>
              </a:prstTxWarp>
            </a:bodyPr>
            <a:lstStyle/>
            <a:p>
              <a:pPr>
                <a:defRPr/>
              </a:pPr>
              <a:fld id="{498ACC96-74D7-2946-B363-78C90E93E973}" type="slidenum">
                <a:rPr lang="fr-FR" sz="700">
                  <a:solidFill>
                    <a:srgbClr val="808080"/>
                  </a:solidFill>
                  <a:latin typeface="Arial" pitchFamily="-110" charset="0"/>
                  <a:ea typeface="Arial" pitchFamily="-110" charset="0"/>
                </a:rPr>
                <a:pPr>
                  <a:defRPr/>
                </a:pPr>
                <a:t>‹#›</a:t>
              </a:fld>
              <a:endParaRPr lang="fr-FR" sz="700">
                <a:solidFill>
                  <a:srgbClr val="808080"/>
                </a:solidFill>
                <a:latin typeface="Arial" pitchFamily="-110" charset="0"/>
                <a:ea typeface="Arial" pitchFamily="-110" charset="0"/>
              </a:endParaRPr>
            </a:p>
          </p:txBody>
        </p:sp>
        <p:sp>
          <p:nvSpPr>
            <p:cNvPr id="7" name="TextBox 10"/>
            <p:cNvSpPr txBox="1">
              <a:spLocks noChangeArrowheads="1"/>
            </p:cNvSpPr>
            <p:nvPr userDrawn="1"/>
          </p:nvSpPr>
          <p:spPr bwMode="auto">
            <a:xfrm>
              <a:off x="2144712" y="228600"/>
              <a:ext cx="2133601" cy="211861"/>
            </a:xfrm>
            <a:prstGeom prst="rect">
              <a:avLst/>
            </a:prstGeom>
            <a:noFill/>
            <a:ln w="9525">
              <a:noFill/>
              <a:miter lim="800000"/>
              <a:headEnd/>
              <a:tailEnd/>
            </a:ln>
            <a:effectLst/>
          </p:spPr>
          <p:txBody>
            <a:bodyPr lIns="90000">
              <a:prstTxWarp prst="textNoShape">
                <a:avLst/>
              </a:prstTxWarp>
            </a:bodyPr>
            <a:lstStyle/>
            <a:p>
              <a:pPr>
                <a:defRPr/>
              </a:pPr>
              <a:r>
                <a:rPr lang="fr-FR" sz="700">
                  <a:solidFill>
                    <a:srgbClr val="808080"/>
                  </a:solidFill>
                  <a:latin typeface="Arial" pitchFamily="-110" charset="0"/>
                  <a:ea typeface="Arial" pitchFamily="-110" charset="0"/>
                </a:rPr>
                <a:t>V6 Internship wk37  2008</a:t>
              </a:r>
            </a:p>
          </p:txBody>
        </p:sp>
      </p:grpSp>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7"/>
          <p:cNvGrpSpPr>
            <a:grpSpLocks/>
          </p:cNvGrpSpPr>
          <p:nvPr userDrawn="1"/>
        </p:nvGrpSpPr>
        <p:grpSpPr bwMode="auto">
          <a:xfrm>
            <a:off x="747713" y="6681788"/>
            <a:ext cx="3602037" cy="222250"/>
            <a:chOff x="676275" y="228600"/>
            <a:chExt cx="3602038" cy="223012"/>
          </a:xfrm>
        </p:grpSpPr>
        <p:sp>
          <p:nvSpPr>
            <p:cNvPr id="4" name="TextBox 8"/>
            <p:cNvSpPr txBox="1">
              <a:spLocks noChangeArrowheads="1"/>
            </p:cNvSpPr>
            <p:nvPr userDrawn="1"/>
          </p:nvSpPr>
          <p:spPr bwMode="auto">
            <a:xfrm>
              <a:off x="676275" y="231786"/>
              <a:ext cx="2895601" cy="211861"/>
            </a:xfrm>
            <a:prstGeom prst="rect">
              <a:avLst/>
            </a:prstGeom>
            <a:noFill/>
            <a:ln w="9525">
              <a:noFill/>
              <a:miter lim="800000"/>
              <a:headEnd/>
              <a:tailEnd/>
            </a:ln>
            <a:effectLst/>
          </p:spPr>
          <p:txBody>
            <a:bodyPr>
              <a:prstTxWarp prst="textNoShape">
                <a:avLst/>
              </a:prstTxWarp>
            </a:bodyPr>
            <a:lstStyle/>
            <a:p>
              <a:pPr>
                <a:defRPr/>
              </a:pPr>
              <a:r>
                <a:rPr lang="fr-FR" sz="700">
                  <a:solidFill>
                    <a:srgbClr val="808080"/>
                  </a:solidFill>
                  <a:latin typeface="Arial" pitchFamily="-110" charset="0"/>
                  <a:ea typeface="Arial" pitchFamily="-110" charset="0"/>
                </a:rPr>
                <a:t>DASSAULT SYSTEMES - Page     </a:t>
              </a:r>
              <a:r>
                <a:rPr lang="fr-FR" sz="500">
                  <a:solidFill>
                    <a:srgbClr val="808080"/>
                  </a:solidFill>
                  <a:latin typeface="Arial" pitchFamily="-110" charset="0"/>
                  <a:ea typeface="Arial" pitchFamily="-110" charset="0"/>
                </a:rPr>
                <a:t> </a:t>
              </a:r>
              <a:r>
                <a:rPr lang="fr-FR" sz="700">
                  <a:solidFill>
                    <a:srgbClr val="808080"/>
                  </a:solidFill>
                  <a:latin typeface="Arial" pitchFamily="-110" charset="0"/>
                  <a:ea typeface="Arial" pitchFamily="-110" charset="0"/>
                </a:rPr>
                <a:t>-</a:t>
              </a:r>
            </a:p>
          </p:txBody>
        </p:sp>
        <p:sp>
          <p:nvSpPr>
            <p:cNvPr id="5" name="TextBox 9"/>
            <p:cNvSpPr txBox="1">
              <a:spLocks noChangeArrowheads="1"/>
            </p:cNvSpPr>
            <p:nvPr userDrawn="1"/>
          </p:nvSpPr>
          <p:spPr bwMode="auto">
            <a:xfrm>
              <a:off x="1985962" y="234972"/>
              <a:ext cx="857250" cy="216640"/>
            </a:xfrm>
            <a:prstGeom prst="rect">
              <a:avLst/>
            </a:prstGeom>
            <a:noFill/>
            <a:ln w="9525">
              <a:noFill/>
              <a:miter lim="800000"/>
              <a:headEnd/>
              <a:tailEnd/>
            </a:ln>
            <a:effectLst/>
          </p:spPr>
          <p:txBody>
            <a:bodyPr>
              <a:prstTxWarp prst="textNoShape">
                <a:avLst/>
              </a:prstTxWarp>
            </a:bodyPr>
            <a:lstStyle/>
            <a:p>
              <a:pPr>
                <a:defRPr/>
              </a:pPr>
              <a:fld id="{DA99227E-DF84-A243-BD92-3A1EF4873705}" type="slidenum">
                <a:rPr lang="fr-FR" sz="700">
                  <a:solidFill>
                    <a:srgbClr val="808080"/>
                  </a:solidFill>
                  <a:latin typeface="Arial" pitchFamily="-110" charset="0"/>
                  <a:ea typeface="Arial" pitchFamily="-110" charset="0"/>
                </a:rPr>
                <a:pPr>
                  <a:defRPr/>
                </a:pPr>
                <a:t>‹#›</a:t>
              </a:fld>
              <a:endParaRPr lang="fr-FR" sz="700">
                <a:solidFill>
                  <a:srgbClr val="808080"/>
                </a:solidFill>
                <a:latin typeface="Arial" pitchFamily="-110" charset="0"/>
                <a:ea typeface="Arial" pitchFamily="-110" charset="0"/>
              </a:endParaRPr>
            </a:p>
          </p:txBody>
        </p:sp>
        <p:sp>
          <p:nvSpPr>
            <p:cNvPr id="6" name="TextBox 10"/>
            <p:cNvSpPr txBox="1">
              <a:spLocks noChangeArrowheads="1"/>
            </p:cNvSpPr>
            <p:nvPr userDrawn="1"/>
          </p:nvSpPr>
          <p:spPr bwMode="auto">
            <a:xfrm>
              <a:off x="2144712" y="228600"/>
              <a:ext cx="2133601" cy="211861"/>
            </a:xfrm>
            <a:prstGeom prst="rect">
              <a:avLst/>
            </a:prstGeom>
            <a:noFill/>
            <a:ln w="9525">
              <a:noFill/>
              <a:miter lim="800000"/>
              <a:headEnd/>
              <a:tailEnd/>
            </a:ln>
            <a:effectLst/>
          </p:spPr>
          <p:txBody>
            <a:bodyPr lIns="90000">
              <a:prstTxWarp prst="textNoShape">
                <a:avLst/>
              </a:prstTxWarp>
            </a:bodyPr>
            <a:lstStyle/>
            <a:p>
              <a:pPr>
                <a:defRPr/>
              </a:pPr>
              <a:r>
                <a:rPr lang="fr-FR" sz="700">
                  <a:solidFill>
                    <a:srgbClr val="808080"/>
                  </a:solidFill>
                  <a:latin typeface="Arial" pitchFamily="-110" charset="0"/>
                  <a:ea typeface="Arial" pitchFamily="-110" charset="0"/>
                </a:rPr>
                <a:t>V6 Internship wk37  2008</a:t>
              </a:r>
            </a:p>
          </p:txBody>
        </p:sp>
      </p:grpSp>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ln/>
        </p:spPr>
        <p:txBody>
          <a:bodyPr/>
          <a:lstStyle>
            <a:lvl1pPr>
              <a:defRPr/>
            </a:lvl1pPr>
          </a:lstStyle>
          <a:p>
            <a:pPr>
              <a:defRPr/>
            </a:pPr>
            <a:r>
              <a:rPr lang="fr-FR"/>
              <a:t>DASSAULT SYSTEMES - Page     </a:t>
            </a:r>
            <a:r>
              <a:rPr lang="fr-FR" sz="500"/>
              <a:t> </a:t>
            </a:r>
            <a:r>
              <a:rPr lang="fr-FR"/>
              <a:t>-</a:t>
            </a:r>
          </a:p>
        </p:txBody>
      </p:sp>
      <p:sp>
        <p:nvSpPr>
          <p:cNvPr id="3" name="Rectangle 10"/>
          <p:cNvSpPr>
            <a:spLocks noGrp="1" noChangeArrowheads="1"/>
          </p:cNvSpPr>
          <p:nvPr>
            <p:ph type="sldNum" sz="quarter" idx="11"/>
          </p:nvPr>
        </p:nvSpPr>
        <p:spPr>
          <a:ln/>
        </p:spPr>
        <p:txBody>
          <a:bodyPr/>
          <a:lstStyle>
            <a:lvl1pPr>
              <a:defRPr/>
            </a:lvl1pPr>
          </a:lstStyle>
          <a:p>
            <a:pPr>
              <a:defRPr/>
            </a:pPr>
            <a:fld id="{71FCBC65-2CCE-A546-8276-DE8F39629F2A}" type="slidenum">
              <a:rPr lang="fr-FR"/>
              <a:pPr>
                <a:defRPr/>
              </a:pPr>
              <a:t>‹#›</a:t>
            </a:fld>
            <a:endParaRPr lang="fr-FR"/>
          </a:p>
        </p:txBody>
      </p:sp>
      <p:sp>
        <p:nvSpPr>
          <p:cNvPr id="4" name="Rectangle 8"/>
          <p:cNvSpPr>
            <a:spLocks noGrp="1" noChangeArrowheads="1"/>
          </p:cNvSpPr>
          <p:nvPr>
            <p:ph type="dt" sz="half" idx="12"/>
          </p:nvPr>
        </p:nvSpPr>
        <p:spPr>
          <a:ln/>
        </p:spPr>
        <p:txBody>
          <a:bodyPr/>
          <a:lstStyle>
            <a:lvl1pPr>
              <a:defRPr/>
            </a:lvl1pPr>
          </a:lstStyle>
          <a:p>
            <a:pPr>
              <a:defRPr/>
            </a:pPr>
            <a:fld id="{AFC93DCF-3BCA-B04B-90D3-E6EF1D0CC7AF}" type="datetime1">
              <a:rPr lang="fr-FR"/>
              <a:pPr>
                <a:defRPr/>
              </a:pPr>
              <a:t>28/02/09</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grpSp>
        <p:nvGrpSpPr>
          <p:cNvPr id="5" name="Group 7"/>
          <p:cNvGrpSpPr>
            <a:grpSpLocks/>
          </p:cNvGrpSpPr>
          <p:nvPr userDrawn="1"/>
        </p:nvGrpSpPr>
        <p:grpSpPr bwMode="auto">
          <a:xfrm>
            <a:off x="747713" y="6681788"/>
            <a:ext cx="3602037" cy="222250"/>
            <a:chOff x="676275" y="228600"/>
            <a:chExt cx="3602038" cy="223012"/>
          </a:xfrm>
        </p:grpSpPr>
        <p:sp>
          <p:nvSpPr>
            <p:cNvPr id="6" name="TextBox 8"/>
            <p:cNvSpPr txBox="1">
              <a:spLocks noChangeArrowheads="1"/>
            </p:cNvSpPr>
            <p:nvPr userDrawn="1"/>
          </p:nvSpPr>
          <p:spPr bwMode="auto">
            <a:xfrm>
              <a:off x="676275" y="231786"/>
              <a:ext cx="2895601" cy="211861"/>
            </a:xfrm>
            <a:prstGeom prst="rect">
              <a:avLst/>
            </a:prstGeom>
            <a:noFill/>
            <a:ln w="9525">
              <a:noFill/>
              <a:miter lim="800000"/>
              <a:headEnd/>
              <a:tailEnd/>
            </a:ln>
            <a:effectLst/>
          </p:spPr>
          <p:txBody>
            <a:bodyPr>
              <a:prstTxWarp prst="textNoShape">
                <a:avLst/>
              </a:prstTxWarp>
            </a:bodyPr>
            <a:lstStyle/>
            <a:p>
              <a:pPr>
                <a:defRPr/>
              </a:pPr>
              <a:r>
                <a:rPr lang="fr-FR" sz="700">
                  <a:solidFill>
                    <a:srgbClr val="808080"/>
                  </a:solidFill>
                  <a:latin typeface="Arial" pitchFamily="-110" charset="0"/>
                  <a:ea typeface="Arial" pitchFamily="-110" charset="0"/>
                </a:rPr>
                <a:t>DASSAULT SYSTEMES - Page     </a:t>
              </a:r>
              <a:r>
                <a:rPr lang="fr-FR" sz="500">
                  <a:solidFill>
                    <a:srgbClr val="808080"/>
                  </a:solidFill>
                  <a:latin typeface="Arial" pitchFamily="-110" charset="0"/>
                  <a:ea typeface="Arial" pitchFamily="-110" charset="0"/>
                </a:rPr>
                <a:t> </a:t>
              </a:r>
              <a:r>
                <a:rPr lang="fr-FR" sz="700">
                  <a:solidFill>
                    <a:srgbClr val="808080"/>
                  </a:solidFill>
                  <a:latin typeface="Arial" pitchFamily="-110" charset="0"/>
                  <a:ea typeface="Arial" pitchFamily="-110" charset="0"/>
                </a:rPr>
                <a:t>-</a:t>
              </a:r>
            </a:p>
          </p:txBody>
        </p:sp>
        <p:sp>
          <p:nvSpPr>
            <p:cNvPr id="7" name="TextBox 9"/>
            <p:cNvSpPr txBox="1">
              <a:spLocks noChangeArrowheads="1"/>
            </p:cNvSpPr>
            <p:nvPr userDrawn="1"/>
          </p:nvSpPr>
          <p:spPr bwMode="auto">
            <a:xfrm>
              <a:off x="1985962" y="234972"/>
              <a:ext cx="857250" cy="216640"/>
            </a:xfrm>
            <a:prstGeom prst="rect">
              <a:avLst/>
            </a:prstGeom>
            <a:noFill/>
            <a:ln w="9525">
              <a:noFill/>
              <a:miter lim="800000"/>
              <a:headEnd/>
              <a:tailEnd/>
            </a:ln>
            <a:effectLst/>
          </p:spPr>
          <p:txBody>
            <a:bodyPr>
              <a:prstTxWarp prst="textNoShape">
                <a:avLst/>
              </a:prstTxWarp>
            </a:bodyPr>
            <a:lstStyle/>
            <a:p>
              <a:pPr>
                <a:defRPr/>
              </a:pPr>
              <a:fld id="{AD1DDB3E-F883-624D-9215-4375145663C7}" type="slidenum">
                <a:rPr lang="fr-FR" sz="700">
                  <a:solidFill>
                    <a:srgbClr val="808080"/>
                  </a:solidFill>
                  <a:latin typeface="Arial" pitchFamily="-110" charset="0"/>
                  <a:ea typeface="Arial" pitchFamily="-110" charset="0"/>
                </a:rPr>
                <a:pPr>
                  <a:defRPr/>
                </a:pPr>
                <a:t>‹#›</a:t>
              </a:fld>
              <a:endParaRPr lang="fr-FR" sz="700">
                <a:solidFill>
                  <a:srgbClr val="808080"/>
                </a:solidFill>
                <a:latin typeface="Arial" pitchFamily="-110" charset="0"/>
                <a:ea typeface="Arial" pitchFamily="-110" charset="0"/>
              </a:endParaRPr>
            </a:p>
          </p:txBody>
        </p:sp>
        <p:sp>
          <p:nvSpPr>
            <p:cNvPr id="8" name="TextBox 10"/>
            <p:cNvSpPr txBox="1">
              <a:spLocks noChangeArrowheads="1"/>
            </p:cNvSpPr>
            <p:nvPr userDrawn="1"/>
          </p:nvSpPr>
          <p:spPr bwMode="auto">
            <a:xfrm>
              <a:off x="2144712" y="228600"/>
              <a:ext cx="2133601" cy="211861"/>
            </a:xfrm>
            <a:prstGeom prst="rect">
              <a:avLst/>
            </a:prstGeom>
            <a:noFill/>
            <a:ln w="9525">
              <a:noFill/>
              <a:miter lim="800000"/>
              <a:headEnd/>
              <a:tailEnd/>
            </a:ln>
            <a:effectLst/>
          </p:spPr>
          <p:txBody>
            <a:bodyPr lIns="90000">
              <a:prstTxWarp prst="textNoShape">
                <a:avLst/>
              </a:prstTxWarp>
            </a:bodyPr>
            <a:lstStyle/>
            <a:p>
              <a:pPr>
                <a:defRPr/>
              </a:pPr>
              <a:r>
                <a:rPr lang="fr-FR" sz="700">
                  <a:solidFill>
                    <a:srgbClr val="808080"/>
                  </a:solidFill>
                  <a:latin typeface="Arial" pitchFamily="-110" charset="0"/>
                  <a:ea typeface="Arial" pitchFamily="-110" charset="0"/>
                </a:rPr>
                <a:t>V6 Internship wk37  2008</a:t>
              </a:r>
            </a:p>
          </p:txBody>
        </p:sp>
      </p:grpSp>
      <p:sp>
        <p:nvSpPr>
          <p:cNvPr id="2" name="Title 1"/>
          <p:cNvSpPr>
            <a:spLocks noGrp="1"/>
          </p:cNvSpPr>
          <p:nvPr>
            <p:ph type="title"/>
          </p:nvPr>
        </p:nvSpPr>
        <p:spPr>
          <a:xfrm>
            <a:off x="768350" y="150813"/>
            <a:ext cx="8229600" cy="4508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679450" y="1316038"/>
            <a:ext cx="4038600" cy="348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870450" y="1316038"/>
            <a:ext cx="4038600" cy="348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768350" y="141288"/>
            <a:ext cx="8226425" cy="447675"/>
          </a:xfr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4" Type="http://schemas.openxmlformats.org/officeDocument/2006/relationships/slideLayout" Target="../slideLayouts/slideLayout4.xml"/><Relationship Id="rId10" Type="http://schemas.openxmlformats.org/officeDocument/2006/relationships/image" Target="../media/image3.png"/><Relationship Id="rId5" Type="http://schemas.openxmlformats.org/officeDocument/2006/relationships/slideLayout" Target="../slideLayouts/slideLayout5.xml"/><Relationship Id="rId7" Type="http://schemas.openxmlformats.org/officeDocument/2006/relationships/theme" Target="../theme/theme1.xml"/><Relationship Id="rId11"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image" Target="../media/image2.png"/><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inter"/>
          <p:cNvPicPr>
            <a:picLocks noChangeAspect="1" noChangeArrowheads="1"/>
          </p:cNvPicPr>
          <p:nvPr userDrawn="1"/>
        </p:nvPicPr>
        <p:blipFill>
          <a:blip r:embed="rId8"/>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768350" y="150813"/>
            <a:ext cx="8229600" cy="45085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fr-FR"/>
              <a:t>Cliquez pour modifier le style du titre</a:t>
            </a:r>
          </a:p>
        </p:txBody>
      </p:sp>
      <p:sp>
        <p:nvSpPr>
          <p:cNvPr id="1028" name="Rectangle 3"/>
          <p:cNvSpPr>
            <a:spLocks noGrp="1" noChangeArrowheads="1"/>
          </p:cNvSpPr>
          <p:nvPr>
            <p:ph type="body" idx="1"/>
          </p:nvPr>
        </p:nvSpPr>
        <p:spPr bwMode="auto">
          <a:xfrm>
            <a:off x="679450" y="1316038"/>
            <a:ext cx="8229600" cy="348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33" name="Rectangle 9"/>
          <p:cNvSpPr>
            <a:spLocks noGrp="1" noChangeArrowheads="1"/>
          </p:cNvSpPr>
          <p:nvPr>
            <p:ph type="ftr" sz="quarter" idx="3"/>
          </p:nvPr>
        </p:nvSpPr>
        <p:spPr bwMode="auto">
          <a:xfrm>
            <a:off x="676275" y="64690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700">
                <a:solidFill>
                  <a:srgbClr val="808080"/>
                </a:solidFill>
                <a:latin typeface="Arial" pitchFamily="-110" charset="0"/>
                <a:ea typeface="Arial" pitchFamily="-110" charset="0"/>
              </a:defRPr>
            </a:lvl1pPr>
          </a:lstStyle>
          <a:p>
            <a:pPr>
              <a:defRPr/>
            </a:pPr>
            <a:r>
              <a:rPr lang="fr-FR"/>
              <a:t>DASSAULT SYSTEMES - Page     </a:t>
            </a:r>
            <a:r>
              <a:rPr lang="fr-FR" sz="500"/>
              <a:t> </a:t>
            </a:r>
            <a:r>
              <a:rPr lang="fr-FR"/>
              <a:t>-</a:t>
            </a:r>
          </a:p>
        </p:txBody>
      </p:sp>
      <p:sp>
        <p:nvSpPr>
          <p:cNvPr id="1034" name="Rectangle 10"/>
          <p:cNvSpPr>
            <a:spLocks noGrp="1" noChangeArrowheads="1"/>
          </p:cNvSpPr>
          <p:nvPr>
            <p:ph type="sldNum" sz="quarter" idx="4"/>
          </p:nvPr>
        </p:nvSpPr>
        <p:spPr bwMode="auto">
          <a:xfrm>
            <a:off x="1985963" y="6462713"/>
            <a:ext cx="8572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700">
                <a:solidFill>
                  <a:srgbClr val="808080"/>
                </a:solidFill>
                <a:latin typeface="Arial" pitchFamily="-110" charset="0"/>
                <a:ea typeface="Arial" pitchFamily="-110" charset="0"/>
              </a:defRPr>
            </a:lvl1pPr>
          </a:lstStyle>
          <a:p>
            <a:pPr>
              <a:defRPr/>
            </a:pPr>
            <a:fld id="{D88CF8E4-4B2E-ED4C-A73A-3227A12C5ADF}" type="slidenum">
              <a:rPr lang="fr-FR"/>
              <a:pPr>
                <a:defRPr/>
              </a:pPr>
              <a:t>‹#›</a:t>
            </a:fld>
            <a:endParaRPr lang="fr-FR"/>
          </a:p>
        </p:txBody>
      </p:sp>
      <p:sp>
        <p:nvSpPr>
          <p:cNvPr id="1032" name="Rectangle 8"/>
          <p:cNvSpPr>
            <a:spLocks noGrp="1" noChangeArrowheads="1"/>
          </p:cNvSpPr>
          <p:nvPr>
            <p:ph type="dt" sz="half" idx="2"/>
          </p:nvPr>
        </p:nvSpPr>
        <p:spPr bwMode="auto">
          <a:xfrm>
            <a:off x="2144713" y="6465888"/>
            <a:ext cx="2133600" cy="476250"/>
          </a:xfrm>
          <a:prstGeom prst="rect">
            <a:avLst/>
          </a:prstGeom>
          <a:noFill/>
          <a:ln w="9525">
            <a:noFill/>
            <a:miter lim="800000"/>
            <a:headEnd/>
            <a:tailEnd/>
          </a:ln>
          <a:effectLst/>
        </p:spPr>
        <p:txBody>
          <a:bodyPr vert="horz" wrap="square" lIns="90000" tIns="45720" rIns="91440" bIns="45720" numCol="1" anchor="t" anchorCtr="0" compatLnSpc="1">
            <a:prstTxWarp prst="textNoShape">
              <a:avLst/>
            </a:prstTxWarp>
          </a:bodyPr>
          <a:lstStyle>
            <a:lvl1pPr algn="l" eaLnBrk="1" hangingPunct="1">
              <a:spcBef>
                <a:spcPct val="0"/>
              </a:spcBef>
              <a:defRPr sz="700">
                <a:solidFill>
                  <a:srgbClr val="808080"/>
                </a:solidFill>
                <a:latin typeface="Arial" pitchFamily="-110" charset="0"/>
                <a:ea typeface="Arial" pitchFamily="-110" charset="0"/>
              </a:defRPr>
            </a:lvl1pPr>
          </a:lstStyle>
          <a:p>
            <a:pPr>
              <a:defRPr/>
            </a:pPr>
            <a:fld id="{68B5247F-A3A1-0644-A4CE-E9272995ED73}" type="datetime1">
              <a:rPr lang="fr-FR"/>
              <a:pPr>
                <a:defRPr/>
              </a:pPr>
              <a:t>28/02/09</a:t>
            </a:fld>
            <a:endParaRPr lang="fr-FR"/>
          </a:p>
        </p:txBody>
      </p:sp>
      <p:pic>
        <p:nvPicPr>
          <p:cNvPr id="2" name="Picture 3"/>
          <p:cNvPicPr>
            <a:picLocks noChangeAspect="1" noChangeArrowheads="1"/>
          </p:cNvPicPr>
          <p:nvPr userDrawn="1"/>
        </p:nvPicPr>
        <p:blipFill>
          <a:blip r:embed="rId9"/>
          <a:srcRect/>
          <a:stretch>
            <a:fillRect/>
          </a:stretch>
        </p:blipFill>
        <p:spPr bwMode="auto">
          <a:xfrm>
            <a:off x="6670675" y="6335713"/>
            <a:ext cx="1163638" cy="5222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2" r:id="rId4"/>
    <p:sldLayoutId id="2147483726" r:id="rId5"/>
    <p:sldLayoutId id="2147483727" r:id="rId6"/>
  </p:sldLayoutIdLst>
  <p:hf hdr="0"/>
  <p:txStyles>
    <p:titleStyle>
      <a:lvl1pPr algn="l" rtl="0" eaLnBrk="0" fontAlgn="base" hangingPunct="0">
        <a:lnSpc>
          <a:spcPct val="90000"/>
        </a:lnSpc>
        <a:spcBef>
          <a:spcPct val="0"/>
        </a:spcBef>
        <a:spcAft>
          <a:spcPct val="0"/>
        </a:spcAft>
        <a:defRPr sz="2600" b="1">
          <a:solidFill>
            <a:srgbClr val="120C80"/>
          </a:solidFill>
          <a:latin typeface="+mj-lt"/>
          <a:ea typeface="Arial" pitchFamily="-110" charset="0"/>
          <a:cs typeface="+mj-cs"/>
        </a:defRPr>
      </a:lvl1pPr>
      <a:lvl2pPr algn="l" rtl="0" eaLnBrk="0" fontAlgn="base" hangingPunct="0">
        <a:lnSpc>
          <a:spcPct val="90000"/>
        </a:lnSpc>
        <a:spcBef>
          <a:spcPct val="0"/>
        </a:spcBef>
        <a:spcAft>
          <a:spcPct val="0"/>
        </a:spcAft>
        <a:defRPr sz="2600" b="1">
          <a:solidFill>
            <a:srgbClr val="120C80"/>
          </a:solidFill>
          <a:latin typeface="Arial" charset="0"/>
          <a:ea typeface="Arial" pitchFamily="-110" charset="0"/>
          <a:cs typeface="Arial" charset="0"/>
        </a:defRPr>
      </a:lvl2pPr>
      <a:lvl3pPr algn="l" rtl="0" eaLnBrk="0" fontAlgn="base" hangingPunct="0">
        <a:lnSpc>
          <a:spcPct val="90000"/>
        </a:lnSpc>
        <a:spcBef>
          <a:spcPct val="0"/>
        </a:spcBef>
        <a:spcAft>
          <a:spcPct val="0"/>
        </a:spcAft>
        <a:defRPr sz="2600" b="1">
          <a:solidFill>
            <a:srgbClr val="120C80"/>
          </a:solidFill>
          <a:latin typeface="Arial" charset="0"/>
          <a:ea typeface="Arial" pitchFamily="-110" charset="0"/>
          <a:cs typeface="Arial" charset="0"/>
        </a:defRPr>
      </a:lvl3pPr>
      <a:lvl4pPr algn="l" rtl="0" eaLnBrk="0" fontAlgn="base" hangingPunct="0">
        <a:lnSpc>
          <a:spcPct val="90000"/>
        </a:lnSpc>
        <a:spcBef>
          <a:spcPct val="0"/>
        </a:spcBef>
        <a:spcAft>
          <a:spcPct val="0"/>
        </a:spcAft>
        <a:defRPr sz="2600" b="1">
          <a:solidFill>
            <a:srgbClr val="120C80"/>
          </a:solidFill>
          <a:latin typeface="Arial" charset="0"/>
          <a:ea typeface="Arial" pitchFamily="-110" charset="0"/>
          <a:cs typeface="Arial" charset="0"/>
        </a:defRPr>
      </a:lvl4pPr>
      <a:lvl5pPr algn="l" rtl="0" eaLnBrk="0" fontAlgn="base" hangingPunct="0">
        <a:lnSpc>
          <a:spcPct val="90000"/>
        </a:lnSpc>
        <a:spcBef>
          <a:spcPct val="0"/>
        </a:spcBef>
        <a:spcAft>
          <a:spcPct val="0"/>
        </a:spcAft>
        <a:defRPr sz="2600" b="1">
          <a:solidFill>
            <a:srgbClr val="120C80"/>
          </a:solidFill>
          <a:latin typeface="Arial" charset="0"/>
          <a:ea typeface="Arial" pitchFamily="-110" charset="0"/>
          <a:cs typeface="Arial" charset="0"/>
        </a:defRPr>
      </a:lvl5pPr>
      <a:lvl6pPr marL="457200" algn="l" rtl="0" fontAlgn="base">
        <a:lnSpc>
          <a:spcPct val="90000"/>
        </a:lnSpc>
        <a:spcBef>
          <a:spcPct val="0"/>
        </a:spcBef>
        <a:spcAft>
          <a:spcPct val="0"/>
        </a:spcAft>
        <a:defRPr sz="2600" b="1">
          <a:solidFill>
            <a:srgbClr val="120C80"/>
          </a:solidFill>
          <a:latin typeface="Arial" charset="0"/>
          <a:cs typeface="Arial" charset="0"/>
        </a:defRPr>
      </a:lvl6pPr>
      <a:lvl7pPr marL="914400" algn="l" rtl="0" fontAlgn="base">
        <a:lnSpc>
          <a:spcPct val="90000"/>
        </a:lnSpc>
        <a:spcBef>
          <a:spcPct val="0"/>
        </a:spcBef>
        <a:spcAft>
          <a:spcPct val="0"/>
        </a:spcAft>
        <a:defRPr sz="2600" b="1">
          <a:solidFill>
            <a:srgbClr val="120C80"/>
          </a:solidFill>
          <a:latin typeface="Arial" charset="0"/>
          <a:cs typeface="Arial" charset="0"/>
        </a:defRPr>
      </a:lvl7pPr>
      <a:lvl8pPr marL="1371600" algn="l" rtl="0" fontAlgn="base">
        <a:lnSpc>
          <a:spcPct val="90000"/>
        </a:lnSpc>
        <a:spcBef>
          <a:spcPct val="0"/>
        </a:spcBef>
        <a:spcAft>
          <a:spcPct val="0"/>
        </a:spcAft>
        <a:defRPr sz="2600" b="1">
          <a:solidFill>
            <a:srgbClr val="120C80"/>
          </a:solidFill>
          <a:latin typeface="Arial" charset="0"/>
          <a:cs typeface="Arial" charset="0"/>
        </a:defRPr>
      </a:lvl8pPr>
      <a:lvl9pPr marL="1828800" algn="l" rtl="0" fontAlgn="base">
        <a:lnSpc>
          <a:spcPct val="90000"/>
        </a:lnSpc>
        <a:spcBef>
          <a:spcPct val="0"/>
        </a:spcBef>
        <a:spcAft>
          <a:spcPct val="0"/>
        </a:spcAft>
        <a:defRPr sz="2600" b="1">
          <a:solidFill>
            <a:srgbClr val="120C80"/>
          </a:solidFill>
          <a:latin typeface="Arial" charset="0"/>
          <a:cs typeface="Arial" charset="0"/>
        </a:defRPr>
      </a:lvl9pPr>
    </p:titleStyle>
    <p:bodyStyle>
      <a:lvl1pPr marL="342900" indent="-342900" algn="l" rtl="0" eaLnBrk="0" fontAlgn="base" hangingPunct="0">
        <a:lnSpc>
          <a:spcPct val="90000"/>
        </a:lnSpc>
        <a:spcBef>
          <a:spcPct val="40000"/>
        </a:spcBef>
        <a:spcAft>
          <a:spcPct val="0"/>
        </a:spcAft>
        <a:buBlip>
          <a:blip r:embed="rId10"/>
        </a:buBlip>
        <a:defRPr sz="2000" b="1">
          <a:solidFill>
            <a:srgbClr val="120C80"/>
          </a:solidFill>
          <a:latin typeface="+mn-lt"/>
          <a:ea typeface="Arial" pitchFamily="-110" charset="0"/>
          <a:cs typeface="+mn-cs"/>
        </a:defRPr>
      </a:lvl1pPr>
      <a:lvl2pPr marL="522288" indent="327025" algn="l" rtl="0" eaLnBrk="0" fontAlgn="base" hangingPunct="0">
        <a:lnSpc>
          <a:spcPct val="90000"/>
        </a:lnSpc>
        <a:spcBef>
          <a:spcPct val="30000"/>
        </a:spcBef>
        <a:spcAft>
          <a:spcPct val="0"/>
        </a:spcAft>
        <a:buBlip>
          <a:blip r:embed="rId11"/>
        </a:buBlip>
        <a:defRPr>
          <a:solidFill>
            <a:srgbClr val="120C80"/>
          </a:solidFill>
          <a:latin typeface="+mn-lt"/>
          <a:ea typeface="Arial" pitchFamily="-110" charset="0"/>
          <a:cs typeface="+mn-cs"/>
        </a:defRPr>
      </a:lvl2pPr>
      <a:lvl3pPr marL="1254125" indent="-198438" algn="l" rtl="0" eaLnBrk="0" fontAlgn="base" hangingPunct="0">
        <a:lnSpc>
          <a:spcPct val="90000"/>
        </a:lnSpc>
        <a:spcBef>
          <a:spcPct val="25000"/>
        </a:spcBef>
        <a:spcAft>
          <a:spcPct val="0"/>
        </a:spcAft>
        <a:buBlip>
          <a:blip r:embed="rId12"/>
        </a:buBlip>
        <a:defRPr sz="1500">
          <a:solidFill>
            <a:srgbClr val="120C80"/>
          </a:solidFill>
          <a:latin typeface="+mn-lt"/>
          <a:ea typeface="Arial" pitchFamily="-110" charset="0"/>
          <a:cs typeface="+mn-cs"/>
        </a:defRPr>
      </a:lvl3pPr>
      <a:lvl4pPr marL="1547813" indent="-176213" algn="l" rtl="0" eaLnBrk="0" fontAlgn="base" hangingPunct="0">
        <a:lnSpc>
          <a:spcPct val="90000"/>
        </a:lnSpc>
        <a:spcBef>
          <a:spcPct val="20000"/>
        </a:spcBef>
        <a:spcAft>
          <a:spcPct val="0"/>
        </a:spcAft>
        <a:buChar char="–"/>
        <a:defRPr sz="1400" i="1">
          <a:solidFill>
            <a:srgbClr val="120C80"/>
          </a:solidFill>
          <a:latin typeface="+mn-lt"/>
          <a:ea typeface="Arial" pitchFamily="-110" charset="0"/>
          <a:cs typeface="+mn-cs"/>
        </a:defRPr>
      </a:lvl4pPr>
      <a:lvl5pPr marL="1887538" indent="-176213" algn="l" rtl="0" eaLnBrk="0" fontAlgn="base" hangingPunct="0">
        <a:lnSpc>
          <a:spcPct val="90000"/>
        </a:lnSpc>
        <a:spcBef>
          <a:spcPct val="20000"/>
        </a:spcBef>
        <a:spcAft>
          <a:spcPct val="0"/>
        </a:spcAft>
        <a:buChar char="»"/>
        <a:defRPr sz="1200" i="1">
          <a:solidFill>
            <a:srgbClr val="120C80"/>
          </a:solidFill>
          <a:latin typeface="+mn-lt"/>
          <a:ea typeface="Arial" pitchFamily="-110" charset="0"/>
          <a:cs typeface="+mn-cs"/>
        </a:defRPr>
      </a:lvl5pPr>
      <a:lvl6pPr marL="2344738" indent="-176213" algn="l" rtl="0" fontAlgn="base">
        <a:lnSpc>
          <a:spcPct val="90000"/>
        </a:lnSpc>
        <a:spcBef>
          <a:spcPct val="20000"/>
        </a:spcBef>
        <a:spcAft>
          <a:spcPct val="0"/>
        </a:spcAft>
        <a:buChar char="»"/>
        <a:defRPr sz="1200" i="1">
          <a:solidFill>
            <a:srgbClr val="120C80"/>
          </a:solidFill>
          <a:latin typeface="+mn-lt"/>
          <a:cs typeface="+mn-cs"/>
        </a:defRPr>
      </a:lvl6pPr>
      <a:lvl7pPr marL="2801938" indent="-176213" algn="l" rtl="0" fontAlgn="base">
        <a:lnSpc>
          <a:spcPct val="90000"/>
        </a:lnSpc>
        <a:spcBef>
          <a:spcPct val="20000"/>
        </a:spcBef>
        <a:spcAft>
          <a:spcPct val="0"/>
        </a:spcAft>
        <a:buChar char="»"/>
        <a:defRPr sz="1200" i="1">
          <a:solidFill>
            <a:srgbClr val="120C80"/>
          </a:solidFill>
          <a:latin typeface="+mn-lt"/>
          <a:cs typeface="+mn-cs"/>
        </a:defRPr>
      </a:lvl7pPr>
      <a:lvl8pPr marL="3259138" indent="-176213" algn="l" rtl="0" fontAlgn="base">
        <a:lnSpc>
          <a:spcPct val="90000"/>
        </a:lnSpc>
        <a:spcBef>
          <a:spcPct val="20000"/>
        </a:spcBef>
        <a:spcAft>
          <a:spcPct val="0"/>
        </a:spcAft>
        <a:buChar char="»"/>
        <a:defRPr sz="1200" i="1">
          <a:solidFill>
            <a:srgbClr val="120C80"/>
          </a:solidFill>
          <a:latin typeface="+mn-lt"/>
          <a:cs typeface="+mn-cs"/>
        </a:defRPr>
      </a:lvl8pPr>
      <a:lvl9pPr marL="3716338" indent="-176213" algn="l" rtl="0" fontAlgn="base">
        <a:lnSpc>
          <a:spcPct val="90000"/>
        </a:lnSpc>
        <a:spcBef>
          <a:spcPct val="20000"/>
        </a:spcBef>
        <a:spcAft>
          <a:spcPct val="0"/>
        </a:spcAft>
        <a:buChar char="»"/>
        <a:defRPr sz="1200" i="1">
          <a:solidFill>
            <a:srgbClr val="120C8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4" Type="http://schemas.openxmlformats.org/officeDocument/2006/relationships/image" Target="../media/image36.png"/><Relationship Id="rId10" Type="http://schemas.openxmlformats.org/officeDocument/2006/relationships/image" Target="../media/image46.png"/><Relationship Id="rId5" Type="http://schemas.openxmlformats.org/officeDocument/2006/relationships/image" Target="../media/image41.wmf"/><Relationship Id="rId7" Type="http://schemas.openxmlformats.org/officeDocument/2006/relationships/image" Target="../media/image43.wmf"/><Relationship Id="rId11" Type="http://schemas.openxmlformats.org/officeDocument/2006/relationships/image" Target="../media/image32.jpeg"/><Relationship Id="rId12"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7.xml"/><Relationship Id="rId9" Type="http://schemas.openxmlformats.org/officeDocument/2006/relationships/image" Target="../media/image45.png"/><Relationship Id="rId3" Type="http://schemas.openxmlformats.org/officeDocument/2006/relationships/image" Target="../media/image35.png"/><Relationship Id="rId6" Type="http://schemas.openxmlformats.org/officeDocument/2006/relationships/image" Target="../media/image4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4" Type="http://schemas.openxmlformats.org/officeDocument/2006/relationships/image" Target="../media/image17.wmf"/><Relationship Id="rId4" Type="http://schemas.openxmlformats.org/officeDocument/2006/relationships/image" Target="../media/image10.png"/><Relationship Id="rId7" Type="http://schemas.openxmlformats.org/officeDocument/2006/relationships/image" Target="../media/image13.png"/><Relationship Id="rId11"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2.png"/><Relationship Id="rId8" Type="http://schemas.openxmlformats.org/officeDocument/2006/relationships/image" Target="../media/image14.png"/><Relationship Id="rId13" Type="http://schemas.openxmlformats.org/officeDocument/2006/relationships/image" Target="../media/image16.wmf"/><Relationship Id="rId10" Type="http://schemas.openxmlformats.org/officeDocument/2006/relationships/image" Target="../media/image3.png"/><Relationship Id="rId5" Type="http://schemas.openxmlformats.org/officeDocument/2006/relationships/image" Target="../media/image11.png"/><Relationship Id="rId15" Type="http://schemas.openxmlformats.org/officeDocument/2006/relationships/image" Target="../media/image18.wmf"/><Relationship Id="rId12" Type="http://schemas.openxmlformats.org/officeDocument/2006/relationships/image" Target="../media/image5.png"/><Relationship Id="rId2" Type="http://schemas.openxmlformats.org/officeDocument/2006/relationships/image" Target="../media/image8.png"/><Relationship Id="rId9" Type="http://schemas.openxmlformats.org/officeDocument/2006/relationships/image" Target="../media/image15.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image" Target="../media/image14.png"/><Relationship Id="rId5" Type="http://schemas.openxmlformats.org/officeDocument/2006/relationships/image" Target="../media/image15.png"/><Relationship Id="rId7"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0.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4" Type="http://schemas.openxmlformats.org/officeDocument/2006/relationships/image" Target="../media/image34.png"/><Relationship Id="rId4" Type="http://schemas.openxmlformats.org/officeDocument/2006/relationships/image" Target="../media/image24.png"/><Relationship Id="rId7" Type="http://schemas.openxmlformats.org/officeDocument/2006/relationships/image" Target="../media/image27.png"/><Relationship Id="rId11"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26.png"/><Relationship Id="rId8" Type="http://schemas.openxmlformats.org/officeDocument/2006/relationships/image" Target="../media/image28.png"/><Relationship Id="rId13" Type="http://schemas.openxmlformats.org/officeDocument/2006/relationships/image" Target="../media/image33.png"/><Relationship Id="rId10" Type="http://schemas.openxmlformats.org/officeDocument/2006/relationships/image" Target="../media/image30.png"/><Relationship Id="rId5" Type="http://schemas.openxmlformats.org/officeDocument/2006/relationships/image" Target="../media/image25.png"/><Relationship Id="rId12" Type="http://schemas.openxmlformats.org/officeDocument/2006/relationships/image" Target="../media/image32.jpeg"/><Relationship Id="rId2" Type="http://schemas.openxmlformats.org/officeDocument/2006/relationships/notesSlide" Target="../notesSlides/notesSlide5.xml"/><Relationship Id="rId9" Type="http://schemas.openxmlformats.org/officeDocument/2006/relationships/image" Target="../media/image29.jpeg"/><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40.wmf"/><Relationship Id="rId4" Type="http://schemas.openxmlformats.org/officeDocument/2006/relationships/image" Target="../media/image36.png"/><Relationship Id="rId10" Type="http://schemas.openxmlformats.org/officeDocument/2006/relationships/image" Target="../media/image33.png"/><Relationship Id="rId5" Type="http://schemas.openxmlformats.org/officeDocument/2006/relationships/image" Target="../media/image37.wmf"/><Relationship Id="rId7" Type="http://schemas.openxmlformats.org/officeDocument/2006/relationships/image" Target="../media/image39.wmf"/><Relationship Id="rId11"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 Id="rId9" Type="http://schemas.openxmlformats.org/officeDocument/2006/relationships/image" Target="../media/image32.jpeg"/><Relationship Id="rId3" Type="http://schemas.openxmlformats.org/officeDocument/2006/relationships/image" Target="../media/image35.png"/><Relationship Id="rId6" Type="http://schemas.openxmlformats.org/officeDocument/2006/relationships/image" Target="../media/image38.w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9661" name="Rectangle 13"/>
          <p:cNvSpPr>
            <a:spLocks noGrp="1" noChangeArrowheads="1"/>
          </p:cNvSpPr>
          <p:nvPr>
            <p:ph type="ctrTitle"/>
          </p:nvPr>
        </p:nvSpPr>
        <p:spPr/>
        <p:txBody>
          <a:bodyPr/>
          <a:lstStyle/>
          <a:p>
            <a:pPr eaLnBrk="1" hangingPunct="1">
              <a:defRPr/>
            </a:pPr>
            <a:r>
              <a:rPr lang="en-US" sz="2600" dirty="0" smtClean="0">
                <a:effectLst>
                  <a:outerShdw blurRad="38100" dist="38100" dir="2700000" algn="tl">
                    <a:srgbClr val="DDDDDD"/>
                  </a:outerShdw>
                </a:effectLst>
              </a:rPr>
              <a:t>V6 Performance, Capacity and Scalability</a:t>
            </a:r>
            <a:endParaRPr lang="en-US" sz="2600" dirty="0"/>
          </a:p>
        </p:txBody>
      </p:sp>
      <p:sp>
        <p:nvSpPr>
          <p:cNvPr id="10243" name="Sous-titre 3"/>
          <p:cNvSpPr>
            <a:spLocks noGrp="1"/>
          </p:cNvSpPr>
          <p:nvPr>
            <p:ph type="subTitle" idx="1"/>
          </p:nvPr>
        </p:nvSpPr>
        <p:spPr/>
        <p:txBody>
          <a:bodyPr/>
          <a:lstStyle/>
          <a:p>
            <a:r>
              <a:rPr lang="en-US" smtClean="0">
                <a:ea typeface="Arial" pitchFamily="-65" charset="0"/>
              </a:rPr>
              <a:t>Sizing and Capacity Planning for the ENOVIA V6 Server Environment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en-US" dirty="0" smtClean="0">
                <a:ea typeface="Arial" pitchFamily="-65" charset="0"/>
              </a:rPr>
              <a:t>Two Examples</a:t>
            </a:r>
            <a:endParaRPr lang="en-US" dirty="0">
              <a:ea typeface="Arial" pitchFamily="-65" charset="0"/>
            </a:endParaRPr>
          </a:p>
        </p:txBody>
      </p:sp>
      <p:sp>
        <p:nvSpPr>
          <p:cNvPr id="7171" name="AutoShape 22"/>
          <p:cNvSpPr>
            <a:spLocks noChangeArrowheads="1"/>
          </p:cNvSpPr>
          <p:nvPr/>
        </p:nvSpPr>
        <p:spPr bwMode="auto">
          <a:xfrm>
            <a:off x="4864100" y="787400"/>
            <a:ext cx="2100263" cy="327025"/>
          </a:xfrm>
          <a:prstGeom prst="roundRect">
            <a:avLst>
              <a:gd name="adj" fmla="val 273"/>
            </a:avLst>
          </a:prstGeom>
          <a:noFill/>
          <a:ln w="9525">
            <a:noFill/>
            <a:round/>
            <a:headEnd/>
            <a:tailEnd/>
          </a:ln>
        </p:spPr>
        <p:txBody>
          <a:bodyPr wrap="none" lIns="90000" tIns="46800" rIns="36000" bIns="46800">
            <a:prstTxWarp prst="textNoShape">
              <a:avLst/>
            </a:prstTxWarp>
            <a:spAutoFit/>
          </a:bodyPr>
          <a:lstStyle/>
          <a:p>
            <a:pPr algn="l">
              <a:lnSpc>
                <a:spcPct val="94000"/>
              </a:lnSpc>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a:solidFill>
                  <a:srgbClr val="120C80"/>
                </a:solidFill>
                <a:ea typeface="SimSun" pitchFamily="2" charset="-122"/>
                <a:cs typeface="SimSun" pitchFamily="2" charset="-122"/>
              </a:rPr>
              <a:t>20 to 100 PLM users</a:t>
            </a:r>
          </a:p>
        </p:txBody>
      </p:sp>
      <p:grpSp>
        <p:nvGrpSpPr>
          <p:cNvPr id="2" name="Group 28"/>
          <p:cNvGrpSpPr>
            <a:grpSpLocks/>
          </p:cNvGrpSpPr>
          <p:nvPr/>
        </p:nvGrpSpPr>
        <p:grpSpPr bwMode="auto">
          <a:xfrm>
            <a:off x="5233564" y="1238287"/>
            <a:ext cx="936625" cy="644525"/>
            <a:chOff x="2195" y="1855"/>
            <a:chExt cx="590" cy="406"/>
          </a:xfrm>
        </p:grpSpPr>
        <p:pic>
          <p:nvPicPr>
            <p:cNvPr id="7203" name="Picture 29" descr="PC_xml_Web_Service"/>
            <p:cNvPicPr>
              <a:picLocks noChangeAspect="1" noChangeArrowheads="1"/>
            </p:cNvPicPr>
            <p:nvPr/>
          </p:nvPicPr>
          <p:blipFill>
            <a:blip r:embed="rId3"/>
            <a:srcRect/>
            <a:stretch>
              <a:fillRect/>
            </a:stretch>
          </p:blipFill>
          <p:spPr bwMode="auto">
            <a:xfrm>
              <a:off x="2356" y="1855"/>
              <a:ext cx="430" cy="407"/>
            </a:xfrm>
            <a:prstGeom prst="rect">
              <a:avLst/>
            </a:prstGeom>
            <a:noFill/>
            <a:ln w="9525">
              <a:noFill/>
              <a:miter lim="800000"/>
              <a:headEnd/>
              <a:tailEnd/>
            </a:ln>
          </p:spPr>
        </p:pic>
        <p:pic>
          <p:nvPicPr>
            <p:cNvPr id="7204" name="Picture 30" descr="BlueUser"/>
            <p:cNvPicPr>
              <a:picLocks noChangeAspect="1" noChangeArrowheads="1"/>
            </p:cNvPicPr>
            <p:nvPr/>
          </p:nvPicPr>
          <p:blipFill>
            <a:blip r:embed="rId4"/>
            <a:srcRect/>
            <a:stretch>
              <a:fillRect/>
            </a:stretch>
          </p:blipFill>
          <p:spPr bwMode="auto">
            <a:xfrm>
              <a:off x="2195" y="1961"/>
              <a:ext cx="274" cy="287"/>
            </a:xfrm>
            <a:prstGeom prst="rect">
              <a:avLst/>
            </a:prstGeom>
            <a:noFill/>
            <a:ln w="9525">
              <a:noFill/>
              <a:miter lim="800000"/>
              <a:headEnd/>
              <a:tailEnd/>
            </a:ln>
          </p:spPr>
        </p:pic>
      </p:grpSp>
      <p:grpSp>
        <p:nvGrpSpPr>
          <p:cNvPr id="42" name="Grouper 41"/>
          <p:cNvGrpSpPr/>
          <p:nvPr/>
        </p:nvGrpSpPr>
        <p:grpSpPr>
          <a:xfrm>
            <a:off x="5570861" y="2497138"/>
            <a:ext cx="1077819" cy="1679575"/>
            <a:chOff x="5342706" y="2205038"/>
            <a:chExt cx="1171575" cy="1679575"/>
          </a:xfrm>
        </p:grpSpPr>
        <p:sp>
          <p:nvSpPr>
            <p:cNvPr id="7175" name="Rectangle 42"/>
            <p:cNvSpPr>
              <a:spLocks noChangeArrowheads="1"/>
            </p:cNvSpPr>
            <p:nvPr/>
          </p:nvSpPr>
          <p:spPr bwMode="auto">
            <a:xfrm>
              <a:off x="5342706" y="2205038"/>
              <a:ext cx="1171575" cy="1679575"/>
            </a:xfrm>
            <a:prstGeom prst="rect">
              <a:avLst/>
            </a:prstGeom>
            <a:solidFill>
              <a:srgbClr val="FFCCCC"/>
            </a:solidFill>
            <a:ln w="9360">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a:solidFill>
                    <a:srgbClr val="120C80"/>
                  </a:solidFill>
                  <a:ea typeface="MS PGothic" pitchFamily="34" charset="-128"/>
                  <a:cs typeface="MS PGothic" pitchFamily="34" charset="-128"/>
                </a:rPr>
                <a:t>F</a:t>
              </a:r>
              <a:r>
                <a:rPr lang="en-US" sz="800" b="1" dirty="0">
                  <a:solidFill>
                    <a:srgbClr val="120C80"/>
                  </a:solidFill>
                  <a:ea typeface="MS PGothic" pitchFamily="34" charset="-128"/>
                  <a:cs typeface="MS PGothic" pitchFamily="34" charset="-128"/>
                </a:rPr>
                <a:t>ile </a:t>
              </a:r>
              <a:r>
                <a:rPr lang="en-US" sz="1000" b="1" dirty="0">
                  <a:solidFill>
                    <a:srgbClr val="120C80"/>
                  </a:solidFill>
                  <a:ea typeface="MS PGothic" pitchFamily="34" charset="-128"/>
                  <a:cs typeface="MS PGothic" pitchFamily="34" charset="-128"/>
                </a:rPr>
                <a:t>C</a:t>
              </a:r>
              <a:r>
                <a:rPr lang="en-US" sz="800" b="1" dirty="0">
                  <a:solidFill>
                    <a:srgbClr val="120C80"/>
                  </a:solidFill>
                  <a:ea typeface="MS PGothic" pitchFamily="34" charset="-128"/>
                  <a:cs typeface="MS PGothic" pitchFamily="34" charset="-128"/>
                </a:rPr>
                <a:t>ollaboration </a:t>
              </a:r>
              <a:r>
                <a:rPr lang="en-US" sz="1000" b="1" dirty="0">
                  <a:solidFill>
                    <a:srgbClr val="120C80"/>
                  </a:solidFill>
                  <a:ea typeface="MS PGothic" pitchFamily="34" charset="-128"/>
                  <a:cs typeface="MS PGothic" pitchFamily="34" charset="-128"/>
                </a:rPr>
                <a:t>S</a:t>
              </a:r>
              <a:r>
                <a:rPr lang="en-US" sz="800" b="1" dirty="0">
                  <a:solidFill>
                    <a:srgbClr val="120C80"/>
                  </a:solidFill>
                  <a:ea typeface="MS PGothic" pitchFamily="34" charset="-128"/>
                  <a:cs typeface="MS PGothic" pitchFamily="34" charset="-128"/>
                </a:rPr>
                <a:t>erver</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solidFill>
                  <a:srgbClr val="120C80"/>
                </a:solidFill>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MS PGothic" pitchFamily="34" charset="-128"/>
                  <a:cs typeface="MS PGothic" pitchFamily="34" charset="-128"/>
                </a:rPr>
                <a:t>- WAS 6.1</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MS PGothic" pitchFamily="34" charset="-128"/>
                  <a:cs typeface="MS PGothic" pitchFamily="34" charset="-128"/>
                </a:rPr>
                <a:t>-</a:t>
              </a:r>
              <a:r>
                <a:rPr lang="en-US" sz="800" b="1" dirty="0" smtClean="0">
                  <a:ea typeface="MS PGothic" pitchFamily="34" charset="-128"/>
                  <a:cs typeface="MS PGothic" pitchFamily="34" charset="-128"/>
                </a:rPr>
                <a:t> </a:t>
              </a:r>
              <a:r>
                <a:rPr lang="fr-FR" sz="800" b="1" dirty="0" smtClean="0">
                  <a:ea typeface="MS PGothic" pitchFamily="34" charset="-128"/>
                  <a:cs typeface="MS PGothic" pitchFamily="34" charset="-128"/>
                </a:rPr>
                <a:t>Tivoli</a:t>
              </a:r>
              <a:r>
                <a:rPr lang="en-US" sz="800" b="1" dirty="0" smtClean="0">
                  <a:ea typeface="MS PGothic" pitchFamily="34" charset="-128"/>
                  <a:cs typeface="MS PGothic" pitchFamily="34" charset="-128"/>
                </a:rPr>
                <a:t> </a:t>
              </a:r>
              <a:r>
                <a:rPr lang="en-US" sz="800" b="1" dirty="0">
                  <a:ea typeface="MS PGothic" pitchFamily="34" charset="-128"/>
                  <a:cs typeface="MS PGothic" pitchFamily="34" charset="-128"/>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MS PGothic" pitchFamily="34" charset="-128"/>
                  <a:cs typeface="MS PGothic" pitchFamily="34" charset="-128"/>
                </a:rPr>
                <a:t>1 core – 4 Go</a:t>
              </a:r>
            </a:p>
          </p:txBody>
        </p:sp>
        <p:pic>
          <p:nvPicPr>
            <p:cNvPr id="7176" name="Picture 75" descr="CG1AE.wmf"/>
            <p:cNvPicPr>
              <a:picLocks noChangeAspect="1"/>
            </p:cNvPicPr>
            <p:nvPr/>
          </p:nvPicPr>
          <p:blipFill>
            <a:blip r:embed="rId5"/>
            <a:srcRect/>
            <a:stretch>
              <a:fillRect/>
            </a:stretch>
          </p:blipFill>
          <p:spPr bwMode="auto">
            <a:xfrm>
              <a:off x="5957642" y="3157897"/>
              <a:ext cx="334962" cy="482600"/>
            </a:xfrm>
            <a:prstGeom prst="rect">
              <a:avLst/>
            </a:prstGeom>
            <a:noFill/>
            <a:ln w="9525">
              <a:noFill/>
              <a:miter lim="800000"/>
              <a:headEnd/>
              <a:tailEnd/>
            </a:ln>
          </p:spPr>
        </p:pic>
      </p:grpSp>
      <p:grpSp>
        <p:nvGrpSpPr>
          <p:cNvPr id="43" name="Grouper 42"/>
          <p:cNvGrpSpPr/>
          <p:nvPr/>
        </p:nvGrpSpPr>
        <p:grpSpPr>
          <a:xfrm>
            <a:off x="4372827" y="2489201"/>
            <a:ext cx="1078231" cy="1687512"/>
            <a:chOff x="3677967" y="2205038"/>
            <a:chExt cx="1078231" cy="1687512"/>
          </a:xfrm>
        </p:grpSpPr>
        <p:sp>
          <p:nvSpPr>
            <p:cNvPr id="7177" name="Rectangle 6"/>
            <p:cNvSpPr>
              <a:spLocks noChangeArrowheads="1"/>
            </p:cNvSpPr>
            <p:nvPr/>
          </p:nvSpPr>
          <p:spPr bwMode="auto">
            <a:xfrm>
              <a:off x="3677967" y="2205038"/>
              <a:ext cx="1078231" cy="1687512"/>
            </a:xfrm>
            <a:prstGeom prst="rect">
              <a:avLst/>
            </a:prstGeom>
            <a:solidFill>
              <a:srgbClr val="FFFFFF"/>
            </a:solidFill>
            <a:ln w="9360">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a:solidFill>
                    <a:srgbClr val="120C80"/>
                  </a:solidFill>
                  <a:ea typeface="SimSun" pitchFamily="2" charset="-122"/>
                  <a:cs typeface="SimSun" pitchFamily="2" charset="-122"/>
                </a:rPr>
                <a:t>M</a:t>
              </a:r>
              <a:r>
                <a:rPr lang="en-US" sz="800" b="1" dirty="0">
                  <a:solidFill>
                    <a:srgbClr val="120C80"/>
                  </a:solidFill>
                  <a:ea typeface="SimSun" pitchFamily="2" charset="-122"/>
                  <a:cs typeface="SimSun" pitchFamily="2" charset="-122"/>
                </a:rPr>
                <a:t>aster</a:t>
              </a:r>
              <a:r>
                <a:rPr lang="en-US" sz="1000" b="1" dirty="0">
                  <a:solidFill>
                    <a:srgbClr val="120C80"/>
                  </a:solidFill>
                  <a:ea typeface="SimSun" pitchFamily="2" charset="-122"/>
                  <a:cs typeface="SimSun" pitchFamily="2" charset="-122"/>
                </a:rPr>
                <a:t> C</a:t>
              </a:r>
              <a:r>
                <a:rPr lang="en-US" sz="800" b="1" dirty="0">
                  <a:solidFill>
                    <a:srgbClr val="120C80"/>
                  </a:solidFill>
                  <a:ea typeface="SimSun" pitchFamily="2" charset="-122"/>
                  <a:cs typeface="SimSun" pitchFamily="2" charset="-122"/>
                </a:rPr>
                <a:t>ollaboration</a:t>
              </a:r>
              <a:r>
                <a:rPr lang="en-US" sz="1000" b="1" dirty="0">
                  <a:solidFill>
                    <a:srgbClr val="120C80"/>
                  </a:solidFill>
                  <a:ea typeface="SimSun" pitchFamily="2" charset="-122"/>
                  <a:cs typeface="SimSun" pitchFamily="2" charset="-122"/>
                </a:rPr>
                <a:t> S</a:t>
              </a:r>
              <a:r>
                <a:rPr lang="en-US" sz="800" b="1" dirty="0">
                  <a:solidFill>
                    <a:srgbClr val="120C80"/>
                  </a:solidFill>
                  <a:ea typeface="SimSun" pitchFamily="2" charset="-122"/>
                  <a:cs typeface="SimSun" pitchFamily="2" charset="-122"/>
                </a:rPr>
                <a:t>erver</a:t>
              </a:r>
              <a:r>
                <a:rPr lang="en-US" sz="1000" b="1" dirty="0">
                  <a:solidFill>
                    <a:srgbClr val="120C80"/>
                  </a:solidFill>
                  <a:ea typeface="SimSun" pitchFamily="2" charset="-122"/>
                  <a:cs typeface="SimSun" pitchFamily="2" charset="-122"/>
                </a:rPr>
                <a:t> </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solidFill>
                  <a:srgbClr val="120C80"/>
                </a:solidFill>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solidFill>
                  <a:srgbClr val="120C80"/>
                </a:solidFill>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 WAS 6.1</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a:t>
              </a:r>
              <a:r>
                <a:rPr lang="en-US" sz="800" b="1" dirty="0" smtClean="0">
                  <a:ea typeface="SimSun" pitchFamily="2" charset="-122"/>
                  <a:cs typeface="SimSun" pitchFamily="2" charset="-122"/>
                </a:rPr>
                <a:t> </a:t>
              </a:r>
              <a:r>
                <a:rPr lang="fr-FR" sz="800" b="1" dirty="0" smtClean="0">
                  <a:ea typeface="SimSun" pitchFamily="2" charset="-122"/>
                  <a:cs typeface="SimSun" pitchFamily="2" charset="-122"/>
                </a:rPr>
                <a:t>Tivoli</a:t>
              </a:r>
              <a:r>
                <a:rPr lang="en-US" sz="800" b="1" dirty="0" smtClean="0">
                  <a:ea typeface="SimSun" pitchFamily="2" charset="-122"/>
                  <a:cs typeface="SimSun" pitchFamily="2" charset="-122"/>
                </a:rPr>
                <a:t> </a:t>
              </a:r>
              <a:r>
                <a:rPr lang="en-US" sz="800" b="1" dirty="0">
                  <a:ea typeface="SimSun" pitchFamily="2" charset="-122"/>
                  <a:cs typeface="SimSun" pitchFamily="2" charset="-122"/>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4 cores – 16 Go</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p:txBody>
        </p:sp>
        <p:pic>
          <p:nvPicPr>
            <p:cNvPr id="7178" name="Picture 76" descr="CG1A5.wmf"/>
            <p:cNvPicPr>
              <a:picLocks noChangeAspect="1"/>
            </p:cNvPicPr>
            <p:nvPr/>
          </p:nvPicPr>
          <p:blipFill>
            <a:blip r:embed="rId6"/>
            <a:srcRect/>
            <a:stretch>
              <a:fillRect/>
            </a:stretch>
          </p:blipFill>
          <p:spPr bwMode="auto">
            <a:xfrm>
              <a:off x="4266290" y="3166627"/>
              <a:ext cx="341312" cy="465138"/>
            </a:xfrm>
            <a:prstGeom prst="rect">
              <a:avLst/>
            </a:prstGeom>
            <a:noFill/>
            <a:ln w="9525">
              <a:noFill/>
              <a:miter lim="800000"/>
              <a:headEnd/>
              <a:tailEnd/>
            </a:ln>
          </p:spPr>
        </p:pic>
      </p:grpSp>
      <p:grpSp>
        <p:nvGrpSpPr>
          <p:cNvPr id="46" name="Grouper 45"/>
          <p:cNvGrpSpPr/>
          <p:nvPr/>
        </p:nvGrpSpPr>
        <p:grpSpPr>
          <a:xfrm>
            <a:off x="3667125" y="4214813"/>
            <a:ext cx="1093788" cy="1751012"/>
            <a:chOff x="3667125" y="4214813"/>
            <a:chExt cx="1093788" cy="1751012"/>
          </a:xfrm>
        </p:grpSpPr>
        <p:sp>
          <p:nvSpPr>
            <p:cNvPr id="7179" name="Rectangle 42"/>
            <p:cNvSpPr>
              <a:spLocks noChangeArrowheads="1"/>
            </p:cNvSpPr>
            <p:nvPr/>
          </p:nvSpPr>
          <p:spPr bwMode="auto">
            <a:xfrm>
              <a:off x="3667125" y="4214813"/>
              <a:ext cx="1093788" cy="1751012"/>
            </a:xfrm>
            <a:prstGeom prst="rect">
              <a:avLst/>
            </a:prstGeom>
            <a:solidFill>
              <a:srgbClr val="D6D6F5"/>
            </a:solidFill>
            <a:ln w="9398">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smtClean="0">
                  <a:solidFill>
                    <a:srgbClr val="120C80"/>
                  </a:solidFill>
                  <a:ea typeface="SimSun" pitchFamily="2" charset="-122"/>
                  <a:cs typeface="SimSun" pitchFamily="2" charset="-122"/>
                </a:rPr>
                <a:t>D</a:t>
              </a:r>
              <a:r>
                <a:rPr lang="en-US" sz="800" b="1" dirty="0" smtClean="0">
                  <a:solidFill>
                    <a:srgbClr val="120C80"/>
                  </a:solidFill>
                  <a:ea typeface="SimSun" pitchFamily="2" charset="-122"/>
                  <a:cs typeface="SimSun" pitchFamily="2" charset="-122"/>
                </a:rPr>
                <a:t>atabase</a:t>
              </a:r>
              <a:r>
                <a:rPr lang="en-US" sz="1000" b="1" dirty="0" smtClean="0">
                  <a:solidFill>
                    <a:srgbClr val="120C80"/>
                  </a:solidFill>
                  <a:ea typeface="SimSun" pitchFamily="2" charset="-122"/>
                  <a:cs typeface="SimSun" pitchFamily="2" charset="-122"/>
                </a:rPr>
                <a:t> </a:t>
              </a:r>
              <a:r>
                <a:rPr lang="en-US" sz="1000" b="1" dirty="0">
                  <a:solidFill>
                    <a:srgbClr val="120C80"/>
                  </a:solidFill>
                  <a:ea typeface="SimSun" pitchFamily="2" charset="-122"/>
                  <a:cs typeface="SimSun" pitchFamily="2" charset="-122"/>
                </a:rPr>
                <a:t>S</a:t>
              </a:r>
              <a:r>
                <a:rPr lang="en-US" sz="800" b="1" dirty="0">
                  <a:solidFill>
                    <a:srgbClr val="120C80"/>
                  </a:solidFill>
                  <a:ea typeface="SimSun" pitchFamily="2" charset="-122"/>
                  <a:cs typeface="SimSun" pitchFamily="2" charset="-122"/>
                </a:rPr>
                <a:t>erver</a:t>
              </a:r>
              <a:r>
                <a:rPr lang="en-US" sz="1000" b="1" dirty="0">
                  <a:solidFill>
                    <a:srgbClr val="120C80"/>
                  </a:solidFill>
                  <a:ea typeface="SimSun" pitchFamily="2" charset="-122"/>
                  <a:cs typeface="SimSun" pitchFamily="2" charset="-122"/>
                </a:rPr>
                <a:t/>
              </a:r>
              <a:br>
                <a:rPr lang="en-US" sz="1000" b="1" dirty="0">
                  <a:solidFill>
                    <a:srgbClr val="120C80"/>
                  </a:solidFill>
                  <a:ea typeface="SimSun" pitchFamily="2" charset="-122"/>
                  <a:cs typeface="SimSun" pitchFamily="2" charset="-122"/>
                </a:rPr>
              </a:br>
              <a:endParaRPr lang="en-US" sz="1000" b="1" dirty="0">
                <a:solidFill>
                  <a:srgbClr val="120C80"/>
                </a:solidFill>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 DB2 V9.1</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a:t>
              </a:r>
              <a:r>
                <a:rPr lang="en-US" sz="800" b="1" dirty="0" smtClean="0">
                  <a:ea typeface="SimSun" pitchFamily="2" charset="-122"/>
                  <a:cs typeface="SimSun" pitchFamily="2" charset="-122"/>
                </a:rPr>
                <a:t> </a:t>
              </a:r>
              <a:r>
                <a:rPr lang="fr-FR" sz="800" b="1" dirty="0" smtClean="0">
                  <a:ea typeface="SimSun" pitchFamily="2" charset="-122"/>
                  <a:cs typeface="SimSun" pitchFamily="2" charset="-122"/>
                </a:rPr>
                <a:t>Tivoli</a:t>
              </a:r>
              <a:r>
                <a:rPr lang="en-US" sz="800" b="1" dirty="0" smtClean="0">
                  <a:ea typeface="SimSun" pitchFamily="2" charset="-122"/>
                  <a:cs typeface="SimSun" pitchFamily="2" charset="-122"/>
                </a:rPr>
                <a:t> </a:t>
              </a:r>
              <a:r>
                <a:rPr lang="en-US" sz="800" b="1" dirty="0">
                  <a:ea typeface="SimSun" pitchFamily="2" charset="-122"/>
                  <a:cs typeface="SimSun" pitchFamily="2" charset="-122"/>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smtClean="0">
                  <a:ea typeface="SimSun" pitchFamily="2" charset="-122"/>
                  <a:cs typeface="SimSun" pitchFamily="2" charset="-122"/>
                </a:rPr>
                <a:t> 4 cores </a:t>
              </a:r>
              <a:r>
                <a:rPr lang="en-US" sz="800" b="1" dirty="0">
                  <a:ea typeface="SimSun" pitchFamily="2" charset="-122"/>
                  <a:cs typeface="SimSun" pitchFamily="2" charset="-122"/>
                </a:rPr>
                <a:t>– 16 Go</a:t>
              </a:r>
            </a:p>
          </p:txBody>
        </p:sp>
        <p:pic>
          <p:nvPicPr>
            <p:cNvPr id="7180" name="Picture 80" descr="CG1A9.wmf"/>
            <p:cNvPicPr>
              <a:picLocks noChangeAspect="1"/>
            </p:cNvPicPr>
            <p:nvPr/>
          </p:nvPicPr>
          <p:blipFill>
            <a:blip r:embed="rId7"/>
            <a:srcRect/>
            <a:stretch>
              <a:fillRect/>
            </a:stretch>
          </p:blipFill>
          <p:spPr bwMode="auto">
            <a:xfrm>
              <a:off x="4323188" y="5283200"/>
              <a:ext cx="346075" cy="471488"/>
            </a:xfrm>
            <a:prstGeom prst="rect">
              <a:avLst/>
            </a:prstGeom>
            <a:noFill/>
            <a:ln w="9525">
              <a:noFill/>
              <a:miter lim="800000"/>
              <a:headEnd/>
              <a:tailEnd/>
            </a:ln>
          </p:spPr>
        </p:pic>
      </p:grpSp>
      <p:sp>
        <p:nvSpPr>
          <p:cNvPr id="7181" name="AutoShape 22"/>
          <p:cNvSpPr>
            <a:spLocks noChangeArrowheads="1"/>
          </p:cNvSpPr>
          <p:nvPr/>
        </p:nvSpPr>
        <p:spPr bwMode="auto">
          <a:xfrm>
            <a:off x="546100" y="787400"/>
            <a:ext cx="1873250" cy="327025"/>
          </a:xfrm>
          <a:prstGeom prst="roundRect">
            <a:avLst>
              <a:gd name="adj" fmla="val 273"/>
            </a:avLst>
          </a:prstGeom>
          <a:noFill/>
          <a:ln w="9525">
            <a:noFill/>
            <a:round/>
            <a:headEnd/>
            <a:tailEnd/>
          </a:ln>
        </p:spPr>
        <p:txBody>
          <a:bodyPr wrap="none" lIns="90000" tIns="46800" rIns="36000" bIns="46800">
            <a:prstTxWarp prst="textNoShape">
              <a:avLst/>
            </a:prstTxWarp>
            <a:spAutoFit/>
          </a:bodyPr>
          <a:lstStyle/>
          <a:p>
            <a:pPr algn="l">
              <a:lnSpc>
                <a:spcPct val="94000"/>
              </a:lnSpc>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a:solidFill>
                  <a:srgbClr val="120C80"/>
                </a:solidFill>
                <a:ea typeface="SimSun" pitchFamily="2" charset="-122"/>
                <a:cs typeface="SimSun" pitchFamily="2" charset="-122"/>
              </a:rPr>
              <a:t>1 to 20 PLM users</a:t>
            </a:r>
          </a:p>
        </p:txBody>
      </p:sp>
      <p:grpSp>
        <p:nvGrpSpPr>
          <p:cNvPr id="48" name="Grouper 47"/>
          <p:cNvGrpSpPr/>
          <p:nvPr/>
        </p:nvGrpSpPr>
        <p:grpSpPr>
          <a:xfrm>
            <a:off x="6000030" y="4214813"/>
            <a:ext cx="1093788" cy="1751012"/>
            <a:chOff x="6000030" y="4214813"/>
            <a:chExt cx="1093788" cy="1751012"/>
          </a:xfrm>
        </p:grpSpPr>
        <p:sp>
          <p:nvSpPr>
            <p:cNvPr id="7182" name="Rectangle 53"/>
            <p:cNvSpPr>
              <a:spLocks noChangeArrowheads="1"/>
            </p:cNvSpPr>
            <p:nvPr/>
          </p:nvSpPr>
          <p:spPr bwMode="auto">
            <a:xfrm>
              <a:off x="6000030" y="4214813"/>
              <a:ext cx="1093788" cy="1751012"/>
            </a:xfrm>
            <a:prstGeom prst="rect">
              <a:avLst/>
            </a:prstGeom>
            <a:solidFill>
              <a:srgbClr val="FFFF99"/>
            </a:solidFill>
            <a:ln w="9398">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smtClean="0">
                  <a:solidFill>
                    <a:srgbClr val="120C80"/>
                  </a:solidFill>
                  <a:ea typeface="SimSun" pitchFamily="2" charset="-122"/>
                  <a:cs typeface="SimSun" pitchFamily="2" charset="-122"/>
                </a:rPr>
                <a:t>3D I</a:t>
              </a:r>
              <a:r>
                <a:rPr lang="en-US" sz="800" b="1" dirty="0" smtClean="0">
                  <a:solidFill>
                    <a:srgbClr val="120C80"/>
                  </a:solidFill>
                  <a:ea typeface="SimSun" pitchFamily="2" charset="-122"/>
                  <a:cs typeface="SimSun" pitchFamily="2" charset="-122"/>
                </a:rPr>
                <a:t>ndex</a:t>
              </a:r>
              <a:r>
                <a:rPr lang="en-US" sz="1000" b="1" dirty="0" smtClean="0">
                  <a:solidFill>
                    <a:srgbClr val="120C80"/>
                  </a:solidFill>
                  <a:ea typeface="SimSun" pitchFamily="2" charset="-122"/>
                  <a:cs typeface="SimSun" pitchFamily="2" charset="-122"/>
                </a:rPr>
                <a:t> S</a:t>
              </a:r>
              <a:r>
                <a:rPr lang="en-US" sz="800" b="1" dirty="0" smtClean="0">
                  <a:solidFill>
                    <a:srgbClr val="120C80"/>
                  </a:solidFill>
                  <a:ea typeface="SimSun" pitchFamily="2" charset="-122"/>
                  <a:cs typeface="SimSun" pitchFamily="2" charset="-122"/>
                </a:rPr>
                <a:t>erver </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solidFill>
                  <a:srgbClr val="120C80"/>
                </a:solidFill>
                <a:ea typeface="SimSun" pitchFamily="2" charset="-122"/>
                <a:cs typeface="SimSun" pitchFamily="2" charset="-122"/>
              </a:endParaRPr>
            </a:p>
            <a:p>
              <a:pPr algn="l">
                <a:spcBef>
                  <a:spcPct val="0"/>
                </a:spcBef>
                <a:buClr>
                  <a:srgbClr val="120C8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smtClean="0">
                  <a:ea typeface="SimSun" pitchFamily="2" charset="-122"/>
                  <a:cs typeface="SimSun" pitchFamily="2" charset="-122"/>
                </a:rPr>
                <a:t>- </a:t>
              </a:r>
              <a:r>
                <a:rPr lang="fr-FR" sz="800" b="1" dirty="0" smtClean="0">
                  <a:ea typeface="SimSun" pitchFamily="2" charset="-122"/>
                  <a:cs typeface="SimSun" pitchFamily="2" charset="-122"/>
                </a:rPr>
                <a:t>Tivoli</a:t>
              </a:r>
              <a:r>
                <a:rPr lang="en-US" sz="800" b="1" dirty="0" smtClean="0">
                  <a:ea typeface="SimSun" pitchFamily="2" charset="-122"/>
                  <a:cs typeface="SimSun" pitchFamily="2" charset="-122"/>
                </a:rPr>
                <a:t> ITCAM 6.2</a:t>
              </a: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smtClean="0">
                  <a:ea typeface="SimSun" pitchFamily="2" charset="-122"/>
                  <a:cs typeface="SimSun" pitchFamily="2" charset="-122"/>
                </a:rPr>
                <a:t>2 </a:t>
              </a:r>
              <a:r>
                <a:rPr lang="en-US" sz="800" b="1" dirty="0">
                  <a:ea typeface="SimSun" pitchFamily="2" charset="-122"/>
                  <a:cs typeface="SimSun" pitchFamily="2" charset="-122"/>
                </a:rPr>
                <a:t>core – 8 Go</a:t>
              </a:r>
            </a:p>
          </p:txBody>
        </p:sp>
        <p:pic>
          <p:nvPicPr>
            <p:cNvPr id="7183" name="Picture 88"/>
            <p:cNvPicPr>
              <a:picLocks noChangeAspect="1"/>
            </p:cNvPicPr>
            <p:nvPr/>
          </p:nvPicPr>
          <p:blipFill>
            <a:blip r:embed="rId8"/>
            <a:srcRect/>
            <a:stretch>
              <a:fillRect/>
            </a:stretch>
          </p:blipFill>
          <p:spPr bwMode="auto">
            <a:xfrm>
              <a:off x="6575129" y="5319713"/>
              <a:ext cx="317500" cy="434975"/>
            </a:xfrm>
            <a:prstGeom prst="rect">
              <a:avLst/>
            </a:prstGeom>
            <a:noFill/>
            <a:ln w="9525">
              <a:noFill/>
              <a:miter lim="800000"/>
              <a:headEnd/>
              <a:tailEnd/>
            </a:ln>
          </p:spPr>
        </p:pic>
      </p:grpSp>
      <p:grpSp>
        <p:nvGrpSpPr>
          <p:cNvPr id="47" name="Grouper 46"/>
          <p:cNvGrpSpPr/>
          <p:nvPr/>
        </p:nvGrpSpPr>
        <p:grpSpPr>
          <a:xfrm>
            <a:off x="4841875" y="4214813"/>
            <a:ext cx="1093788" cy="1751012"/>
            <a:chOff x="4841875" y="4214813"/>
            <a:chExt cx="1093788" cy="1751012"/>
          </a:xfrm>
        </p:grpSpPr>
        <p:sp>
          <p:nvSpPr>
            <p:cNvPr id="7184" name="Rectangle 53"/>
            <p:cNvSpPr>
              <a:spLocks noChangeArrowheads="1"/>
            </p:cNvSpPr>
            <p:nvPr/>
          </p:nvSpPr>
          <p:spPr bwMode="auto">
            <a:xfrm>
              <a:off x="4841875" y="4214813"/>
              <a:ext cx="1093788" cy="1751012"/>
            </a:xfrm>
            <a:prstGeom prst="rect">
              <a:avLst/>
            </a:prstGeom>
            <a:solidFill>
              <a:srgbClr val="FFCC00"/>
            </a:solidFill>
            <a:ln w="9398">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a:solidFill>
                    <a:srgbClr val="120C80"/>
                  </a:solidFill>
                  <a:ea typeface="SimSun" pitchFamily="2" charset="-122"/>
                  <a:cs typeface="SimSun" pitchFamily="2" charset="-122"/>
                </a:rPr>
                <a:t>C</a:t>
              </a:r>
              <a:r>
                <a:rPr lang="en-US" sz="800" b="1" dirty="0">
                  <a:solidFill>
                    <a:srgbClr val="120C80"/>
                  </a:solidFill>
                  <a:ea typeface="SimSun" pitchFamily="2" charset="-122"/>
                  <a:cs typeface="SimSun" pitchFamily="2" charset="-122"/>
                </a:rPr>
                <a:t>onferencing </a:t>
              </a:r>
              <a:r>
                <a:rPr lang="en-US" sz="1000" b="1" dirty="0" smtClean="0">
                  <a:solidFill>
                    <a:srgbClr val="120C80"/>
                  </a:solidFill>
                  <a:ea typeface="SimSun" pitchFamily="2" charset="-122"/>
                  <a:cs typeface="SimSun" pitchFamily="2" charset="-122"/>
                </a:rPr>
                <a:t>S</a:t>
              </a:r>
              <a:r>
                <a:rPr lang="en-US" sz="800" b="1" dirty="0" smtClean="0">
                  <a:solidFill>
                    <a:srgbClr val="120C80"/>
                  </a:solidFill>
                  <a:ea typeface="SimSun" pitchFamily="2" charset="-122"/>
                  <a:cs typeface="SimSun" pitchFamily="2" charset="-122"/>
                </a:rPr>
                <a:t>erver </a:t>
              </a:r>
              <a:r>
                <a:rPr lang="en-US" sz="800" b="1" dirty="0">
                  <a:solidFill>
                    <a:srgbClr val="120C80"/>
                  </a:solidFill>
                  <a:ea typeface="SimSun" pitchFamily="2" charset="-122"/>
                  <a:cs typeface="SimSun" pitchFamily="2" charset="-122"/>
                </a:rPr>
                <a:t>+</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solidFill>
                    <a:srgbClr val="120C80"/>
                  </a:solidFill>
                  <a:ea typeface="SimSun" pitchFamily="2" charset="-122"/>
                  <a:cs typeface="SimSun" pitchFamily="2" charset="-122"/>
                </a:rPr>
                <a:t>LDAP Server</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solidFill>
                  <a:srgbClr val="120C80"/>
                </a:solidFill>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 </a:t>
              </a:r>
              <a:r>
                <a:rPr lang="en-US" sz="800" b="1" dirty="0" err="1">
                  <a:ea typeface="SimSun" pitchFamily="2" charset="-122"/>
                  <a:cs typeface="SimSun" pitchFamily="2" charset="-122"/>
                </a:rPr>
                <a:t>Sametime</a:t>
              </a:r>
              <a:r>
                <a:rPr lang="en-US" sz="800" b="1" dirty="0">
                  <a:ea typeface="SimSun" pitchFamily="2" charset="-122"/>
                  <a:cs typeface="SimSun" pitchFamily="2" charset="-122"/>
                </a:rPr>
                <a:t> 7.5.1</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 Tivoli Directory Server 6.0</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a:t>
              </a:r>
              <a:r>
                <a:rPr lang="en-US" sz="800" b="1" dirty="0" smtClean="0">
                  <a:ea typeface="SimSun" pitchFamily="2" charset="-122"/>
                  <a:cs typeface="SimSun" pitchFamily="2" charset="-122"/>
                </a:rPr>
                <a:t> </a:t>
              </a:r>
              <a:r>
                <a:rPr lang="fr-FR" sz="800" b="1" dirty="0" smtClean="0">
                  <a:ea typeface="SimSun" pitchFamily="2" charset="-122"/>
                  <a:cs typeface="SimSun" pitchFamily="2" charset="-122"/>
                </a:rPr>
                <a:t>Tivoli</a:t>
              </a:r>
              <a:r>
                <a:rPr lang="en-US" sz="800" b="1" dirty="0" smtClean="0">
                  <a:ea typeface="SimSun" pitchFamily="2" charset="-122"/>
                  <a:cs typeface="SimSun" pitchFamily="2" charset="-122"/>
                </a:rPr>
                <a:t> </a:t>
              </a:r>
              <a:r>
                <a:rPr lang="en-US" sz="800" b="1" dirty="0">
                  <a:ea typeface="SimSun" pitchFamily="2" charset="-122"/>
                  <a:cs typeface="SimSun" pitchFamily="2" charset="-122"/>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2 core –</a:t>
              </a:r>
              <a:r>
                <a:rPr lang="en-US" sz="800" b="1" dirty="0" smtClean="0">
                  <a:ea typeface="SimSun" pitchFamily="2" charset="-122"/>
                  <a:cs typeface="SimSun" pitchFamily="2" charset="-122"/>
                </a:rPr>
                <a:t> 4 </a:t>
              </a:r>
              <a:r>
                <a:rPr lang="en-US" sz="800" b="1" dirty="0">
                  <a:ea typeface="SimSun" pitchFamily="2" charset="-122"/>
                  <a:cs typeface="SimSun" pitchFamily="2" charset="-122"/>
                </a:rPr>
                <a:t>Go</a:t>
              </a:r>
            </a:p>
          </p:txBody>
        </p:sp>
        <p:pic>
          <p:nvPicPr>
            <p:cNvPr id="7185" name="Picture 1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503714" y="5265738"/>
              <a:ext cx="414338" cy="488950"/>
            </a:xfrm>
            <a:prstGeom prst="rect">
              <a:avLst/>
            </a:prstGeom>
            <a:noFill/>
            <a:ln w="28440">
              <a:noFill/>
              <a:miter lim="800000"/>
              <a:headEnd/>
              <a:tailEnd/>
            </a:ln>
          </p:spPr>
        </p:pic>
      </p:grpSp>
      <p:grpSp>
        <p:nvGrpSpPr>
          <p:cNvPr id="41" name="Grouper 40"/>
          <p:cNvGrpSpPr/>
          <p:nvPr/>
        </p:nvGrpSpPr>
        <p:grpSpPr>
          <a:xfrm>
            <a:off x="6787071" y="2497138"/>
            <a:ext cx="1171575" cy="1679575"/>
            <a:chOff x="6787071" y="2236070"/>
            <a:chExt cx="1171575" cy="1679575"/>
          </a:xfrm>
        </p:grpSpPr>
        <p:sp>
          <p:nvSpPr>
            <p:cNvPr id="7201" name="Rectangle 42"/>
            <p:cNvSpPr>
              <a:spLocks noChangeArrowheads="1"/>
            </p:cNvSpPr>
            <p:nvPr/>
          </p:nvSpPr>
          <p:spPr bwMode="auto">
            <a:xfrm>
              <a:off x="6787071" y="2236070"/>
              <a:ext cx="1171575" cy="1679575"/>
            </a:xfrm>
            <a:prstGeom prst="rect">
              <a:avLst/>
            </a:prstGeom>
            <a:noFill/>
            <a:ln w="9398">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smtClean="0">
                  <a:solidFill>
                    <a:srgbClr val="120C80"/>
                  </a:solidFill>
                  <a:ea typeface="MS PGothic" pitchFamily="34" charset="-128"/>
                  <a:cs typeface="MS PGothic" pitchFamily="34" charset="-128"/>
                </a:rPr>
                <a:t>Storage</a:t>
              </a:r>
              <a:br>
                <a:rPr lang="en-US" sz="1000" b="1" dirty="0" smtClean="0">
                  <a:solidFill>
                    <a:srgbClr val="120C80"/>
                  </a:solidFill>
                  <a:ea typeface="MS PGothic" pitchFamily="34" charset="-128"/>
                  <a:cs typeface="MS PGothic" pitchFamily="34" charset="-128"/>
                </a:rPr>
              </a:br>
              <a:r>
                <a:rPr lang="en-US" sz="1000" b="1" dirty="0" smtClean="0">
                  <a:solidFill>
                    <a:srgbClr val="120C80"/>
                  </a:solidFill>
                  <a:ea typeface="MS PGothic" pitchFamily="34" charset="-128"/>
                  <a:cs typeface="MS PGothic" pitchFamily="34" charset="-128"/>
                </a:rPr>
                <a:t>FC-Attached</a:t>
              </a:r>
              <a:endParaRPr lang="en-US" sz="800" b="1" dirty="0" smtClean="0">
                <a:solidFill>
                  <a:srgbClr val="120C80"/>
                </a:solidFill>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solidFill>
                  <a:srgbClr val="120C80"/>
                </a:solidFill>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MS PGothic" pitchFamily="34" charset="-128"/>
                  <a:cs typeface="MS PGothic" pitchFamily="34" charset="-128"/>
                </a:rPr>
                <a:t>12 * 300 Go disks</a:t>
              </a:r>
            </a:p>
          </p:txBody>
        </p:sp>
        <p:pic>
          <p:nvPicPr>
            <p:cNvPr id="7202" name="Picture 42" descr="S3400"/>
            <p:cNvPicPr>
              <a:picLocks noChangeAspect="1" noChangeArrowheads="1"/>
            </p:cNvPicPr>
            <p:nvPr/>
          </p:nvPicPr>
          <p:blipFill>
            <a:blip r:embed="rId10"/>
            <a:srcRect/>
            <a:stretch>
              <a:fillRect/>
            </a:stretch>
          </p:blipFill>
          <p:spPr bwMode="auto">
            <a:xfrm>
              <a:off x="7026042" y="2947923"/>
              <a:ext cx="795338" cy="758762"/>
            </a:xfrm>
            <a:prstGeom prst="rect">
              <a:avLst/>
            </a:prstGeom>
            <a:noFill/>
            <a:ln w="9525">
              <a:noFill/>
              <a:miter lim="800000"/>
              <a:headEnd/>
              <a:tailEnd/>
            </a:ln>
          </p:spPr>
        </p:pic>
      </p:grpSp>
      <p:grpSp>
        <p:nvGrpSpPr>
          <p:cNvPr id="4" name="Group 28"/>
          <p:cNvGrpSpPr>
            <a:grpSpLocks/>
          </p:cNvGrpSpPr>
          <p:nvPr/>
        </p:nvGrpSpPr>
        <p:grpSpPr bwMode="auto">
          <a:xfrm>
            <a:off x="1028276" y="1257753"/>
            <a:ext cx="936625" cy="644525"/>
            <a:chOff x="2195" y="1855"/>
            <a:chExt cx="590" cy="406"/>
          </a:xfrm>
        </p:grpSpPr>
        <p:pic>
          <p:nvPicPr>
            <p:cNvPr id="7199" name="Picture 29" descr="PC_xml_Web_Service"/>
            <p:cNvPicPr>
              <a:picLocks noChangeAspect="1" noChangeArrowheads="1"/>
            </p:cNvPicPr>
            <p:nvPr/>
          </p:nvPicPr>
          <p:blipFill>
            <a:blip r:embed="rId3"/>
            <a:srcRect/>
            <a:stretch>
              <a:fillRect/>
            </a:stretch>
          </p:blipFill>
          <p:spPr bwMode="auto">
            <a:xfrm>
              <a:off x="2356" y="1855"/>
              <a:ext cx="430" cy="407"/>
            </a:xfrm>
            <a:prstGeom prst="rect">
              <a:avLst/>
            </a:prstGeom>
            <a:noFill/>
            <a:ln w="9525">
              <a:noFill/>
              <a:miter lim="800000"/>
              <a:headEnd/>
              <a:tailEnd/>
            </a:ln>
          </p:spPr>
        </p:pic>
        <p:pic>
          <p:nvPicPr>
            <p:cNvPr id="7200" name="Picture 30" descr="BlueUser"/>
            <p:cNvPicPr>
              <a:picLocks noChangeAspect="1" noChangeArrowheads="1"/>
            </p:cNvPicPr>
            <p:nvPr/>
          </p:nvPicPr>
          <p:blipFill>
            <a:blip r:embed="rId4"/>
            <a:srcRect/>
            <a:stretch>
              <a:fillRect/>
            </a:stretch>
          </p:blipFill>
          <p:spPr bwMode="auto">
            <a:xfrm>
              <a:off x="2195" y="1961"/>
              <a:ext cx="274" cy="287"/>
            </a:xfrm>
            <a:prstGeom prst="rect">
              <a:avLst/>
            </a:prstGeom>
            <a:noFill/>
            <a:ln w="9525">
              <a:noFill/>
              <a:miter lim="800000"/>
              <a:headEnd/>
              <a:tailEnd/>
            </a:ln>
          </p:spPr>
        </p:pic>
      </p:grpSp>
      <p:sp>
        <p:nvSpPr>
          <p:cNvPr id="7191" name="Line 68"/>
          <p:cNvSpPr>
            <a:spLocks noChangeShapeType="1"/>
          </p:cNvSpPr>
          <p:nvPr/>
        </p:nvSpPr>
        <p:spPr bwMode="auto">
          <a:xfrm>
            <a:off x="2962275" y="1355725"/>
            <a:ext cx="1588" cy="4511675"/>
          </a:xfrm>
          <a:prstGeom prst="line">
            <a:avLst/>
          </a:prstGeom>
          <a:noFill/>
          <a:ln w="9360">
            <a:solidFill>
              <a:srgbClr val="000000"/>
            </a:solidFill>
            <a:round/>
            <a:headEnd/>
            <a:tailEnd/>
          </a:ln>
        </p:spPr>
        <p:txBody>
          <a:bodyPr>
            <a:prstTxWarp prst="textNoShape">
              <a:avLst/>
            </a:prstTxWarp>
          </a:bodyPr>
          <a:lstStyle/>
          <a:p>
            <a:endParaRPr lang="en-US"/>
          </a:p>
        </p:txBody>
      </p:sp>
      <p:grpSp>
        <p:nvGrpSpPr>
          <p:cNvPr id="44" name="Grouper 43"/>
          <p:cNvGrpSpPr/>
          <p:nvPr/>
        </p:nvGrpSpPr>
        <p:grpSpPr>
          <a:xfrm>
            <a:off x="1687513" y="2497138"/>
            <a:ext cx="1171575" cy="1679575"/>
            <a:chOff x="1687513" y="2490788"/>
            <a:chExt cx="1171575" cy="1679575"/>
          </a:xfrm>
        </p:grpSpPr>
        <p:sp>
          <p:nvSpPr>
            <p:cNvPr id="7192" name="Rectangle 42"/>
            <p:cNvSpPr>
              <a:spLocks noChangeArrowheads="1"/>
            </p:cNvSpPr>
            <p:nvPr/>
          </p:nvSpPr>
          <p:spPr bwMode="auto">
            <a:xfrm>
              <a:off x="1687513" y="2490788"/>
              <a:ext cx="1171575" cy="1679575"/>
            </a:xfrm>
            <a:prstGeom prst="rect">
              <a:avLst/>
            </a:prstGeom>
            <a:solidFill>
              <a:srgbClr val="FFCCCC"/>
            </a:solidFill>
            <a:ln w="9360">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dirty="0">
                  <a:solidFill>
                    <a:srgbClr val="120C80"/>
                  </a:solidFill>
                  <a:ea typeface="MS PGothic" pitchFamily="34" charset="-128"/>
                  <a:cs typeface="MS PGothic" pitchFamily="34" charset="-128"/>
                </a:rPr>
                <a:t>F</a:t>
              </a:r>
              <a:r>
                <a:rPr lang="en-GB" sz="800" b="1" dirty="0">
                  <a:solidFill>
                    <a:srgbClr val="120C80"/>
                  </a:solidFill>
                  <a:ea typeface="MS PGothic" pitchFamily="34" charset="-128"/>
                  <a:cs typeface="MS PGothic" pitchFamily="34" charset="-128"/>
                </a:rPr>
                <a:t>ile </a:t>
              </a:r>
              <a:r>
                <a:rPr lang="en-GB" sz="1000" b="1" dirty="0">
                  <a:solidFill>
                    <a:srgbClr val="120C80"/>
                  </a:solidFill>
                  <a:ea typeface="MS PGothic" pitchFamily="34" charset="-128"/>
                  <a:cs typeface="MS PGothic" pitchFamily="34" charset="-128"/>
                </a:rPr>
                <a:t>C</a:t>
              </a:r>
              <a:r>
                <a:rPr lang="en-GB" sz="800" b="1" dirty="0">
                  <a:solidFill>
                    <a:srgbClr val="120C80"/>
                  </a:solidFill>
                  <a:ea typeface="MS PGothic" pitchFamily="34" charset="-128"/>
                  <a:cs typeface="MS PGothic" pitchFamily="34" charset="-128"/>
                </a:rPr>
                <a:t>ollaboration </a:t>
              </a:r>
              <a:r>
                <a:rPr lang="en-GB" sz="1000" b="1" dirty="0">
                  <a:solidFill>
                    <a:srgbClr val="120C80"/>
                  </a:solidFill>
                  <a:ea typeface="MS PGothic" pitchFamily="34" charset="-128"/>
                  <a:cs typeface="MS PGothic" pitchFamily="34" charset="-128"/>
                </a:rPr>
                <a:t>S</a:t>
              </a:r>
              <a:r>
                <a:rPr lang="en-GB" sz="800" b="1" dirty="0">
                  <a:solidFill>
                    <a:srgbClr val="120C80"/>
                  </a:solidFill>
                  <a:ea typeface="MS PGothic" pitchFamily="34" charset="-128"/>
                  <a:cs typeface="MS PGothic" pitchFamily="34" charset="-128"/>
                </a:rPr>
                <a:t>erver</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solidFill>
                  <a:srgbClr val="120C80"/>
                </a:solidFill>
                <a:ea typeface="MS PGothic" pitchFamily="34" charset="-128"/>
                <a:cs typeface="MS PGothic" pitchFamily="34" charset="-128"/>
              </a:endParaRPr>
            </a:p>
            <a:p>
              <a:pPr algn="l">
                <a:spcBef>
                  <a:spcPct val="0"/>
                </a:spcBef>
                <a:buClr>
                  <a:srgbClr val="120C80"/>
                </a:buClr>
                <a:buSzPct val="100000"/>
                <a:buFontTx/>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b="1" dirty="0">
                  <a:ea typeface="MS PGothic" pitchFamily="34" charset="-128"/>
                  <a:cs typeface="MS PGothic" pitchFamily="34" charset="-128"/>
                </a:rPr>
                <a:t>WAS 6.1</a:t>
              </a:r>
            </a:p>
            <a:p>
              <a:pPr algn="l">
                <a:spcBef>
                  <a:spcPct val="0"/>
                </a:spcBef>
                <a:buClr>
                  <a:srgbClr val="120C80"/>
                </a:buClr>
                <a:buSzPct val="100000"/>
                <a:buFontTx/>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b="1" dirty="0">
                  <a:ea typeface="SimSun" pitchFamily="2" charset="-122"/>
                  <a:cs typeface="SimSun" pitchFamily="2" charset="-122"/>
                </a:rPr>
                <a:t> </a:t>
              </a:r>
              <a:r>
                <a:rPr lang="en-GB" sz="800" b="1" dirty="0" err="1">
                  <a:ea typeface="SimSun" pitchFamily="2" charset="-122"/>
                  <a:cs typeface="SimSun" pitchFamily="2" charset="-122"/>
                </a:rPr>
                <a:t>Sametime</a:t>
              </a:r>
              <a:r>
                <a:rPr lang="en-GB" sz="800" b="1" dirty="0">
                  <a:ea typeface="SimSun" pitchFamily="2" charset="-122"/>
                  <a:cs typeface="SimSun" pitchFamily="2" charset="-122"/>
                </a:rPr>
                <a:t> 7.5.1</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b="1" dirty="0">
                  <a:ea typeface="MS PGothic" pitchFamily="34" charset="-128"/>
                  <a:cs typeface="MS PGothic" pitchFamily="34" charset="-128"/>
                </a:rPr>
                <a:t>-</a:t>
              </a:r>
              <a:r>
                <a:rPr lang="en-GB" sz="800" b="1" dirty="0" smtClean="0">
                  <a:ea typeface="MS PGothic" pitchFamily="34" charset="-128"/>
                  <a:cs typeface="MS PGothic" pitchFamily="34" charset="-128"/>
                </a:rPr>
                <a:t> </a:t>
              </a:r>
              <a:r>
                <a:rPr lang="fr-FR" sz="800" b="1" dirty="0" smtClean="0">
                  <a:ea typeface="MS PGothic" pitchFamily="34" charset="-128"/>
                  <a:cs typeface="MS PGothic" pitchFamily="34" charset="-128"/>
                </a:rPr>
                <a:t>Tivoli</a:t>
              </a:r>
              <a:r>
                <a:rPr lang="en-GB" sz="800" b="1" dirty="0" smtClean="0">
                  <a:ea typeface="MS PGothic" pitchFamily="34" charset="-128"/>
                  <a:cs typeface="MS PGothic" pitchFamily="34" charset="-128"/>
                </a:rPr>
                <a:t> </a:t>
              </a:r>
              <a:r>
                <a:rPr lang="en-GB" sz="800" b="1" dirty="0">
                  <a:ea typeface="MS PGothic" pitchFamily="34" charset="-128"/>
                  <a:cs typeface="MS PGothic" pitchFamily="34" charset="-128"/>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smtClean="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smtClean="0">
                <a:ea typeface="MS PGothic" pitchFamily="34" charset="-128"/>
                <a:cs typeface="MS PGothic" pitchFamily="34" charset="-128"/>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MS PGothic" pitchFamily="34" charset="-128"/>
                  <a:cs typeface="MS PGothic" pitchFamily="34" charset="-128"/>
                </a:rPr>
                <a:t>2 cores – 4 Go</a:t>
              </a:r>
            </a:p>
          </p:txBody>
        </p:sp>
        <p:pic>
          <p:nvPicPr>
            <p:cNvPr id="7193" name="Picture 75" descr="CG1AE.wmf"/>
            <p:cNvPicPr>
              <a:picLocks noChangeAspect="1"/>
            </p:cNvPicPr>
            <p:nvPr/>
          </p:nvPicPr>
          <p:blipFill>
            <a:blip r:embed="rId5"/>
            <a:srcRect/>
            <a:stretch>
              <a:fillRect/>
            </a:stretch>
          </p:blipFill>
          <p:spPr bwMode="auto">
            <a:xfrm>
              <a:off x="2419498" y="3397530"/>
              <a:ext cx="334962" cy="482600"/>
            </a:xfrm>
            <a:prstGeom prst="rect">
              <a:avLst/>
            </a:prstGeom>
            <a:noFill/>
            <a:ln w="9525">
              <a:noFill/>
              <a:miter lim="800000"/>
              <a:headEnd/>
              <a:tailEnd/>
            </a:ln>
          </p:spPr>
        </p:pic>
      </p:grpSp>
      <p:grpSp>
        <p:nvGrpSpPr>
          <p:cNvPr id="45" name="Grouper 44"/>
          <p:cNvGrpSpPr/>
          <p:nvPr/>
        </p:nvGrpSpPr>
        <p:grpSpPr>
          <a:xfrm>
            <a:off x="263525" y="2490788"/>
            <a:ext cx="1219200" cy="1685925"/>
            <a:chOff x="263525" y="2490788"/>
            <a:chExt cx="1219200" cy="1685925"/>
          </a:xfrm>
        </p:grpSpPr>
        <p:sp>
          <p:nvSpPr>
            <p:cNvPr id="7194" name="Rectangle 6"/>
            <p:cNvSpPr>
              <a:spLocks noChangeArrowheads="1"/>
            </p:cNvSpPr>
            <p:nvPr/>
          </p:nvSpPr>
          <p:spPr bwMode="auto">
            <a:xfrm>
              <a:off x="263525" y="2490788"/>
              <a:ext cx="1219200" cy="1685925"/>
            </a:xfrm>
            <a:prstGeom prst="rect">
              <a:avLst/>
            </a:prstGeom>
            <a:solidFill>
              <a:srgbClr val="FFFFFF"/>
            </a:solidFill>
            <a:ln w="9360">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dirty="0">
                  <a:solidFill>
                    <a:srgbClr val="120C80"/>
                  </a:solidFill>
                  <a:ea typeface="SimSun" pitchFamily="2" charset="-122"/>
                  <a:cs typeface="SimSun" pitchFamily="2" charset="-122"/>
                </a:rPr>
                <a:t>M</a:t>
              </a:r>
              <a:r>
                <a:rPr lang="en-GB" sz="800" b="1" dirty="0">
                  <a:solidFill>
                    <a:srgbClr val="120C80"/>
                  </a:solidFill>
                  <a:ea typeface="SimSun" pitchFamily="2" charset="-122"/>
                  <a:cs typeface="SimSun" pitchFamily="2" charset="-122"/>
                </a:rPr>
                <a:t>aster</a:t>
              </a:r>
              <a:r>
                <a:rPr lang="en-GB" sz="1000" b="1" dirty="0">
                  <a:solidFill>
                    <a:srgbClr val="120C80"/>
                  </a:solidFill>
                  <a:ea typeface="SimSun" pitchFamily="2" charset="-122"/>
                  <a:cs typeface="SimSun" pitchFamily="2" charset="-122"/>
                </a:rPr>
                <a:t> C</a:t>
              </a:r>
              <a:r>
                <a:rPr lang="en-GB" sz="800" b="1" dirty="0">
                  <a:solidFill>
                    <a:srgbClr val="120C80"/>
                  </a:solidFill>
                  <a:ea typeface="SimSun" pitchFamily="2" charset="-122"/>
                  <a:cs typeface="SimSun" pitchFamily="2" charset="-122"/>
                </a:rPr>
                <a:t>ollaboration</a:t>
              </a:r>
              <a:r>
                <a:rPr lang="en-GB" sz="1000" b="1" dirty="0">
                  <a:solidFill>
                    <a:srgbClr val="120C80"/>
                  </a:solidFill>
                  <a:ea typeface="SimSun" pitchFamily="2" charset="-122"/>
                  <a:cs typeface="SimSun" pitchFamily="2" charset="-122"/>
                </a:rPr>
                <a:t> S</a:t>
              </a:r>
              <a:r>
                <a:rPr lang="en-GB" sz="800" b="1" dirty="0">
                  <a:solidFill>
                    <a:srgbClr val="120C80"/>
                  </a:solidFill>
                  <a:ea typeface="SimSun" pitchFamily="2" charset="-122"/>
                  <a:cs typeface="SimSun" pitchFamily="2" charset="-122"/>
                </a:rPr>
                <a:t>erver</a:t>
              </a:r>
              <a:r>
                <a:rPr lang="en-GB" sz="1000" b="1" dirty="0">
                  <a:solidFill>
                    <a:srgbClr val="120C80"/>
                  </a:solidFill>
                  <a:ea typeface="SimSun" pitchFamily="2" charset="-122"/>
                  <a:cs typeface="SimSun" pitchFamily="2" charset="-122"/>
                </a:rPr>
                <a:t> + </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dirty="0">
                  <a:solidFill>
                    <a:srgbClr val="120C80"/>
                  </a:solidFill>
                  <a:ea typeface="SimSun" pitchFamily="2" charset="-122"/>
                  <a:cs typeface="SimSun" pitchFamily="2" charset="-122"/>
                </a:rPr>
                <a:t>C</a:t>
              </a:r>
              <a:r>
                <a:rPr lang="en-GB" sz="800" b="1" dirty="0">
                  <a:solidFill>
                    <a:srgbClr val="120C80"/>
                  </a:solidFill>
                  <a:ea typeface="SimSun" pitchFamily="2" charset="-122"/>
                  <a:cs typeface="SimSun" pitchFamily="2" charset="-122"/>
                </a:rPr>
                <a:t>onferencing </a:t>
              </a:r>
              <a:r>
                <a:rPr lang="en-GB" sz="1000" b="1" dirty="0">
                  <a:solidFill>
                    <a:srgbClr val="120C80"/>
                  </a:solidFill>
                  <a:ea typeface="SimSun" pitchFamily="2" charset="-122"/>
                  <a:cs typeface="SimSun" pitchFamily="2" charset="-122"/>
                </a:rPr>
                <a:t>S</a:t>
              </a:r>
              <a:r>
                <a:rPr lang="en-GB" sz="800" b="1" dirty="0">
                  <a:solidFill>
                    <a:srgbClr val="120C80"/>
                  </a:solidFill>
                  <a:ea typeface="SimSun" pitchFamily="2" charset="-122"/>
                  <a:cs typeface="SimSun" pitchFamily="2" charset="-122"/>
                </a:rPr>
                <a:t>erver</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solidFill>
                  <a:srgbClr val="120C80"/>
                </a:solidFill>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b="1" dirty="0">
                  <a:ea typeface="SimSun" pitchFamily="2" charset="-122"/>
                  <a:cs typeface="SimSun" pitchFamily="2" charset="-122"/>
                </a:rPr>
                <a:t>- WAS 6.1</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b="1" dirty="0">
                  <a:ea typeface="SimSun" pitchFamily="2" charset="-122"/>
                  <a:cs typeface="SimSun" pitchFamily="2" charset="-122"/>
                </a:rPr>
                <a:t>-</a:t>
              </a:r>
              <a:r>
                <a:rPr lang="en-GB" sz="800" b="1" dirty="0" smtClean="0">
                  <a:ea typeface="SimSun" pitchFamily="2" charset="-122"/>
                  <a:cs typeface="SimSun" pitchFamily="2" charset="-122"/>
                </a:rPr>
                <a:t> </a:t>
              </a:r>
              <a:r>
                <a:rPr lang="fr-FR" sz="800" b="1" dirty="0" smtClean="0">
                  <a:ea typeface="SimSun" pitchFamily="2" charset="-122"/>
                  <a:cs typeface="SimSun" pitchFamily="2" charset="-122"/>
                </a:rPr>
                <a:t>Tivoli</a:t>
              </a:r>
              <a:r>
                <a:rPr lang="en-GB" sz="800" b="1" dirty="0" smtClean="0">
                  <a:ea typeface="SimSun" pitchFamily="2" charset="-122"/>
                  <a:cs typeface="SimSun" pitchFamily="2" charset="-122"/>
                </a:rPr>
                <a:t> </a:t>
              </a:r>
              <a:r>
                <a:rPr lang="en-GB" sz="800" b="1" dirty="0">
                  <a:ea typeface="SimSun" pitchFamily="2" charset="-122"/>
                  <a:cs typeface="SimSun" pitchFamily="2" charset="-122"/>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b="1" dirty="0" smtClean="0">
                  <a:ea typeface="SimSun" pitchFamily="2" charset="-122"/>
                  <a:cs typeface="SimSun" pitchFamily="2" charset="-122"/>
                </a:rPr>
                <a:t/>
              </a:r>
              <a:br>
                <a:rPr lang="en-GB" sz="800" b="1" dirty="0" smtClean="0">
                  <a:ea typeface="SimSun" pitchFamily="2" charset="-122"/>
                  <a:cs typeface="SimSun" pitchFamily="2" charset="-122"/>
                </a:rPr>
              </a:br>
              <a:r>
                <a:rPr lang="en-GB" sz="800" b="1" dirty="0" smtClean="0">
                  <a:ea typeface="SimSun" pitchFamily="2" charset="-122"/>
                  <a:cs typeface="SimSun" pitchFamily="2" charset="-122"/>
                </a:rPr>
                <a:t>2 </a:t>
              </a:r>
              <a:r>
                <a:rPr lang="en-GB" sz="800" b="1" dirty="0">
                  <a:ea typeface="SimSun" pitchFamily="2" charset="-122"/>
                  <a:cs typeface="SimSun" pitchFamily="2" charset="-122"/>
                </a:rPr>
                <a:t>cores – 8 Go</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b="1" dirty="0">
                <a:ea typeface="SimSun" pitchFamily="2" charset="-122"/>
                <a:cs typeface="SimSun" pitchFamily="2" charset="-122"/>
              </a:endParaRPr>
            </a:p>
          </p:txBody>
        </p:sp>
        <p:pic>
          <p:nvPicPr>
            <p:cNvPr id="7195" name="Picture 76" descr="CG1A5.wmf"/>
            <p:cNvPicPr>
              <a:picLocks noChangeAspect="1"/>
            </p:cNvPicPr>
            <p:nvPr/>
          </p:nvPicPr>
          <p:blipFill>
            <a:blip r:embed="rId6"/>
            <a:srcRect/>
            <a:stretch>
              <a:fillRect/>
            </a:stretch>
          </p:blipFill>
          <p:spPr bwMode="auto">
            <a:xfrm>
              <a:off x="1015281" y="3454188"/>
              <a:ext cx="341313" cy="465138"/>
            </a:xfrm>
            <a:prstGeom prst="rect">
              <a:avLst/>
            </a:prstGeom>
            <a:noFill/>
            <a:ln w="9525">
              <a:noFill/>
              <a:miter lim="800000"/>
              <a:headEnd/>
              <a:tailEnd/>
            </a:ln>
          </p:spPr>
        </p:pic>
      </p:grpSp>
      <p:sp>
        <p:nvSpPr>
          <p:cNvPr id="22" name="Text Box 40"/>
          <p:cNvSpPr txBox="1">
            <a:spLocks noChangeArrowheads="1"/>
          </p:cNvSpPr>
          <p:nvPr/>
        </p:nvSpPr>
        <p:spPr bwMode="auto">
          <a:xfrm>
            <a:off x="1677248" y="5074547"/>
            <a:ext cx="1848139" cy="1200329"/>
          </a:xfrm>
          <a:prstGeom prst="rect">
            <a:avLst/>
          </a:prstGeom>
          <a:solidFill>
            <a:schemeClr val="bg1"/>
          </a:solidFill>
          <a:ln w="9525">
            <a:noFill/>
            <a:miter lim="800000"/>
            <a:headEnd/>
            <a:tailEnd/>
          </a:ln>
          <a:effectLst>
            <a:prstShdw prst="shdw17" dist="17961" dir="2700000">
              <a:schemeClr val="accent1">
                <a:gamma/>
                <a:shade val="60000"/>
                <a:invGamma/>
              </a:schemeClr>
            </a:prstShdw>
          </a:effectLst>
        </p:spPr>
        <p:txBody>
          <a:bodyPr wrap="square">
            <a:prstTxWarp prst="textNoShape">
              <a:avLst/>
            </a:prstTxWarp>
            <a:spAutoFit/>
          </a:bodyPr>
          <a:lstStyle/>
          <a:p>
            <a:pPr algn="l" defTabSz="914400">
              <a:buClrTx/>
              <a:buFontTx/>
              <a:buNone/>
            </a:pPr>
            <a:r>
              <a:rPr lang="en-US" sz="1200" b="1" dirty="0">
                <a:solidFill>
                  <a:srgbClr val="000000"/>
                </a:solidFill>
                <a:ea typeface="MS PGothic" pitchFamily="34" charset="-128"/>
                <a:cs typeface="MS PGothic" pitchFamily="34" charset="-128"/>
              </a:rPr>
              <a:t>This is only a sample. A real sizing should be done for each </a:t>
            </a:r>
            <a:r>
              <a:rPr lang="en-US" sz="1200" b="1" dirty="0" smtClean="0">
                <a:solidFill>
                  <a:srgbClr val="000000"/>
                </a:solidFill>
                <a:ea typeface="MS PGothic" pitchFamily="34" charset="-128"/>
                <a:cs typeface="MS PGothic" pitchFamily="34" charset="-128"/>
              </a:rPr>
              <a:t>customer in conjunction with IBM and DS</a:t>
            </a:r>
            <a:endParaRPr lang="en-US" sz="1200" b="1" dirty="0">
              <a:solidFill>
                <a:srgbClr val="000000"/>
              </a:solidFill>
              <a:ea typeface="MS PGothic" pitchFamily="34" charset="-128"/>
              <a:cs typeface="MS PGothic" pitchFamily="34" charset="-128"/>
            </a:endParaRPr>
          </a:p>
        </p:txBody>
      </p:sp>
      <p:grpSp>
        <p:nvGrpSpPr>
          <p:cNvPr id="49" name="Grouper 48"/>
          <p:cNvGrpSpPr/>
          <p:nvPr/>
        </p:nvGrpSpPr>
        <p:grpSpPr>
          <a:xfrm>
            <a:off x="7170761" y="4223433"/>
            <a:ext cx="1167562" cy="1751012"/>
            <a:chOff x="7170761" y="4223433"/>
            <a:chExt cx="1167562" cy="1751012"/>
          </a:xfrm>
        </p:grpSpPr>
        <p:sp>
          <p:nvSpPr>
            <p:cNvPr id="38" name="Rectangle 53"/>
            <p:cNvSpPr>
              <a:spLocks noChangeArrowheads="1"/>
            </p:cNvSpPr>
            <p:nvPr/>
          </p:nvSpPr>
          <p:spPr bwMode="auto">
            <a:xfrm>
              <a:off x="7170761" y="4223433"/>
              <a:ext cx="1167562" cy="1751012"/>
            </a:xfrm>
            <a:prstGeom prst="rect">
              <a:avLst/>
            </a:prstGeom>
            <a:solidFill>
              <a:srgbClr val="FFFF99"/>
            </a:solidFill>
            <a:ln w="9398">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smtClean="0">
                  <a:solidFill>
                    <a:srgbClr val="120C80"/>
                  </a:solidFill>
                  <a:ea typeface="SimSun" pitchFamily="2" charset="-122"/>
                  <a:cs typeface="SimSun" pitchFamily="2" charset="-122"/>
                </a:rPr>
                <a:t>IDOL Server</a:t>
              </a:r>
              <a:r>
                <a:rPr lang="en-US" sz="800" b="1" dirty="0" smtClean="0">
                  <a:ea typeface="SimSun" pitchFamily="2" charset="-122"/>
                  <a:cs typeface="SimSun" pitchFamily="2" charset="-122"/>
                </a:rPr>
                <a:t/>
              </a:r>
              <a:br>
                <a:rPr lang="en-US" sz="800" b="1" dirty="0" smtClean="0">
                  <a:ea typeface="SimSun" pitchFamily="2" charset="-122"/>
                  <a:cs typeface="SimSun" pitchFamily="2" charset="-122"/>
                </a:rPr>
              </a:br>
              <a:r>
                <a:rPr lang="en-US" sz="800" b="1" dirty="0" smtClean="0">
                  <a:ea typeface="SimSun" pitchFamily="2" charset="-122"/>
                  <a:cs typeface="SimSun" pitchFamily="2" charset="-122"/>
                </a:rPr>
                <a:t>(Advanced Search)</a:t>
              </a:r>
              <a:r>
                <a:rPr lang="en-US" sz="800" b="1" dirty="0" smtClean="0">
                  <a:solidFill>
                    <a:srgbClr val="120C80"/>
                  </a:solidFill>
                  <a:ea typeface="SimSun" pitchFamily="2" charset="-122"/>
                  <a:cs typeface="SimSun" pitchFamily="2" charset="-122"/>
                </a:rPr>
                <a:t> </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solidFill>
                  <a:srgbClr val="120C80"/>
                </a:solidFill>
                <a:ea typeface="SimSun" pitchFamily="2" charset="-122"/>
                <a:cs typeface="SimSun" pitchFamily="2" charset="-122"/>
              </a:endParaRPr>
            </a:p>
            <a:p>
              <a:pPr algn="l">
                <a:spcBef>
                  <a:spcPct val="0"/>
                </a:spcBef>
                <a:buClr>
                  <a:srgbClr val="120C8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smtClean="0">
                  <a:ea typeface="SimSun" pitchFamily="2" charset="-122"/>
                  <a:cs typeface="SimSun" pitchFamily="2" charset="-122"/>
                </a:rPr>
                <a:t>- </a:t>
              </a:r>
              <a:r>
                <a:rPr lang="fr-FR" sz="800" b="1" dirty="0" smtClean="0">
                  <a:ea typeface="SimSun" pitchFamily="2" charset="-122"/>
                  <a:cs typeface="SimSun" pitchFamily="2" charset="-122"/>
                </a:rPr>
                <a:t>Tivoli ITCAM</a:t>
              </a:r>
              <a:r>
                <a:rPr lang="en-US" sz="800" b="1" dirty="0" smtClean="0">
                  <a:ea typeface="SimSun" pitchFamily="2" charset="-122"/>
                  <a:cs typeface="SimSun" pitchFamily="2" charset="-122"/>
                </a:rPr>
                <a:t> </a:t>
              </a:r>
              <a:r>
                <a:rPr lang="en-US" sz="800" b="1" dirty="0">
                  <a:ea typeface="SimSun" pitchFamily="2" charset="-122"/>
                  <a:cs typeface="SimSun" pitchFamily="2" charset="-122"/>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smtClean="0">
                  <a:ea typeface="SimSun" pitchFamily="2" charset="-122"/>
                  <a:cs typeface="SimSun" pitchFamily="2" charset="-122"/>
                </a:rPr>
                <a:t>2 </a:t>
              </a:r>
              <a:r>
                <a:rPr lang="en-US" sz="800" b="1" dirty="0">
                  <a:ea typeface="SimSun" pitchFamily="2" charset="-122"/>
                  <a:cs typeface="SimSun" pitchFamily="2" charset="-122"/>
                </a:rPr>
                <a:t>core –</a:t>
              </a:r>
              <a:r>
                <a:rPr lang="en-US" sz="800" b="1" dirty="0" smtClean="0">
                  <a:ea typeface="SimSun" pitchFamily="2" charset="-122"/>
                  <a:cs typeface="SimSun" pitchFamily="2" charset="-122"/>
                </a:rPr>
                <a:t> 4 </a:t>
              </a:r>
              <a:r>
                <a:rPr lang="en-US" sz="800" b="1" dirty="0">
                  <a:ea typeface="SimSun" pitchFamily="2" charset="-122"/>
                  <a:cs typeface="SimSun" pitchFamily="2" charset="-122"/>
                </a:rPr>
                <a:t>Go</a:t>
              </a:r>
            </a:p>
          </p:txBody>
        </p:sp>
        <p:pic>
          <p:nvPicPr>
            <p:cNvPr id="39" name="Picture 33" descr="generc-tower.jpg"/>
            <p:cNvPicPr>
              <a:picLocks noChangeAspect="1"/>
            </p:cNvPicPr>
            <p:nvPr/>
          </p:nvPicPr>
          <p:blipFill>
            <a:blip r:embed="rId11">
              <a:clrChange>
                <a:clrFrom>
                  <a:srgbClr val="FDFEFE"/>
                </a:clrFrom>
                <a:clrTo>
                  <a:srgbClr val="FDFEFE">
                    <a:alpha val="0"/>
                  </a:srgbClr>
                </a:clrTo>
              </a:clrChange>
            </a:blip>
            <a:srcRect/>
            <a:stretch>
              <a:fillRect/>
            </a:stretch>
          </p:blipFill>
          <p:spPr bwMode="auto">
            <a:xfrm>
              <a:off x="7565329" y="5275156"/>
              <a:ext cx="440336" cy="479532"/>
            </a:xfrm>
            <a:prstGeom prst="rect">
              <a:avLst/>
            </a:prstGeom>
            <a:noFill/>
            <a:ln w="9525">
              <a:noFill/>
              <a:miter lim="800000"/>
              <a:headEnd/>
              <a:tailEnd/>
            </a:ln>
          </p:spPr>
        </p:pic>
        <p:pic>
          <p:nvPicPr>
            <p:cNvPr id="40" name="Picture 21" descr="C:\Documents and Settings\Administrator\My Documents\My Pictures\Microsoft Clip Organizer\CG213.bmp"/>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7841088" y="5556332"/>
              <a:ext cx="113420" cy="136771"/>
            </a:xfrm>
            <a:prstGeom prst="rect">
              <a:avLst/>
            </a:prstGeom>
            <a:solidFill>
              <a:srgbClr val="FEFFF6"/>
            </a:solidFill>
            <a:ln w="9525">
              <a:solidFill>
                <a:schemeClr val="tx1"/>
              </a:solidFill>
              <a:miter lim="800000"/>
              <a:headEnd/>
              <a:tailEnd/>
            </a:ln>
          </p:spPr>
        </p:pic>
      </p:grpSp>
      <p:grpSp>
        <p:nvGrpSpPr>
          <p:cNvPr id="50" name="Grouper 49"/>
          <p:cNvGrpSpPr/>
          <p:nvPr/>
        </p:nvGrpSpPr>
        <p:grpSpPr>
          <a:xfrm>
            <a:off x="261361" y="4199470"/>
            <a:ext cx="1224201" cy="1751012"/>
            <a:chOff x="2385227" y="3795455"/>
            <a:chExt cx="1224201" cy="1751012"/>
          </a:xfrm>
        </p:grpSpPr>
        <p:sp>
          <p:nvSpPr>
            <p:cNvPr id="51" name="Rectangle 42"/>
            <p:cNvSpPr>
              <a:spLocks noChangeArrowheads="1"/>
            </p:cNvSpPr>
            <p:nvPr/>
          </p:nvSpPr>
          <p:spPr bwMode="auto">
            <a:xfrm>
              <a:off x="2385227" y="3795455"/>
              <a:ext cx="1224201" cy="1751012"/>
            </a:xfrm>
            <a:prstGeom prst="rect">
              <a:avLst/>
            </a:prstGeom>
            <a:solidFill>
              <a:srgbClr val="D6D6F5"/>
            </a:solidFill>
            <a:ln w="9398">
              <a:solidFill>
                <a:srgbClr val="000000"/>
              </a:solidFill>
              <a:miter lim="800000"/>
              <a:headEnd/>
              <a:tailEnd/>
            </a:ln>
          </p:spPr>
          <p:txBody>
            <a:bodyPr lIns="90000" tIns="46800" rIns="36000" bIns="46800">
              <a:prstTxWarp prst="textNoShape">
                <a:avLst/>
              </a:prstTxWarp>
            </a:bodyPr>
            <a:lstStyle/>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dirty="0" smtClean="0">
                  <a:solidFill>
                    <a:srgbClr val="120C80"/>
                  </a:solidFill>
                  <a:ea typeface="SimSun" pitchFamily="2" charset="-122"/>
                  <a:cs typeface="SimSun" pitchFamily="2" charset="-122"/>
                </a:rPr>
                <a:t>D</a:t>
              </a:r>
              <a:r>
                <a:rPr lang="en-US" sz="800" b="1" dirty="0" smtClean="0">
                  <a:solidFill>
                    <a:srgbClr val="120C80"/>
                  </a:solidFill>
                  <a:ea typeface="SimSun" pitchFamily="2" charset="-122"/>
                  <a:cs typeface="SimSun" pitchFamily="2" charset="-122"/>
                </a:rPr>
                <a:t>atabase</a:t>
              </a:r>
              <a:r>
                <a:rPr lang="en-US" sz="1000" b="1" dirty="0" smtClean="0">
                  <a:solidFill>
                    <a:srgbClr val="120C80"/>
                  </a:solidFill>
                  <a:ea typeface="SimSun" pitchFamily="2" charset="-122"/>
                  <a:cs typeface="SimSun" pitchFamily="2" charset="-122"/>
                </a:rPr>
                <a:t> </a:t>
              </a:r>
              <a:r>
                <a:rPr lang="en-US" sz="1000" b="1" dirty="0">
                  <a:solidFill>
                    <a:srgbClr val="120C80"/>
                  </a:solidFill>
                  <a:ea typeface="SimSun" pitchFamily="2" charset="-122"/>
                  <a:cs typeface="SimSun" pitchFamily="2" charset="-122"/>
                </a:rPr>
                <a:t>S</a:t>
              </a:r>
              <a:r>
                <a:rPr lang="en-US" sz="800" b="1" dirty="0">
                  <a:solidFill>
                    <a:srgbClr val="120C80"/>
                  </a:solidFill>
                  <a:ea typeface="SimSun" pitchFamily="2" charset="-122"/>
                  <a:cs typeface="SimSun" pitchFamily="2" charset="-122"/>
                </a:rPr>
                <a:t>erver</a:t>
              </a:r>
              <a:r>
                <a:rPr lang="en-US" sz="1000" b="1" dirty="0">
                  <a:solidFill>
                    <a:srgbClr val="120C80"/>
                  </a:solidFill>
                  <a:ea typeface="SimSun" pitchFamily="2" charset="-122"/>
                  <a:cs typeface="SimSun" pitchFamily="2" charset="-122"/>
                </a:rPr>
                <a:t/>
              </a:r>
              <a:br>
                <a:rPr lang="en-US" sz="1000" b="1" dirty="0">
                  <a:solidFill>
                    <a:srgbClr val="120C80"/>
                  </a:solidFill>
                  <a:ea typeface="SimSun" pitchFamily="2" charset="-122"/>
                  <a:cs typeface="SimSun" pitchFamily="2" charset="-122"/>
                </a:rPr>
              </a:br>
              <a:endParaRPr lang="en-US" sz="1000" b="1" dirty="0">
                <a:solidFill>
                  <a:srgbClr val="120C80"/>
                </a:solidFill>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 DB2 V9.1</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a:ea typeface="SimSun" pitchFamily="2" charset="-122"/>
                  <a:cs typeface="SimSun" pitchFamily="2" charset="-122"/>
                </a:rPr>
                <a:t>-</a:t>
              </a:r>
              <a:r>
                <a:rPr lang="en-US" sz="800" b="1" dirty="0" smtClean="0">
                  <a:ea typeface="SimSun" pitchFamily="2" charset="-122"/>
                  <a:cs typeface="SimSun" pitchFamily="2" charset="-122"/>
                </a:rPr>
                <a:t> </a:t>
              </a:r>
              <a:r>
                <a:rPr lang="fr-FR" sz="800" b="1" dirty="0" smtClean="0">
                  <a:ea typeface="SimSun" pitchFamily="2" charset="-122"/>
                  <a:cs typeface="SimSun" pitchFamily="2" charset="-122"/>
                </a:rPr>
                <a:t>Tivoli</a:t>
              </a:r>
              <a:r>
                <a:rPr lang="en-US" sz="800" b="1" dirty="0" smtClean="0">
                  <a:ea typeface="SimSun" pitchFamily="2" charset="-122"/>
                  <a:cs typeface="SimSun" pitchFamily="2" charset="-122"/>
                </a:rPr>
                <a:t> </a:t>
              </a:r>
              <a:r>
                <a:rPr lang="en-US" sz="800" b="1" dirty="0">
                  <a:ea typeface="SimSun" pitchFamily="2" charset="-122"/>
                  <a:cs typeface="SimSun" pitchFamily="2" charset="-122"/>
                </a:rPr>
                <a:t>6.2</a:t>
              </a: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b="1" dirty="0" smtClean="0">
                <a:ea typeface="SimSun" pitchFamily="2" charset="-122"/>
                <a:cs typeface="SimSun" pitchFamily="2" charset="-122"/>
              </a:endParaRPr>
            </a:p>
            <a:p>
              <a:pPr algn="l">
                <a:spcBef>
                  <a:spcPct val="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dirty="0" smtClean="0">
                  <a:ea typeface="SimSun" pitchFamily="2" charset="-122"/>
                  <a:cs typeface="SimSun" pitchFamily="2" charset="-122"/>
                </a:rPr>
                <a:t> 4 cores </a:t>
              </a:r>
              <a:r>
                <a:rPr lang="en-US" sz="800" b="1" dirty="0">
                  <a:ea typeface="SimSun" pitchFamily="2" charset="-122"/>
                  <a:cs typeface="SimSun" pitchFamily="2" charset="-122"/>
                </a:rPr>
                <a:t>– 16 Go</a:t>
              </a:r>
            </a:p>
          </p:txBody>
        </p:sp>
        <p:pic>
          <p:nvPicPr>
            <p:cNvPr id="52" name="Picture 80" descr="CG1A9.wmf"/>
            <p:cNvPicPr>
              <a:picLocks noChangeAspect="1"/>
            </p:cNvPicPr>
            <p:nvPr/>
          </p:nvPicPr>
          <p:blipFill>
            <a:blip r:embed="rId7"/>
            <a:srcRect/>
            <a:stretch>
              <a:fillRect/>
            </a:stretch>
          </p:blipFill>
          <p:spPr bwMode="auto">
            <a:xfrm>
              <a:off x="3161094" y="4875824"/>
              <a:ext cx="346075" cy="471488"/>
            </a:xfrm>
            <a:prstGeom prst="rect">
              <a:avLst/>
            </a:prstGeom>
            <a:noFill/>
            <a:ln w="9525">
              <a:noFill/>
              <a:miter lim="800000"/>
              <a:headEnd/>
              <a:tailEnd/>
            </a:ln>
          </p:spPr>
        </p:pic>
      </p:grpSp>
      <p:cxnSp>
        <p:nvCxnSpPr>
          <p:cNvPr id="57" name="AutoShape 33"/>
          <p:cNvCxnSpPr>
            <a:cxnSpLocks noChangeShapeType="1"/>
          </p:cNvCxnSpPr>
          <p:nvPr/>
        </p:nvCxnSpPr>
        <p:spPr bwMode="auto">
          <a:xfrm rot="5400000">
            <a:off x="950267" y="2005333"/>
            <a:ext cx="446088" cy="479425"/>
          </a:xfrm>
          <a:prstGeom prst="bentConnector3">
            <a:avLst>
              <a:gd name="adj1" fmla="val 49713"/>
            </a:avLst>
          </a:prstGeom>
          <a:noFill/>
          <a:ln w="28440">
            <a:solidFill>
              <a:srgbClr val="333399"/>
            </a:solidFill>
            <a:miter lim="800000"/>
            <a:headEnd type="triangle" w="med" len="med"/>
            <a:tailEnd type="triangle" w="med" len="med"/>
          </a:ln>
        </p:spPr>
      </p:cxnSp>
      <p:cxnSp>
        <p:nvCxnSpPr>
          <p:cNvPr id="58" name="AutoShape 44"/>
          <p:cNvCxnSpPr>
            <a:cxnSpLocks noChangeShapeType="1"/>
          </p:cNvCxnSpPr>
          <p:nvPr/>
        </p:nvCxnSpPr>
        <p:spPr bwMode="auto">
          <a:xfrm rot="16200000" flipH="1">
            <a:off x="1546373" y="1885477"/>
            <a:ext cx="465138" cy="738187"/>
          </a:xfrm>
          <a:prstGeom prst="bentConnector3">
            <a:avLst>
              <a:gd name="adj1" fmla="val 49690"/>
            </a:avLst>
          </a:prstGeom>
          <a:noFill/>
          <a:ln w="28440">
            <a:solidFill>
              <a:srgbClr val="333399"/>
            </a:solidFill>
            <a:miter lim="800000"/>
            <a:headEnd type="triangle" w="med" len="med"/>
            <a:tailEnd type="triangle" w="med" len="med"/>
          </a:ln>
        </p:spPr>
      </p:cxnSp>
      <p:cxnSp>
        <p:nvCxnSpPr>
          <p:cNvPr id="59" name="AutoShape 33"/>
          <p:cNvCxnSpPr>
            <a:cxnSpLocks noChangeShapeType="1"/>
          </p:cNvCxnSpPr>
          <p:nvPr/>
        </p:nvCxnSpPr>
        <p:spPr bwMode="auto">
          <a:xfrm rot="5400000">
            <a:off x="4975663" y="1969389"/>
            <a:ext cx="446088" cy="479425"/>
          </a:xfrm>
          <a:prstGeom prst="bentConnector3">
            <a:avLst>
              <a:gd name="adj1" fmla="val 49713"/>
            </a:avLst>
          </a:prstGeom>
          <a:noFill/>
          <a:ln w="28440">
            <a:solidFill>
              <a:srgbClr val="333399"/>
            </a:solidFill>
            <a:miter lim="800000"/>
            <a:headEnd type="triangle" w="med" len="med"/>
            <a:tailEnd type="triangle" w="med" len="med"/>
          </a:ln>
        </p:spPr>
      </p:cxnSp>
      <p:cxnSp>
        <p:nvCxnSpPr>
          <p:cNvPr id="60" name="AutoShape 44"/>
          <p:cNvCxnSpPr>
            <a:cxnSpLocks noChangeShapeType="1"/>
          </p:cNvCxnSpPr>
          <p:nvPr/>
        </p:nvCxnSpPr>
        <p:spPr bwMode="auto">
          <a:xfrm rot="16200000" flipH="1">
            <a:off x="5571769" y="1849533"/>
            <a:ext cx="465138" cy="738187"/>
          </a:xfrm>
          <a:prstGeom prst="bentConnector3">
            <a:avLst>
              <a:gd name="adj1" fmla="val 49690"/>
            </a:avLst>
          </a:prstGeom>
          <a:noFill/>
          <a:ln w="28440">
            <a:solidFill>
              <a:srgbClr val="333399"/>
            </a:solidFill>
            <a:miter lim="800000"/>
            <a:headEnd type="triangle" w="med" len="med"/>
            <a:tailEnd type="triangl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fr-FR" dirty="0">
                <a:ea typeface="Arial" pitchFamily="-65" charset="0"/>
              </a:rPr>
              <a:t>Quick </a:t>
            </a:r>
            <a:r>
              <a:rPr lang="fr-FR" dirty="0" err="1">
                <a:ea typeface="Arial" pitchFamily="-65" charset="0"/>
              </a:rPr>
              <a:t>Sizing</a:t>
            </a:r>
            <a:endParaRPr lang="fr-FR" dirty="0">
              <a:ea typeface="Arial" pitchFamily="-65" charset="0"/>
            </a:endParaRPr>
          </a:p>
        </p:txBody>
      </p:sp>
      <p:sp>
        <p:nvSpPr>
          <p:cNvPr id="8195" name="Content Placeholder 5"/>
          <p:cNvSpPr>
            <a:spLocks noGrp="1"/>
          </p:cNvSpPr>
          <p:nvPr>
            <p:ph idx="1"/>
          </p:nvPr>
        </p:nvSpPr>
        <p:spPr>
          <a:xfrm>
            <a:off x="666750" y="706438"/>
            <a:ext cx="8229600" cy="6151562"/>
          </a:xfrm>
          <a:solidFill>
            <a:schemeClr val="bg1"/>
          </a:solidFill>
        </p:spPr>
        <p:txBody>
          <a:bodyPr/>
          <a:lstStyle/>
          <a:p>
            <a:r>
              <a:rPr lang="fr-FR" dirty="0">
                <a:ea typeface="Arial" pitchFamily="-65" charset="0"/>
              </a:rPr>
              <a:t>CPU </a:t>
            </a:r>
            <a:r>
              <a:rPr lang="fr-FR" dirty="0" err="1" smtClean="0">
                <a:ea typeface="Arial" pitchFamily="-65" charset="0"/>
              </a:rPr>
              <a:t>sizing</a:t>
            </a:r>
            <a:endParaRPr lang="fr-FR" dirty="0" smtClean="0">
              <a:ea typeface="Arial" pitchFamily="-65" charset="0"/>
            </a:endParaRPr>
          </a:p>
          <a:p>
            <a:endParaRPr lang="fr-FR" dirty="0" smtClean="0">
              <a:ea typeface="Arial" pitchFamily="-65" charset="0"/>
            </a:endParaRPr>
          </a:p>
          <a:p>
            <a:endParaRPr lang="fr-FR" dirty="0" smtClean="0">
              <a:ea typeface="Arial" pitchFamily="-65" charset="0"/>
            </a:endParaRPr>
          </a:p>
          <a:p>
            <a:endParaRPr lang="fr-FR" dirty="0" smtClean="0">
              <a:ea typeface="Arial" pitchFamily="-65" charset="0"/>
            </a:endParaRPr>
          </a:p>
          <a:p>
            <a:endParaRPr lang="fr-FR" dirty="0" smtClean="0">
              <a:ea typeface="Arial" pitchFamily="-65" charset="0"/>
            </a:endParaRPr>
          </a:p>
          <a:p>
            <a:r>
              <a:rPr lang="en-US" dirty="0" smtClean="0">
                <a:ea typeface="Arial" pitchFamily="-65" charset="0"/>
              </a:rPr>
              <a:t>Memory </a:t>
            </a:r>
            <a:r>
              <a:rPr lang="en-US" dirty="0">
                <a:ea typeface="Arial" pitchFamily="-65" charset="0"/>
              </a:rPr>
              <a:t>Sizing (system included)</a:t>
            </a:r>
          </a:p>
          <a:p>
            <a:pPr lvl="2"/>
            <a:r>
              <a:rPr lang="en-US" dirty="0">
                <a:ea typeface="Arial" pitchFamily="-65" charset="0"/>
              </a:rPr>
              <a:t>MCS:  4 GB / Core</a:t>
            </a:r>
          </a:p>
          <a:p>
            <a:pPr lvl="2"/>
            <a:r>
              <a:rPr lang="en-US" dirty="0">
                <a:ea typeface="Arial" pitchFamily="-65" charset="0"/>
              </a:rPr>
              <a:t>FCS:   4 GB / Core</a:t>
            </a:r>
          </a:p>
          <a:p>
            <a:pPr lvl="2"/>
            <a:r>
              <a:rPr lang="en-US" dirty="0">
                <a:ea typeface="Arial" pitchFamily="-65" charset="0"/>
              </a:rPr>
              <a:t>Database:   4 GB / Core (if possible)</a:t>
            </a:r>
          </a:p>
          <a:p>
            <a:pPr lvl="3"/>
            <a:r>
              <a:rPr lang="en-US" dirty="0">
                <a:ea typeface="Arial" pitchFamily="-65" charset="0"/>
              </a:rPr>
              <a:t>Depends of the Database size </a:t>
            </a:r>
          </a:p>
          <a:p>
            <a:pPr lvl="3"/>
            <a:r>
              <a:rPr lang="en-US" dirty="0">
                <a:ea typeface="Arial" pitchFamily="-65" charset="0"/>
              </a:rPr>
              <a:t>16 GB can be a good starting point with scaling up capability</a:t>
            </a:r>
            <a:r>
              <a:rPr lang="en-US" dirty="0" smtClean="0">
                <a:ea typeface="Arial" pitchFamily="-65" charset="0"/>
              </a:rPr>
              <a:t> for VPM</a:t>
            </a:r>
          </a:p>
          <a:p>
            <a:r>
              <a:rPr lang="en-US" dirty="0" smtClean="0">
                <a:ea typeface="Arial" pitchFamily="-65" charset="0"/>
              </a:rPr>
              <a:t>Other Servers (typical starting configurations)</a:t>
            </a:r>
          </a:p>
          <a:p>
            <a:pPr lvl="1"/>
            <a:r>
              <a:rPr lang="en-US" dirty="0" smtClean="0">
                <a:ea typeface="Arial" pitchFamily="-65" charset="0"/>
              </a:rPr>
              <a:t>Autonomy IDOL Server: 2 CPU cores / 4 GB</a:t>
            </a:r>
          </a:p>
          <a:p>
            <a:pPr lvl="1"/>
            <a:r>
              <a:rPr lang="en-US" dirty="0" smtClean="0">
                <a:ea typeface="Arial" pitchFamily="-65" charset="0"/>
              </a:rPr>
              <a:t>3D Index </a:t>
            </a:r>
            <a:r>
              <a:rPr lang="en-US" dirty="0" err="1" smtClean="0">
                <a:ea typeface="Arial" pitchFamily="-65" charset="0"/>
              </a:rPr>
              <a:t>Server(s</a:t>
            </a:r>
            <a:r>
              <a:rPr lang="en-US" dirty="0" smtClean="0">
                <a:ea typeface="Arial" pitchFamily="-65" charset="0"/>
              </a:rPr>
              <a:t>): 2 CPU cores / 8 GB (build) or 4 GB (runtime) or 8 GB (</a:t>
            </a:r>
            <a:r>
              <a:rPr lang="en-US" dirty="0" err="1" smtClean="0">
                <a:ea typeface="Arial" pitchFamily="-65" charset="0"/>
              </a:rPr>
              <a:t>build+runtime</a:t>
            </a:r>
            <a:r>
              <a:rPr lang="en-US" dirty="0" smtClean="0">
                <a:ea typeface="Arial" pitchFamily="-65" charset="0"/>
              </a:rPr>
              <a:t>)</a:t>
            </a:r>
          </a:p>
          <a:p>
            <a:pPr lvl="1"/>
            <a:r>
              <a:rPr lang="en-US" dirty="0" smtClean="0">
                <a:ea typeface="Arial" pitchFamily="-65" charset="0"/>
              </a:rPr>
              <a:t>Conferencing </a:t>
            </a:r>
            <a:r>
              <a:rPr lang="en-US" dirty="0" err="1" smtClean="0">
                <a:ea typeface="Arial" pitchFamily="-65" charset="0"/>
              </a:rPr>
              <a:t>Sametime</a:t>
            </a:r>
            <a:r>
              <a:rPr lang="en-US" dirty="0" smtClean="0">
                <a:ea typeface="Arial" pitchFamily="-65" charset="0"/>
              </a:rPr>
              <a:t>/Domino: 2 CPU cores / 4 GB (no practical limit of users)</a:t>
            </a:r>
          </a:p>
          <a:p>
            <a:pPr>
              <a:buNone/>
            </a:pPr>
            <a:r>
              <a:rPr lang="en-US" dirty="0" smtClean="0">
                <a:ea typeface="Arial" pitchFamily="-65" charset="0"/>
              </a:rPr>
              <a:t>NOTE: Core here indicates the equivalent of a single core of an Intel Core2Duo or a single core of an IBM POWER5</a:t>
            </a:r>
          </a:p>
          <a:p>
            <a:pPr lvl="1"/>
            <a:endParaRPr lang="en-US" dirty="0" smtClean="0">
              <a:ea typeface="Arial" pitchFamily="-65" charset="0"/>
            </a:endParaRPr>
          </a:p>
          <a:p>
            <a:pPr lvl="2"/>
            <a:endParaRPr lang="en-US" dirty="0">
              <a:ea typeface="Arial" pitchFamily="-65" charset="0"/>
            </a:endParaRPr>
          </a:p>
          <a:p>
            <a:endParaRPr lang="fr-FR" dirty="0">
              <a:ea typeface="Arial" pitchFamily="-65" charset="0"/>
            </a:endParaRPr>
          </a:p>
        </p:txBody>
      </p:sp>
      <p:graphicFrame>
        <p:nvGraphicFramePr>
          <p:cNvPr id="6" name="Tableau 5"/>
          <p:cNvGraphicFramePr>
            <a:graphicFrameLocks noGrp="1"/>
          </p:cNvGraphicFramePr>
          <p:nvPr/>
        </p:nvGraphicFramePr>
        <p:xfrm>
          <a:off x="914400" y="1181100"/>
          <a:ext cx="7200900" cy="1546860"/>
        </p:xfrm>
        <a:graphic>
          <a:graphicData uri="http://schemas.openxmlformats.org/drawingml/2006/table">
            <a:tbl>
              <a:tblPr firstRow="1" bandRow="1">
                <a:tableStyleId>{5C22544A-7EE6-4342-B048-85BDC9FD1C3A}</a:tableStyleId>
              </a:tblPr>
              <a:tblGrid>
                <a:gridCol w="1587500"/>
                <a:gridCol w="2012950"/>
                <a:gridCol w="1800225"/>
                <a:gridCol w="1800225"/>
              </a:tblGrid>
              <a:tr h="416524">
                <a:tc>
                  <a:txBody>
                    <a:bodyPr/>
                    <a:lstStyle/>
                    <a:p>
                      <a:endParaRPr lang="en-US" dirty="0"/>
                    </a:p>
                  </a:txBody>
                  <a:tcPr/>
                </a:tc>
                <a:tc gridSpan="3">
                  <a:txBody>
                    <a:bodyPr/>
                    <a:lstStyle/>
                    <a:p>
                      <a:r>
                        <a:rPr lang="en-US" dirty="0" smtClean="0">
                          <a:solidFill>
                            <a:schemeClr val="tx1"/>
                          </a:solidFill>
                        </a:rPr>
                        <a:t># concurrent users per core</a:t>
                      </a:r>
                      <a:endParaRPr lang="en-US" dirty="0">
                        <a:solidFill>
                          <a:schemeClr val="tx1"/>
                        </a:solidFill>
                      </a:endParaRPr>
                    </a:p>
                  </a:txBody>
                  <a:tcPr/>
                </a:tc>
                <a:tc hMerge="1">
                  <a:txBody>
                    <a:bodyPr/>
                    <a:lstStyle/>
                    <a:p>
                      <a:endParaRPr lang="en-US" dirty="0"/>
                    </a:p>
                  </a:txBody>
                  <a:tcPr/>
                </a:tc>
                <a:tc hMerge="1">
                  <a:txBody>
                    <a:bodyPr/>
                    <a:lstStyle/>
                    <a:p>
                      <a:endParaRPr lang="en-US" dirty="0"/>
                    </a:p>
                  </a:txBody>
                  <a:tcPr/>
                </a:tc>
              </a:tr>
              <a:tr h="342740">
                <a:tc>
                  <a:txBody>
                    <a:bodyPr/>
                    <a:lstStyle/>
                    <a:p>
                      <a:endParaRPr lang="en-US" dirty="0"/>
                    </a:p>
                  </a:txBody>
                  <a:tcPr/>
                </a:tc>
                <a:tc>
                  <a:txBody>
                    <a:bodyPr/>
                    <a:lstStyle/>
                    <a:p>
                      <a:r>
                        <a:rPr lang="en-US" dirty="0" smtClean="0"/>
                        <a:t>MCS</a:t>
                      </a:r>
                      <a:endParaRPr lang="en-US" dirty="0"/>
                    </a:p>
                  </a:txBody>
                  <a:tcPr/>
                </a:tc>
                <a:tc>
                  <a:txBody>
                    <a:bodyPr/>
                    <a:lstStyle/>
                    <a:p>
                      <a:r>
                        <a:rPr lang="en-US" dirty="0" smtClean="0"/>
                        <a:t>FCS</a:t>
                      </a:r>
                      <a:endParaRPr lang="en-US" dirty="0"/>
                    </a:p>
                  </a:txBody>
                  <a:tcPr/>
                </a:tc>
                <a:tc>
                  <a:txBody>
                    <a:bodyPr/>
                    <a:lstStyle/>
                    <a:p>
                      <a:r>
                        <a:rPr lang="en-US" dirty="0" smtClean="0"/>
                        <a:t>DB</a:t>
                      </a:r>
                      <a:endParaRPr lang="en-US" dirty="0"/>
                    </a:p>
                  </a:txBody>
                  <a:tcPr/>
                </a:tc>
              </a:tr>
              <a:tr h="398816">
                <a:tc>
                  <a:txBody>
                    <a:bodyPr/>
                    <a:lstStyle/>
                    <a:p>
                      <a:r>
                        <a:rPr lang="en-US" dirty="0" smtClean="0"/>
                        <a:t>Governance</a:t>
                      </a:r>
                      <a:endParaRPr lang="en-US" dirty="0"/>
                    </a:p>
                  </a:txBody>
                  <a:tcPr/>
                </a:tc>
                <a:tc>
                  <a:txBody>
                    <a:bodyPr/>
                    <a:lstStyle/>
                    <a:p>
                      <a:r>
                        <a:rPr lang="en-US" dirty="0" smtClean="0"/>
                        <a:t>75</a:t>
                      </a:r>
                      <a:endParaRPr lang="en-US" dirty="0"/>
                    </a:p>
                  </a:txBody>
                  <a:tcPr/>
                </a:tc>
                <a:tc>
                  <a:txBody>
                    <a:bodyPr/>
                    <a:lstStyle/>
                    <a:p>
                      <a:r>
                        <a:rPr lang="en-US" dirty="0" smtClean="0"/>
                        <a:t>150</a:t>
                      </a:r>
                      <a:endParaRPr lang="en-US" dirty="0"/>
                    </a:p>
                  </a:txBody>
                  <a:tcPr/>
                </a:tc>
                <a:tc>
                  <a:txBody>
                    <a:bodyPr/>
                    <a:lstStyle/>
                    <a:p>
                      <a:r>
                        <a:rPr lang="en-US" dirty="0" smtClean="0"/>
                        <a:t>100</a:t>
                      </a:r>
                      <a:endParaRPr lang="en-US" dirty="0"/>
                    </a:p>
                  </a:txBody>
                  <a:tcPr/>
                </a:tc>
              </a:tr>
              <a:tr h="342740">
                <a:tc>
                  <a:txBody>
                    <a:bodyPr/>
                    <a:lstStyle/>
                    <a:p>
                      <a:r>
                        <a:rPr lang="en-US" dirty="0" smtClean="0"/>
                        <a:t>VPM</a:t>
                      </a:r>
                      <a:endParaRPr lang="en-US" dirty="0"/>
                    </a:p>
                  </a:txBody>
                  <a:tcPr/>
                </a:tc>
                <a:tc>
                  <a:txBody>
                    <a:bodyPr/>
                    <a:lstStyle/>
                    <a:p>
                      <a:r>
                        <a:rPr lang="en-US" dirty="0" smtClean="0"/>
                        <a:t>30</a:t>
                      </a:r>
                      <a:endParaRPr lang="en-US" dirty="0"/>
                    </a:p>
                  </a:txBody>
                  <a:tcPr/>
                </a:tc>
                <a:tc>
                  <a:txBody>
                    <a:bodyPr/>
                    <a:lstStyle/>
                    <a:p>
                      <a:r>
                        <a:rPr lang="en-US" dirty="0" smtClean="0"/>
                        <a:t>100</a:t>
                      </a:r>
                      <a:endParaRPr lang="en-US" dirty="0"/>
                    </a:p>
                  </a:txBody>
                  <a:tcPr/>
                </a:tc>
                <a:tc>
                  <a:txBody>
                    <a:bodyPr/>
                    <a:lstStyle/>
                    <a:p>
                      <a:r>
                        <a:rPr lang="en-US" dirty="0" smtClean="0"/>
                        <a:t>60</a:t>
                      </a:r>
                      <a:endParaRPr lang="en-US" dirty="0"/>
                    </a:p>
                  </a:txBody>
                  <a:tcPr/>
                </a:tc>
              </a:tr>
            </a:tbl>
          </a:graphicData>
        </a:graphic>
      </p:graphicFrame>
      <p:sp>
        <p:nvSpPr>
          <p:cNvPr id="8197" name="TextBox 7"/>
          <p:cNvSpPr txBox="1">
            <a:spLocks noChangeArrowheads="1"/>
          </p:cNvSpPr>
          <p:nvPr/>
        </p:nvSpPr>
        <p:spPr bwMode="auto">
          <a:xfrm rot="686271">
            <a:off x="5794375" y="893267"/>
            <a:ext cx="2743200" cy="923330"/>
          </a:xfrm>
          <a:prstGeom prst="rect">
            <a:avLst/>
          </a:prstGeom>
          <a:noFill/>
          <a:ln w="9525">
            <a:noFill/>
            <a:miter lim="800000"/>
            <a:headEnd/>
            <a:tailEnd/>
          </a:ln>
        </p:spPr>
        <p:txBody>
          <a:bodyPr>
            <a:prstTxWarp prst="textNoShape">
              <a:avLst/>
            </a:prstTxWarp>
            <a:spAutoFit/>
          </a:bodyPr>
          <a:lstStyle/>
          <a:p>
            <a:r>
              <a:rPr lang="fr-FR" b="1" dirty="0">
                <a:solidFill>
                  <a:srgbClr val="FF0000"/>
                </a:solidFill>
                <a:ea typeface="MS PGothic" pitchFamily="34" charset="-128"/>
                <a:cs typeface="MS PGothic" pitchFamily="34" charset="-128"/>
              </a:rPr>
              <a:t>To </a:t>
            </a:r>
            <a:r>
              <a:rPr lang="fr-FR" b="1" dirty="0" err="1">
                <a:solidFill>
                  <a:srgbClr val="FF0000"/>
                </a:solidFill>
                <a:ea typeface="MS PGothic" pitchFamily="34" charset="-128"/>
                <a:cs typeface="MS PGothic" pitchFamily="34" charset="-128"/>
              </a:rPr>
              <a:t>be</a:t>
            </a:r>
            <a:r>
              <a:rPr lang="fr-FR" b="1" dirty="0">
                <a:solidFill>
                  <a:srgbClr val="FF0000"/>
                </a:solidFill>
                <a:ea typeface="MS PGothic" pitchFamily="34" charset="-128"/>
                <a:cs typeface="MS PGothic" pitchFamily="34" charset="-128"/>
              </a:rPr>
              <a:t> </a:t>
            </a:r>
            <a:r>
              <a:rPr lang="fr-FR" b="1" dirty="0" err="1">
                <a:solidFill>
                  <a:srgbClr val="FF0000"/>
                </a:solidFill>
                <a:ea typeface="MS PGothic" pitchFamily="34" charset="-128"/>
                <a:cs typeface="MS PGothic" pitchFamily="34" charset="-128"/>
              </a:rPr>
              <a:t>tuned</a:t>
            </a:r>
            <a:r>
              <a:rPr lang="fr-FR" b="1" dirty="0">
                <a:solidFill>
                  <a:srgbClr val="FF0000"/>
                </a:solidFill>
                <a:ea typeface="MS PGothic" pitchFamily="34" charset="-128"/>
                <a:cs typeface="MS PGothic" pitchFamily="34" charset="-128"/>
              </a:rPr>
              <a:t> </a:t>
            </a:r>
            <a:r>
              <a:rPr lang="fr-FR" b="1" dirty="0" err="1">
                <a:solidFill>
                  <a:srgbClr val="FF0000"/>
                </a:solidFill>
                <a:ea typeface="MS PGothic" pitchFamily="34" charset="-128"/>
                <a:cs typeface="MS PGothic" pitchFamily="34" charset="-128"/>
              </a:rPr>
              <a:t>depending</a:t>
            </a:r>
            <a:r>
              <a:rPr lang="fr-FR" b="1" dirty="0">
                <a:solidFill>
                  <a:srgbClr val="FF0000"/>
                </a:solidFill>
                <a:ea typeface="MS PGothic" pitchFamily="34" charset="-128"/>
                <a:cs typeface="MS PGothic" pitchFamily="34" charset="-128"/>
              </a:rPr>
              <a:t> </a:t>
            </a:r>
            <a:r>
              <a:rPr lang="fr-FR" b="1" dirty="0" smtClean="0">
                <a:solidFill>
                  <a:srgbClr val="FF0000"/>
                </a:solidFill>
                <a:ea typeface="MS PGothic" pitchFamily="34" charset="-128"/>
                <a:cs typeface="MS PGothic" pitchFamily="34" charset="-128"/>
              </a:rPr>
              <a:t>on </a:t>
            </a:r>
            <a:r>
              <a:rPr lang="fr-FR" b="1" dirty="0" err="1" smtClean="0">
                <a:solidFill>
                  <a:srgbClr val="FF0000"/>
                </a:solidFill>
                <a:ea typeface="MS PGothic" pitchFamily="34" charset="-128"/>
                <a:cs typeface="MS PGothic" pitchFamily="34" charset="-128"/>
              </a:rPr>
              <a:t>precise</a:t>
            </a:r>
            <a:r>
              <a:rPr lang="fr-FR" b="1" dirty="0" smtClean="0">
                <a:solidFill>
                  <a:srgbClr val="FF0000"/>
                </a:solidFill>
                <a:ea typeface="MS PGothic" pitchFamily="34" charset="-128"/>
                <a:cs typeface="MS PGothic" pitchFamily="34" charset="-128"/>
              </a:rPr>
              <a:t> </a:t>
            </a:r>
            <a:r>
              <a:rPr lang="fr-FR" b="1" dirty="0" err="1">
                <a:solidFill>
                  <a:srgbClr val="FF0000"/>
                </a:solidFill>
                <a:ea typeface="MS PGothic" pitchFamily="34" charset="-128"/>
                <a:cs typeface="MS PGothic" pitchFamily="34" charset="-128"/>
              </a:rPr>
              <a:t>customer</a:t>
            </a:r>
            <a:r>
              <a:rPr lang="fr-FR" b="1" dirty="0" smtClean="0">
                <a:solidFill>
                  <a:srgbClr val="FF0000"/>
                </a:solidFill>
                <a:ea typeface="MS PGothic" pitchFamily="34" charset="-128"/>
                <a:cs typeface="MS PGothic" pitchFamily="34" charset="-128"/>
              </a:rPr>
              <a:t> </a:t>
            </a:r>
            <a:r>
              <a:rPr lang="fr-FR" b="1" dirty="0" err="1" smtClean="0">
                <a:solidFill>
                  <a:srgbClr val="FF0000"/>
                </a:solidFill>
                <a:ea typeface="MS PGothic" pitchFamily="34" charset="-128"/>
                <a:cs typeface="MS PGothic" pitchFamily="34" charset="-128"/>
              </a:rPr>
              <a:t>requirements</a:t>
            </a:r>
            <a:endParaRPr lang="fr-FR" b="1" dirty="0">
              <a:solidFill>
                <a:srgbClr val="FF0000"/>
              </a:solidFill>
              <a:ea typeface="MS PGothic" pitchFamily="34" charset="-128"/>
              <a:cs typeface="MS PGothic"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ea typeface="Arial" pitchFamily="-65" charset="0"/>
              </a:rPr>
              <a:t>Sizing Methodology</a:t>
            </a:r>
          </a:p>
        </p:txBody>
      </p:sp>
      <p:sp>
        <p:nvSpPr>
          <p:cNvPr id="7171" name="Curved Left Arrow 3"/>
          <p:cNvSpPr>
            <a:spLocks noChangeArrowheads="1"/>
          </p:cNvSpPr>
          <p:nvPr/>
        </p:nvSpPr>
        <p:spPr bwMode="auto">
          <a:xfrm>
            <a:off x="2899251" y="2480202"/>
            <a:ext cx="3311882" cy="2233085"/>
          </a:xfrm>
          <a:prstGeom prst="curvedLeftArrow">
            <a:avLst>
              <a:gd name="adj1" fmla="val 25000"/>
              <a:gd name="adj2" fmla="val 50000"/>
              <a:gd name="adj3" fmla="val 24998"/>
            </a:avLst>
          </a:prstGeom>
          <a:solidFill>
            <a:schemeClr val="accent1">
              <a:alpha val="10196"/>
            </a:schemeClr>
          </a:solidFill>
          <a:ln w="9525">
            <a:solidFill>
              <a:schemeClr val="tx1"/>
            </a:solidFill>
            <a:round/>
            <a:headEnd/>
            <a:tailEnd/>
          </a:ln>
        </p:spPr>
        <p:txBody>
          <a:bodyPr wrap="none" lIns="90000" tIns="46800" rIns="36000" bIns="46800" anchor="ctr">
            <a:prstTxWarp prst="textNoShape">
              <a:avLst/>
            </a:prstTxWarp>
          </a:bodyPr>
          <a:lstStyle/>
          <a:p>
            <a:pPr algn="l" defTabSz="914400">
              <a:spcBef>
                <a:spcPct val="0"/>
              </a:spcBef>
              <a:buClrTx/>
              <a:buFontTx/>
              <a:buNone/>
            </a:pPr>
            <a:endParaRPr lang="en-US">
              <a:ea typeface="MS PGothic" pitchFamily="34" charset="-128"/>
              <a:cs typeface="MS PGothic" pitchFamily="34" charset="-128"/>
            </a:endParaRPr>
          </a:p>
        </p:txBody>
      </p:sp>
      <p:sp>
        <p:nvSpPr>
          <p:cNvPr id="7" name="TextBox 6"/>
          <p:cNvSpPr txBox="1"/>
          <p:nvPr/>
        </p:nvSpPr>
        <p:spPr>
          <a:xfrm>
            <a:off x="327025" y="811213"/>
            <a:ext cx="2892425" cy="1600200"/>
          </a:xfrm>
          <a:prstGeom prst="rect">
            <a:avLst/>
          </a:prstGeom>
          <a:solidFill>
            <a:schemeClr val="bg1"/>
          </a:solidFill>
        </p:spPr>
        <p:txBody>
          <a:bodyPr>
            <a:prstTxWarp prst="textNoShape">
              <a:avLst/>
            </a:prstTxWarp>
            <a:spAutoFit/>
          </a:bodyPr>
          <a:lstStyle/>
          <a:p>
            <a:pPr algn="l"/>
            <a:r>
              <a:rPr lang="en-US" sz="1400" dirty="0">
                <a:ea typeface="MS PGothic" pitchFamily="34" charset="-128"/>
                <a:cs typeface="MS PGothic" pitchFamily="34" charset="-128"/>
              </a:rPr>
              <a:t>Quick Sizing:</a:t>
            </a:r>
          </a:p>
          <a:p>
            <a:pPr algn="l">
              <a:buFont typeface="Arial" pitchFamily="-65" charset="0"/>
              <a:buAutoNum type="arabicPeriod"/>
            </a:pPr>
            <a:r>
              <a:rPr lang="en-US" sz="1400" dirty="0">
                <a:ea typeface="MS PGothic" pitchFamily="34" charset="-128"/>
                <a:cs typeface="MS PGothic" pitchFamily="34" charset="-128"/>
              </a:rPr>
              <a:t>Objectives: quick and rough estimation of sizing</a:t>
            </a:r>
          </a:p>
          <a:p>
            <a:pPr algn="l">
              <a:buFont typeface="Arial" pitchFamily="-65" charset="0"/>
              <a:buAutoNum type="arabicPeriod"/>
            </a:pPr>
            <a:r>
              <a:rPr lang="en-US" sz="1400" dirty="0">
                <a:ea typeface="MS PGothic" pitchFamily="34" charset="-128"/>
                <a:cs typeface="MS PGothic" pitchFamily="34" charset="-128"/>
              </a:rPr>
              <a:t>When: Only If requested by Customer  if no specific information available</a:t>
            </a:r>
          </a:p>
        </p:txBody>
      </p:sp>
      <p:sp>
        <p:nvSpPr>
          <p:cNvPr id="8" name="TextBox 7"/>
          <p:cNvSpPr txBox="1"/>
          <p:nvPr/>
        </p:nvSpPr>
        <p:spPr>
          <a:xfrm>
            <a:off x="4048125" y="747713"/>
            <a:ext cx="2892425" cy="1600438"/>
          </a:xfrm>
          <a:prstGeom prst="rect">
            <a:avLst/>
          </a:prstGeom>
          <a:solidFill>
            <a:schemeClr val="bg1"/>
          </a:solidFill>
        </p:spPr>
        <p:txBody>
          <a:bodyPr wrap="square">
            <a:prstTxWarp prst="textNoShape">
              <a:avLst/>
            </a:prstTxWarp>
            <a:spAutoFit/>
          </a:bodyPr>
          <a:lstStyle/>
          <a:p>
            <a:pPr algn="l"/>
            <a:r>
              <a:rPr lang="en-US" sz="1400" dirty="0">
                <a:ea typeface="MS PGothic" pitchFamily="34" charset="-128"/>
                <a:cs typeface="MS PGothic" pitchFamily="34" charset="-128"/>
              </a:rPr>
              <a:t>During Pilot Phase:</a:t>
            </a:r>
          </a:p>
          <a:p>
            <a:pPr algn="l">
              <a:buFont typeface="Arial" pitchFamily="-65" charset="0"/>
              <a:buAutoNum type="arabicPeriod"/>
            </a:pPr>
            <a:r>
              <a:rPr lang="en-US" sz="1400" dirty="0">
                <a:ea typeface="MS PGothic" pitchFamily="34" charset="-128"/>
                <a:cs typeface="MS PGothic" pitchFamily="34" charset="-128"/>
              </a:rPr>
              <a:t>Define with Customer Critical scenarios and Workload</a:t>
            </a:r>
          </a:p>
          <a:p>
            <a:pPr algn="l">
              <a:buFont typeface="Arial" pitchFamily="-65" charset="0"/>
              <a:buAutoNum type="arabicPeriod"/>
            </a:pPr>
            <a:r>
              <a:rPr lang="en-US" sz="1400" dirty="0">
                <a:ea typeface="MS PGothic" pitchFamily="34" charset="-128"/>
                <a:cs typeface="MS PGothic" pitchFamily="34" charset="-128"/>
              </a:rPr>
              <a:t>Validate with customers scope of customization</a:t>
            </a:r>
          </a:p>
          <a:p>
            <a:pPr algn="l">
              <a:buFont typeface="Arial" pitchFamily="-65" charset="0"/>
              <a:buAutoNum type="arabicPeriod"/>
            </a:pPr>
            <a:r>
              <a:rPr lang="en-US" sz="1400" dirty="0">
                <a:ea typeface="MS PGothic" pitchFamily="34" charset="-128"/>
                <a:cs typeface="MS PGothic" pitchFamily="34" charset="-128"/>
              </a:rPr>
              <a:t>Execute with customers scenarios on Pilot environment</a:t>
            </a:r>
          </a:p>
        </p:txBody>
      </p:sp>
      <p:sp>
        <p:nvSpPr>
          <p:cNvPr id="9" name="TextBox 8"/>
          <p:cNvSpPr txBox="1"/>
          <p:nvPr/>
        </p:nvSpPr>
        <p:spPr>
          <a:xfrm>
            <a:off x="6253163" y="2936875"/>
            <a:ext cx="2890837" cy="2894013"/>
          </a:xfrm>
          <a:prstGeom prst="rect">
            <a:avLst/>
          </a:prstGeom>
          <a:solidFill>
            <a:schemeClr val="bg1"/>
          </a:solidFill>
        </p:spPr>
        <p:txBody>
          <a:bodyPr>
            <a:prstTxWarp prst="textNoShape">
              <a:avLst/>
            </a:prstTxWarp>
            <a:spAutoFit/>
          </a:bodyPr>
          <a:lstStyle/>
          <a:p>
            <a:pPr algn="l"/>
            <a:r>
              <a:rPr lang="en-US" sz="1400" dirty="0">
                <a:ea typeface="MS PGothic" pitchFamily="34" charset="-128"/>
                <a:cs typeface="MS PGothic" pitchFamily="34" charset="-128"/>
              </a:rPr>
              <a:t>During Pilot Phase or after Pilot Phase:</a:t>
            </a:r>
          </a:p>
          <a:p>
            <a:pPr algn="l">
              <a:buFont typeface="Arial" pitchFamily="-65" charset="0"/>
              <a:buAutoNum type="arabicPeriod"/>
            </a:pPr>
            <a:r>
              <a:rPr lang="en-US" sz="1400" dirty="0">
                <a:ea typeface="MS PGothic" pitchFamily="34" charset="-128"/>
                <a:cs typeface="MS PGothic" pitchFamily="34" charset="-128"/>
              </a:rPr>
              <a:t>Validate Scenarios with ENOVIA PCS Expert</a:t>
            </a:r>
          </a:p>
          <a:p>
            <a:pPr algn="l">
              <a:buFont typeface="Arial" pitchFamily="-65" charset="0"/>
              <a:buAutoNum type="arabicPeriod"/>
            </a:pPr>
            <a:r>
              <a:rPr lang="en-US" sz="1400" dirty="0">
                <a:ea typeface="MS PGothic" pitchFamily="34" charset="-128"/>
                <a:cs typeface="MS PGothic" pitchFamily="34" charset="-128"/>
              </a:rPr>
              <a:t>Define targeted infrastructure and Hardware</a:t>
            </a:r>
          </a:p>
          <a:p>
            <a:pPr algn="l">
              <a:buFont typeface="Arial" pitchFamily="-65" charset="0"/>
              <a:buAutoNum type="arabicPeriod"/>
            </a:pPr>
            <a:r>
              <a:rPr lang="en-US" sz="1400" dirty="0">
                <a:ea typeface="MS PGothic" pitchFamily="34" charset="-128"/>
                <a:cs typeface="MS PGothic" pitchFamily="34" charset="-128"/>
              </a:rPr>
              <a:t>Decide if Measurements are needed on Pilot Environment</a:t>
            </a:r>
          </a:p>
          <a:p>
            <a:pPr algn="l">
              <a:buFont typeface="Arial" pitchFamily="-65" charset="0"/>
              <a:buAutoNum type="arabicPeriod"/>
            </a:pPr>
            <a:r>
              <a:rPr lang="en-US" sz="1400" dirty="0">
                <a:ea typeface="MS PGothic" pitchFamily="34" charset="-128"/>
                <a:cs typeface="MS PGothic" pitchFamily="34" charset="-128"/>
              </a:rPr>
              <a:t>If requested involve PCS expert to perform Measurement</a:t>
            </a:r>
          </a:p>
        </p:txBody>
      </p:sp>
      <p:sp>
        <p:nvSpPr>
          <p:cNvPr id="10" name="TextBox 9"/>
          <p:cNvSpPr txBox="1"/>
          <p:nvPr/>
        </p:nvSpPr>
        <p:spPr>
          <a:xfrm>
            <a:off x="3297238" y="4718050"/>
            <a:ext cx="2892425" cy="2030413"/>
          </a:xfrm>
          <a:prstGeom prst="rect">
            <a:avLst/>
          </a:prstGeom>
          <a:solidFill>
            <a:schemeClr val="bg1"/>
          </a:solidFill>
        </p:spPr>
        <p:txBody>
          <a:bodyPr>
            <a:prstTxWarp prst="textNoShape">
              <a:avLst/>
            </a:prstTxWarp>
            <a:spAutoFit/>
          </a:bodyPr>
          <a:lstStyle/>
          <a:p>
            <a:pPr algn="l"/>
            <a:r>
              <a:rPr lang="en-US" sz="1400">
                <a:ea typeface="MS PGothic" pitchFamily="34" charset="-128"/>
                <a:cs typeface="MS PGothic" pitchFamily="34" charset="-128"/>
              </a:rPr>
              <a:t>During Pilot Phase or after Pilot Phase:</a:t>
            </a:r>
          </a:p>
          <a:p>
            <a:pPr algn="l">
              <a:buFont typeface="Arial" pitchFamily="-65" charset="0"/>
              <a:buAutoNum type="arabicPeriod"/>
            </a:pPr>
            <a:r>
              <a:rPr lang="en-US" sz="1400">
                <a:ea typeface="MS PGothic" pitchFamily="34" charset="-128"/>
                <a:cs typeface="MS PGothic" pitchFamily="34" charset="-128"/>
              </a:rPr>
              <a:t>Request ENOVIA PCS Expert to use Predictive Model for Sizing</a:t>
            </a:r>
          </a:p>
          <a:p>
            <a:pPr algn="l">
              <a:buFont typeface="Arial" pitchFamily="-65" charset="0"/>
              <a:buAutoNum type="arabicPeriod"/>
            </a:pPr>
            <a:r>
              <a:rPr lang="en-US" sz="1400">
                <a:ea typeface="MS PGothic" pitchFamily="34" charset="-128"/>
                <a:cs typeface="MS PGothic" pitchFamily="34" charset="-128"/>
              </a:rPr>
              <a:t>Disclose results to Customer advertising him about information is not contractual</a:t>
            </a:r>
          </a:p>
        </p:txBody>
      </p:sp>
      <p:sp>
        <p:nvSpPr>
          <p:cNvPr id="11" name="TextBox 10"/>
          <p:cNvSpPr txBox="1"/>
          <p:nvPr/>
        </p:nvSpPr>
        <p:spPr>
          <a:xfrm>
            <a:off x="0" y="3681413"/>
            <a:ext cx="2890838" cy="1600200"/>
          </a:xfrm>
          <a:prstGeom prst="rect">
            <a:avLst/>
          </a:prstGeom>
          <a:solidFill>
            <a:schemeClr val="bg1"/>
          </a:solidFill>
        </p:spPr>
        <p:txBody>
          <a:bodyPr>
            <a:prstTxWarp prst="textNoShape">
              <a:avLst/>
            </a:prstTxWarp>
            <a:spAutoFit/>
          </a:bodyPr>
          <a:lstStyle/>
          <a:p>
            <a:pPr algn="l"/>
            <a:r>
              <a:rPr lang="en-US" sz="1400">
                <a:ea typeface="MS PGothic" pitchFamily="34" charset="-128"/>
                <a:cs typeface="MS PGothic" pitchFamily="34" charset="-128"/>
              </a:rPr>
              <a:t>During deployment:</a:t>
            </a:r>
          </a:p>
          <a:p>
            <a:pPr algn="l">
              <a:buFont typeface="Arial" pitchFamily="-65" charset="0"/>
              <a:buAutoNum type="arabicPeriod"/>
            </a:pPr>
            <a:r>
              <a:rPr lang="en-US" sz="1400">
                <a:ea typeface="MS PGothic" pitchFamily="34" charset="-128"/>
                <a:cs typeface="MS PGothic" pitchFamily="34" charset="-128"/>
              </a:rPr>
              <a:t>Ensure monitoring tools is in place </a:t>
            </a:r>
          </a:p>
          <a:p>
            <a:pPr algn="l">
              <a:buFont typeface="Arial" pitchFamily="-65" charset="0"/>
              <a:buAutoNum type="arabicPeriod"/>
            </a:pPr>
            <a:r>
              <a:rPr lang="en-US" sz="1400">
                <a:ea typeface="MS PGothic" pitchFamily="34" charset="-128"/>
                <a:cs typeface="MS PGothic" pitchFamily="34" charset="-128"/>
              </a:rPr>
              <a:t>Review with Customer periodically workload and actual scenarios </a:t>
            </a:r>
          </a:p>
        </p:txBody>
      </p:sp>
      <p:sp>
        <p:nvSpPr>
          <p:cNvPr id="7177" name="Oval 11"/>
          <p:cNvSpPr>
            <a:spLocks noChangeArrowheads="1"/>
          </p:cNvSpPr>
          <p:nvPr/>
        </p:nvSpPr>
        <p:spPr bwMode="auto">
          <a:xfrm>
            <a:off x="215900" y="654050"/>
            <a:ext cx="250825" cy="268288"/>
          </a:xfrm>
          <a:prstGeom prst="ellipse">
            <a:avLst/>
          </a:prstGeom>
          <a:solidFill>
            <a:schemeClr val="accent1"/>
          </a:solidFill>
          <a:ln w="9525">
            <a:solidFill>
              <a:schemeClr val="tx1"/>
            </a:solidFill>
            <a:round/>
            <a:headEnd/>
            <a:tailEnd/>
          </a:ln>
        </p:spPr>
        <p:txBody>
          <a:bodyPr wrap="none" lIns="90000" tIns="46800" rIns="36000" bIns="46800" anchor="ctr">
            <a:prstTxWarp prst="textNoShape">
              <a:avLst/>
            </a:prstTxWarp>
          </a:bodyPr>
          <a:lstStyle/>
          <a:p>
            <a:pPr defTabSz="914400">
              <a:spcBef>
                <a:spcPct val="0"/>
              </a:spcBef>
              <a:buClrTx/>
              <a:buFontTx/>
              <a:buNone/>
            </a:pPr>
            <a:r>
              <a:rPr lang="en-US">
                <a:ea typeface="MS PGothic" pitchFamily="34" charset="-128"/>
                <a:cs typeface="MS PGothic" pitchFamily="34" charset="-128"/>
              </a:rPr>
              <a:t>1</a:t>
            </a:r>
          </a:p>
        </p:txBody>
      </p:sp>
      <p:sp>
        <p:nvSpPr>
          <p:cNvPr id="7178" name="Oval 12"/>
          <p:cNvSpPr>
            <a:spLocks noChangeArrowheads="1"/>
          </p:cNvSpPr>
          <p:nvPr/>
        </p:nvSpPr>
        <p:spPr bwMode="auto">
          <a:xfrm>
            <a:off x="3819525" y="725488"/>
            <a:ext cx="250825" cy="269875"/>
          </a:xfrm>
          <a:prstGeom prst="ellipse">
            <a:avLst/>
          </a:prstGeom>
          <a:solidFill>
            <a:schemeClr val="accent1"/>
          </a:solidFill>
          <a:ln w="9525">
            <a:solidFill>
              <a:schemeClr val="tx1"/>
            </a:solidFill>
            <a:round/>
            <a:headEnd/>
            <a:tailEnd/>
          </a:ln>
        </p:spPr>
        <p:txBody>
          <a:bodyPr wrap="none" lIns="90000" tIns="46800" rIns="36000" bIns="46800" anchor="ctr">
            <a:prstTxWarp prst="textNoShape">
              <a:avLst/>
            </a:prstTxWarp>
          </a:bodyPr>
          <a:lstStyle/>
          <a:p>
            <a:pPr defTabSz="914400">
              <a:spcBef>
                <a:spcPct val="0"/>
              </a:spcBef>
              <a:buClrTx/>
              <a:buFontTx/>
              <a:buNone/>
            </a:pPr>
            <a:r>
              <a:rPr lang="en-US">
                <a:ea typeface="MS PGothic" pitchFamily="34" charset="-128"/>
                <a:cs typeface="MS PGothic" pitchFamily="34" charset="-128"/>
              </a:rPr>
              <a:t>2</a:t>
            </a:r>
          </a:p>
        </p:txBody>
      </p:sp>
      <p:sp>
        <p:nvSpPr>
          <p:cNvPr id="7179" name="Oval 13"/>
          <p:cNvSpPr>
            <a:spLocks noChangeArrowheads="1"/>
          </p:cNvSpPr>
          <p:nvPr/>
        </p:nvSpPr>
        <p:spPr bwMode="auto">
          <a:xfrm>
            <a:off x="6056313" y="2827338"/>
            <a:ext cx="250825" cy="269875"/>
          </a:xfrm>
          <a:prstGeom prst="ellipse">
            <a:avLst/>
          </a:prstGeom>
          <a:solidFill>
            <a:schemeClr val="accent1"/>
          </a:solidFill>
          <a:ln w="9525">
            <a:solidFill>
              <a:schemeClr val="tx1"/>
            </a:solidFill>
            <a:round/>
            <a:headEnd/>
            <a:tailEnd/>
          </a:ln>
        </p:spPr>
        <p:txBody>
          <a:bodyPr wrap="none" lIns="90000" tIns="46800" rIns="36000" bIns="46800" anchor="ctr">
            <a:prstTxWarp prst="textNoShape">
              <a:avLst/>
            </a:prstTxWarp>
          </a:bodyPr>
          <a:lstStyle/>
          <a:p>
            <a:pPr defTabSz="914400">
              <a:spcBef>
                <a:spcPct val="0"/>
              </a:spcBef>
              <a:buClrTx/>
              <a:buFontTx/>
              <a:buNone/>
            </a:pPr>
            <a:r>
              <a:rPr lang="en-US">
                <a:ea typeface="MS PGothic" pitchFamily="34" charset="-128"/>
                <a:cs typeface="MS PGothic" pitchFamily="34" charset="-128"/>
              </a:rPr>
              <a:t>3</a:t>
            </a:r>
          </a:p>
        </p:txBody>
      </p:sp>
      <p:sp>
        <p:nvSpPr>
          <p:cNvPr id="7180" name="Oval 14"/>
          <p:cNvSpPr>
            <a:spLocks noChangeArrowheads="1"/>
          </p:cNvSpPr>
          <p:nvPr/>
        </p:nvSpPr>
        <p:spPr bwMode="auto">
          <a:xfrm>
            <a:off x="3062288" y="4659313"/>
            <a:ext cx="250825" cy="268287"/>
          </a:xfrm>
          <a:prstGeom prst="ellipse">
            <a:avLst/>
          </a:prstGeom>
          <a:solidFill>
            <a:schemeClr val="accent1"/>
          </a:solidFill>
          <a:ln w="9525">
            <a:solidFill>
              <a:schemeClr val="tx1"/>
            </a:solidFill>
            <a:round/>
            <a:headEnd/>
            <a:tailEnd/>
          </a:ln>
        </p:spPr>
        <p:txBody>
          <a:bodyPr wrap="none" lIns="90000" tIns="46800" rIns="36000" bIns="46800" anchor="ctr">
            <a:prstTxWarp prst="textNoShape">
              <a:avLst/>
            </a:prstTxWarp>
          </a:bodyPr>
          <a:lstStyle/>
          <a:p>
            <a:pPr defTabSz="914400">
              <a:spcBef>
                <a:spcPct val="0"/>
              </a:spcBef>
              <a:buClrTx/>
              <a:buFontTx/>
              <a:buNone/>
            </a:pPr>
            <a:r>
              <a:rPr lang="en-US">
                <a:ea typeface="MS PGothic" pitchFamily="34" charset="-128"/>
                <a:cs typeface="MS PGothic" pitchFamily="34" charset="-128"/>
              </a:rPr>
              <a:t>4</a:t>
            </a:r>
          </a:p>
        </p:txBody>
      </p:sp>
      <p:sp>
        <p:nvSpPr>
          <p:cNvPr id="7181" name="Oval 15"/>
          <p:cNvSpPr>
            <a:spLocks noChangeArrowheads="1"/>
          </p:cNvSpPr>
          <p:nvPr/>
        </p:nvSpPr>
        <p:spPr bwMode="auto">
          <a:xfrm>
            <a:off x="0" y="3452813"/>
            <a:ext cx="250825" cy="268287"/>
          </a:xfrm>
          <a:prstGeom prst="ellipse">
            <a:avLst/>
          </a:prstGeom>
          <a:solidFill>
            <a:schemeClr val="accent1"/>
          </a:solidFill>
          <a:ln w="9525">
            <a:solidFill>
              <a:schemeClr val="tx1"/>
            </a:solidFill>
            <a:round/>
            <a:headEnd/>
            <a:tailEnd/>
          </a:ln>
        </p:spPr>
        <p:txBody>
          <a:bodyPr wrap="none" lIns="90000" tIns="46800" rIns="36000" bIns="46800" anchor="ctr">
            <a:prstTxWarp prst="textNoShape">
              <a:avLst/>
            </a:prstTxWarp>
          </a:bodyPr>
          <a:lstStyle/>
          <a:p>
            <a:pPr defTabSz="914400">
              <a:spcBef>
                <a:spcPct val="0"/>
              </a:spcBef>
              <a:buClrTx/>
              <a:buFontTx/>
              <a:buNone/>
            </a:pPr>
            <a:r>
              <a:rPr lang="en-US">
                <a:ea typeface="MS PGothic" pitchFamily="34" charset="-128"/>
                <a:cs typeface="MS PGothic" pitchFamily="34" charset="-128"/>
              </a:rPr>
              <a:t>5</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re 1"/>
          <p:cNvSpPr>
            <a:spLocks noGrp="1"/>
          </p:cNvSpPr>
          <p:nvPr>
            <p:ph type="title"/>
          </p:nvPr>
        </p:nvSpPr>
        <p:spPr/>
        <p:txBody>
          <a:bodyPr/>
          <a:lstStyle/>
          <a:p>
            <a:r>
              <a:rPr lang="en-US" smtClean="0">
                <a:ea typeface="Arial" pitchFamily="-65" charset="0"/>
              </a:rPr>
              <a:t>Tools for Sizing and Architecture</a:t>
            </a:r>
          </a:p>
        </p:txBody>
      </p:sp>
      <p:sp>
        <p:nvSpPr>
          <p:cNvPr id="25603" name="Espace réservé du contenu 2"/>
          <p:cNvSpPr>
            <a:spLocks noGrp="1"/>
          </p:cNvSpPr>
          <p:nvPr>
            <p:ph idx="1"/>
          </p:nvPr>
        </p:nvSpPr>
        <p:spPr/>
        <p:txBody>
          <a:bodyPr/>
          <a:lstStyle/>
          <a:p>
            <a:r>
              <a:rPr lang="en-US" dirty="0" smtClean="0">
                <a:ea typeface="Arial" pitchFamily="-65" charset="0"/>
              </a:rPr>
              <a:t>Coming Soon!</a:t>
            </a:r>
          </a:p>
          <a:p>
            <a:pPr lvl="1"/>
            <a:r>
              <a:rPr lang="en-US" sz="2800" dirty="0" smtClean="0">
                <a:ea typeface="Arial" pitchFamily="-65" charset="0"/>
              </a:rPr>
              <a:t>Infrastructure Sizing Questionnaire</a:t>
            </a:r>
          </a:p>
          <a:p>
            <a:pPr lvl="1"/>
            <a:r>
              <a:rPr lang="en-US" sz="2800" dirty="0" smtClean="0">
                <a:ea typeface="Arial" pitchFamily="-65" charset="0"/>
              </a:rPr>
              <a:t>Infrastructure Assessment Templates</a:t>
            </a:r>
          </a:p>
          <a:p>
            <a:pPr lvl="1"/>
            <a:r>
              <a:rPr lang="en-US" sz="2800" dirty="0" smtClean="0">
                <a:ea typeface="Arial" pitchFamily="-65" charset="0"/>
              </a:rPr>
              <a:t>Infrastructure Services </a:t>
            </a:r>
            <a:endParaRPr lang="en-US" sz="2800" dirty="0">
              <a:ea typeface="Arial" pitchFamily="-65"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1267" name="Rectangle 3"/>
          <p:cNvSpPr>
            <a:spLocks noGrp="1" noChangeArrowheads="1"/>
          </p:cNvSpPr>
          <p:nvPr>
            <p:ph type="ctrTitle"/>
          </p:nvPr>
        </p:nvSpPr>
        <p:spPr/>
        <p:txBody>
          <a:bodyPr/>
          <a:lstStyle/>
          <a:p>
            <a:pPr eaLnBrk="1" hangingPunct="1">
              <a:defRPr/>
            </a:pPr>
            <a:r>
              <a:rPr lang="en-US" sz="2800" i="1">
                <a:effectLst>
                  <a:outerShdw blurRad="38100" dist="38100" dir="2700000" algn="tl">
                    <a:srgbClr val="DDDDDD"/>
                  </a:outerShdw>
                </a:effectLst>
              </a:rPr>
              <a:t>Thank you</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en-US" smtClean="0">
                <a:ea typeface="Arial" pitchFamily="-65" charset="0"/>
              </a:rPr>
              <a:t>Owner and Revision History</a:t>
            </a:r>
          </a:p>
        </p:txBody>
      </p:sp>
      <p:sp>
        <p:nvSpPr>
          <p:cNvPr id="12291" name="Espace réservé du contenu 2"/>
          <p:cNvSpPr>
            <a:spLocks noGrp="1"/>
          </p:cNvSpPr>
          <p:nvPr>
            <p:ph idx="1"/>
          </p:nvPr>
        </p:nvSpPr>
        <p:spPr/>
        <p:txBody>
          <a:bodyPr/>
          <a:lstStyle/>
          <a:p>
            <a:r>
              <a:rPr lang="en-US" smtClean="0">
                <a:ea typeface="Arial" pitchFamily="-65" charset="0"/>
              </a:rPr>
              <a:t>Owners: Bernard Vermersch and Olivier Dechoux (DS), Michael Finocchiaro (IBM)</a:t>
            </a:r>
          </a:p>
          <a:p>
            <a:r>
              <a:rPr lang="en-US" smtClean="0">
                <a:ea typeface="Arial" pitchFamily="-65" charset="0"/>
              </a:rPr>
              <a:t>Contributors: Jean-Louis Flatrès, Augustin Fernandez, Jean-Paul Vassoux, Jean-Philippe Vanpe, Etienne Landon</a:t>
            </a:r>
          </a:p>
          <a:p>
            <a:r>
              <a:rPr lang="en-US" smtClean="0">
                <a:ea typeface="Arial" pitchFamily="-65" charset="0"/>
              </a:rPr>
              <a:t>Revision History: </a:t>
            </a:r>
          </a:p>
          <a:p>
            <a:pPr>
              <a:buFontTx/>
              <a:buNone/>
            </a:pPr>
            <a:endParaRPr lang="en-US">
              <a:ea typeface="Arial" pitchFamily="-65" charset="0"/>
            </a:endParaRPr>
          </a:p>
        </p:txBody>
      </p:sp>
      <p:graphicFrame>
        <p:nvGraphicFramePr>
          <p:cNvPr id="4" name="Tableau 3"/>
          <p:cNvGraphicFramePr>
            <a:graphicFrameLocks noGrp="1"/>
          </p:cNvGraphicFramePr>
          <p:nvPr/>
        </p:nvGraphicFramePr>
        <p:xfrm>
          <a:off x="658813" y="4191000"/>
          <a:ext cx="8129587" cy="1371600"/>
        </p:xfrm>
        <a:graphic>
          <a:graphicData uri="http://schemas.openxmlformats.org/drawingml/2006/table">
            <a:tbl>
              <a:tblPr/>
              <a:tblGrid>
                <a:gridCol w="1009650"/>
                <a:gridCol w="2586037"/>
                <a:gridCol w="2500313"/>
                <a:gridCol w="2033587"/>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65" charset="0"/>
                          <a:ea typeface="ＭＳ Ｐゴシック" pitchFamily="-65" charset="-128"/>
                          <a:cs typeface="ＭＳ Ｐゴシック" pitchFamily="-65" charset="-128"/>
                        </a:rPr>
                        <a:t>Version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65" charset="0"/>
                          <a:ea typeface="ＭＳ Ｐゴシック" pitchFamily="-65" charset="-128"/>
                          <a:cs typeface="ＭＳ Ｐゴシック" pitchFamily="-65" charset="-128"/>
                        </a:rPr>
                        <a:t>Modifier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65" charset="0"/>
                          <a:ea typeface="ＭＳ Ｐゴシック" pitchFamily="-65" charset="-128"/>
                          <a:cs typeface="ＭＳ Ｐゴシック" pitchFamily="-65" charset="-128"/>
                        </a:rPr>
                        <a:t>Comments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65" charset="0"/>
                          <a:ea typeface="ＭＳ Ｐゴシック" pitchFamily="-65" charset="-128"/>
                          <a:cs typeface="ＭＳ Ｐゴシック" pitchFamily="-65" charset="-128"/>
                        </a:rPr>
                        <a:t>TBD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65" charset="0"/>
                          <a:ea typeface="ＭＳ Ｐゴシック" pitchFamily="-65" charset="-128"/>
                          <a:cs typeface="ＭＳ Ｐゴシック" pitchFamily="-65" charset="-128"/>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65" charset="0"/>
                          <a:ea typeface="ＭＳ Ｐゴシック" pitchFamily="-65" charset="-128"/>
                          <a:cs typeface="ＭＳ Ｐゴシック" pitchFamily="-65" charset="-128"/>
                        </a:rPr>
                        <a:t>Fino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65" charset="0"/>
                          <a:ea typeface="ＭＳ Ｐゴシック" pitchFamily="-65" charset="-128"/>
                          <a:cs typeface="ＭＳ Ｐゴシック" pitchFamily="-65" charset="-128"/>
                        </a:rPr>
                        <a:t>Revision List, Learning Goals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rgbClr val="000000"/>
                          </a:solidFill>
                          <a:effectLst/>
                          <a:latin typeface="Arial" pitchFamily="-65" charset="0"/>
                          <a:ea typeface="ＭＳ Ｐゴシック" pitchFamily="-65" charset="-128"/>
                          <a:cs typeface="ＭＳ Ｐゴシック" pitchFamily="-65" charset="-128"/>
                        </a:rPr>
                        <a:t>See comments</a:t>
                      </a:r>
                      <a:endParaRPr kumimoji="0" lang="en-US" sz="1800" b="0" i="0" u="none" strike="noStrike" cap="none" normalizeH="0" baseline="0" smtClean="0">
                        <a:ln>
                          <a:noFill/>
                        </a:ln>
                        <a:solidFill>
                          <a:srgbClr val="000000"/>
                        </a:solidFill>
                        <a:effectLst/>
                        <a:latin typeface="Arial" pitchFamily="-65" charset="0"/>
                        <a:ea typeface="ＭＳ Ｐゴシック" pitchFamily="-65" charset="-128"/>
                        <a:cs typeface="ＭＳ Ｐゴシック" pitchFamily="-65"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pitchFamily="-65" charset="0"/>
                        <a:ea typeface="ＭＳ Ｐゴシック" pitchFamily="-65" charset="-128"/>
                        <a:cs typeface="ＭＳ Ｐゴシック" pitchFamily="-65"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pitchFamily="-65" charset="0"/>
                        <a:ea typeface="ＭＳ Ｐゴシック" pitchFamily="-65" charset="-128"/>
                        <a:cs typeface="ＭＳ Ｐゴシック" pitchFamily="-65"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pitchFamily="-65" charset="0"/>
                        <a:ea typeface="ＭＳ Ｐゴシック" pitchFamily="-65" charset="-128"/>
                        <a:cs typeface="ＭＳ Ｐゴシック" pitchFamily="-65"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pitchFamily="-65" charset="0"/>
                        <a:ea typeface="ＭＳ Ｐゴシック" pitchFamily="-65" charset="-128"/>
                        <a:cs typeface="ＭＳ Ｐゴシック" pitchFamily="-65"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r>
              <a:rPr lang="en-US" smtClean="0">
                <a:ea typeface="Arial" pitchFamily="-65" charset="0"/>
              </a:rPr>
              <a:t>Learning Objectives</a:t>
            </a:r>
          </a:p>
        </p:txBody>
      </p:sp>
      <p:sp>
        <p:nvSpPr>
          <p:cNvPr id="14339" name="Espace réservé du contenu 2"/>
          <p:cNvSpPr>
            <a:spLocks noGrp="1"/>
          </p:cNvSpPr>
          <p:nvPr>
            <p:ph idx="1"/>
          </p:nvPr>
        </p:nvSpPr>
        <p:spPr/>
        <p:txBody>
          <a:bodyPr/>
          <a:lstStyle/>
          <a:p>
            <a:r>
              <a:rPr lang="en-US" sz="2400" smtClean="0">
                <a:ea typeface="Arial" pitchFamily="-65" charset="0"/>
              </a:rPr>
              <a:t>At t</a:t>
            </a:r>
            <a:r>
              <a:rPr lang="fr-FR" sz="2400" smtClean="0">
                <a:ea typeface="Arial" pitchFamily="-65" charset="0"/>
              </a:rPr>
              <a:t>h</a:t>
            </a:r>
            <a:r>
              <a:rPr lang="en-US" sz="2400" smtClean="0">
                <a:ea typeface="Arial" pitchFamily="-65" charset="0"/>
              </a:rPr>
              <a:t>e end of this module, you should be able to:</a:t>
            </a:r>
          </a:p>
          <a:p>
            <a:pPr lvl="1"/>
            <a:r>
              <a:rPr lang="en-US" smtClean="0">
                <a:ea typeface="Arial" pitchFamily="-65" charset="0"/>
              </a:rPr>
              <a:t>Understand the definition of performance in an ENOVIA V6 implementation</a:t>
            </a:r>
          </a:p>
          <a:p>
            <a:pPr lvl="1"/>
            <a:r>
              <a:rPr lang="en-US" smtClean="0">
                <a:ea typeface="Arial" pitchFamily="-65" charset="0"/>
              </a:rPr>
              <a:t>Describe the methodology for sizing an ENOVIA V6 server</a:t>
            </a:r>
          </a:p>
          <a:p>
            <a:pPr lvl="1"/>
            <a:r>
              <a:rPr lang="en-US" smtClean="0">
                <a:ea typeface="Arial" pitchFamily="-65" charset="0"/>
              </a:rPr>
              <a:t>Describe how to grow the system over the life of the project</a:t>
            </a:r>
          </a:p>
          <a:p>
            <a:pPr lvl="1"/>
            <a:endParaRPr lang="en-US">
              <a:solidFill>
                <a:srgbClr val="FF0000"/>
              </a:solidFill>
              <a:ea typeface="Arial" pitchFamily="-65"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4435" name="Rectangle 3"/>
          <p:cNvSpPr>
            <a:spLocks noGrp="1" noChangeArrowheads="1"/>
          </p:cNvSpPr>
          <p:nvPr>
            <p:ph type="body" idx="1"/>
          </p:nvPr>
        </p:nvSpPr>
        <p:spPr>
          <a:xfrm>
            <a:off x="536575" y="1076325"/>
            <a:ext cx="8391525" cy="5059363"/>
          </a:xfrm>
        </p:spPr>
        <p:txBody>
          <a:bodyPr/>
          <a:lstStyle/>
          <a:p>
            <a:pPr eaLnBrk="1" hangingPunct="1">
              <a:lnSpc>
                <a:spcPct val="80000"/>
              </a:lnSpc>
              <a:buFontTx/>
              <a:buNone/>
              <a:defRPr/>
            </a:pPr>
            <a:endParaRPr lang="en-US">
              <a:solidFill>
                <a:srgbClr val="333399"/>
              </a:solidFill>
              <a:effectLst>
                <a:outerShdw blurRad="38100" dist="38100" dir="2700000" algn="tl">
                  <a:srgbClr val="DDDDDD"/>
                </a:outerShdw>
              </a:effectLst>
            </a:endParaRPr>
          </a:p>
          <a:p>
            <a:pPr eaLnBrk="1" hangingPunct="1">
              <a:lnSpc>
                <a:spcPct val="80000"/>
              </a:lnSpc>
              <a:defRPr/>
            </a:pPr>
            <a:r>
              <a:rPr lang="en-US" u="sng">
                <a:solidFill>
                  <a:srgbClr val="FF0000"/>
                </a:solidFill>
                <a:effectLst>
                  <a:outerShdw blurRad="38100" dist="38100" dir="2700000" algn="tl">
                    <a:srgbClr val="DDDDDD"/>
                  </a:outerShdw>
                </a:effectLst>
              </a:rPr>
              <a:t>P</a:t>
            </a:r>
            <a:r>
              <a:rPr lang="en-US">
                <a:solidFill>
                  <a:srgbClr val="FF0000"/>
                </a:solidFill>
              </a:rPr>
              <a:t>erformance</a:t>
            </a:r>
          </a:p>
          <a:p>
            <a:pPr lvl="1" eaLnBrk="1" hangingPunct="1">
              <a:lnSpc>
                <a:spcPct val="80000"/>
              </a:lnSpc>
              <a:defRPr/>
            </a:pPr>
            <a:r>
              <a:rPr lang="en-US" u="sng"/>
              <a:t>The time and system resources required to complete a set of scenarios.</a:t>
            </a:r>
          </a:p>
          <a:p>
            <a:pPr lvl="2" eaLnBrk="1" hangingPunct="1">
              <a:lnSpc>
                <a:spcPct val="80000"/>
              </a:lnSpc>
              <a:defRPr/>
            </a:pPr>
            <a:r>
              <a:rPr lang="en-US"/>
              <a:t>This indicates system speed and reliability, two aspects of the system critical to obtaining user acceptance. Improved software performance means less time waiting and more time innovating.</a:t>
            </a:r>
          </a:p>
          <a:p>
            <a:pPr lvl="2" eaLnBrk="1" hangingPunct="1">
              <a:lnSpc>
                <a:spcPct val="80000"/>
              </a:lnSpc>
              <a:defRPr/>
            </a:pPr>
            <a:endParaRPr lang="en-US" sz="900"/>
          </a:p>
          <a:p>
            <a:pPr eaLnBrk="1" hangingPunct="1">
              <a:lnSpc>
                <a:spcPct val="80000"/>
              </a:lnSpc>
              <a:defRPr/>
            </a:pPr>
            <a:r>
              <a:rPr lang="en-US" u="sng">
                <a:solidFill>
                  <a:srgbClr val="FF0000"/>
                </a:solidFill>
                <a:effectLst>
                  <a:outerShdw blurRad="38100" dist="38100" dir="2700000" algn="tl">
                    <a:srgbClr val="DDDDDD"/>
                  </a:outerShdw>
                </a:effectLst>
              </a:rPr>
              <a:t>C</a:t>
            </a:r>
            <a:r>
              <a:rPr lang="en-US">
                <a:solidFill>
                  <a:srgbClr val="FF0000"/>
                </a:solidFill>
              </a:rPr>
              <a:t>apacity</a:t>
            </a:r>
          </a:p>
          <a:p>
            <a:pPr lvl="1" eaLnBrk="1" hangingPunct="1">
              <a:lnSpc>
                <a:spcPct val="80000"/>
              </a:lnSpc>
              <a:defRPr/>
            </a:pPr>
            <a:r>
              <a:rPr lang="en-US" u="sng"/>
              <a:t>The number of concurrent users supported by a given hardware configuration.</a:t>
            </a:r>
            <a:r>
              <a:rPr lang="en-US"/>
              <a:t> </a:t>
            </a:r>
          </a:p>
          <a:p>
            <a:pPr lvl="2" eaLnBrk="1" hangingPunct="1">
              <a:lnSpc>
                <a:spcPct val="80000"/>
              </a:lnSpc>
              <a:defRPr/>
            </a:pPr>
            <a:r>
              <a:rPr lang="en-US"/>
              <a:t>Knowing your system capacity level is critical to maintaining performance and planning system upgrades. Greater software capacity means lower total cost of ownership and budget predictability.</a:t>
            </a:r>
          </a:p>
          <a:p>
            <a:pPr lvl="2" eaLnBrk="1" hangingPunct="1">
              <a:lnSpc>
                <a:spcPct val="80000"/>
              </a:lnSpc>
              <a:defRPr/>
            </a:pPr>
            <a:endParaRPr lang="en-US"/>
          </a:p>
          <a:p>
            <a:pPr eaLnBrk="1" hangingPunct="1">
              <a:lnSpc>
                <a:spcPct val="80000"/>
              </a:lnSpc>
              <a:defRPr/>
            </a:pPr>
            <a:r>
              <a:rPr lang="en-US" u="sng">
                <a:solidFill>
                  <a:srgbClr val="FF0000"/>
                </a:solidFill>
                <a:effectLst>
                  <a:outerShdw blurRad="38100" dist="38100" dir="2700000" algn="tl">
                    <a:srgbClr val="DDDDDD"/>
                  </a:outerShdw>
                </a:effectLst>
              </a:rPr>
              <a:t>S</a:t>
            </a:r>
            <a:r>
              <a:rPr lang="en-US">
                <a:solidFill>
                  <a:srgbClr val="FF0000"/>
                </a:solidFill>
              </a:rPr>
              <a:t>calability</a:t>
            </a:r>
          </a:p>
          <a:p>
            <a:pPr lvl="1" eaLnBrk="1" hangingPunct="1">
              <a:lnSpc>
                <a:spcPct val="80000"/>
              </a:lnSpc>
              <a:defRPr/>
            </a:pPr>
            <a:r>
              <a:rPr lang="en-US" u="sng"/>
              <a:t>The ability to add proportional amounts of workload and resources while maintaining performance.</a:t>
            </a:r>
            <a:r>
              <a:rPr lang="en-US"/>
              <a:t> </a:t>
            </a:r>
          </a:p>
          <a:p>
            <a:pPr lvl="2" eaLnBrk="1" hangingPunct="1">
              <a:lnSpc>
                <a:spcPct val="80000"/>
              </a:lnSpc>
              <a:defRPr/>
            </a:pPr>
            <a:r>
              <a:rPr lang="en-US"/>
              <a:t>Demonstrated predictability allows you to anticipate how much computing power will be required to support an increasing user population. Software with predictable scalability reduces risk and allows robust capacity planning for deployment.</a:t>
            </a:r>
          </a:p>
          <a:p>
            <a:pPr lvl="2" eaLnBrk="1" hangingPunct="1">
              <a:lnSpc>
                <a:spcPct val="80000"/>
              </a:lnSpc>
              <a:defRPr/>
            </a:pPr>
            <a:endParaRPr lang="en-US"/>
          </a:p>
        </p:txBody>
      </p:sp>
      <p:sp>
        <p:nvSpPr>
          <p:cNvPr id="2194437" name="Rectangle 5"/>
          <p:cNvSpPr>
            <a:spLocks noGrp="1" noChangeArrowheads="1"/>
          </p:cNvSpPr>
          <p:nvPr>
            <p:ph type="title"/>
          </p:nvPr>
        </p:nvSpPr>
        <p:spPr>
          <a:xfrm>
            <a:off x="768350" y="233363"/>
            <a:ext cx="8229600" cy="692150"/>
          </a:xfrm>
        </p:spPr>
        <p:txBody>
          <a:bodyPr/>
          <a:lstStyle/>
          <a:p>
            <a:pPr eaLnBrk="1" hangingPunct="1">
              <a:defRPr/>
            </a:pPr>
            <a:r>
              <a:rPr lang="en-US" u="sng">
                <a:effectLst>
                  <a:outerShdw blurRad="38100" dist="38100" dir="2700000" algn="tl">
                    <a:srgbClr val="DDDDDD"/>
                  </a:outerShdw>
                </a:effectLst>
              </a:rPr>
              <a:t>P</a:t>
            </a:r>
            <a:r>
              <a:rPr lang="en-US"/>
              <a:t>erformance </a:t>
            </a:r>
            <a:r>
              <a:rPr lang="en-US" u="sng">
                <a:effectLst>
                  <a:outerShdw blurRad="38100" dist="38100" dir="2700000" algn="tl">
                    <a:srgbClr val="DDDDDD"/>
                  </a:outerShdw>
                </a:effectLst>
              </a:rPr>
              <a:t>C</a:t>
            </a:r>
            <a:r>
              <a:rPr lang="en-US"/>
              <a:t>apacity </a:t>
            </a:r>
            <a:r>
              <a:rPr lang="en-US" u="sng">
                <a:effectLst>
                  <a:outerShdw blurRad="38100" dist="38100" dir="2700000" algn="tl">
                    <a:srgbClr val="DDDDDD"/>
                  </a:outerShdw>
                </a:effectLst>
              </a:rPr>
              <a:t>S</a:t>
            </a:r>
            <a:r>
              <a:rPr lang="en-US"/>
              <a:t>calability</a:t>
            </a:r>
            <a:r>
              <a:rPr lang="en-US" sz="2200"/>
              <a:t/>
            </a:r>
            <a:br>
              <a:rPr lang="en-US" sz="2200"/>
            </a:br>
            <a:r>
              <a:rPr lang="en-US" sz="2200"/>
              <a:t>Definitions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r>
              <a:rPr lang="en-US" smtClean="0">
                <a:ea typeface="Arial" pitchFamily="-65" charset="0"/>
              </a:rPr>
              <a:t>Total Response Time is an aggregate</a:t>
            </a:r>
            <a:r>
              <a:rPr lang="fr-FR" smtClean="0">
                <a:ea typeface="Arial" pitchFamily="-65" charset="0"/>
              </a:rPr>
              <a:t>…</a:t>
            </a:r>
            <a:endParaRPr lang="en-US" smtClean="0">
              <a:ea typeface="Arial" pitchFamily="-65" charset="0"/>
            </a:endParaRPr>
          </a:p>
        </p:txBody>
      </p:sp>
      <p:pic>
        <p:nvPicPr>
          <p:cNvPr id="18435" name="Picture 3"/>
          <p:cNvPicPr>
            <a:picLocks noChangeAspect="1" noChangeArrowheads="1"/>
          </p:cNvPicPr>
          <p:nvPr/>
        </p:nvPicPr>
        <p:blipFill>
          <a:blip r:embed="rId2"/>
          <a:srcRect/>
          <a:stretch>
            <a:fillRect/>
          </a:stretch>
        </p:blipFill>
        <p:spPr bwMode="auto">
          <a:xfrm>
            <a:off x="304800" y="1371600"/>
            <a:ext cx="8445500" cy="4816475"/>
          </a:xfrm>
          <a:prstGeom prst="rect">
            <a:avLst/>
          </a:prstGeom>
          <a:solidFill>
            <a:srgbClr val="CCFFCC"/>
          </a:solidFill>
          <a:ln w="9525">
            <a:noFill/>
            <a:miter lim="800000"/>
            <a:headEnd/>
            <a:tailEnd/>
          </a:ln>
        </p:spPr>
      </p:pic>
      <p:sp>
        <p:nvSpPr>
          <p:cNvPr id="4" name="Rectangle 3"/>
          <p:cNvSpPr/>
          <p:nvPr/>
        </p:nvSpPr>
        <p:spPr>
          <a:xfrm>
            <a:off x="46228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3D Index</a:t>
            </a:r>
          </a:p>
        </p:txBody>
      </p:sp>
      <p:sp>
        <p:nvSpPr>
          <p:cNvPr id="5" name="Rectangle 4"/>
          <p:cNvSpPr/>
          <p:nvPr/>
        </p:nvSpPr>
        <p:spPr>
          <a:xfrm>
            <a:off x="60198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LAN</a:t>
            </a:r>
          </a:p>
        </p:txBody>
      </p:sp>
      <p:sp>
        <p:nvSpPr>
          <p:cNvPr id="6" name="Rectangle 5"/>
          <p:cNvSpPr/>
          <p:nvPr/>
        </p:nvSpPr>
        <p:spPr>
          <a:xfrm>
            <a:off x="53340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Advanced Search</a:t>
            </a:r>
          </a:p>
        </p:txBody>
      </p:sp>
      <p:sp>
        <p:nvSpPr>
          <p:cNvPr id="7" name="Rectangle 6"/>
          <p:cNvSpPr/>
          <p:nvPr/>
        </p:nvSpPr>
        <p:spPr>
          <a:xfrm>
            <a:off x="67056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DB CPU</a:t>
            </a:r>
          </a:p>
        </p:txBody>
      </p:sp>
      <p:sp>
        <p:nvSpPr>
          <p:cNvPr id="8" name="Rectangle 7"/>
          <p:cNvSpPr/>
          <p:nvPr/>
        </p:nvSpPr>
        <p:spPr>
          <a:xfrm>
            <a:off x="73914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DB</a:t>
            </a:r>
            <a:br>
              <a:rPr lang="en-US" sz="800" dirty="0">
                <a:solidFill>
                  <a:schemeClr val="tx1"/>
                </a:solidFill>
              </a:rPr>
            </a:br>
            <a:r>
              <a:rPr lang="en-US" sz="800" dirty="0">
                <a:solidFill>
                  <a:schemeClr val="tx1"/>
                </a:solidFill>
              </a:rPr>
              <a:t>Disk</a:t>
            </a:r>
          </a:p>
        </p:txBody>
      </p:sp>
      <p:sp>
        <p:nvSpPr>
          <p:cNvPr id="9" name="Rectangle 8"/>
          <p:cNvSpPr/>
          <p:nvPr/>
        </p:nvSpPr>
        <p:spPr>
          <a:xfrm>
            <a:off x="38862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App</a:t>
            </a:r>
            <a:br>
              <a:rPr lang="en-US" sz="800" dirty="0">
                <a:solidFill>
                  <a:schemeClr val="tx1"/>
                </a:solidFill>
              </a:rPr>
            </a:br>
            <a:r>
              <a:rPr lang="en-US" sz="800" dirty="0">
                <a:solidFill>
                  <a:schemeClr val="tx1"/>
                </a:solidFill>
              </a:rPr>
              <a:t>Server</a:t>
            </a:r>
          </a:p>
        </p:txBody>
      </p:sp>
      <p:sp>
        <p:nvSpPr>
          <p:cNvPr id="10" name="Rectangle 9"/>
          <p:cNvSpPr/>
          <p:nvPr/>
        </p:nvSpPr>
        <p:spPr>
          <a:xfrm>
            <a:off x="10668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Browser</a:t>
            </a:r>
            <a:br>
              <a:rPr lang="en-US" sz="800" dirty="0">
                <a:solidFill>
                  <a:schemeClr val="tx1"/>
                </a:solidFill>
              </a:rPr>
            </a:br>
            <a:r>
              <a:rPr lang="en-US" sz="800" dirty="0">
                <a:solidFill>
                  <a:schemeClr val="tx1"/>
                </a:solidFill>
              </a:rPr>
              <a:t>CATIA</a:t>
            </a:r>
          </a:p>
        </p:txBody>
      </p:sp>
      <p:sp>
        <p:nvSpPr>
          <p:cNvPr id="11" name="Rectangle 10"/>
          <p:cNvSpPr/>
          <p:nvPr/>
        </p:nvSpPr>
        <p:spPr>
          <a:xfrm>
            <a:off x="25146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WAN</a:t>
            </a:r>
            <a:br>
              <a:rPr lang="en-US" sz="800" dirty="0">
                <a:solidFill>
                  <a:schemeClr val="tx1"/>
                </a:solidFill>
              </a:rPr>
            </a:br>
            <a:r>
              <a:rPr lang="en-US" sz="800" dirty="0">
                <a:solidFill>
                  <a:schemeClr val="tx1"/>
                </a:solidFill>
              </a:rPr>
              <a:t>LAN</a:t>
            </a:r>
          </a:p>
        </p:txBody>
      </p:sp>
      <p:sp>
        <p:nvSpPr>
          <p:cNvPr id="12" name="Rectangle 11"/>
          <p:cNvSpPr/>
          <p:nvPr/>
        </p:nvSpPr>
        <p:spPr>
          <a:xfrm>
            <a:off x="18288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Windows</a:t>
            </a:r>
          </a:p>
        </p:txBody>
      </p:sp>
      <p:sp>
        <p:nvSpPr>
          <p:cNvPr id="13" name="Rectangle 12"/>
          <p:cNvSpPr/>
          <p:nvPr/>
        </p:nvSpPr>
        <p:spPr>
          <a:xfrm>
            <a:off x="32004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spcBef>
                <a:spcPct val="50000"/>
              </a:spcBef>
              <a:defRPr/>
            </a:pPr>
            <a:r>
              <a:rPr lang="en-US" sz="800" dirty="0">
                <a:solidFill>
                  <a:schemeClr val="tx1"/>
                </a:solidFill>
              </a:rPr>
              <a:t>HTTP Server</a:t>
            </a:r>
          </a:p>
        </p:txBody>
      </p:sp>
      <p:sp>
        <p:nvSpPr>
          <p:cNvPr id="15" name="Rectangle 14"/>
          <p:cNvSpPr/>
          <p:nvPr/>
        </p:nvSpPr>
        <p:spPr>
          <a:xfrm>
            <a:off x="381000" y="1371600"/>
            <a:ext cx="609600" cy="457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eaLnBrk="0" hangingPunct="0">
              <a:spcBef>
                <a:spcPct val="50000"/>
              </a:spcBef>
              <a:defRPr/>
            </a:pPr>
            <a:r>
              <a:rPr lang="en-US" sz="800">
                <a:solidFill>
                  <a:schemeClr val="tx1"/>
                </a:solidFill>
                <a:ea typeface="ＭＳ Ｐゴシック" pitchFamily="-65" charset="-128"/>
                <a:cs typeface="ＭＳ Ｐゴシック" pitchFamily="-65" charset="-128"/>
              </a:rPr>
              <a:t>End</a:t>
            </a:r>
            <a:br>
              <a:rPr lang="en-US" sz="800">
                <a:solidFill>
                  <a:schemeClr val="tx1"/>
                </a:solidFill>
                <a:ea typeface="ＭＳ Ｐゴシック" pitchFamily="-65" charset="-128"/>
                <a:cs typeface="ＭＳ Ｐゴシック" pitchFamily="-65" charset="-128"/>
              </a:rPr>
            </a:br>
            <a:r>
              <a:rPr lang="en-US" sz="800">
                <a:solidFill>
                  <a:schemeClr val="tx1"/>
                </a:solidFill>
                <a:ea typeface="ＭＳ Ｐゴシック" pitchFamily="-65" charset="-128"/>
                <a:cs typeface="ＭＳ Ｐゴシック" pitchFamily="-65" charset="-128"/>
              </a:rPr>
              <a:t>User</a:t>
            </a:r>
          </a:p>
        </p:txBody>
      </p:sp>
      <p:sp>
        <p:nvSpPr>
          <p:cNvPr id="18447" name="ZoneTexte 15"/>
          <p:cNvSpPr txBox="1">
            <a:spLocks noChangeArrowheads="1"/>
          </p:cNvSpPr>
          <p:nvPr/>
        </p:nvSpPr>
        <p:spPr bwMode="auto">
          <a:xfrm>
            <a:off x="8105775" y="2895600"/>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solidFill>
                  <a:srgbClr val="2D2D8A"/>
                </a:solidFill>
                <a:ea typeface="ＭＳ Ｐゴシック" pitchFamily="-65" charset="-128"/>
                <a:cs typeface="ＭＳ Ｐゴシック" pitchFamily="-65" charset="-128"/>
              </a:rPr>
              <a:t>T_3DNDX</a:t>
            </a:r>
          </a:p>
        </p:txBody>
      </p:sp>
      <p:sp>
        <p:nvSpPr>
          <p:cNvPr id="18448" name="ZoneTexte 16"/>
          <p:cNvSpPr txBox="1">
            <a:spLocks noChangeArrowheads="1"/>
          </p:cNvSpPr>
          <p:nvPr/>
        </p:nvSpPr>
        <p:spPr bwMode="auto">
          <a:xfrm>
            <a:off x="8129588" y="3276600"/>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solidFill>
                  <a:srgbClr val="2D2D8A"/>
                </a:solidFill>
                <a:ea typeface="ＭＳ Ｐゴシック" pitchFamily="-65" charset="-128"/>
                <a:cs typeface="ＭＳ Ｐゴシック" pitchFamily="-65" charset="-128"/>
              </a:rPr>
              <a:t>T_IDOL</a:t>
            </a:r>
          </a:p>
        </p:txBody>
      </p:sp>
      <p:sp>
        <p:nvSpPr>
          <p:cNvPr id="18449" name="ZoneTexte 17"/>
          <p:cNvSpPr txBox="1">
            <a:spLocks noChangeArrowheads="1"/>
          </p:cNvSpPr>
          <p:nvPr/>
        </p:nvSpPr>
        <p:spPr bwMode="auto">
          <a:xfrm>
            <a:off x="4648200" y="2884488"/>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ea typeface="ＭＳ Ｐゴシック" pitchFamily="-65" charset="-128"/>
                <a:cs typeface="ＭＳ Ｐゴシック" pitchFamily="-65" charset="-128"/>
              </a:rPr>
              <a:t>T_3DNDX</a:t>
            </a:r>
          </a:p>
        </p:txBody>
      </p:sp>
      <p:sp>
        <p:nvSpPr>
          <p:cNvPr id="18450" name="ZoneTexte 18"/>
          <p:cNvSpPr txBox="1">
            <a:spLocks noChangeArrowheads="1"/>
          </p:cNvSpPr>
          <p:nvPr/>
        </p:nvSpPr>
        <p:spPr bwMode="auto">
          <a:xfrm>
            <a:off x="5322888" y="3289300"/>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ea typeface="ＭＳ Ｐゴシック" pitchFamily="-65" charset="-128"/>
                <a:cs typeface="ＭＳ Ｐゴシック" pitchFamily="-65" charset="-128"/>
              </a:rPr>
              <a:t>T_IDOL</a:t>
            </a:r>
          </a:p>
        </p:txBody>
      </p:sp>
      <p:sp>
        <p:nvSpPr>
          <p:cNvPr id="18451" name="Ellipse 19"/>
          <p:cNvSpPr>
            <a:spLocks noChangeArrowheads="1"/>
          </p:cNvSpPr>
          <p:nvPr/>
        </p:nvSpPr>
        <p:spPr bwMode="auto">
          <a:xfrm>
            <a:off x="3030538" y="993775"/>
            <a:ext cx="1533525" cy="1198563"/>
          </a:xfrm>
          <a:prstGeom prst="ellipse">
            <a:avLst/>
          </a:prstGeom>
          <a:noFill/>
          <a:ln w="28575">
            <a:solidFill>
              <a:srgbClr val="800000"/>
            </a:solidFill>
            <a:round/>
            <a:headEnd/>
            <a:tailEnd type="triangle" w="med" len="med"/>
          </a:ln>
        </p:spPr>
        <p:txBody>
          <a:bodyPr>
            <a:prstTxWarp prst="textNoShape">
              <a:avLst/>
            </a:prstTxWarp>
          </a:bodyPr>
          <a:lstStyle/>
          <a:p>
            <a:pPr algn="ctr" eaLnBrk="0" hangingPunct="0">
              <a:spcBef>
                <a:spcPct val="50000"/>
              </a:spcBef>
            </a:pPr>
            <a:endParaRPr lang="en-US"/>
          </a:p>
        </p:txBody>
      </p:sp>
      <p:sp>
        <p:nvSpPr>
          <p:cNvPr id="18452" name="Ellipse 21"/>
          <p:cNvSpPr>
            <a:spLocks noChangeArrowheads="1"/>
          </p:cNvSpPr>
          <p:nvPr/>
        </p:nvSpPr>
        <p:spPr bwMode="auto">
          <a:xfrm>
            <a:off x="5205413" y="1030288"/>
            <a:ext cx="844550" cy="1227137"/>
          </a:xfrm>
          <a:prstGeom prst="ellipse">
            <a:avLst/>
          </a:prstGeom>
          <a:noFill/>
          <a:ln w="28575">
            <a:solidFill>
              <a:srgbClr val="800000"/>
            </a:solidFill>
            <a:round/>
            <a:headEnd/>
            <a:tailEnd type="triangle" w="med" len="med"/>
          </a:ln>
        </p:spPr>
        <p:txBody>
          <a:bodyPr>
            <a:prstTxWarp prst="textNoShape">
              <a:avLst/>
            </a:prstTxWarp>
          </a:bodyPr>
          <a:lstStyle/>
          <a:p>
            <a:pPr algn="ctr" eaLnBrk="0" hangingPunct="0">
              <a:spcBef>
                <a:spcPct val="50000"/>
              </a:spcBef>
            </a:pPr>
            <a:endParaRPr lang="en-US"/>
          </a:p>
        </p:txBody>
      </p:sp>
      <p:sp>
        <p:nvSpPr>
          <p:cNvPr id="18453" name="Ellipse 22"/>
          <p:cNvSpPr>
            <a:spLocks noChangeArrowheads="1"/>
          </p:cNvSpPr>
          <p:nvPr/>
        </p:nvSpPr>
        <p:spPr bwMode="auto">
          <a:xfrm>
            <a:off x="6567488" y="1031875"/>
            <a:ext cx="1533525" cy="1198563"/>
          </a:xfrm>
          <a:prstGeom prst="ellipse">
            <a:avLst/>
          </a:prstGeom>
          <a:noFill/>
          <a:ln w="28575">
            <a:solidFill>
              <a:srgbClr val="800000"/>
            </a:solidFill>
            <a:round/>
            <a:headEnd/>
            <a:tailEnd type="triangle" w="med" len="med"/>
          </a:ln>
        </p:spPr>
        <p:txBody>
          <a:bodyPr>
            <a:prstTxWarp prst="textNoShape">
              <a:avLst/>
            </a:prstTxWarp>
          </a:bodyPr>
          <a:lstStyle/>
          <a:p>
            <a:pPr algn="ctr" eaLnBrk="0" hangingPunct="0">
              <a:spcBef>
                <a:spcPct val="50000"/>
              </a:spcBef>
            </a:pPr>
            <a:endParaRPr lang="en-US"/>
          </a:p>
        </p:txBody>
      </p:sp>
      <p:sp>
        <p:nvSpPr>
          <p:cNvPr id="18454" name="Ellipse 23"/>
          <p:cNvSpPr>
            <a:spLocks noChangeArrowheads="1"/>
          </p:cNvSpPr>
          <p:nvPr/>
        </p:nvSpPr>
        <p:spPr bwMode="auto">
          <a:xfrm>
            <a:off x="4459288" y="1014413"/>
            <a:ext cx="844550" cy="1228725"/>
          </a:xfrm>
          <a:prstGeom prst="ellipse">
            <a:avLst/>
          </a:prstGeom>
          <a:noFill/>
          <a:ln w="28575">
            <a:solidFill>
              <a:srgbClr val="800000"/>
            </a:solidFill>
            <a:round/>
            <a:headEnd/>
            <a:tailEnd type="triangle" w="med" len="med"/>
          </a:ln>
        </p:spPr>
        <p:txBody>
          <a:bodyPr>
            <a:prstTxWarp prst="textNoShape">
              <a:avLst/>
            </a:prstTxWarp>
          </a:bodyPr>
          <a:lstStyle/>
          <a:p>
            <a:pPr algn="ctr" eaLnBrk="0" hangingPunct="0">
              <a:spcBef>
                <a:spcPct val="50000"/>
              </a:spcBef>
            </a:pPr>
            <a:endParaRPr lang="en-US"/>
          </a:p>
        </p:txBody>
      </p:sp>
      <p:sp>
        <p:nvSpPr>
          <p:cNvPr id="18455" name="ZoneTexte 18"/>
          <p:cNvSpPr txBox="1">
            <a:spLocks noChangeArrowheads="1"/>
          </p:cNvSpPr>
          <p:nvPr/>
        </p:nvSpPr>
        <p:spPr bwMode="auto">
          <a:xfrm>
            <a:off x="8107363" y="2287588"/>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ea typeface="ＭＳ Ｐゴシック" pitchFamily="-65" charset="-128"/>
                <a:cs typeface="ＭＳ Ｐゴシック" pitchFamily="-65" charset="-128"/>
              </a:rPr>
              <a:t>T_NETW</a:t>
            </a:r>
          </a:p>
        </p:txBody>
      </p:sp>
      <p:sp>
        <p:nvSpPr>
          <p:cNvPr id="18456" name="ZoneTexte 18"/>
          <p:cNvSpPr txBox="1">
            <a:spLocks noChangeArrowheads="1"/>
          </p:cNvSpPr>
          <p:nvPr/>
        </p:nvSpPr>
        <p:spPr bwMode="auto">
          <a:xfrm>
            <a:off x="2536825" y="2252663"/>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ea typeface="ＭＳ Ｐゴシック" pitchFamily="-65" charset="-128"/>
                <a:cs typeface="ＭＳ Ｐゴシック" pitchFamily="-65" charset="-128"/>
              </a:rPr>
              <a:t>T_NETW</a:t>
            </a:r>
          </a:p>
        </p:txBody>
      </p:sp>
      <p:sp>
        <p:nvSpPr>
          <p:cNvPr id="18457" name="ZoneTexte 18"/>
          <p:cNvSpPr txBox="1">
            <a:spLocks noChangeArrowheads="1"/>
          </p:cNvSpPr>
          <p:nvPr/>
        </p:nvSpPr>
        <p:spPr bwMode="auto">
          <a:xfrm>
            <a:off x="2544763" y="5064125"/>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ea typeface="ＭＳ Ｐゴシック" pitchFamily="-65" charset="-128"/>
                <a:cs typeface="ＭＳ Ｐゴシック" pitchFamily="-65" charset="-128"/>
              </a:rPr>
              <a:t>T_NETW</a:t>
            </a:r>
          </a:p>
        </p:txBody>
      </p:sp>
      <p:sp>
        <p:nvSpPr>
          <p:cNvPr id="18458" name="ZoneTexte 18"/>
          <p:cNvSpPr txBox="1">
            <a:spLocks noChangeArrowheads="1"/>
          </p:cNvSpPr>
          <p:nvPr/>
        </p:nvSpPr>
        <p:spPr bwMode="auto">
          <a:xfrm>
            <a:off x="8137525" y="5024438"/>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ea typeface="ＭＳ Ｐゴシック" pitchFamily="-65" charset="-128"/>
                <a:cs typeface="ＭＳ Ｐゴシック" pitchFamily="-65" charset="-128"/>
              </a:rPr>
              <a:t>T_NETW</a:t>
            </a:r>
          </a:p>
        </p:txBody>
      </p:sp>
      <p:sp>
        <p:nvSpPr>
          <p:cNvPr id="18459" name="ZoneTexte 29"/>
          <p:cNvSpPr txBox="1">
            <a:spLocks noChangeArrowheads="1"/>
          </p:cNvSpPr>
          <p:nvPr/>
        </p:nvSpPr>
        <p:spPr bwMode="auto">
          <a:xfrm>
            <a:off x="1881188" y="682625"/>
            <a:ext cx="6888162" cy="307975"/>
          </a:xfrm>
          <a:prstGeom prst="rect">
            <a:avLst/>
          </a:prstGeom>
          <a:noFill/>
          <a:ln w="9525">
            <a:noFill/>
            <a:miter lim="800000"/>
            <a:headEnd/>
            <a:tailEnd/>
          </a:ln>
        </p:spPr>
        <p:txBody>
          <a:bodyPr>
            <a:prstTxWarp prst="textNoShape">
              <a:avLst/>
            </a:prstTxWarp>
            <a:spAutoFit/>
          </a:bodyPr>
          <a:lstStyle/>
          <a:p>
            <a:r>
              <a:rPr lang="en-US"/>
              <a:t>These are the major components we wish to size to ensure the best response time</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extBox 395"/>
          <p:cNvSpPr txBox="1">
            <a:spLocks noChangeArrowheads="1"/>
          </p:cNvSpPr>
          <p:nvPr/>
        </p:nvSpPr>
        <p:spPr bwMode="auto">
          <a:xfrm>
            <a:off x="6007100" y="4221163"/>
            <a:ext cx="2135188" cy="307975"/>
          </a:xfrm>
          <a:prstGeom prst="rect">
            <a:avLst/>
          </a:prstGeom>
          <a:noFill/>
          <a:ln w="9525">
            <a:noFill/>
            <a:miter lim="800000"/>
            <a:headEnd/>
            <a:tailEnd/>
          </a:ln>
        </p:spPr>
        <p:txBody>
          <a:bodyPr wrap="none">
            <a:prstTxWarp prst="textNoShape">
              <a:avLst/>
            </a:prstTxWarp>
            <a:spAutoFit/>
          </a:bodyPr>
          <a:lstStyle/>
          <a:p>
            <a:r>
              <a:rPr lang="en-US"/>
              <a:t>Actual Customer Survey</a:t>
            </a:r>
          </a:p>
        </p:txBody>
      </p:sp>
      <p:sp>
        <p:nvSpPr>
          <p:cNvPr id="19459" name="TextBox 396"/>
          <p:cNvSpPr txBox="1">
            <a:spLocks noChangeArrowheads="1"/>
          </p:cNvSpPr>
          <p:nvPr/>
        </p:nvSpPr>
        <p:spPr bwMode="auto">
          <a:xfrm>
            <a:off x="7324725" y="4668838"/>
            <a:ext cx="1862138" cy="523875"/>
          </a:xfrm>
          <a:prstGeom prst="rect">
            <a:avLst/>
          </a:prstGeom>
          <a:solidFill>
            <a:srgbClr val="FFFF99"/>
          </a:solidFill>
          <a:ln w="9525">
            <a:noFill/>
            <a:miter lim="800000"/>
            <a:headEnd/>
            <a:tailEnd/>
          </a:ln>
        </p:spPr>
        <p:txBody>
          <a:bodyPr wrap="none">
            <a:prstTxWarp prst="textNoShape">
              <a:avLst/>
            </a:prstTxWarp>
            <a:spAutoFit/>
          </a:bodyPr>
          <a:lstStyle/>
          <a:p>
            <a:r>
              <a:rPr lang="en-US" sz="2800"/>
              <a:t>Monitoring</a:t>
            </a:r>
          </a:p>
        </p:txBody>
      </p:sp>
      <p:cxnSp>
        <p:nvCxnSpPr>
          <p:cNvPr id="399" name="Straight Arrow Connector 398"/>
          <p:cNvCxnSpPr>
            <a:stCxn id="19459" idx="0"/>
            <a:endCxn id="19458" idx="2"/>
          </p:cNvCxnSpPr>
          <p:nvPr/>
        </p:nvCxnSpPr>
        <p:spPr bwMode="auto">
          <a:xfrm rot="16200000" flipV="1">
            <a:off x="7594600" y="4008438"/>
            <a:ext cx="139700" cy="11811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404" name="Straight Arrow Connector 403"/>
          <p:cNvCxnSpPr>
            <a:endCxn id="5122" idx="2"/>
          </p:cNvCxnSpPr>
          <p:nvPr/>
        </p:nvCxnSpPr>
        <p:spPr bwMode="auto">
          <a:xfrm flipV="1">
            <a:off x="3084513" y="4948238"/>
            <a:ext cx="1338262" cy="32702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06" name="TextBox 405"/>
          <p:cNvSpPr txBox="1"/>
          <p:nvPr/>
        </p:nvSpPr>
        <p:spPr>
          <a:xfrm>
            <a:off x="215900" y="4221163"/>
            <a:ext cx="1317625" cy="461962"/>
          </a:xfrm>
          <a:prstGeom prst="rect">
            <a:avLst/>
          </a:prstGeom>
          <a:solidFill>
            <a:schemeClr val="accent2">
              <a:lumMod val="20000"/>
              <a:lumOff val="80000"/>
            </a:schemeClr>
          </a:solidFill>
        </p:spPr>
        <p:txBody>
          <a:bodyPr>
            <a:prstTxWarp prst="textNoShape">
              <a:avLst/>
            </a:prstTxWarp>
            <a:spAutoFit/>
          </a:bodyPr>
          <a:lstStyle/>
          <a:p>
            <a:r>
              <a:rPr lang="en-US" sz="2400"/>
              <a:t>DS/IBM</a:t>
            </a:r>
          </a:p>
        </p:txBody>
      </p:sp>
      <p:cxnSp>
        <p:nvCxnSpPr>
          <p:cNvPr id="407" name="Straight Arrow Connector 406"/>
          <p:cNvCxnSpPr>
            <a:stCxn id="406" idx="0"/>
          </p:cNvCxnSpPr>
          <p:nvPr/>
        </p:nvCxnSpPr>
        <p:spPr bwMode="auto">
          <a:xfrm rot="5400000" flipH="1" flipV="1">
            <a:off x="1288256" y="3421857"/>
            <a:ext cx="385763" cy="121285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10" name="TextBox 409"/>
          <p:cNvSpPr txBox="1"/>
          <p:nvPr/>
        </p:nvSpPr>
        <p:spPr>
          <a:xfrm>
            <a:off x="668338" y="833438"/>
            <a:ext cx="2224087" cy="493712"/>
          </a:xfrm>
          <a:prstGeom prst="rect">
            <a:avLst/>
          </a:prstGeom>
          <a:noFill/>
        </p:spPr>
        <p:txBody>
          <a:bodyPr wrap="none">
            <a:spAutoFit/>
          </a:bodyPr>
          <a:lstStyle/>
          <a:p>
            <a:pPr>
              <a:defRPr/>
            </a:pPr>
            <a:r>
              <a:rPr lang="en-US" sz="2600" b="1" kern="0" dirty="0">
                <a:latin typeface="Arial"/>
                <a:ea typeface="+mj-ea"/>
              </a:rPr>
              <a:t>Performance</a:t>
            </a:r>
            <a:endParaRPr lang="en-US" dirty="0"/>
          </a:p>
        </p:txBody>
      </p:sp>
      <p:cxnSp>
        <p:nvCxnSpPr>
          <p:cNvPr id="414" name="Elbow Connector 413"/>
          <p:cNvCxnSpPr>
            <a:stCxn id="410" idx="2"/>
            <a:endCxn id="19491" idx="0"/>
          </p:cNvCxnSpPr>
          <p:nvPr/>
        </p:nvCxnSpPr>
        <p:spPr bwMode="auto">
          <a:xfrm rot="16200000" flipH="1">
            <a:off x="1371601" y="1735137"/>
            <a:ext cx="1111250" cy="295275"/>
          </a:xfrm>
          <a:prstGeom prst="bentConnector3">
            <a:avLst>
              <a:gd name="adj1" fmla="val 50000"/>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16" name="TextBox 415"/>
          <p:cNvSpPr txBox="1"/>
          <p:nvPr/>
        </p:nvSpPr>
        <p:spPr>
          <a:xfrm>
            <a:off x="3152775" y="825500"/>
            <a:ext cx="2054225" cy="492125"/>
          </a:xfrm>
          <a:prstGeom prst="rect">
            <a:avLst/>
          </a:prstGeom>
          <a:noFill/>
        </p:spPr>
        <p:txBody>
          <a:bodyPr>
            <a:spAutoFit/>
          </a:bodyPr>
          <a:lstStyle/>
          <a:p>
            <a:pPr>
              <a:defRPr/>
            </a:pPr>
            <a:r>
              <a:rPr lang="en-US" sz="2600" b="1" kern="0" dirty="0">
                <a:latin typeface="Arial"/>
                <a:ea typeface="+mj-ea"/>
              </a:rPr>
              <a:t>Scalability</a:t>
            </a:r>
            <a:endParaRPr lang="en-US" dirty="0"/>
          </a:p>
        </p:txBody>
      </p:sp>
      <p:cxnSp>
        <p:nvCxnSpPr>
          <p:cNvPr id="417" name="Elbow Connector 416"/>
          <p:cNvCxnSpPr>
            <a:stCxn id="416" idx="2"/>
            <a:endCxn id="19468" idx="0"/>
          </p:cNvCxnSpPr>
          <p:nvPr/>
        </p:nvCxnSpPr>
        <p:spPr bwMode="auto">
          <a:xfrm rot="16200000" flipH="1">
            <a:off x="3253582" y="2243931"/>
            <a:ext cx="1962150" cy="109537"/>
          </a:xfrm>
          <a:prstGeom prst="bentConnector3">
            <a:avLst>
              <a:gd name="adj1" fmla="val 50000"/>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19468" name="TextBox 381"/>
          <p:cNvSpPr txBox="1">
            <a:spLocks noChangeArrowheads="1"/>
          </p:cNvSpPr>
          <p:nvPr/>
        </p:nvSpPr>
        <p:spPr bwMode="auto">
          <a:xfrm>
            <a:off x="3508375" y="3279775"/>
            <a:ext cx="1562100" cy="307975"/>
          </a:xfrm>
          <a:prstGeom prst="rect">
            <a:avLst/>
          </a:prstGeom>
          <a:solidFill>
            <a:srgbClr val="FFFFFF"/>
          </a:solidFill>
          <a:ln w="9525">
            <a:noFill/>
            <a:miter lim="800000"/>
            <a:headEnd/>
            <a:tailEnd/>
          </a:ln>
        </p:spPr>
        <p:txBody>
          <a:bodyPr wrap="none">
            <a:prstTxWarp prst="textNoShape">
              <a:avLst/>
            </a:prstTxWarp>
            <a:spAutoFit/>
          </a:bodyPr>
          <a:lstStyle/>
          <a:p>
            <a:r>
              <a:rPr lang="en-US"/>
              <a:t>Simulation Model</a:t>
            </a:r>
          </a:p>
        </p:txBody>
      </p:sp>
      <p:sp>
        <p:nvSpPr>
          <p:cNvPr id="19469" name="TextBox 419"/>
          <p:cNvSpPr txBox="1">
            <a:spLocks noChangeArrowheads="1"/>
          </p:cNvSpPr>
          <p:nvPr/>
        </p:nvSpPr>
        <p:spPr bwMode="auto">
          <a:xfrm>
            <a:off x="2863850" y="841375"/>
            <a:ext cx="393700" cy="523875"/>
          </a:xfrm>
          <a:prstGeom prst="rect">
            <a:avLst/>
          </a:prstGeom>
          <a:noFill/>
          <a:ln w="9525">
            <a:noFill/>
            <a:miter lim="800000"/>
            <a:headEnd/>
            <a:tailEnd/>
          </a:ln>
        </p:spPr>
        <p:txBody>
          <a:bodyPr wrap="none">
            <a:prstTxWarp prst="textNoShape">
              <a:avLst/>
            </a:prstTxWarp>
            <a:spAutoFit/>
          </a:bodyPr>
          <a:lstStyle/>
          <a:p>
            <a:r>
              <a:rPr lang="en-US" sz="2800"/>
              <a:t>+</a:t>
            </a:r>
          </a:p>
        </p:txBody>
      </p:sp>
      <p:sp>
        <p:nvSpPr>
          <p:cNvPr id="421" name="TextBox 420"/>
          <p:cNvSpPr txBox="1"/>
          <p:nvPr/>
        </p:nvSpPr>
        <p:spPr>
          <a:xfrm>
            <a:off x="6689725" y="825500"/>
            <a:ext cx="2054225" cy="892175"/>
          </a:xfrm>
          <a:prstGeom prst="rect">
            <a:avLst/>
          </a:prstGeom>
          <a:noFill/>
        </p:spPr>
        <p:txBody>
          <a:bodyPr>
            <a:spAutoFit/>
          </a:bodyPr>
          <a:lstStyle/>
          <a:p>
            <a:pPr>
              <a:defRPr/>
            </a:pPr>
            <a:r>
              <a:rPr lang="en-US" sz="2600" b="1" kern="0" dirty="0">
                <a:latin typeface="Arial"/>
                <a:ea typeface="+mj-ea"/>
              </a:rPr>
              <a:t>Capacity (Sizing)</a:t>
            </a:r>
            <a:endParaRPr lang="en-US" dirty="0"/>
          </a:p>
        </p:txBody>
      </p:sp>
      <p:cxnSp>
        <p:nvCxnSpPr>
          <p:cNvPr id="422" name="Elbow Connector 421"/>
          <p:cNvCxnSpPr>
            <a:stCxn id="416" idx="3"/>
            <a:endCxn id="421" idx="1"/>
          </p:cNvCxnSpPr>
          <p:nvPr/>
        </p:nvCxnSpPr>
        <p:spPr bwMode="auto">
          <a:xfrm>
            <a:off x="5207000" y="1071563"/>
            <a:ext cx="1482725" cy="200025"/>
          </a:xfrm>
          <a:prstGeom prst="bentConnector3">
            <a:avLst>
              <a:gd name="adj1" fmla="val 50000"/>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19472" name="TextBox 798"/>
          <p:cNvSpPr txBox="1">
            <a:spLocks noChangeArrowheads="1"/>
          </p:cNvSpPr>
          <p:nvPr/>
        </p:nvSpPr>
        <p:spPr bwMode="auto">
          <a:xfrm>
            <a:off x="5365750" y="2173288"/>
            <a:ext cx="1511300" cy="307975"/>
          </a:xfrm>
          <a:prstGeom prst="rect">
            <a:avLst/>
          </a:prstGeom>
          <a:noFill/>
          <a:ln w="9525">
            <a:noFill/>
            <a:miter lim="800000"/>
            <a:headEnd/>
            <a:tailEnd/>
          </a:ln>
        </p:spPr>
        <p:txBody>
          <a:bodyPr wrap="none">
            <a:prstTxWarp prst="textNoShape">
              <a:avLst/>
            </a:prstTxWarp>
            <a:spAutoFit/>
          </a:bodyPr>
          <a:lstStyle/>
          <a:p>
            <a:r>
              <a:rPr lang="en-US"/>
              <a:t>Predictive Model</a:t>
            </a:r>
          </a:p>
        </p:txBody>
      </p:sp>
      <p:sp>
        <p:nvSpPr>
          <p:cNvPr id="803" name="TextBox 802"/>
          <p:cNvSpPr txBox="1"/>
          <p:nvPr/>
        </p:nvSpPr>
        <p:spPr>
          <a:xfrm>
            <a:off x="7685088" y="3108325"/>
            <a:ext cx="1228725" cy="461963"/>
          </a:xfrm>
          <a:prstGeom prst="rect">
            <a:avLst/>
          </a:prstGeom>
          <a:solidFill>
            <a:schemeClr val="accent2">
              <a:lumMod val="20000"/>
              <a:lumOff val="80000"/>
            </a:schemeClr>
          </a:solidFill>
        </p:spPr>
        <p:txBody>
          <a:bodyPr>
            <a:prstTxWarp prst="textNoShape">
              <a:avLst/>
            </a:prstTxWarp>
            <a:spAutoFit/>
          </a:bodyPr>
          <a:lstStyle/>
          <a:p>
            <a:r>
              <a:rPr lang="en-US" sz="2400"/>
              <a:t>DS/IBM</a:t>
            </a:r>
          </a:p>
        </p:txBody>
      </p:sp>
      <p:cxnSp>
        <p:nvCxnSpPr>
          <p:cNvPr id="804" name="Straight Arrow Connector 803"/>
          <p:cNvCxnSpPr>
            <a:stCxn id="803" idx="1"/>
          </p:cNvCxnSpPr>
          <p:nvPr/>
        </p:nvCxnSpPr>
        <p:spPr bwMode="auto">
          <a:xfrm rot="10800000" flipV="1">
            <a:off x="7102475" y="3340100"/>
            <a:ext cx="582613" cy="16986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08" name="Elbow Connector 807"/>
          <p:cNvCxnSpPr>
            <a:stCxn id="421" idx="2"/>
            <a:endCxn id="19472" idx="0"/>
          </p:cNvCxnSpPr>
          <p:nvPr/>
        </p:nvCxnSpPr>
        <p:spPr bwMode="auto">
          <a:xfrm rot="5400000">
            <a:off x="6691312" y="1147763"/>
            <a:ext cx="455613" cy="1595438"/>
          </a:xfrm>
          <a:prstGeom prst="bentConnector3">
            <a:avLst>
              <a:gd name="adj1" fmla="val 50000"/>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nvGrpSpPr>
          <p:cNvPr id="19476" name="Group 820"/>
          <p:cNvGrpSpPr>
            <a:grpSpLocks/>
          </p:cNvGrpSpPr>
          <p:nvPr/>
        </p:nvGrpSpPr>
        <p:grpSpPr bwMode="auto">
          <a:xfrm>
            <a:off x="1150938" y="2874963"/>
            <a:ext cx="1746250" cy="731837"/>
            <a:chOff x="1247006" y="2874872"/>
            <a:chExt cx="1891946" cy="731522"/>
          </a:xfrm>
        </p:grpSpPr>
        <p:pic>
          <p:nvPicPr>
            <p:cNvPr id="19885" name="Picture 3"/>
            <p:cNvPicPr>
              <a:picLocks noChangeAspect="1" noChangeArrowheads="1"/>
            </p:cNvPicPr>
            <p:nvPr/>
          </p:nvPicPr>
          <p:blipFill>
            <a:blip r:embed="rId2"/>
            <a:srcRect/>
            <a:stretch>
              <a:fillRect/>
            </a:stretch>
          </p:blipFill>
          <p:spPr bwMode="auto">
            <a:xfrm>
              <a:off x="2206577" y="2927173"/>
              <a:ext cx="932375" cy="679221"/>
            </a:xfrm>
            <a:prstGeom prst="rect">
              <a:avLst/>
            </a:prstGeom>
            <a:noFill/>
            <a:ln w="9525">
              <a:noFill/>
              <a:miter lim="800000"/>
              <a:headEnd/>
              <a:tailEnd/>
            </a:ln>
          </p:spPr>
        </p:pic>
        <p:pic>
          <p:nvPicPr>
            <p:cNvPr id="19886" name="Picture 2"/>
            <p:cNvPicPr>
              <a:picLocks noChangeAspect="1" noChangeArrowheads="1"/>
            </p:cNvPicPr>
            <p:nvPr/>
          </p:nvPicPr>
          <p:blipFill>
            <a:blip r:embed="rId3"/>
            <a:srcRect/>
            <a:stretch>
              <a:fillRect/>
            </a:stretch>
          </p:blipFill>
          <p:spPr bwMode="auto">
            <a:xfrm>
              <a:off x="1247006" y="2874872"/>
              <a:ext cx="936367" cy="731521"/>
            </a:xfrm>
            <a:prstGeom prst="rect">
              <a:avLst/>
            </a:prstGeom>
            <a:noFill/>
            <a:ln w="9525">
              <a:noFill/>
              <a:miter lim="800000"/>
              <a:headEnd/>
              <a:tailEnd/>
            </a:ln>
          </p:spPr>
        </p:pic>
      </p:grpSp>
      <p:pic>
        <p:nvPicPr>
          <p:cNvPr id="19477" name="Picture 5"/>
          <p:cNvPicPr>
            <a:picLocks noChangeAspect="1" noChangeArrowheads="1"/>
          </p:cNvPicPr>
          <p:nvPr/>
        </p:nvPicPr>
        <p:blipFill>
          <a:blip r:embed="rId4"/>
          <a:srcRect/>
          <a:stretch>
            <a:fillRect/>
          </a:stretch>
        </p:blipFill>
        <p:spPr bwMode="auto">
          <a:xfrm>
            <a:off x="979488" y="1368425"/>
            <a:ext cx="1182687" cy="685800"/>
          </a:xfrm>
          <a:prstGeom prst="rect">
            <a:avLst/>
          </a:prstGeom>
          <a:noFill/>
          <a:ln w="9525">
            <a:noFill/>
            <a:miter lim="800000"/>
            <a:headEnd/>
            <a:tailEnd/>
          </a:ln>
        </p:spPr>
      </p:pic>
      <p:pic>
        <p:nvPicPr>
          <p:cNvPr id="19478" name="Picture 6"/>
          <p:cNvPicPr>
            <a:picLocks noChangeAspect="1" noChangeArrowheads="1"/>
          </p:cNvPicPr>
          <p:nvPr/>
        </p:nvPicPr>
        <p:blipFill>
          <a:blip r:embed="rId5"/>
          <a:srcRect/>
          <a:stretch>
            <a:fillRect/>
          </a:stretch>
        </p:blipFill>
        <p:spPr bwMode="auto">
          <a:xfrm>
            <a:off x="7446963" y="1700213"/>
            <a:ext cx="1160462" cy="942975"/>
          </a:xfrm>
          <a:prstGeom prst="rect">
            <a:avLst/>
          </a:prstGeom>
          <a:noFill/>
          <a:ln w="9525">
            <a:noFill/>
            <a:miter lim="800000"/>
            <a:headEnd/>
            <a:tailEnd/>
          </a:ln>
        </p:spPr>
      </p:pic>
      <p:pic>
        <p:nvPicPr>
          <p:cNvPr id="19479" name="Picture 7"/>
          <p:cNvPicPr>
            <a:picLocks noChangeAspect="1" noChangeArrowheads="1"/>
          </p:cNvPicPr>
          <p:nvPr/>
        </p:nvPicPr>
        <p:blipFill>
          <a:blip r:embed="rId6"/>
          <a:srcRect/>
          <a:stretch>
            <a:fillRect/>
          </a:stretch>
        </p:blipFill>
        <p:spPr bwMode="auto">
          <a:xfrm>
            <a:off x="3551238" y="1309688"/>
            <a:ext cx="1143000" cy="762000"/>
          </a:xfrm>
          <a:prstGeom prst="rect">
            <a:avLst/>
          </a:prstGeom>
          <a:noFill/>
          <a:ln w="9525">
            <a:noFill/>
            <a:miter lim="800000"/>
            <a:headEnd/>
            <a:tailEnd/>
          </a:ln>
        </p:spPr>
      </p:pic>
      <p:sp>
        <p:nvSpPr>
          <p:cNvPr id="19480" name="TextBox 799"/>
          <p:cNvSpPr txBox="1">
            <a:spLocks noChangeArrowheads="1"/>
          </p:cNvSpPr>
          <p:nvPr/>
        </p:nvSpPr>
        <p:spPr bwMode="auto">
          <a:xfrm>
            <a:off x="1825625" y="6130925"/>
            <a:ext cx="2179638" cy="523875"/>
          </a:xfrm>
          <a:prstGeom prst="rect">
            <a:avLst/>
          </a:prstGeom>
          <a:noFill/>
          <a:ln w="9525">
            <a:noFill/>
            <a:miter lim="800000"/>
            <a:headEnd/>
            <a:tailEnd/>
          </a:ln>
        </p:spPr>
        <p:txBody>
          <a:bodyPr wrap="none">
            <a:prstTxWarp prst="textNoShape">
              <a:avLst/>
            </a:prstTxWarp>
            <a:spAutoFit/>
          </a:bodyPr>
          <a:lstStyle/>
          <a:p>
            <a:r>
              <a:rPr lang="en-US" sz="2800"/>
              <a:t>Benchmarks</a:t>
            </a:r>
          </a:p>
        </p:txBody>
      </p:sp>
      <p:cxnSp>
        <p:nvCxnSpPr>
          <p:cNvPr id="801" name="Straight Arrow Connector 800"/>
          <p:cNvCxnSpPr>
            <a:endCxn id="19480" idx="0"/>
          </p:cNvCxnSpPr>
          <p:nvPr/>
        </p:nvCxnSpPr>
        <p:spPr bwMode="auto">
          <a:xfrm rot="10800000" flipV="1">
            <a:off x="2916238" y="5778500"/>
            <a:ext cx="615950" cy="35242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06" name="Straight Arrow Connector 805"/>
          <p:cNvCxnSpPr>
            <a:stCxn id="406" idx="2"/>
            <a:endCxn id="19480" idx="0"/>
          </p:cNvCxnSpPr>
          <p:nvPr/>
        </p:nvCxnSpPr>
        <p:spPr bwMode="auto">
          <a:xfrm rot="16200000" flipH="1">
            <a:off x="1171576" y="4386262"/>
            <a:ext cx="1447800" cy="204152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19483" name="TextBox 809"/>
          <p:cNvSpPr txBox="1">
            <a:spLocks noChangeArrowheads="1"/>
          </p:cNvSpPr>
          <p:nvPr/>
        </p:nvSpPr>
        <p:spPr bwMode="auto">
          <a:xfrm>
            <a:off x="557213" y="4997450"/>
            <a:ext cx="933450" cy="307975"/>
          </a:xfrm>
          <a:prstGeom prst="rect">
            <a:avLst/>
          </a:prstGeom>
          <a:noFill/>
          <a:ln w="9525">
            <a:noFill/>
            <a:miter lim="800000"/>
            <a:headEnd/>
            <a:tailEnd/>
          </a:ln>
        </p:spPr>
        <p:txBody>
          <a:bodyPr wrap="none">
            <a:prstTxWarp prst="textNoShape">
              <a:avLst/>
            </a:prstTxWarp>
            <a:spAutoFit/>
          </a:bodyPr>
          <a:lstStyle/>
          <a:p>
            <a:r>
              <a:rPr lang="en-US"/>
              <a:t>Definition</a:t>
            </a:r>
          </a:p>
        </p:txBody>
      </p:sp>
      <p:sp>
        <p:nvSpPr>
          <p:cNvPr id="19484" name="TextBox 810"/>
          <p:cNvSpPr txBox="1">
            <a:spLocks noChangeArrowheads="1"/>
          </p:cNvSpPr>
          <p:nvPr/>
        </p:nvSpPr>
        <p:spPr bwMode="auto">
          <a:xfrm>
            <a:off x="3048000" y="5792788"/>
            <a:ext cx="973138" cy="307975"/>
          </a:xfrm>
          <a:prstGeom prst="rect">
            <a:avLst/>
          </a:prstGeom>
          <a:noFill/>
          <a:ln w="9525">
            <a:noFill/>
            <a:miter lim="800000"/>
            <a:headEnd/>
            <a:tailEnd/>
          </a:ln>
        </p:spPr>
        <p:txBody>
          <a:bodyPr wrap="none">
            <a:prstTxWarp prst="textNoShape">
              <a:avLst/>
            </a:prstTxWarp>
            <a:spAutoFit/>
          </a:bodyPr>
          <a:lstStyle/>
          <a:p>
            <a:r>
              <a:rPr lang="en-US"/>
              <a:t>Execution</a:t>
            </a:r>
          </a:p>
        </p:txBody>
      </p:sp>
      <p:grpSp>
        <p:nvGrpSpPr>
          <p:cNvPr id="19485" name="Group 2"/>
          <p:cNvGrpSpPr>
            <a:grpSpLocks/>
          </p:cNvGrpSpPr>
          <p:nvPr/>
        </p:nvGrpSpPr>
        <p:grpSpPr bwMode="auto">
          <a:xfrm>
            <a:off x="2147888" y="2379663"/>
            <a:ext cx="5399087" cy="3538537"/>
            <a:chOff x="1395" y="997"/>
            <a:chExt cx="3401" cy="2229"/>
          </a:xfrm>
        </p:grpSpPr>
        <p:sp>
          <p:nvSpPr>
            <p:cNvPr id="19883" name="AutoShape 4"/>
            <p:cNvSpPr>
              <a:spLocks noChangeArrowheads="1"/>
            </p:cNvSpPr>
            <p:nvPr/>
          </p:nvSpPr>
          <p:spPr bwMode="auto">
            <a:xfrm flipH="1">
              <a:off x="3126" y="1158"/>
              <a:ext cx="1670" cy="2068"/>
            </a:xfrm>
            <a:prstGeom prst="curvedRightArrow">
              <a:avLst>
                <a:gd name="adj1" fmla="val 24766"/>
                <a:gd name="adj2" fmla="val 49533"/>
                <a:gd name="adj3" fmla="val 33333"/>
              </a:avLst>
            </a:prstGeom>
            <a:solidFill>
              <a:srgbClr val="CCECFF">
                <a:alpha val="50195"/>
              </a:srgbClr>
            </a:solidFill>
            <a:ln w="9525">
              <a:solidFill>
                <a:schemeClr val="accent2"/>
              </a:solidFill>
              <a:miter lim="800000"/>
              <a:headEnd/>
              <a:tailEnd/>
            </a:ln>
          </p:spPr>
          <p:txBody>
            <a:bodyPr wrap="none" lIns="90000" tIns="46800" rIns="36000" bIns="46800" anchor="ctr">
              <a:prstTxWarp prst="textNoShape">
                <a:avLst/>
              </a:prstTxWarp>
              <a:spAutoFit/>
            </a:bodyPr>
            <a:lstStyle/>
            <a:p>
              <a:endParaRPr lang="en-US"/>
            </a:p>
          </p:txBody>
        </p:sp>
        <p:sp>
          <p:nvSpPr>
            <p:cNvPr id="19884" name="AutoShape 3"/>
            <p:cNvSpPr>
              <a:spLocks noChangeArrowheads="1"/>
            </p:cNvSpPr>
            <p:nvPr/>
          </p:nvSpPr>
          <p:spPr bwMode="auto">
            <a:xfrm flipV="1">
              <a:off x="1395" y="997"/>
              <a:ext cx="1670" cy="2068"/>
            </a:xfrm>
            <a:prstGeom prst="curvedRightArrow">
              <a:avLst>
                <a:gd name="adj1" fmla="val 24766"/>
                <a:gd name="adj2" fmla="val 49533"/>
                <a:gd name="adj3" fmla="val 33333"/>
              </a:avLst>
            </a:prstGeom>
            <a:solidFill>
              <a:srgbClr val="CCECFF">
                <a:alpha val="50195"/>
              </a:srgbClr>
            </a:solidFill>
            <a:ln w="9525">
              <a:solidFill>
                <a:schemeClr val="accent2"/>
              </a:solidFill>
              <a:miter lim="800000"/>
              <a:headEnd/>
              <a:tailEnd/>
            </a:ln>
          </p:spPr>
          <p:txBody>
            <a:bodyPr wrap="none" lIns="90000" tIns="46800" rIns="36000" bIns="46800" anchor="ctr">
              <a:prstTxWarp prst="textNoShape">
                <a:avLst/>
              </a:prstTxWarp>
              <a:spAutoFit/>
            </a:bodyPr>
            <a:lstStyle/>
            <a:p>
              <a:endParaRPr lang="en-US"/>
            </a:p>
          </p:txBody>
        </p:sp>
      </p:grpSp>
      <p:cxnSp>
        <p:nvCxnSpPr>
          <p:cNvPr id="813" name="Straight Arrow Connector 812"/>
          <p:cNvCxnSpPr>
            <a:stCxn id="19459" idx="2"/>
            <a:endCxn id="19487" idx="0"/>
          </p:cNvCxnSpPr>
          <p:nvPr/>
        </p:nvCxnSpPr>
        <p:spPr bwMode="auto">
          <a:xfrm rot="5400000">
            <a:off x="7478713" y="5097463"/>
            <a:ext cx="681037" cy="871537"/>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19487" name="TextBox 816"/>
          <p:cNvSpPr txBox="1">
            <a:spLocks noChangeArrowheads="1"/>
          </p:cNvSpPr>
          <p:nvPr/>
        </p:nvSpPr>
        <p:spPr bwMode="auto">
          <a:xfrm>
            <a:off x="5572125" y="5873750"/>
            <a:ext cx="3621088" cy="523875"/>
          </a:xfrm>
          <a:prstGeom prst="rect">
            <a:avLst/>
          </a:prstGeom>
          <a:noFill/>
          <a:ln w="9525">
            <a:noFill/>
            <a:miter lim="800000"/>
            <a:headEnd/>
            <a:tailEnd/>
          </a:ln>
        </p:spPr>
        <p:txBody>
          <a:bodyPr wrap="none">
            <a:prstTxWarp prst="textNoShape">
              <a:avLst/>
            </a:prstTxWarp>
            <a:spAutoFit/>
          </a:bodyPr>
          <a:lstStyle/>
          <a:p>
            <a:pPr marL="342900" indent="-342900">
              <a:buFont typeface="Arial" pitchFamily="-65" charset="0"/>
              <a:buAutoNum type="arabicPeriod"/>
            </a:pPr>
            <a:r>
              <a:rPr lang="en-US"/>
              <a:t>System View: Resources Consumption</a:t>
            </a:r>
          </a:p>
          <a:p>
            <a:pPr marL="342900" indent="-342900">
              <a:buFont typeface="Arial" pitchFamily="-65" charset="0"/>
              <a:buAutoNum type="arabicPeriod"/>
            </a:pPr>
            <a:r>
              <a:rPr lang="en-US"/>
              <a:t>End user Usage View</a:t>
            </a:r>
          </a:p>
        </p:txBody>
      </p:sp>
      <p:grpSp>
        <p:nvGrpSpPr>
          <p:cNvPr id="19488" name="Group 2"/>
          <p:cNvGrpSpPr>
            <a:grpSpLocks/>
          </p:cNvGrpSpPr>
          <p:nvPr/>
        </p:nvGrpSpPr>
        <p:grpSpPr bwMode="auto">
          <a:xfrm>
            <a:off x="1982788" y="2379663"/>
            <a:ext cx="2663825" cy="565150"/>
            <a:chOff x="1395" y="997"/>
            <a:chExt cx="1818" cy="356"/>
          </a:xfrm>
        </p:grpSpPr>
        <p:sp>
          <p:nvSpPr>
            <p:cNvPr id="19881" name="AutoShape 3"/>
            <p:cNvSpPr>
              <a:spLocks noChangeArrowheads="1"/>
            </p:cNvSpPr>
            <p:nvPr/>
          </p:nvSpPr>
          <p:spPr bwMode="auto">
            <a:xfrm flipV="1">
              <a:off x="1395" y="997"/>
              <a:ext cx="87" cy="195"/>
            </a:xfrm>
            <a:prstGeom prst="curvedRightArrow">
              <a:avLst>
                <a:gd name="adj1" fmla="val 24769"/>
                <a:gd name="adj2" fmla="val 49528"/>
                <a:gd name="adj3" fmla="val 33333"/>
              </a:avLst>
            </a:prstGeom>
            <a:solidFill>
              <a:srgbClr val="CCECFF">
                <a:alpha val="50195"/>
              </a:srgbClr>
            </a:solidFill>
            <a:ln w="9525">
              <a:solidFill>
                <a:schemeClr val="accent2"/>
              </a:solidFill>
              <a:miter lim="800000"/>
              <a:headEnd/>
              <a:tailEnd/>
            </a:ln>
          </p:spPr>
          <p:txBody>
            <a:bodyPr wrap="none" lIns="90000" tIns="46800" rIns="36000" bIns="46800" anchor="ctr">
              <a:prstTxWarp prst="textNoShape">
                <a:avLst/>
              </a:prstTxWarp>
              <a:spAutoFit/>
            </a:bodyPr>
            <a:lstStyle/>
            <a:p>
              <a:endParaRPr lang="en-US"/>
            </a:p>
          </p:txBody>
        </p:sp>
        <p:sp>
          <p:nvSpPr>
            <p:cNvPr id="19882" name="AutoShape 4"/>
            <p:cNvSpPr>
              <a:spLocks noChangeArrowheads="1"/>
            </p:cNvSpPr>
            <p:nvPr/>
          </p:nvSpPr>
          <p:spPr bwMode="auto">
            <a:xfrm flipH="1">
              <a:off x="3126" y="1158"/>
              <a:ext cx="87" cy="195"/>
            </a:xfrm>
            <a:prstGeom prst="curvedRightArrow">
              <a:avLst>
                <a:gd name="adj1" fmla="val 24769"/>
                <a:gd name="adj2" fmla="val 49528"/>
                <a:gd name="adj3" fmla="val 33333"/>
              </a:avLst>
            </a:prstGeom>
            <a:solidFill>
              <a:srgbClr val="CCECFF">
                <a:alpha val="50195"/>
              </a:srgbClr>
            </a:solidFill>
            <a:ln w="9525">
              <a:solidFill>
                <a:schemeClr val="accent2"/>
              </a:solidFill>
              <a:miter lim="800000"/>
              <a:headEnd/>
              <a:tailEnd/>
            </a:ln>
          </p:spPr>
          <p:txBody>
            <a:bodyPr wrap="none" lIns="90000" tIns="46800" rIns="36000" bIns="46800" anchor="ctr">
              <a:prstTxWarp prst="textNoShape">
                <a:avLst/>
              </a:prstTxWarp>
              <a:spAutoFit/>
            </a:bodyPr>
            <a:lstStyle/>
            <a:p>
              <a:endParaRPr lang="en-US"/>
            </a:p>
          </p:txBody>
        </p:sp>
      </p:grpSp>
      <p:sp>
        <p:nvSpPr>
          <p:cNvPr id="19489" name="Title 1"/>
          <p:cNvSpPr>
            <a:spLocks noGrp="1"/>
          </p:cNvSpPr>
          <p:nvPr>
            <p:ph type="title"/>
          </p:nvPr>
        </p:nvSpPr>
        <p:spPr/>
        <p:txBody>
          <a:bodyPr/>
          <a:lstStyle/>
          <a:p>
            <a:r>
              <a:rPr lang="en-US" u="sng" smtClean="0">
                <a:ea typeface="Arial" pitchFamily="-65" charset="0"/>
              </a:rPr>
              <a:t>P</a:t>
            </a:r>
            <a:r>
              <a:rPr lang="en-US" smtClean="0">
                <a:ea typeface="Arial" pitchFamily="-65" charset="0"/>
              </a:rPr>
              <a:t>erformance </a:t>
            </a:r>
            <a:r>
              <a:rPr lang="en-US" u="sng" smtClean="0">
                <a:ea typeface="Arial" pitchFamily="-65" charset="0"/>
              </a:rPr>
              <a:t>C</a:t>
            </a:r>
            <a:r>
              <a:rPr lang="en-US" smtClean="0">
                <a:ea typeface="Arial" pitchFamily="-65" charset="0"/>
              </a:rPr>
              <a:t>apacity </a:t>
            </a:r>
            <a:r>
              <a:rPr lang="en-US" u="sng" smtClean="0">
                <a:ea typeface="Arial" pitchFamily="-65" charset="0"/>
              </a:rPr>
              <a:t>S</a:t>
            </a:r>
            <a:r>
              <a:rPr lang="en-US" smtClean="0">
                <a:ea typeface="Arial" pitchFamily="-65" charset="0"/>
              </a:rPr>
              <a:t>calability Methodology</a:t>
            </a:r>
          </a:p>
        </p:txBody>
      </p:sp>
      <p:pic>
        <p:nvPicPr>
          <p:cNvPr id="19490" name="Picture 2"/>
          <p:cNvPicPr>
            <a:picLocks noChangeAspect="1" noChangeArrowheads="1"/>
          </p:cNvPicPr>
          <p:nvPr/>
        </p:nvPicPr>
        <p:blipFill>
          <a:blip r:embed="rId7"/>
          <a:srcRect/>
          <a:stretch>
            <a:fillRect/>
          </a:stretch>
        </p:blipFill>
        <p:spPr bwMode="auto">
          <a:xfrm>
            <a:off x="3632200" y="3638550"/>
            <a:ext cx="1581150" cy="1309688"/>
          </a:xfrm>
          <a:prstGeom prst="rect">
            <a:avLst/>
          </a:prstGeom>
          <a:noFill/>
          <a:ln w="9525">
            <a:noFill/>
            <a:miter lim="800000"/>
            <a:headEnd/>
            <a:tailEnd/>
          </a:ln>
        </p:spPr>
      </p:pic>
      <p:sp>
        <p:nvSpPr>
          <p:cNvPr id="19491" name="TextBox 380"/>
          <p:cNvSpPr txBox="1">
            <a:spLocks noChangeArrowheads="1"/>
          </p:cNvSpPr>
          <p:nvPr/>
        </p:nvSpPr>
        <p:spPr bwMode="auto">
          <a:xfrm>
            <a:off x="1200150" y="2438400"/>
            <a:ext cx="1751013" cy="306388"/>
          </a:xfrm>
          <a:prstGeom prst="rect">
            <a:avLst/>
          </a:prstGeom>
          <a:noFill/>
          <a:ln w="9525">
            <a:noFill/>
            <a:miter lim="800000"/>
            <a:headEnd/>
            <a:tailEnd/>
          </a:ln>
        </p:spPr>
        <p:txBody>
          <a:bodyPr wrap="none">
            <a:prstTxWarp prst="textNoShape">
              <a:avLst/>
            </a:prstTxWarp>
            <a:spAutoFit/>
          </a:bodyPr>
          <a:lstStyle/>
          <a:p>
            <a:r>
              <a:rPr lang="en-US"/>
              <a:t>Performance Model</a:t>
            </a:r>
          </a:p>
        </p:txBody>
      </p:sp>
      <p:grpSp>
        <p:nvGrpSpPr>
          <p:cNvPr id="19492" name="Group 394"/>
          <p:cNvGrpSpPr>
            <a:grpSpLocks/>
          </p:cNvGrpSpPr>
          <p:nvPr/>
        </p:nvGrpSpPr>
        <p:grpSpPr bwMode="auto">
          <a:xfrm>
            <a:off x="6146800" y="4594225"/>
            <a:ext cx="1395413" cy="1065213"/>
            <a:chOff x="6659003" y="5267045"/>
            <a:chExt cx="1511300" cy="1065212"/>
          </a:xfrm>
        </p:grpSpPr>
        <p:grpSp>
          <p:nvGrpSpPr>
            <p:cNvPr id="19869" name="Group 59"/>
            <p:cNvGrpSpPr>
              <a:grpSpLocks/>
            </p:cNvGrpSpPr>
            <p:nvPr/>
          </p:nvGrpSpPr>
          <p:grpSpPr bwMode="auto">
            <a:xfrm>
              <a:off x="6659003" y="5267045"/>
              <a:ext cx="1054100" cy="608012"/>
              <a:chOff x="2426" y="1117"/>
              <a:chExt cx="499" cy="344"/>
            </a:xfrm>
          </p:grpSpPr>
          <p:pic>
            <p:nvPicPr>
              <p:cNvPr id="19879" name="Picture 60" descr="PC_xml_Web_Service"/>
              <p:cNvPicPr>
                <a:picLocks noChangeAspect="1" noChangeArrowheads="1"/>
              </p:cNvPicPr>
              <p:nvPr/>
            </p:nvPicPr>
            <p:blipFill>
              <a:blip r:embed="rId8">
                <a:clrChange>
                  <a:clrFrom>
                    <a:srgbClr val="143697"/>
                  </a:clrFrom>
                  <a:clrTo>
                    <a:srgbClr val="143697">
                      <a:alpha val="0"/>
                    </a:srgbClr>
                  </a:clrTo>
                </a:clrChange>
              </a:blip>
              <a:srcRect/>
              <a:stretch>
                <a:fillRect/>
              </a:stretch>
            </p:blipFill>
            <p:spPr bwMode="auto">
              <a:xfrm>
                <a:off x="2562" y="1117"/>
                <a:ext cx="363" cy="344"/>
              </a:xfrm>
              <a:prstGeom prst="rect">
                <a:avLst/>
              </a:prstGeom>
              <a:noFill/>
              <a:ln w="9525">
                <a:noFill/>
                <a:miter lim="800000"/>
                <a:headEnd/>
                <a:tailEnd/>
              </a:ln>
            </p:spPr>
          </p:pic>
          <p:pic>
            <p:nvPicPr>
              <p:cNvPr id="19880" name="Picture 61" descr="BlueUser"/>
              <p:cNvPicPr>
                <a:picLocks noChangeAspect="1" noChangeArrowheads="1"/>
              </p:cNvPicPr>
              <p:nvPr/>
            </p:nvPicPr>
            <p:blipFill>
              <a:blip r:embed="rId9">
                <a:clrChange>
                  <a:clrFrom>
                    <a:srgbClr val="143697"/>
                  </a:clrFrom>
                  <a:clrTo>
                    <a:srgbClr val="143697">
                      <a:alpha val="0"/>
                    </a:srgbClr>
                  </a:clrTo>
                </a:clrChange>
              </a:blip>
              <a:srcRect/>
              <a:stretch>
                <a:fillRect/>
              </a:stretch>
            </p:blipFill>
            <p:spPr bwMode="auto">
              <a:xfrm>
                <a:off x="2426" y="1207"/>
                <a:ext cx="232" cy="242"/>
              </a:xfrm>
              <a:prstGeom prst="rect">
                <a:avLst/>
              </a:prstGeom>
              <a:noFill/>
              <a:ln w="9525">
                <a:noFill/>
                <a:miter lim="800000"/>
                <a:headEnd/>
                <a:tailEnd/>
              </a:ln>
            </p:spPr>
          </p:pic>
        </p:grpSp>
        <p:grpSp>
          <p:nvGrpSpPr>
            <p:cNvPr id="19870" name="Group 59"/>
            <p:cNvGrpSpPr>
              <a:grpSpLocks/>
            </p:cNvGrpSpPr>
            <p:nvPr/>
          </p:nvGrpSpPr>
          <p:grpSpPr bwMode="auto">
            <a:xfrm>
              <a:off x="6811403" y="5419445"/>
              <a:ext cx="1054100" cy="608012"/>
              <a:chOff x="2426" y="1117"/>
              <a:chExt cx="499" cy="344"/>
            </a:xfrm>
          </p:grpSpPr>
          <p:pic>
            <p:nvPicPr>
              <p:cNvPr id="19877" name="Picture 60" descr="PC_xml_Web_Service"/>
              <p:cNvPicPr>
                <a:picLocks noChangeAspect="1" noChangeArrowheads="1"/>
              </p:cNvPicPr>
              <p:nvPr/>
            </p:nvPicPr>
            <p:blipFill>
              <a:blip r:embed="rId8">
                <a:clrChange>
                  <a:clrFrom>
                    <a:srgbClr val="143697"/>
                  </a:clrFrom>
                  <a:clrTo>
                    <a:srgbClr val="143697">
                      <a:alpha val="0"/>
                    </a:srgbClr>
                  </a:clrTo>
                </a:clrChange>
              </a:blip>
              <a:srcRect/>
              <a:stretch>
                <a:fillRect/>
              </a:stretch>
            </p:blipFill>
            <p:spPr bwMode="auto">
              <a:xfrm>
                <a:off x="2562" y="1117"/>
                <a:ext cx="363" cy="344"/>
              </a:xfrm>
              <a:prstGeom prst="rect">
                <a:avLst/>
              </a:prstGeom>
              <a:noFill/>
              <a:ln w="9525">
                <a:noFill/>
                <a:miter lim="800000"/>
                <a:headEnd/>
                <a:tailEnd/>
              </a:ln>
            </p:spPr>
          </p:pic>
          <p:pic>
            <p:nvPicPr>
              <p:cNvPr id="19878" name="Picture 61" descr="BlueUser"/>
              <p:cNvPicPr>
                <a:picLocks noChangeAspect="1" noChangeArrowheads="1"/>
              </p:cNvPicPr>
              <p:nvPr/>
            </p:nvPicPr>
            <p:blipFill>
              <a:blip r:embed="rId9">
                <a:clrChange>
                  <a:clrFrom>
                    <a:srgbClr val="143697"/>
                  </a:clrFrom>
                  <a:clrTo>
                    <a:srgbClr val="143697">
                      <a:alpha val="0"/>
                    </a:srgbClr>
                  </a:clrTo>
                </a:clrChange>
              </a:blip>
              <a:srcRect/>
              <a:stretch>
                <a:fillRect/>
              </a:stretch>
            </p:blipFill>
            <p:spPr bwMode="auto">
              <a:xfrm>
                <a:off x="2426" y="1207"/>
                <a:ext cx="232" cy="242"/>
              </a:xfrm>
              <a:prstGeom prst="rect">
                <a:avLst/>
              </a:prstGeom>
              <a:noFill/>
              <a:ln w="9525">
                <a:noFill/>
                <a:miter lim="800000"/>
                <a:headEnd/>
                <a:tailEnd/>
              </a:ln>
            </p:spPr>
          </p:pic>
        </p:grpSp>
        <p:grpSp>
          <p:nvGrpSpPr>
            <p:cNvPr id="19871" name="Group 59"/>
            <p:cNvGrpSpPr>
              <a:grpSpLocks/>
            </p:cNvGrpSpPr>
            <p:nvPr/>
          </p:nvGrpSpPr>
          <p:grpSpPr bwMode="auto">
            <a:xfrm>
              <a:off x="6963803" y="5571845"/>
              <a:ext cx="1054100" cy="608012"/>
              <a:chOff x="2426" y="1117"/>
              <a:chExt cx="499" cy="344"/>
            </a:xfrm>
          </p:grpSpPr>
          <p:pic>
            <p:nvPicPr>
              <p:cNvPr id="19875" name="Picture 60" descr="PC_xml_Web_Service"/>
              <p:cNvPicPr>
                <a:picLocks noChangeAspect="1" noChangeArrowheads="1"/>
              </p:cNvPicPr>
              <p:nvPr/>
            </p:nvPicPr>
            <p:blipFill>
              <a:blip r:embed="rId8">
                <a:clrChange>
                  <a:clrFrom>
                    <a:srgbClr val="143697"/>
                  </a:clrFrom>
                  <a:clrTo>
                    <a:srgbClr val="143697">
                      <a:alpha val="0"/>
                    </a:srgbClr>
                  </a:clrTo>
                </a:clrChange>
              </a:blip>
              <a:srcRect/>
              <a:stretch>
                <a:fillRect/>
              </a:stretch>
            </p:blipFill>
            <p:spPr bwMode="auto">
              <a:xfrm>
                <a:off x="2562" y="1117"/>
                <a:ext cx="363" cy="344"/>
              </a:xfrm>
              <a:prstGeom prst="rect">
                <a:avLst/>
              </a:prstGeom>
              <a:noFill/>
              <a:ln w="9525">
                <a:noFill/>
                <a:miter lim="800000"/>
                <a:headEnd/>
                <a:tailEnd/>
              </a:ln>
            </p:spPr>
          </p:pic>
          <p:pic>
            <p:nvPicPr>
              <p:cNvPr id="19876" name="Picture 61" descr="BlueUser"/>
              <p:cNvPicPr>
                <a:picLocks noChangeAspect="1" noChangeArrowheads="1"/>
              </p:cNvPicPr>
              <p:nvPr/>
            </p:nvPicPr>
            <p:blipFill>
              <a:blip r:embed="rId9">
                <a:clrChange>
                  <a:clrFrom>
                    <a:srgbClr val="143697"/>
                  </a:clrFrom>
                  <a:clrTo>
                    <a:srgbClr val="143697">
                      <a:alpha val="0"/>
                    </a:srgbClr>
                  </a:clrTo>
                </a:clrChange>
              </a:blip>
              <a:srcRect/>
              <a:stretch>
                <a:fillRect/>
              </a:stretch>
            </p:blipFill>
            <p:spPr bwMode="auto">
              <a:xfrm>
                <a:off x="2426" y="1207"/>
                <a:ext cx="232" cy="242"/>
              </a:xfrm>
              <a:prstGeom prst="rect">
                <a:avLst/>
              </a:prstGeom>
              <a:noFill/>
              <a:ln w="9525">
                <a:noFill/>
                <a:miter lim="800000"/>
                <a:headEnd/>
                <a:tailEnd/>
              </a:ln>
            </p:spPr>
          </p:pic>
        </p:grpSp>
        <p:grpSp>
          <p:nvGrpSpPr>
            <p:cNvPr id="19872" name="Group 59"/>
            <p:cNvGrpSpPr>
              <a:grpSpLocks/>
            </p:cNvGrpSpPr>
            <p:nvPr/>
          </p:nvGrpSpPr>
          <p:grpSpPr bwMode="auto">
            <a:xfrm>
              <a:off x="7116203" y="5724245"/>
              <a:ext cx="1054100" cy="608012"/>
              <a:chOff x="2426" y="1117"/>
              <a:chExt cx="499" cy="344"/>
            </a:xfrm>
          </p:grpSpPr>
          <p:pic>
            <p:nvPicPr>
              <p:cNvPr id="19873" name="Picture 60" descr="PC_xml_Web_Service"/>
              <p:cNvPicPr>
                <a:picLocks noChangeAspect="1" noChangeArrowheads="1"/>
              </p:cNvPicPr>
              <p:nvPr/>
            </p:nvPicPr>
            <p:blipFill>
              <a:blip r:embed="rId8">
                <a:clrChange>
                  <a:clrFrom>
                    <a:srgbClr val="143697"/>
                  </a:clrFrom>
                  <a:clrTo>
                    <a:srgbClr val="143697">
                      <a:alpha val="0"/>
                    </a:srgbClr>
                  </a:clrTo>
                </a:clrChange>
              </a:blip>
              <a:srcRect/>
              <a:stretch>
                <a:fillRect/>
              </a:stretch>
            </p:blipFill>
            <p:spPr bwMode="auto">
              <a:xfrm>
                <a:off x="2562" y="1117"/>
                <a:ext cx="363" cy="344"/>
              </a:xfrm>
              <a:prstGeom prst="rect">
                <a:avLst/>
              </a:prstGeom>
              <a:noFill/>
              <a:ln w="9525">
                <a:noFill/>
                <a:miter lim="800000"/>
                <a:headEnd/>
                <a:tailEnd/>
              </a:ln>
            </p:spPr>
          </p:pic>
          <p:pic>
            <p:nvPicPr>
              <p:cNvPr id="19874" name="Picture 61" descr="BlueUser"/>
              <p:cNvPicPr>
                <a:picLocks noChangeAspect="1" noChangeArrowheads="1"/>
              </p:cNvPicPr>
              <p:nvPr/>
            </p:nvPicPr>
            <p:blipFill>
              <a:blip r:embed="rId9">
                <a:clrChange>
                  <a:clrFrom>
                    <a:srgbClr val="143697"/>
                  </a:clrFrom>
                  <a:clrTo>
                    <a:srgbClr val="143697">
                      <a:alpha val="0"/>
                    </a:srgbClr>
                  </a:clrTo>
                </a:clrChange>
              </a:blip>
              <a:srcRect/>
              <a:stretch>
                <a:fillRect/>
              </a:stretch>
            </p:blipFill>
            <p:spPr bwMode="auto">
              <a:xfrm>
                <a:off x="2426" y="1207"/>
                <a:ext cx="232" cy="242"/>
              </a:xfrm>
              <a:prstGeom prst="rect">
                <a:avLst/>
              </a:prstGeom>
              <a:noFill/>
              <a:ln w="9525">
                <a:noFill/>
                <a:miter lim="800000"/>
                <a:headEnd/>
                <a:tailEnd/>
              </a:ln>
            </p:spPr>
          </p:pic>
        </p:grpSp>
      </p:grpSp>
      <p:sp>
        <p:nvSpPr>
          <p:cNvPr id="19493" name="TextBox 402"/>
          <p:cNvSpPr txBox="1">
            <a:spLocks noChangeArrowheads="1"/>
          </p:cNvSpPr>
          <p:nvPr/>
        </p:nvSpPr>
        <p:spPr bwMode="auto">
          <a:xfrm>
            <a:off x="2109788" y="5226050"/>
            <a:ext cx="3357562" cy="522288"/>
          </a:xfrm>
          <a:prstGeom prst="rect">
            <a:avLst/>
          </a:prstGeom>
          <a:solidFill>
            <a:srgbClr val="92D050"/>
          </a:solidFill>
          <a:ln w="9525">
            <a:noFill/>
            <a:miter lim="800000"/>
            <a:headEnd/>
            <a:tailEnd/>
          </a:ln>
        </p:spPr>
        <p:txBody>
          <a:bodyPr wrap="none">
            <a:prstTxWarp prst="textNoShape">
              <a:avLst/>
            </a:prstTxWarp>
            <a:spAutoFit/>
          </a:bodyPr>
          <a:lstStyle/>
          <a:p>
            <a:r>
              <a:rPr lang="en-US" sz="2800"/>
              <a:t>Vendors (HW &amp;SW)</a:t>
            </a:r>
          </a:p>
        </p:txBody>
      </p:sp>
      <p:grpSp>
        <p:nvGrpSpPr>
          <p:cNvPr id="19494" name="Group 378"/>
          <p:cNvGrpSpPr>
            <a:grpSpLocks/>
          </p:cNvGrpSpPr>
          <p:nvPr/>
        </p:nvGrpSpPr>
        <p:grpSpPr bwMode="auto">
          <a:xfrm>
            <a:off x="5381625" y="2613025"/>
            <a:ext cx="1728788" cy="1209675"/>
            <a:chOff x="-1" y="719734"/>
            <a:chExt cx="9699813" cy="6003791"/>
          </a:xfrm>
        </p:grpSpPr>
        <p:sp>
          <p:nvSpPr>
            <p:cNvPr id="426" name="Content Placeholder 2"/>
            <p:cNvSpPr txBox="1">
              <a:spLocks/>
            </p:cNvSpPr>
            <p:nvPr/>
          </p:nvSpPr>
          <p:spPr bwMode="auto">
            <a:xfrm>
              <a:off x="-1" y="4233764"/>
              <a:ext cx="4889990" cy="2489761"/>
            </a:xfrm>
            <a:prstGeom prst="rect">
              <a:avLst/>
            </a:prstGeom>
            <a:noFill/>
            <a:ln w="9525">
              <a:noFill/>
              <a:miter lim="800000"/>
              <a:headEnd/>
              <a:tailEnd/>
            </a:ln>
          </p:spPr>
          <p:txBody>
            <a:bodyPr>
              <a:prstTxWarp prst="textNoShape">
                <a:avLst/>
              </a:prstTxWarp>
            </a:bodyPr>
            <a:lstStyle/>
            <a:p>
              <a:pPr marL="342900" indent="-342900" eaLnBrk="0" hangingPunct="0">
                <a:lnSpc>
                  <a:spcPct val="105000"/>
                </a:lnSpc>
                <a:spcBef>
                  <a:spcPct val="25000"/>
                </a:spcBef>
                <a:spcAft>
                  <a:spcPct val="15000"/>
                </a:spcAft>
                <a:buFontTx/>
                <a:buBlip>
                  <a:blip r:embed="rId10"/>
                </a:buBlip>
                <a:defRPr/>
              </a:pPr>
              <a:r>
                <a:rPr lang="en-US" sz="100" b="1" kern="0">
                  <a:latin typeface="+mn-lt"/>
                </a:rPr>
                <a:t>Each sample:</a:t>
              </a:r>
            </a:p>
            <a:p>
              <a:pPr marL="522288" lvl="1" indent="327025" eaLnBrk="0" hangingPunct="0">
                <a:lnSpc>
                  <a:spcPct val="105000"/>
                </a:lnSpc>
                <a:spcBef>
                  <a:spcPct val="25000"/>
                </a:spcBef>
                <a:spcAft>
                  <a:spcPct val="15000"/>
                </a:spcAft>
                <a:buFontTx/>
                <a:buBlip>
                  <a:blip r:embed="rId11"/>
                </a:buBlip>
                <a:defRPr/>
              </a:pPr>
              <a:r>
                <a:rPr lang="en-US" sz="100" kern="0">
                  <a:latin typeface="+mn-lt"/>
                </a:rPr>
                <a:t>Captures the % of CPU required for :</a:t>
              </a:r>
            </a:p>
            <a:p>
              <a:pPr marL="1254125" lvl="2" indent="-198438" eaLnBrk="0" hangingPunct="0">
                <a:lnSpc>
                  <a:spcPct val="105000"/>
                </a:lnSpc>
                <a:spcBef>
                  <a:spcPct val="25000"/>
                </a:spcBef>
                <a:spcAft>
                  <a:spcPct val="15000"/>
                </a:spcAft>
                <a:buFontTx/>
                <a:buBlip>
                  <a:blip r:embed="rId12"/>
                </a:buBlip>
                <a:defRPr/>
              </a:pPr>
              <a:r>
                <a:rPr lang="en-US" sz="100" kern="0">
                  <a:latin typeface="+mn-lt"/>
                </a:rPr>
                <a:t>ENOVIA Server</a:t>
              </a:r>
            </a:p>
            <a:p>
              <a:pPr marL="1254125" lvl="2" indent="-198438" eaLnBrk="0" hangingPunct="0">
                <a:lnSpc>
                  <a:spcPct val="105000"/>
                </a:lnSpc>
                <a:spcBef>
                  <a:spcPct val="25000"/>
                </a:spcBef>
                <a:spcAft>
                  <a:spcPct val="15000"/>
                </a:spcAft>
                <a:buFontTx/>
                <a:buBlip>
                  <a:blip r:embed="rId12"/>
                </a:buBlip>
                <a:defRPr/>
              </a:pPr>
              <a:r>
                <a:rPr lang="en-US" sz="100" kern="0">
                  <a:latin typeface="+mn-lt"/>
                </a:rPr>
                <a:t>Data Base Server</a:t>
              </a:r>
            </a:p>
            <a:p>
              <a:pPr marL="522288" lvl="1" indent="327025" eaLnBrk="0" hangingPunct="0">
                <a:lnSpc>
                  <a:spcPct val="105000"/>
                </a:lnSpc>
                <a:spcBef>
                  <a:spcPct val="25000"/>
                </a:spcBef>
                <a:spcAft>
                  <a:spcPct val="15000"/>
                </a:spcAft>
                <a:buFontTx/>
                <a:buBlip>
                  <a:blip r:embed="rId11"/>
                </a:buBlip>
                <a:defRPr/>
              </a:pPr>
              <a:r>
                <a:rPr lang="en-US" sz="100" kern="0">
                  <a:latin typeface="+mn-lt"/>
                </a:rPr>
                <a:t>Sums them to predict the # of actual concurrent users</a:t>
              </a:r>
            </a:p>
            <a:p>
              <a:pPr marL="342900" indent="-342900" eaLnBrk="0" hangingPunct="0">
                <a:lnSpc>
                  <a:spcPct val="105000"/>
                </a:lnSpc>
                <a:spcBef>
                  <a:spcPct val="25000"/>
                </a:spcBef>
                <a:spcAft>
                  <a:spcPct val="15000"/>
                </a:spcAft>
                <a:buFontTx/>
                <a:buBlip>
                  <a:blip r:embed="rId10"/>
                </a:buBlip>
                <a:defRPr/>
              </a:pPr>
              <a:r>
                <a:rPr lang="en-US" sz="100" b="1" kern="0">
                  <a:latin typeface="+mn-lt"/>
                </a:rPr>
                <a:t>Captures  the # of concurrent transactions representing  the nb of Client requests to ENOVIA Server </a:t>
              </a:r>
              <a:endParaRPr lang="en-US" sz="100" b="1" kern="0" dirty="0">
                <a:latin typeface="+mn-lt"/>
              </a:endParaRPr>
            </a:p>
          </p:txBody>
        </p:sp>
        <p:grpSp>
          <p:nvGrpSpPr>
            <p:cNvPr id="19497" name="Group 6"/>
            <p:cNvGrpSpPr>
              <a:grpSpLocks/>
            </p:cNvGrpSpPr>
            <p:nvPr/>
          </p:nvGrpSpPr>
          <p:grpSpPr bwMode="auto">
            <a:xfrm>
              <a:off x="377371" y="719734"/>
              <a:ext cx="7024916" cy="3739041"/>
              <a:chOff x="0" y="739775"/>
              <a:chExt cx="11041063" cy="5804870"/>
            </a:xfrm>
          </p:grpSpPr>
          <p:sp>
            <p:nvSpPr>
              <p:cNvPr id="19501" name="Text Box 4"/>
              <p:cNvSpPr txBox="1">
                <a:spLocks noChangeArrowheads="1"/>
              </p:cNvSpPr>
              <p:nvPr/>
            </p:nvSpPr>
            <p:spPr bwMode="auto">
              <a:xfrm>
                <a:off x="0" y="1074740"/>
                <a:ext cx="1960740"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1</a:t>
                </a:r>
              </a:p>
            </p:txBody>
          </p:sp>
          <p:sp>
            <p:nvSpPr>
              <p:cNvPr id="19502" name="Text Box 5"/>
              <p:cNvSpPr txBox="1">
                <a:spLocks noChangeArrowheads="1"/>
              </p:cNvSpPr>
              <p:nvPr/>
            </p:nvSpPr>
            <p:spPr bwMode="auto">
              <a:xfrm>
                <a:off x="0" y="1485898"/>
                <a:ext cx="1960740"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2</a:t>
                </a:r>
              </a:p>
            </p:txBody>
          </p:sp>
          <p:sp>
            <p:nvSpPr>
              <p:cNvPr id="19503" name="Text Box 6"/>
              <p:cNvSpPr txBox="1">
                <a:spLocks noChangeArrowheads="1"/>
              </p:cNvSpPr>
              <p:nvPr/>
            </p:nvSpPr>
            <p:spPr bwMode="auto">
              <a:xfrm>
                <a:off x="0" y="1798636"/>
                <a:ext cx="1960740"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3</a:t>
                </a:r>
              </a:p>
            </p:txBody>
          </p:sp>
          <p:sp>
            <p:nvSpPr>
              <p:cNvPr id="19504" name="Text Box 7"/>
              <p:cNvSpPr txBox="1">
                <a:spLocks noChangeArrowheads="1"/>
              </p:cNvSpPr>
              <p:nvPr/>
            </p:nvSpPr>
            <p:spPr bwMode="auto">
              <a:xfrm>
                <a:off x="0" y="2260595"/>
                <a:ext cx="1960740"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4</a:t>
                </a:r>
              </a:p>
            </p:txBody>
          </p:sp>
          <p:sp>
            <p:nvSpPr>
              <p:cNvPr id="19505" name="Text Box 8"/>
              <p:cNvSpPr txBox="1">
                <a:spLocks noChangeArrowheads="1"/>
              </p:cNvSpPr>
              <p:nvPr/>
            </p:nvSpPr>
            <p:spPr bwMode="auto">
              <a:xfrm>
                <a:off x="0" y="2725735"/>
                <a:ext cx="1960740"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5</a:t>
                </a:r>
              </a:p>
            </p:txBody>
          </p:sp>
          <p:sp>
            <p:nvSpPr>
              <p:cNvPr id="19506" name="Text Box 9"/>
              <p:cNvSpPr txBox="1">
                <a:spLocks noChangeArrowheads="1"/>
              </p:cNvSpPr>
              <p:nvPr/>
            </p:nvSpPr>
            <p:spPr bwMode="auto">
              <a:xfrm>
                <a:off x="0" y="3894138"/>
                <a:ext cx="1960740"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n</a:t>
                </a:r>
              </a:p>
            </p:txBody>
          </p:sp>
          <p:sp>
            <p:nvSpPr>
              <p:cNvPr id="19507" name="Text Box 10"/>
              <p:cNvSpPr txBox="1">
                <a:spLocks noChangeArrowheads="1"/>
              </p:cNvSpPr>
              <p:nvPr/>
            </p:nvSpPr>
            <p:spPr bwMode="auto">
              <a:xfrm>
                <a:off x="0" y="4664076"/>
                <a:ext cx="1960740"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p</a:t>
                </a:r>
              </a:p>
            </p:txBody>
          </p:sp>
          <p:sp>
            <p:nvSpPr>
              <p:cNvPr id="19508" name="Text Box 11"/>
              <p:cNvSpPr txBox="1">
                <a:spLocks noChangeArrowheads="1"/>
              </p:cNvSpPr>
              <p:nvPr/>
            </p:nvSpPr>
            <p:spPr bwMode="auto">
              <a:xfrm>
                <a:off x="0" y="5714996"/>
                <a:ext cx="1979507"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User N</a:t>
                </a:r>
              </a:p>
            </p:txBody>
          </p:sp>
          <p:sp>
            <p:nvSpPr>
              <p:cNvPr id="19509" name="Line 12"/>
              <p:cNvSpPr>
                <a:spLocks noChangeShapeType="1"/>
              </p:cNvSpPr>
              <p:nvPr/>
            </p:nvSpPr>
            <p:spPr bwMode="auto">
              <a:xfrm flipH="1">
                <a:off x="4689475" y="739775"/>
                <a:ext cx="28575" cy="5275263"/>
              </a:xfrm>
              <a:prstGeom prst="line">
                <a:avLst/>
              </a:prstGeom>
              <a:noFill/>
              <a:ln w="38100">
                <a:solidFill>
                  <a:srgbClr val="339966"/>
                </a:solidFill>
                <a:round/>
                <a:headEnd/>
                <a:tailEnd/>
              </a:ln>
            </p:spPr>
            <p:txBody>
              <a:bodyPr>
                <a:prstTxWarp prst="textNoShape">
                  <a:avLst/>
                </a:prstTxWarp>
              </a:bodyPr>
              <a:lstStyle/>
              <a:p>
                <a:endParaRPr lang="en-US"/>
              </a:p>
            </p:txBody>
          </p:sp>
          <p:grpSp>
            <p:nvGrpSpPr>
              <p:cNvPr id="19510" name="Group 13"/>
              <p:cNvGrpSpPr>
                <a:grpSpLocks/>
              </p:cNvGrpSpPr>
              <p:nvPr/>
            </p:nvGrpSpPr>
            <p:grpSpPr bwMode="auto">
              <a:xfrm>
                <a:off x="660400" y="796925"/>
                <a:ext cx="3821113" cy="609600"/>
                <a:chOff x="384" y="1108"/>
                <a:chExt cx="3178" cy="384"/>
              </a:xfrm>
            </p:grpSpPr>
            <p:sp>
              <p:nvSpPr>
                <p:cNvPr id="19838" name="Text Box 14"/>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839" name="Line 15"/>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840" name="Line 16"/>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841" name="Text Box 17"/>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842" name="Text Box 18"/>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843" name="Line 19"/>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844" name="Line 20"/>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845" name="Line 21"/>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846" name="Rectangle 22"/>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47" name="Rectangle 23"/>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48" name="Rectangle 24"/>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49" name="Rectangle 25"/>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50" name="Rectangle 26"/>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51" name="Rectangle 27"/>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52" name="Rectangle 28"/>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53" name="Rectangle 29"/>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54" name="Rectangle 30"/>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55" name="Rectangle 31"/>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856" name="Rectangle 32"/>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57" name="Rectangle 33"/>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58" name="Rectangle 34"/>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59" name="Rectangle 35"/>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60" name="Rectangle 36"/>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61" name="Rectangle 37"/>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62" name="Rectangle 38"/>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63" name="Rectangle 39"/>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64" name="Rectangle 40"/>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65" name="Rectangle 41"/>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66" name="Rectangle 42"/>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67" name="Rectangle 43"/>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68" name="Rectangle 44"/>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1" name="Group 45"/>
              <p:cNvGrpSpPr>
                <a:grpSpLocks/>
              </p:cNvGrpSpPr>
              <p:nvPr/>
            </p:nvGrpSpPr>
            <p:grpSpPr bwMode="auto">
              <a:xfrm>
                <a:off x="939800" y="1181100"/>
                <a:ext cx="3821113" cy="609600"/>
                <a:chOff x="384" y="1108"/>
                <a:chExt cx="3178" cy="384"/>
              </a:xfrm>
            </p:grpSpPr>
            <p:sp>
              <p:nvSpPr>
                <p:cNvPr id="19807" name="Text Box 46"/>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808" name="Line 47"/>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809" name="Line 48"/>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810" name="Text Box 49"/>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811" name="Text Box 50"/>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812" name="Line 51"/>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813" name="Line 52"/>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814" name="Line 53"/>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815" name="Rectangle 54"/>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16" name="Rectangle 55"/>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17" name="Rectangle 56"/>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18" name="Rectangle 57"/>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19" name="Rectangle 58"/>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20" name="Rectangle 59"/>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21" name="Rectangle 60"/>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22" name="Rectangle 61"/>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23" name="Rectangle 62"/>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24" name="Rectangle 63"/>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825" name="Rectangle 64"/>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26" name="Rectangle 65"/>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27" name="Rectangle 66"/>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28" name="Rectangle 67"/>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29" name="Rectangle 68"/>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30" name="Rectangle 69"/>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31" name="Rectangle 70"/>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32" name="Rectangle 71"/>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33" name="Rectangle 72"/>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34" name="Rectangle 73"/>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35" name="Rectangle 74"/>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36" name="Rectangle 75"/>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37" name="Rectangle 76"/>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2" name="Group 77"/>
              <p:cNvGrpSpPr>
                <a:grpSpLocks/>
              </p:cNvGrpSpPr>
              <p:nvPr/>
            </p:nvGrpSpPr>
            <p:grpSpPr bwMode="auto">
              <a:xfrm>
                <a:off x="1254125" y="1585913"/>
                <a:ext cx="3821113" cy="609600"/>
                <a:chOff x="384" y="1108"/>
                <a:chExt cx="3178" cy="384"/>
              </a:xfrm>
            </p:grpSpPr>
            <p:sp>
              <p:nvSpPr>
                <p:cNvPr id="19776" name="Text Box 78"/>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777" name="Line 79"/>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778" name="Line 80"/>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779" name="Text Box 81"/>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780" name="Text Box 82"/>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781" name="Line 83"/>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82" name="Line 84"/>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83" name="Line 85"/>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84" name="Rectangle 86"/>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85" name="Rectangle 87"/>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86" name="Rectangle 88"/>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87" name="Rectangle 89"/>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88" name="Rectangle 90"/>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89" name="Rectangle 91"/>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90" name="Rectangle 92"/>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91" name="Rectangle 93"/>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92" name="Rectangle 94"/>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93" name="Rectangle 95"/>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794" name="Rectangle 96"/>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95" name="Rectangle 97"/>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96" name="Rectangle 98"/>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97" name="Rectangle 99"/>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98" name="Rectangle 100"/>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99" name="Rectangle 101"/>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00" name="Rectangle 102"/>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01" name="Rectangle 103"/>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02" name="Rectangle 104"/>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03" name="Rectangle 105"/>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804" name="Rectangle 106"/>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805" name="Rectangle 107"/>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806" name="Rectangle 108"/>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3" name="Group 109"/>
              <p:cNvGrpSpPr>
                <a:grpSpLocks/>
              </p:cNvGrpSpPr>
              <p:nvPr/>
            </p:nvGrpSpPr>
            <p:grpSpPr bwMode="auto">
              <a:xfrm>
                <a:off x="1501775" y="1968500"/>
                <a:ext cx="3822694" cy="609600"/>
                <a:chOff x="384" y="1108"/>
                <a:chExt cx="3178" cy="384"/>
              </a:xfrm>
            </p:grpSpPr>
            <p:sp>
              <p:nvSpPr>
                <p:cNvPr id="19745" name="Text Box 110"/>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746" name="Line 111"/>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747" name="Line 112"/>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748" name="Text Box 113"/>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749" name="Text Box 114"/>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750" name="Line 115"/>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51" name="Line 116"/>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52" name="Line 117"/>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53" name="Rectangle 118"/>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54" name="Rectangle 119"/>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55" name="Rectangle 120"/>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56" name="Rectangle 121"/>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57" name="Rectangle 122"/>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58" name="Rectangle 123"/>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59" name="Rectangle 124"/>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60" name="Rectangle 125"/>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61" name="Rectangle 126"/>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62" name="Rectangle 127"/>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763" name="Rectangle 128"/>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64" name="Rectangle 129"/>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65" name="Rectangle 130"/>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66" name="Rectangle 131"/>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67" name="Rectangle 132"/>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68" name="Rectangle 133"/>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69" name="Rectangle 134"/>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70" name="Rectangle 135"/>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71" name="Rectangle 136"/>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72" name="Rectangle 137"/>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73" name="Rectangle 138"/>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74" name="Rectangle 139"/>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75" name="Rectangle 140"/>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4" name="Group 141"/>
              <p:cNvGrpSpPr>
                <a:grpSpLocks/>
              </p:cNvGrpSpPr>
              <p:nvPr/>
            </p:nvGrpSpPr>
            <p:grpSpPr bwMode="auto">
              <a:xfrm>
                <a:off x="1806575" y="2363788"/>
                <a:ext cx="3821113" cy="609600"/>
                <a:chOff x="384" y="1108"/>
                <a:chExt cx="3178" cy="384"/>
              </a:xfrm>
            </p:grpSpPr>
            <p:sp>
              <p:nvSpPr>
                <p:cNvPr id="19714" name="Text Box 142"/>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715" name="Line 143"/>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716" name="Line 144"/>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717" name="Text Box 145"/>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718" name="Text Box 146"/>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719" name="Line 147"/>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20" name="Line 148"/>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21" name="Line 149"/>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722" name="Rectangle 150"/>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23" name="Rectangle 151"/>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24" name="Rectangle 152"/>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25" name="Rectangle 153"/>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26" name="Rectangle 154"/>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27" name="Rectangle 155"/>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28" name="Rectangle 156"/>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29" name="Rectangle 157"/>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30" name="Rectangle 158"/>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31" name="Rectangle 159"/>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732" name="Rectangle 160"/>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33" name="Rectangle 161"/>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34" name="Rectangle 162"/>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35" name="Rectangle 163"/>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36" name="Rectangle 164"/>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37" name="Rectangle 165"/>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38" name="Rectangle 166"/>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39" name="Rectangle 167"/>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40" name="Rectangle 168"/>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41" name="Rectangle 169"/>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42" name="Rectangle 170"/>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43" name="Rectangle 171"/>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44" name="Rectangle 172"/>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5" name="Group 173"/>
              <p:cNvGrpSpPr>
                <a:grpSpLocks/>
              </p:cNvGrpSpPr>
              <p:nvPr/>
            </p:nvGrpSpPr>
            <p:grpSpPr bwMode="auto">
              <a:xfrm>
                <a:off x="2281238" y="2779713"/>
                <a:ext cx="3821113" cy="609600"/>
                <a:chOff x="384" y="1108"/>
                <a:chExt cx="3178" cy="384"/>
              </a:xfrm>
            </p:grpSpPr>
            <p:sp>
              <p:nvSpPr>
                <p:cNvPr id="19683" name="Text Box 174"/>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684" name="Line 175"/>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685" name="Line 176"/>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686" name="Text Box 177"/>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687" name="Text Box 178"/>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688" name="Line 179"/>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89" name="Line 180"/>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90" name="Line 181"/>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91" name="Rectangle 182"/>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92" name="Rectangle 183"/>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93" name="Rectangle 184"/>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94" name="Rectangle 185"/>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95" name="Rectangle 186"/>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96" name="Rectangle 187"/>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97" name="Rectangle 188"/>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98" name="Rectangle 189"/>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99" name="Rectangle 190"/>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00" name="Rectangle 191"/>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701" name="Rectangle 192"/>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02" name="Rectangle 193"/>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03" name="Rectangle 194"/>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04" name="Rectangle 195"/>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05" name="Rectangle 196"/>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06" name="Rectangle 197"/>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07" name="Rectangle 198"/>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08" name="Rectangle 199"/>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09" name="Rectangle 200"/>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10" name="Rectangle 201"/>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711" name="Rectangle 202"/>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712" name="Rectangle 203"/>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713" name="Rectangle 204"/>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6" name="Group 205"/>
              <p:cNvGrpSpPr>
                <a:grpSpLocks/>
              </p:cNvGrpSpPr>
              <p:nvPr/>
            </p:nvGrpSpPr>
            <p:grpSpPr bwMode="auto">
              <a:xfrm>
                <a:off x="2643188" y="3173413"/>
                <a:ext cx="3821113" cy="609600"/>
                <a:chOff x="384" y="1108"/>
                <a:chExt cx="3178" cy="384"/>
              </a:xfrm>
            </p:grpSpPr>
            <p:sp>
              <p:nvSpPr>
                <p:cNvPr id="19652" name="Text Box 206"/>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653" name="Line 207"/>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654" name="Line 208"/>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655" name="Text Box 209"/>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656" name="Text Box 210"/>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657" name="Line 211"/>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58" name="Line 212"/>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59" name="Line 213"/>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60" name="Rectangle 214"/>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61" name="Rectangle 215"/>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62" name="Rectangle 216"/>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63" name="Rectangle 217"/>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64" name="Rectangle 218"/>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65" name="Rectangle 219"/>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66" name="Rectangle 220"/>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67" name="Rectangle 221"/>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68" name="Rectangle 222"/>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69" name="Rectangle 223"/>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670" name="Rectangle 224"/>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71" name="Rectangle 225"/>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72" name="Rectangle 226"/>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73" name="Rectangle 227"/>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74" name="Rectangle 228"/>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75" name="Rectangle 229"/>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76" name="Rectangle 230"/>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77" name="Rectangle 231"/>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78" name="Rectangle 232"/>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79" name="Rectangle 233"/>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80" name="Rectangle 234"/>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81" name="Rectangle 235"/>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82" name="Rectangle 236"/>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7" name="Group 237"/>
              <p:cNvGrpSpPr>
                <a:grpSpLocks/>
              </p:cNvGrpSpPr>
              <p:nvPr/>
            </p:nvGrpSpPr>
            <p:grpSpPr bwMode="auto">
              <a:xfrm>
                <a:off x="2924175" y="3589338"/>
                <a:ext cx="3821113" cy="609600"/>
                <a:chOff x="384" y="1108"/>
                <a:chExt cx="3178" cy="384"/>
              </a:xfrm>
            </p:grpSpPr>
            <p:sp>
              <p:nvSpPr>
                <p:cNvPr id="19621" name="Text Box 238"/>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622" name="Line 239"/>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623" name="Line 240"/>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624" name="Text Box 241"/>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625" name="Text Box 242"/>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626" name="Line 243"/>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27" name="Line 244"/>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28" name="Line 245"/>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629" name="Rectangle 246"/>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30" name="Rectangle 247"/>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31" name="Rectangle 248"/>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32" name="Rectangle 249"/>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33" name="Rectangle 250"/>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34" name="Rectangle 251"/>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35" name="Rectangle 252"/>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36" name="Rectangle 253"/>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37" name="Rectangle 254"/>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38" name="Rectangle 255"/>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639" name="Rectangle 256"/>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40" name="Rectangle 257"/>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41" name="Rectangle 258"/>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42" name="Rectangle 259"/>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43" name="Rectangle 260"/>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44" name="Rectangle 261"/>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45" name="Rectangle 262"/>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46" name="Rectangle 263"/>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47" name="Rectangle 264"/>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48" name="Rectangle 265"/>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49" name="Rectangle 266"/>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50" name="Rectangle 267"/>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51" name="Rectangle 268"/>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8" name="Group 269"/>
              <p:cNvGrpSpPr>
                <a:grpSpLocks/>
              </p:cNvGrpSpPr>
              <p:nvPr/>
            </p:nvGrpSpPr>
            <p:grpSpPr bwMode="auto">
              <a:xfrm>
                <a:off x="3303588" y="4013200"/>
                <a:ext cx="3821113" cy="609600"/>
                <a:chOff x="384" y="1108"/>
                <a:chExt cx="3178" cy="384"/>
              </a:xfrm>
            </p:grpSpPr>
            <p:sp>
              <p:nvSpPr>
                <p:cNvPr id="19590" name="Text Box 270"/>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591" name="Line 271"/>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592" name="Line 272"/>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593" name="Text Box 273"/>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594" name="Text Box 274"/>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595" name="Line 275"/>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96" name="Line 276"/>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97" name="Line 277"/>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98" name="Rectangle 278"/>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99" name="Rectangle 279"/>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00" name="Rectangle 280"/>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01" name="Rectangle 281"/>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02" name="Rectangle 282"/>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03" name="Rectangle 283"/>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04" name="Rectangle 284"/>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05" name="Rectangle 285"/>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06" name="Rectangle 286"/>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07" name="Rectangle 287"/>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608" name="Rectangle 288"/>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09" name="Rectangle 289"/>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10" name="Rectangle 290"/>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11" name="Rectangle 291"/>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12" name="Rectangle 292"/>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13" name="Rectangle 293"/>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14" name="Rectangle 294"/>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15" name="Rectangle 295"/>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16" name="Rectangle 296"/>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17" name="Rectangle 297"/>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618" name="Rectangle 298"/>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619" name="Rectangle 299"/>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620" name="Rectangle 300"/>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19" name="Group 301"/>
              <p:cNvGrpSpPr>
                <a:grpSpLocks/>
              </p:cNvGrpSpPr>
              <p:nvPr/>
            </p:nvGrpSpPr>
            <p:grpSpPr bwMode="auto">
              <a:xfrm>
                <a:off x="3525838" y="4398963"/>
                <a:ext cx="3821113" cy="609600"/>
                <a:chOff x="384" y="1108"/>
                <a:chExt cx="3178" cy="384"/>
              </a:xfrm>
            </p:grpSpPr>
            <p:sp>
              <p:nvSpPr>
                <p:cNvPr id="19559" name="Text Box 302"/>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560" name="Line 303"/>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561" name="Line 304"/>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562" name="Text Box 305"/>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563" name="Text Box 306"/>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564" name="Line 307"/>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65" name="Line 308"/>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66" name="Line 309"/>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67" name="Rectangle 310"/>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68" name="Rectangle 311"/>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69" name="Rectangle 312"/>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70" name="Rectangle 313"/>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71" name="Rectangle 314"/>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72" name="Rectangle 315"/>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73" name="Rectangle 316"/>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74" name="Rectangle 317"/>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75" name="Rectangle 318"/>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76" name="Rectangle 319"/>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577" name="Rectangle 320"/>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78" name="Rectangle 321"/>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79" name="Rectangle 322"/>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80" name="Rectangle 323"/>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81" name="Rectangle 324"/>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82" name="Rectangle 325"/>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83" name="Rectangle 326"/>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84" name="Rectangle 327"/>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85" name="Rectangle 328"/>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86" name="Rectangle 329"/>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87" name="Rectangle 330"/>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88" name="Rectangle 331"/>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89" name="Rectangle 332"/>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grpSp>
            <p:nvGrpSpPr>
              <p:cNvPr id="19520" name="Group 333"/>
              <p:cNvGrpSpPr>
                <a:grpSpLocks/>
              </p:cNvGrpSpPr>
              <p:nvPr/>
            </p:nvGrpSpPr>
            <p:grpSpPr bwMode="auto">
              <a:xfrm>
                <a:off x="7219950" y="5303838"/>
                <a:ext cx="3821113" cy="609600"/>
                <a:chOff x="384" y="1108"/>
                <a:chExt cx="3178" cy="384"/>
              </a:xfrm>
            </p:grpSpPr>
            <p:sp>
              <p:nvSpPr>
                <p:cNvPr id="19528" name="Text Box 334"/>
                <p:cNvSpPr txBox="1">
                  <a:spLocks noChangeArrowheads="1"/>
                </p:cNvSpPr>
                <p:nvPr/>
              </p:nvSpPr>
              <p:spPr bwMode="auto">
                <a:xfrm>
                  <a:off x="404" y="1390"/>
                  <a:ext cx="217" cy="102"/>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0%</a:t>
                  </a:r>
                </a:p>
              </p:txBody>
            </p:sp>
            <p:sp>
              <p:nvSpPr>
                <p:cNvPr id="19529" name="Line 335"/>
                <p:cNvSpPr>
                  <a:spLocks noChangeShapeType="1"/>
                </p:cNvSpPr>
                <p:nvPr/>
              </p:nvSpPr>
              <p:spPr bwMode="auto">
                <a:xfrm>
                  <a:off x="638" y="1429"/>
                  <a:ext cx="2924"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530" name="Line 336"/>
                <p:cNvSpPr>
                  <a:spLocks noChangeShapeType="1"/>
                </p:cNvSpPr>
                <p:nvPr/>
              </p:nvSpPr>
              <p:spPr bwMode="auto">
                <a:xfrm flipV="1">
                  <a:off x="634" y="1234"/>
                  <a:ext cx="0" cy="191"/>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531" name="Text Box 337"/>
                <p:cNvSpPr txBox="1">
                  <a:spLocks noChangeArrowheads="1"/>
                </p:cNvSpPr>
                <p:nvPr/>
              </p:nvSpPr>
              <p:spPr bwMode="auto">
                <a:xfrm>
                  <a:off x="499" y="1108"/>
                  <a:ext cx="302" cy="118"/>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Ratio CPU/Time</a:t>
                  </a:r>
                </a:p>
              </p:txBody>
            </p:sp>
            <p:sp>
              <p:nvSpPr>
                <p:cNvPr id="19532" name="Text Box 338"/>
                <p:cNvSpPr txBox="1">
                  <a:spLocks noChangeArrowheads="1"/>
                </p:cNvSpPr>
                <p:nvPr/>
              </p:nvSpPr>
              <p:spPr bwMode="auto">
                <a:xfrm>
                  <a:off x="384" y="1238"/>
                  <a:ext cx="206" cy="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100%</a:t>
                  </a:r>
                </a:p>
              </p:txBody>
            </p:sp>
            <p:sp>
              <p:nvSpPr>
                <p:cNvPr id="19533" name="Line 339"/>
                <p:cNvSpPr>
                  <a:spLocks noChangeShapeType="1"/>
                </p:cNvSpPr>
                <p:nvPr/>
              </p:nvSpPr>
              <p:spPr bwMode="auto">
                <a:xfrm>
                  <a:off x="573" y="1282"/>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34" name="Line 340"/>
                <p:cNvSpPr>
                  <a:spLocks noChangeShapeType="1"/>
                </p:cNvSpPr>
                <p:nvPr/>
              </p:nvSpPr>
              <p:spPr bwMode="auto">
                <a:xfrm>
                  <a:off x="594" y="1355"/>
                  <a:ext cx="36"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35" name="Line 341"/>
                <p:cNvSpPr>
                  <a:spLocks noChangeShapeType="1"/>
                </p:cNvSpPr>
                <p:nvPr/>
              </p:nvSpPr>
              <p:spPr bwMode="auto">
                <a:xfrm>
                  <a:off x="580" y="1428"/>
                  <a:ext cx="57" cy="0"/>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36" name="Rectangle 342"/>
                <p:cNvSpPr>
                  <a:spLocks noChangeArrowheads="1"/>
                </p:cNvSpPr>
                <p:nvPr/>
              </p:nvSpPr>
              <p:spPr bwMode="auto">
                <a:xfrm>
                  <a:off x="635" y="1280"/>
                  <a:ext cx="70" cy="147"/>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37" name="Rectangle 343"/>
                <p:cNvSpPr>
                  <a:spLocks noChangeArrowheads="1"/>
                </p:cNvSpPr>
                <p:nvPr/>
              </p:nvSpPr>
              <p:spPr bwMode="auto">
                <a:xfrm>
                  <a:off x="706" y="1356"/>
                  <a:ext cx="256" cy="6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38" name="Rectangle 344"/>
                <p:cNvSpPr>
                  <a:spLocks noChangeArrowheads="1"/>
                </p:cNvSpPr>
                <p:nvPr/>
              </p:nvSpPr>
              <p:spPr bwMode="auto">
                <a:xfrm>
                  <a:off x="706" y="1309"/>
                  <a:ext cx="256" cy="45"/>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39" name="Rectangle 345"/>
                <p:cNvSpPr>
                  <a:spLocks noChangeArrowheads="1"/>
                </p:cNvSpPr>
                <p:nvPr/>
              </p:nvSpPr>
              <p:spPr bwMode="auto">
                <a:xfrm>
                  <a:off x="958" y="1284"/>
                  <a:ext cx="256" cy="143"/>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40" name="Rectangle 346"/>
                <p:cNvSpPr>
                  <a:spLocks noChangeArrowheads="1"/>
                </p:cNvSpPr>
                <p:nvPr/>
              </p:nvSpPr>
              <p:spPr bwMode="auto">
                <a:xfrm>
                  <a:off x="1203" y="1281"/>
                  <a:ext cx="54" cy="150"/>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41" name="Rectangle 347"/>
                <p:cNvSpPr>
                  <a:spLocks noChangeArrowheads="1"/>
                </p:cNvSpPr>
                <p:nvPr/>
              </p:nvSpPr>
              <p:spPr bwMode="auto">
                <a:xfrm>
                  <a:off x="1258" y="1354"/>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42" name="Rectangle 348"/>
                <p:cNvSpPr>
                  <a:spLocks noChangeArrowheads="1"/>
                </p:cNvSpPr>
                <p:nvPr/>
              </p:nvSpPr>
              <p:spPr bwMode="auto">
                <a:xfrm>
                  <a:off x="1258" y="1305"/>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43" name="Rectangle 349"/>
                <p:cNvSpPr>
                  <a:spLocks noChangeArrowheads="1"/>
                </p:cNvSpPr>
                <p:nvPr/>
              </p:nvSpPr>
              <p:spPr bwMode="auto">
                <a:xfrm>
                  <a:off x="1560" y="1285"/>
                  <a:ext cx="255"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44" name="Rectangle 350"/>
                <p:cNvSpPr>
                  <a:spLocks noChangeArrowheads="1"/>
                </p:cNvSpPr>
                <p:nvPr/>
              </p:nvSpPr>
              <p:spPr bwMode="auto">
                <a:xfrm>
                  <a:off x="1804" y="1285"/>
                  <a:ext cx="54" cy="146"/>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45" name="Rectangle 351"/>
                <p:cNvSpPr>
                  <a:spLocks noChangeArrowheads="1"/>
                </p:cNvSpPr>
                <p:nvPr/>
              </p:nvSpPr>
              <p:spPr bwMode="auto">
                <a:xfrm>
                  <a:off x="1863" y="1337"/>
                  <a:ext cx="255" cy="20"/>
                </a:xfrm>
                <a:prstGeom prst="rect">
                  <a:avLst/>
                </a:prstGeom>
                <a:solidFill>
                  <a:srgbClr val="CCFFCC"/>
                </a:solidFill>
                <a:ln w="12700">
                  <a:solidFill>
                    <a:srgbClr val="3366FF"/>
                  </a:solidFill>
                  <a:miter lim="800000"/>
                  <a:headEnd/>
                  <a:tailEnd/>
                </a:ln>
              </p:spPr>
              <p:txBody>
                <a:bodyPr wrap="none" anchor="ctr">
                  <a:prstTxWarp prst="textNoShape">
                    <a:avLst/>
                  </a:prstTxWarp>
                </a:bodyPr>
                <a:lstStyle/>
                <a:p>
                  <a:endParaRPr lang="fr-FR" sz="300"/>
                </a:p>
              </p:txBody>
            </p:sp>
            <p:sp>
              <p:nvSpPr>
                <p:cNvPr id="19546" name="Rectangle 352"/>
                <p:cNvSpPr>
                  <a:spLocks noChangeArrowheads="1"/>
                </p:cNvSpPr>
                <p:nvPr/>
              </p:nvSpPr>
              <p:spPr bwMode="auto">
                <a:xfrm>
                  <a:off x="1859" y="1358"/>
                  <a:ext cx="260" cy="72"/>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47" name="Rectangle 353"/>
                <p:cNvSpPr>
                  <a:spLocks noChangeArrowheads="1"/>
                </p:cNvSpPr>
                <p:nvPr/>
              </p:nvSpPr>
              <p:spPr bwMode="auto">
                <a:xfrm>
                  <a:off x="1861" y="1285"/>
                  <a:ext cx="256" cy="48"/>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48" name="Rectangle 354"/>
                <p:cNvSpPr>
                  <a:spLocks noChangeArrowheads="1"/>
                </p:cNvSpPr>
                <p:nvPr/>
              </p:nvSpPr>
              <p:spPr bwMode="auto">
                <a:xfrm>
                  <a:off x="2120" y="1285"/>
                  <a:ext cx="54"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49" name="Rectangle 355"/>
                <p:cNvSpPr>
                  <a:spLocks noChangeArrowheads="1"/>
                </p:cNvSpPr>
                <p:nvPr/>
              </p:nvSpPr>
              <p:spPr bwMode="auto">
                <a:xfrm>
                  <a:off x="2174" y="1350"/>
                  <a:ext cx="301" cy="78"/>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50" name="Rectangle 356"/>
                <p:cNvSpPr>
                  <a:spLocks noChangeArrowheads="1"/>
                </p:cNvSpPr>
                <p:nvPr/>
              </p:nvSpPr>
              <p:spPr bwMode="auto">
                <a:xfrm>
                  <a:off x="2174"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51" name="Rectangle 357"/>
                <p:cNvSpPr>
                  <a:spLocks noChangeArrowheads="1"/>
                </p:cNvSpPr>
                <p:nvPr/>
              </p:nvSpPr>
              <p:spPr bwMode="auto">
                <a:xfrm>
                  <a:off x="2477"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52" name="Rectangle 358"/>
                <p:cNvSpPr>
                  <a:spLocks noChangeArrowheads="1"/>
                </p:cNvSpPr>
                <p:nvPr/>
              </p:nvSpPr>
              <p:spPr bwMode="auto">
                <a:xfrm>
                  <a:off x="2545" y="1285"/>
                  <a:ext cx="256"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53" name="Rectangle 359"/>
                <p:cNvSpPr>
                  <a:spLocks noChangeArrowheads="1"/>
                </p:cNvSpPr>
                <p:nvPr/>
              </p:nvSpPr>
              <p:spPr bwMode="auto">
                <a:xfrm>
                  <a:off x="2801" y="1285"/>
                  <a:ext cx="6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54" name="Rectangle 360"/>
                <p:cNvSpPr>
                  <a:spLocks noChangeArrowheads="1"/>
                </p:cNvSpPr>
                <p:nvPr/>
              </p:nvSpPr>
              <p:spPr bwMode="auto">
                <a:xfrm>
                  <a:off x="2864" y="1285"/>
                  <a:ext cx="79" cy="146"/>
                </a:xfrm>
                <a:prstGeom prst="rect">
                  <a:avLst/>
                </a:prstGeom>
                <a:solidFill>
                  <a:srgbClr val="FFFF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55" name="Rectangle 361"/>
                <p:cNvSpPr>
                  <a:spLocks noChangeArrowheads="1"/>
                </p:cNvSpPr>
                <p:nvPr/>
              </p:nvSpPr>
              <p:spPr bwMode="auto">
                <a:xfrm>
                  <a:off x="2983" y="1351"/>
                  <a:ext cx="301" cy="77"/>
                </a:xfrm>
                <a:prstGeom prst="rect">
                  <a:avLst/>
                </a:prstGeom>
                <a:solidFill>
                  <a:srgbClr val="FF9900"/>
                </a:solidFill>
                <a:ln w="12700">
                  <a:solidFill>
                    <a:srgbClr val="3366FF"/>
                  </a:solidFill>
                  <a:miter lim="800000"/>
                  <a:headEnd/>
                  <a:tailEnd/>
                </a:ln>
              </p:spPr>
              <p:txBody>
                <a:bodyPr wrap="none" anchor="ctr">
                  <a:prstTxWarp prst="textNoShape">
                    <a:avLst/>
                  </a:prstTxWarp>
                </a:bodyPr>
                <a:lstStyle/>
                <a:p>
                  <a:endParaRPr lang="fr-FR" sz="300"/>
                </a:p>
              </p:txBody>
            </p:sp>
            <p:sp>
              <p:nvSpPr>
                <p:cNvPr id="19556" name="Rectangle 362"/>
                <p:cNvSpPr>
                  <a:spLocks noChangeArrowheads="1"/>
                </p:cNvSpPr>
                <p:nvPr/>
              </p:nvSpPr>
              <p:spPr bwMode="auto">
                <a:xfrm>
                  <a:off x="2983" y="1302"/>
                  <a:ext cx="301" cy="53"/>
                </a:xfrm>
                <a:prstGeom prst="rect">
                  <a:avLst/>
                </a:prstGeom>
                <a:solidFill>
                  <a:srgbClr val="FFCC99"/>
                </a:solidFill>
                <a:ln w="12700">
                  <a:solidFill>
                    <a:srgbClr val="3366FF"/>
                  </a:solidFill>
                  <a:miter lim="800000"/>
                  <a:headEnd/>
                  <a:tailEnd/>
                </a:ln>
              </p:spPr>
              <p:txBody>
                <a:bodyPr wrap="none" anchor="ctr">
                  <a:prstTxWarp prst="textNoShape">
                    <a:avLst/>
                  </a:prstTxWarp>
                </a:bodyPr>
                <a:lstStyle/>
                <a:p>
                  <a:endParaRPr lang="fr-FR" sz="300"/>
                </a:p>
              </p:txBody>
            </p:sp>
            <p:sp>
              <p:nvSpPr>
                <p:cNvPr id="19557" name="Rectangle 363"/>
                <p:cNvSpPr>
                  <a:spLocks noChangeArrowheads="1"/>
                </p:cNvSpPr>
                <p:nvPr/>
              </p:nvSpPr>
              <p:spPr bwMode="auto">
                <a:xfrm>
                  <a:off x="3283" y="1285"/>
                  <a:ext cx="208"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sp>
              <p:nvSpPr>
                <p:cNvPr id="19558" name="Rectangle 364"/>
                <p:cNvSpPr>
                  <a:spLocks noChangeArrowheads="1"/>
                </p:cNvSpPr>
                <p:nvPr/>
              </p:nvSpPr>
              <p:spPr bwMode="auto">
                <a:xfrm>
                  <a:off x="2938" y="1285"/>
                  <a:ext cx="45" cy="144"/>
                </a:xfrm>
                <a:prstGeom prst="rect">
                  <a:avLst/>
                </a:prstGeom>
                <a:solidFill>
                  <a:srgbClr val="3366FF"/>
                </a:solidFill>
                <a:ln w="12700">
                  <a:solidFill>
                    <a:srgbClr val="3366FF"/>
                  </a:solidFill>
                  <a:miter lim="800000"/>
                  <a:headEnd/>
                  <a:tailEnd/>
                </a:ln>
              </p:spPr>
              <p:txBody>
                <a:bodyPr wrap="none" anchor="ctr">
                  <a:prstTxWarp prst="textNoShape">
                    <a:avLst/>
                  </a:prstTxWarp>
                </a:bodyPr>
                <a:lstStyle/>
                <a:p>
                  <a:endParaRPr lang="fr-FR" sz="300"/>
                </a:p>
              </p:txBody>
            </p:sp>
          </p:grpSp>
          <p:sp>
            <p:nvSpPr>
              <p:cNvPr id="19521" name="Text Box 365"/>
              <p:cNvSpPr txBox="1">
                <a:spLocks noChangeArrowheads="1"/>
              </p:cNvSpPr>
              <p:nvPr/>
            </p:nvSpPr>
            <p:spPr bwMode="auto">
              <a:xfrm>
                <a:off x="5367339" y="5203823"/>
                <a:ext cx="2532125"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a:t>
                </a:r>
              </a:p>
            </p:txBody>
          </p:sp>
          <p:sp>
            <p:nvSpPr>
              <p:cNvPr id="19522" name="Line 366"/>
              <p:cNvSpPr>
                <a:spLocks noChangeShapeType="1"/>
              </p:cNvSpPr>
              <p:nvPr/>
            </p:nvSpPr>
            <p:spPr bwMode="auto">
              <a:xfrm>
                <a:off x="946150" y="6070600"/>
                <a:ext cx="8964613" cy="0"/>
              </a:xfrm>
              <a:prstGeom prst="line">
                <a:avLst/>
              </a:prstGeom>
              <a:noFill/>
              <a:ln w="12700">
                <a:solidFill>
                  <a:schemeClr val="accent2"/>
                </a:solidFill>
                <a:round/>
                <a:headEnd/>
                <a:tailEnd type="triangle" w="lg" len="lg"/>
              </a:ln>
            </p:spPr>
            <p:txBody>
              <a:bodyPr>
                <a:prstTxWarp prst="textNoShape">
                  <a:avLst/>
                </a:prstTxWarp>
              </a:bodyPr>
              <a:lstStyle/>
              <a:p>
                <a:endParaRPr lang="en-US"/>
              </a:p>
            </p:txBody>
          </p:sp>
          <p:sp>
            <p:nvSpPr>
              <p:cNvPr id="19523" name="Line 367"/>
              <p:cNvSpPr>
                <a:spLocks noChangeShapeType="1"/>
              </p:cNvSpPr>
              <p:nvPr/>
            </p:nvSpPr>
            <p:spPr bwMode="auto">
              <a:xfrm>
                <a:off x="2578100" y="3363913"/>
                <a:ext cx="0" cy="2028825"/>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24" name="Line 368"/>
              <p:cNvSpPr>
                <a:spLocks noChangeShapeType="1"/>
              </p:cNvSpPr>
              <p:nvPr/>
            </p:nvSpPr>
            <p:spPr bwMode="auto">
              <a:xfrm>
                <a:off x="2909888" y="3705225"/>
                <a:ext cx="0" cy="1654175"/>
              </a:xfrm>
              <a:prstGeom prst="line">
                <a:avLst/>
              </a:prstGeom>
              <a:noFill/>
              <a:ln w="12700">
                <a:solidFill>
                  <a:srgbClr val="0000FF"/>
                </a:solidFill>
                <a:round/>
                <a:headEnd/>
                <a:tailEnd/>
              </a:ln>
            </p:spPr>
            <p:txBody>
              <a:bodyPr>
                <a:prstTxWarp prst="textNoShape">
                  <a:avLst/>
                </a:prstTxWarp>
              </a:bodyPr>
              <a:lstStyle/>
              <a:p>
                <a:endParaRPr lang="en-US"/>
              </a:p>
            </p:txBody>
          </p:sp>
          <p:sp>
            <p:nvSpPr>
              <p:cNvPr id="19525" name="Line 369"/>
              <p:cNvSpPr>
                <a:spLocks noChangeShapeType="1"/>
              </p:cNvSpPr>
              <p:nvPr/>
            </p:nvSpPr>
            <p:spPr bwMode="auto">
              <a:xfrm>
                <a:off x="2578100" y="5410200"/>
                <a:ext cx="330200" cy="0"/>
              </a:xfrm>
              <a:prstGeom prst="line">
                <a:avLst/>
              </a:prstGeom>
              <a:noFill/>
              <a:ln w="12700">
                <a:solidFill>
                  <a:srgbClr val="0000FF"/>
                </a:solidFill>
                <a:round/>
                <a:headEnd type="triangle" w="med" len="med"/>
                <a:tailEnd type="triangle" w="med" len="med"/>
              </a:ln>
            </p:spPr>
            <p:txBody>
              <a:bodyPr>
                <a:prstTxWarp prst="textNoShape">
                  <a:avLst/>
                </a:prstTxWarp>
              </a:bodyPr>
              <a:lstStyle/>
              <a:p>
                <a:endParaRPr lang="en-US"/>
              </a:p>
            </p:txBody>
          </p:sp>
          <p:sp>
            <p:nvSpPr>
              <p:cNvPr id="19526" name="Text Box 370"/>
              <p:cNvSpPr txBox="1">
                <a:spLocks noChangeArrowheads="1"/>
              </p:cNvSpPr>
              <p:nvPr/>
            </p:nvSpPr>
            <p:spPr bwMode="auto">
              <a:xfrm>
                <a:off x="2122483" y="5532434"/>
                <a:ext cx="3242722" cy="829649"/>
              </a:xfrm>
              <a:prstGeom prst="rect">
                <a:avLst/>
              </a:prstGeom>
              <a:solidFill>
                <a:schemeClr val="bg1"/>
              </a:solidFill>
              <a:ln w="12700">
                <a:noFill/>
                <a:miter lim="800000"/>
                <a:headEnd/>
                <a:tailEnd/>
              </a:ln>
            </p:spPr>
            <p:txBody>
              <a:bodyPr wrap="none">
                <a:prstTxWarp prst="textNoShape">
                  <a:avLst/>
                </a:prstTxWarp>
                <a:spAutoFit/>
              </a:bodyPr>
              <a:lstStyle/>
              <a:p>
                <a:pPr eaLnBrk="0" hangingPunct="0">
                  <a:spcBef>
                    <a:spcPct val="50000"/>
                  </a:spcBef>
                </a:pPr>
                <a:r>
                  <a:rPr lang="en-US" sz="100"/>
                  <a:t>Delay between two Connections</a:t>
                </a:r>
              </a:p>
            </p:txBody>
          </p:sp>
          <p:sp>
            <p:nvSpPr>
              <p:cNvPr id="19527" name="Text Box 371"/>
              <p:cNvSpPr txBox="1">
                <a:spLocks noChangeArrowheads="1"/>
              </p:cNvSpPr>
              <p:nvPr/>
            </p:nvSpPr>
            <p:spPr bwMode="auto">
              <a:xfrm>
                <a:off x="5772150" y="1093788"/>
                <a:ext cx="3333750" cy="879475"/>
              </a:xfrm>
              <a:prstGeom prst="rect">
                <a:avLst/>
              </a:prstGeom>
              <a:solidFill>
                <a:schemeClr val="bg1"/>
              </a:solidFill>
              <a:ln w="12700">
                <a:noFill/>
                <a:miter lim="800000"/>
                <a:headEnd/>
                <a:tailEnd/>
              </a:ln>
            </p:spPr>
            <p:txBody>
              <a:bodyPr>
                <a:prstTxWarp prst="textNoShape">
                  <a:avLst/>
                </a:prstTxWarp>
              </a:bodyPr>
              <a:lstStyle/>
              <a:p>
                <a:pPr eaLnBrk="0" hangingPunct="0">
                  <a:spcBef>
                    <a:spcPct val="50000"/>
                  </a:spcBef>
                </a:pPr>
                <a:r>
                  <a:rPr lang="en-US" sz="100"/>
                  <a:t>True Concurrence happens when several transactions occur on same physical server</a:t>
                </a:r>
              </a:p>
            </p:txBody>
          </p:sp>
        </p:grpSp>
        <p:pic>
          <p:nvPicPr>
            <p:cNvPr id="19498" name="Picture 2"/>
            <p:cNvPicPr>
              <a:picLocks noChangeAspect="1" noChangeArrowheads="1"/>
            </p:cNvPicPr>
            <p:nvPr/>
          </p:nvPicPr>
          <p:blipFill>
            <a:blip r:embed="rId13"/>
            <a:srcRect/>
            <a:stretch>
              <a:fillRect/>
            </a:stretch>
          </p:blipFill>
          <p:spPr bwMode="auto">
            <a:xfrm>
              <a:off x="4847771" y="3708059"/>
              <a:ext cx="4802188" cy="2926558"/>
            </a:xfrm>
            <a:prstGeom prst="rect">
              <a:avLst/>
            </a:prstGeom>
            <a:noFill/>
            <a:ln w="9525">
              <a:noFill/>
              <a:miter lim="800000"/>
              <a:headEnd/>
              <a:tailEnd/>
            </a:ln>
          </p:spPr>
        </p:pic>
        <p:pic>
          <p:nvPicPr>
            <p:cNvPr id="19499" name="Picture 2"/>
            <p:cNvPicPr>
              <a:picLocks noChangeAspect="1" noChangeArrowheads="1"/>
            </p:cNvPicPr>
            <p:nvPr/>
          </p:nvPicPr>
          <p:blipFill>
            <a:blip r:embed="rId14"/>
            <a:srcRect/>
            <a:stretch>
              <a:fillRect/>
            </a:stretch>
          </p:blipFill>
          <p:spPr bwMode="auto">
            <a:xfrm>
              <a:off x="6380443" y="1368982"/>
              <a:ext cx="2468563" cy="749300"/>
            </a:xfrm>
            <a:prstGeom prst="rect">
              <a:avLst/>
            </a:prstGeom>
            <a:noFill/>
            <a:ln w="9525">
              <a:noFill/>
              <a:miter lim="800000"/>
              <a:headEnd/>
              <a:tailEnd/>
            </a:ln>
          </p:spPr>
        </p:pic>
        <p:pic>
          <p:nvPicPr>
            <p:cNvPr id="19500" name="Picture 3"/>
            <p:cNvPicPr>
              <a:picLocks noChangeAspect="1" noChangeArrowheads="1"/>
            </p:cNvPicPr>
            <p:nvPr/>
          </p:nvPicPr>
          <p:blipFill>
            <a:blip r:embed="rId15"/>
            <a:srcRect/>
            <a:stretch>
              <a:fillRect/>
            </a:stretch>
          </p:blipFill>
          <p:spPr bwMode="auto">
            <a:xfrm>
              <a:off x="5100825" y="730807"/>
              <a:ext cx="4598987" cy="196850"/>
            </a:xfrm>
            <a:prstGeom prst="rect">
              <a:avLst/>
            </a:prstGeom>
            <a:noFill/>
            <a:ln w="9525">
              <a:noFill/>
              <a:miter lim="800000"/>
              <a:headEnd/>
              <a:tailEnd/>
            </a:ln>
          </p:spPr>
        </p:pic>
      </p:grpSp>
      <p:sp>
        <p:nvSpPr>
          <p:cNvPr id="19495" name="ZoneTexte 18"/>
          <p:cNvSpPr txBox="1">
            <a:spLocks noChangeArrowheads="1"/>
          </p:cNvSpPr>
          <p:nvPr/>
        </p:nvSpPr>
        <p:spPr bwMode="auto">
          <a:xfrm>
            <a:off x="5322888" y="3289300"/>
            <a:ext cx="685800" cy="215900"/>
          </a:xfrm>
          <a:prstGeom prst="rect">
            <a:avLst/>
          </a:prstGeom>
          <a:solidFill>
            <a:srgbClr val="FFFFFF"/>
          </a:solidFill>
          <a:ln w="9525">
            <a:noFill/>
            <a:miter lim="800000"/>
            <a:headEnd/>
            <a:tailEnd/>
          </a:ln>
        </p:spPr>
        <p:txBody>
          <a:bodyPr>
            <a:prstTxWarp prst="textNoShape">
              <a:avLst/>
            </a:prstTxWarp>
            <a:spAutoFit/>
          </a:bodyPr>
          <a:lstStyle/>
          <a:p>
            <a:pPr algn="ctr" eaLnBrk="0" hangingPunct="0">
              <a:spcBef>
                <a:spcPct val="50000"/>
              </a:spcBef>
            </a:pPr>
            <a:r>
              <a:rPr lang="en-US" sz="800" b="1">
                <a:ea typeface="ＭＳ Ｐゴシック" pitchFamily="-65" charset="-128"/>
                <a:cs typeface="ＭＳ Ｐゴシック" pitchFamily="-65" charset="-128"/>
              </a:rPr>
              <a:t>T_IDOL</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9" name="Table 48"/>
          <p:cNvGraphicFramePr>
            <a:graphicFrameLocks noGrp="1"/>
          </p:cNvGraphicFramePr>
          <p:nvPr/>
        </p:nvGraphicFramePr>
        <p:xfrm>
          <a:off x="33338" y="792163"/>
          <a:ext cx="9074150" cy="5930899"/>
        </p:xfrm>
        <a:graphic>
          <a:graphicData uri="http://schemas.openxmlformats.org/drawingml/2006/table">
            <a:tbl>
              <a:tblPr/>
              <a:tblGrid>
                <a:gridCol w="1185862"/>
                <a:gridCol w="620713"/>
                <a:gridCol w="1697037"/>
                <a:gridCol w="1738313"/>
                <a:gridCol w="1536700"/>
                <a:gridCol w="2295525"/>
              </a:tblGrid>
              <a:tr h="606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Named Users</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N=1,500</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Not Significant for a Sizing Estimation</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r>
              <a:tr h="1166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Logged Users</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Logged Users= 330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3F0077"/>
                          </a:solidFill>
                          <a:effectLst/>
                          <a:latin typeface="Arial" pitchFamily="-65" charset="0"/>
                        </a:rPr>
                        <a:t>Logged Users=N/p</a:t>
                      </a:r>
                      <a:endParaRPr kumimoji="0" lang="en-US" sz="14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VPLM relies on a Stateless Server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Low Login time out recommendation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Ratio between Active users on client and Logged users close to 1 (.9&lt;q &lt; 1)</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1057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Active Users</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Tier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Client</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Active Users =300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3F0077"/>
                          </a:solidFill>
                          <a:effectLst/>
                          <a:latin typeface="Arial" pitchFamily="-65" charset="0"/>
                        </a:rPr>
                        <a:t>Active Users =q*N/p</a:t>
                      </a:r>
                      <a:endParaRPr kumimoji="0" lang="en-US" sz="1400" b="0" i="0" u="none" strike="noStrike" cap="none" normalizeH="0" baseline="0" smtClean="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Active Users are users performing a scenario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 of  Active Users = # of Concurrent Scenarios</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8097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Concurrent Transactions</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Tier 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3F0077"/>
                          </a:solidFill>
                          <a:effectLst/>
                          <a:latin typeface="Arial" pitchFamily="-65" charset="0"/>
                        </a:rPr>
                        <a:t>Applicative Servers</a:t>
                      </a:r>
                      <a:endParaRPr kumimoji="0" lang="en-US" sz="1400" b="0" i="0" u="none" strike="noStrike" cap="none" normalizeH="0" baseline="0" smtClean="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Index Server Concurrent Transactions= 12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3F0077"/>
                          </a:solidFill>
                          <a:effectLst/>
                          <a:latin typeface="Arial" pitchFamily="-65" charset="0"/>
                        </a:rPr>
                        <a:t>Index Server Concurrent Transactions= Active Users /25</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ENOVIA Server Concurrent Transactions= 75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3F0077"/>
                          </a:solidFill>
                          <a:effectLst/>
                          <a:latin typeface="Arial" pitchFamily="-65" charset="0"/>
                        </a:rPr>
                        <a:t>ENOVIA Server Concurrent Transactions= Active Users /4</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FCS Concurrent Transactions= 18</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3F0077"/>
                          </a:solidFill>
                          <a:effectLst/>
                          <a:latin typeface="Arial" pitchFamily="-65" charset="0"/>
                        </a:rPr>
                        <a:t>FCS Concurrent Transactions= Active Users /16</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Active Users are performing a transaction at Tier 2 level Servers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990600">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0077"/>
                          </a:solidFill>
                          <a:effectLst/>
                          <a:latin typeface="Arial" pitchFamily="-65" charset="0"/>
                        </a:rPr>
                        <a:t>Tier 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3F0077"/>
                          </a:solidFill>
                          <a:effectLst/>
                          <a:latin typeface="Arial" pitchFamily="-65" charset="0"/>
                        </a:rPr>
                        <a:t>Database Server</a:t>
                      </a: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3F0077"/>
                          </a:solidFill>
                          <a:effectLst/>
                          <a:latin typeface="Arial" pitchFamily="-65" charset="0"/>
                        </a:rPr>
                        <a:t>Database Server Concurrent Transactions = Active Users /6=8</a:t>
                      </a:r>
                      <a:endParaRPr kumimoji="0" lang="en-US" sz="1600" b="0" i="0" u="none" strike="noStrike" cap="none" normalizeH="0" baseline="0" smtClean="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0077"/>
                          </a:solidFill>
                          <a:effectLst/>
                          <a:latin typeface="Arial" pitchFamily="-65" charset="0"/>
                        </a:rPr>
                        <a:t>Active Users are performing a transaction at Tier 3 level Server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3F0077"/>
                        </a:solidFill>
                        <a:effectLst/>
                        <a:latin typeface="Arial" pitchFamily="-65" charset="0"/>
                      </a:endParaRPr>
                    </a:p>
                  </a:txBody>
                  <a:tcPr marL="84406" marR="8440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
        <p:nvSpPr>
          <p:cNvPr id="20525" name="Title 1"/>
          <p:cNvSpPr>
            <a:spLocks noGrp="1"/>
          </p:cNvSpPr>
          <p:nvPr>
            <p:ph type="title"/>
          </p:nvPr>
        </p:nvSpPr>
        <p:spPr/>
        <p:txBody>
          <a:bodyPr/>
          <a:lstStyle/>
          <a:p>
            <a:r>
              <a:rPr lang="en-US" smtClean="0">
                <a:ea typeface="Arial" pitchFamily="-65" charset="0"/>
              </a:rPr>
              <a:t>Active Users on a 3 Tier Architecture</a:t>
            </a:r>
          </a:p>
        </p:txBody>
      </p:sp>
      <p:sp>
        <p:nvSpPr>
          <p:cNvPr id="20526" name="Footer Placeholder 2"/>
          <p:cNvSpPr>
            <a:spLocks noGrp="1"/>
          </p:cNvSpPr>
          <p:nvPr>
            <p:ph type="ftr" sz="quarter" idx="4294967295"/>
          </p:nvPr>
        </p:nvSpPr>
        <p:spPr>
          <a:noFill/>
        </p:spPr>
        <p:txBody>
          <a:bodyPr/>
          <a:lstStyle/>
          <a:p>
            <a:r>
              <a:rPr lang="fr-FR" smtClean="0">
                <a:latin typeface="Arial" pitchFamily="-65" charset="0"/>
                <a:ea typeface="Arial" pitchFamily="-65" charset="0"/>
              </a:rPr>
              <a:t>DASSAULT SYSTEMES - Page     </a:t>
            </a:r>
            <a:r>
              <a:rPr lang="fr-FR" sz="500" smtClean="0">
                <a:latin typeface="Arial" pitchFamily="-65" charset="0"/>
                <a:ea typeface="Arial" pitchFamily="-65" charset="0"/>
              </a:rPr>
              <a:t> </a:t>
            </a:r>
            <a:r>
              <a:rPr lang="fr-FR" smtClean="0">
                <a:latin typeface="Arial" pitchFamily="-65" charset="0"/>
                <a:ea typeface="Arial" pitchFamily="-65" charset="0"/>
              </a:rPr>
              <a:t>-</a:t>
            </a:r>
          </a:p>
        </p:txBody>
      </p:sp>
      <p:sp>
        <p:nvSpPr>
          <p:cNvPr id="20527" name="Slide Number Placeholder 3"/>
          <p:cNvSpPr>
            <a:spLocks noGrp="1"/>
          </p:cNvSpPr>
          <p:nvPr>
            <p:ph type="sldNum" sz="quarter" idx="4294967295"/>
          </p:nvPr>
        </p:nvSpPr>
        <p:spPr>
          <a:noFill/>
        </p:spPr>
        <p:txBody>
          <a:bodyPr/>
          <a:lstStyle/>
          <a:p>
            <a:fld id="{25C2A863-72F7-2043-894A-0F72165D0462}" type="slidenum">
              <a:rPr lang="fr-FR" smtClean="0">
                <a:latin typeface="Arial" pitchFamily="-65" charset="0"/>
                <a:ea typeface="Arial" pitchFamily="-65" charset="0"/>
              </a:rPr>
              <a:pPr/>
              <a:t>7</a:t>
            </a:fld>
            <a:endParaRPr lang="fr-FR" smtClean="0">
              <a:latin typeface="Arial" pitchFamily="-65" charset="0"/>
              <a:ea typeface="Arial" pitchFamily="-65" charset="0"/>
            </a:endParaRPr>
          </a:p>
        </p:txBody>
      </p:sp>
      <p:pic>
        <p:nvPicPr>
          <p:cNvPr id="20528" name="Picture 5" descr="sql"/>
          <p:cNvPicPr>
            <a:picLocks noChangeAspect="1" noChangeArrowheads="1"/>
          </p:cNvPicPr>
          <p:nvPr/>
        </p:nvPicPr>
        <p:blipFill>
          <a:blip r:embed="rId2">
            <a:clrChange>
              <a:clrFrom>
                <a:srgbClr val="143697"/>
              </a:clrFrom>
              <a:clrTo>
                <a:srgbClr val="143697">
                  <a:alpha val="0"/>
                </a:srgbClr>
              </a:clrTo>
            </a:clrChange>
          </a:blip>
          <a:srcRect/>
          <a:stretch>
            <a:fillRect/>
          </a:stretch>
        </p:blipFill>
        <p:spPr bwMode="auto">
          <a:xfrm>
            <a:off x="6221413" y="4152900"/>
            <a:ext cx="371475" cy="442913"/>
          </a:xfrm>
          <a:prstGeom prst="rect">
            <a:avLst/>
          </a:prstGeom>
          <a:noFill/>
          <a:ln w="9525">
            <a:noFill/>
            <a:miter lim="800000"/>
            <a:headEnd/>
            <a:tailEnd/>
          </a:ln>
        </p:spPr>
      </p:pic>
      <p:pic>
        <p:nvPicPr>
          <p:cNvPr id="20529" name="Picture 6" descr="server"/>
          <p:cNvPicPr>
            <a:picLocks noChangeAspect="1" noChangeArrowheads="1"/>
          </p:cNvPicPr>
          <p:nvPr/>
        </p:nvPicPr>
        <p:blipFill>
          <a:blip r:embed="rId3">
            <a:clrChange>
              <a:clrFrom>
                <a:srgbClr val="143697"/>
              </a:clrFrom>
              <a:clrTo>
                <a:srgbClr val="143697">
                  <a:alpha val="0"/>
                </a:srgbClr>
              </a:clrTo>
            </a:clrChange>
          </a:blip>
          <a:srcRect/>
          <a:stretch>
            <a:fillRect/>
          </a:stretch>
        </p:blipFill>
        <p:spPr bwMode="auto">
          <a:xfrm>
            <a:off x="5383213" y="4117975"/>
            <a:ext cx="320675" cy="417513"/>
          </a:xfrm>
          <a:prstGeom prst="rect">
            <a:avLst/>
          </a:prstGeom>
          <a:noFill/>
          <a:ln w="9525">
            <a:noFill/>
            <a:miter lim="800000"/>
            <a:headEnd/>
            <a:tailEnd/>
          </a:ln>
        </p:spPr>
      </p:pic>
      <p:sp>
        <p:nvSpPr>
          <p:cNvPr id="20530" name="Text Box 9"/>
          <p:cNvSpPr txBox="1">
            <a:spLocks noChangeArrowheads="1"/>
          </p:cNvSpPr>
          <p:nvPr/>
        </p:nvSpPr>
        <p:spPr bwMode="auto">
          <a:xfrm>
            <a:off x="4006850" y="3960813"/>
            <a:ext cx="922338" cy="307975"/>
          </a:xfrm>
          <a:prstGeom prst="rect">
            <a:avLst/>
          </a:prstGeom>
          <a:noFill/>
          <a:ln w="9525">
            <a:noFill/>
            <a:miter lim="800000"/>
            <a:headEnd/>
            <a:tailEnd/>
          </a:ln>
        </p:spPr>
        <p:txBody>
          <a:bodyPr>
            <a:prstTxWarp prst="textNoShape">
              <a:avLst/>
            </a:prstTxWarp>
            <a:spAutoFit/>
          </a:bodyPr>
          <a:lstStyle/>
          <a:p>
            <a:pPr algn="ctr"/>
            <a:r>
              <a:rPr lang="en-US" sz="700" b="1"/>
              <a:t>ENOVIA V6 Server </a:t>
            </a:r>
          </a:p>
        </p:txBody>
      </p:sp>
      <p:sp>
        <p:nvSpPr>
          <p:cNvPr id="20531" name="Text Box 10"/>
          <p:cNvSpPr txBox="1">
            <a:spLocks noChangeArrowheads="1"/>
          </p:cNvSpPr>
          <p:nvPr/>
        </p:nvSpPr>
        <p:spPr bwMode="auto">
          <a:xfrm>
            <a:off x="4157663" y="5491163"/>
            <a:ext cx="700087" cy="200025"/>
          </a:xfrm>
          <a:prstGeom prst="rect">
            <a:avLst/>
          </a:prstGeom>
          <a:noFill/>
          <a:ln w="9525">
            <a:noFill/>
            <a:miter lim="800000"/>
            <a:headEnd/>
            <a:tailEnd/>
          </a:ln>
        </p:spPr>
        <p:txBody>
          <a:bodyPr>
            <a:prstTxWarp prst="textNoShape">
              <a:avLst/>
            </a:prstTxWarp>
            <a:spAutoFit/>
          </a:bodyPr>
          <a:lstStyle/>
          <a:p>
            <a:pPr algn="ctr"/>
            <a:r>
              <a:rPr lang="en-US" sz="700" b="1"/>
              <a:t>DB Server</a:t>
            </a:r>
          </a:p>
        </p:txBody>
      </p:sp>
      <p:sp>
        <p:nvSpPr>
          <p:cNvPr id="20532" name="Text Box 11"/>
          <p:cNvSpPr txBox="1">
            <a:spLocks noChangeArrowheads="1"/>
          </p:cNvSpPr>
          <p:nvPr/>
        </p:nvSpPr>
        <p:spPr bwMode="auto">
          <a:xfrm>
            <a:off x="5578475" y="3763963"/>
            <a:ext cx="733425" cy="414337"/>
          </a:xfrm>
          <a:prstGeom prst="rect">
            <a:avLst/>
          </a:prstGeom>
          <a:noFill/>
          <a:ln w="9525">
            <a:noFill/>
            <a:miter lim="800000"/>
            <a:headEnd/>
            <a:tailEnd/>
          </a:ln>
        </p:spPr>
        <p:txBody>
          <a:bodyPr>
            <a:prstTxWarp prst="textNoShape">
              <a:avLst/>
            </a:prstTxWarp>
            <a:spAutoFit/>
          </a:bodyPr>
          <a:lstStyle/>
          <a:p>
            <a:pPr algn="ctr"/>
            <a:r>
              <a:rPr lang="en-US" sz="700" b="1"/>
              <a:t>File Collaborative Server</a:t>
            </a:r>
          </a:p>
        </p:txBody>
      </p:sp>
      <p:sp>
        <p:nvSpPr>
          <p:cNvPr id="20533" name="Text Box 12"/>
          <p:cNvSpPr txBox="1">
            <a:spLocks noChangeArrowheads="1"/>
          </p:cNvSpPr>
          <p:nvPr/>
        </p:nvSpPr>
        <p:spPr bwMode="auto">
          <a:xfrm>
            <a:off x="6196013" y="3898900"/>
            <a:ext cx="571500" cy="414338"/>
          </a:xfrm>
          <a:prstGeom prst="rect">
            <a:avLst/>
          </a:prstGeom>
          <a:noFill/>
          <a:ln w="9525">
            <a:noFill/>
            <a:miter lim="800000"/>
            <a:headEnd/>
            <a:tailEnd/>
          </a:ln>
        </p:spPr>
        <p:txBody>
          <a:bodyPr>
            <a:prstTxWarp prst="textNoShape">
              <a:avLst/>
            </a:prstTxWarp>
            <a:spAutoFit/>
          </a:bodyPr>
          <a:lstStyle/>
          <a:p>
            <a:pPr algn="ctr"/>
            <a:r>
              <a:rPr lang="en-US" sz="700" b="1"/>
              <a:t>File repository</a:t>
            </a:r>
          </a:p>
        </p:txBody>
      </p:sp>
      <p:pic>
        <p:nvPicPr>
          <p:cNvPr id="20534" name="Picture 11" descr="sql"/>
          <p:cNvPicPr>
            <a:picLocks noChangeAspect="1" noChangeArrowheads="1"/>
          </p:cNvPicPr>
          <p:nvPr/>
        </p:nvPicPr>
        <p:blipFill>
          <a:blip r:embed="rId2">
            <a:clrChange>
              <a:clrFrom>
                <a:srgbClr val="143697"/>
              </a:clrFrom>
              <a:clrTo>
                <a:srgbClr val="143697">
                  <a:alpha val="0"/>
                </a:srgbClr>
              </a:clrTo>
            </a:clrChange>
          </a:blip>
          <a:srcRect/>
          <a:stretch>
            <a:fillRect/>
          </a:stretch>
        </p:blipFill>
        <p:spPr bwMode="auto">
          <a:xfrm>
            <a:off x="4319588" y="5611813"/>
            <a:ext cx="369887" cy="441325"/>
          </a:xfrm>
          <a:prstGeom prst="rect">
            <a:avLst/>
          </a:prstGeom>
          <a:noFill/>
          <a:ln w="9525">
            <a:noFill/>
            <a:miter lim="800000"/>
            <a:headEnd/>
            <a:tailEnd/>
          </a:ln>
        </p:spPr>
      </p:pic>
      <p:sp>
        <p:nvSpPr>
          <p:cNvPr id="20535" name="Text Box 14"/>
          <p:cNvSpPr txBox="1">
            <a:spLocks noChangeArrowheads="1"/>
          </p:cNvSpPr>
          <p:nvPr/>
        </p:nvSpPr>
        <p:spPr bwMode="auto">
          <a:xfrm>
            <a:off x="1970088" y="3892550"/>
            <a:ext cx="779462" cy="200025"/>
          </a:xfrm>
          <a:prstGeom prst="rect">
            <a:avLst/>
          </a:prstGeom>
          <a:noFill/>
          <a:ln w="9525">
            <a:noFill/>
            <a:miter lim="800000"/>
            <a:headEnd/>
            <a:tailEnd/>
          </a:ln>
        </p:spPr>
        <p:txBody>
          <a:bodyPr>
            <a:prstTxWarp prst="textNoShape">
              <a:avLst/>
            </a:prstTxWarp>
            <a:spAutoFit/>
          </a:bodyPr>
          <a:lstStyle/>
          <a:p>
            <a:pPr algn="ctr"/>
            <a:r>
              <a:rPr lang="en-US" sz="700" b="1"/>
              <a:t>Index Server</a:t>
            </a:r>
          </a:p>
        </p:txBody>
      </p:sp>
      <p:pic>
        <p:nvPicPr>
          <p:cNvPr id="20536" name="Picture 18" descr="server"/>
          <p:cNvPicPr>
            <a:picLocks noChangeAspect="1" noChangeArrowheads="1"/>
          </p:cNvPicPr>
          <p:nvPr/>
        </p:nvPicPr>
        <p:blipFill>
          <a:blip r:embed="rId3">
            <a:clrChange>
              <a:clrFrom>
                <a:srgbClr val="143697"/>
              </a:clrFrom>
              <a:clrTo>
                <a:srgbClr val="143697">
                  <a:alpha val="0"/>
                </a:srgbClr>
              </a:clrTo>
            </a:clrChange>
          </a:blip>
          <a:srcRect/>
          <a:stretch>
            <a:fillRect/>
          </a:stretch>
        </p:blipFill>
        <p:spPr bwMode="auto">
          <a:xfrm>
            <a:off x="4335463" y="4156075"/>
            <a:ext cx="306387" cy="398463"/>
          </a:xfrm>
          <a:prstGeom prst="rect">
            <a:avLst/>
          </a:prstGeom>
          <a:noFill/>
          <a:ln w="9525">
            <a:noFill/>
            <a:miter lim="800000"/>
            <a:headEnd/>
            <a:tailEnd/>
          </a:ln>
        </p:spPr>
      </p:pic>
      <p:cxnSp>
        <p:nvCxnSpPr>
          <p:cNvPr id="20537" name="AutoShape 23"/>
          <p:cNvCxnSpPr>
            <a:cxnSpLocks noChangeShapeType="1"/>
            <a:endCxn id="20530" idx="0"/>
          </p:cNvCxnSpPr>
          <p:nvPr/>
        </p:nvCxnSpPr>
        <p:spPr bwMode="auto">
          <a:xfrm rot="5400000">
            <a:off x="4368006" y="3790157"/>
            <a:ext cx="269875" cy="71438"/>
          </a:xfrm>
          <a:prstGeom prst="bentConnector3">
            <a:avLst>
              <a:gd name="adj1" fmla="val 50000"/>
            </a:avLst>
          </a:prstGeom>
          <a:noFill/>
          <a:ln w="15875">
            <a:solidFill>
              <a:srgbClr val="008000"/>
            </a:solidFill>
            <a:miter lim="800000"/>
            <a:headEnd type="triangle" w="med" len="med"/>
            <a:tailEnd type="triangle" w="med" len="med"/>
          </a:ln>
        </p:spPr>
      </p:cxnSp>
      <p:sp>
        <p:nvSpPr>
          <p:cNvPr id="20538" name="Text Box 24"/>
          <p:cNvSpPr txBox="1">
            <a:spLocks noChangeArrowheads="1"/>
          </p:cNvSpPr>
          <p:nvPr/>
        </p:nvSpPr>
        <p:spPr bwMode="auto">
          <a:xfrm>
            <a:off x="4079875" y="3251200"/>
            <a:ext cx="779463" cy="200025"/>
          </a:xfrm>
          <a:prstGeom prst="rect">
            <a:avLst/>
          </a:prstGeom>
          <a:noFill/>
          <a:ln w="9525">
            <a:noFill/>
            <a:miter lim="800000"/>
            <a:headEnd/>
            <a:tailEnd/>
          </a:ln>
        </p:spPr>
        <p:txBody>
          <a:bodyPr>
            <a:prstTxWarp prst="textNoShape">
              <a:avLst/>
            </a:prstTxWarp>
            <a:spAutoFit/>
          </a:bodyPr>
          <a:lstStyle/>
          <a:p>
            <a:pPr algn="ctr"/>
            <a:r>
              <a:rPr lang="en-US" sz="700" b="1"/>
              <a:t>CATIA V6</a:t>
            </a:r>
          </a:p>
        </p:txBody>
      </p:sp>
      <p:cxnSp>
        <p:nvCxnSpPr>
          <p:cNvPr id="20539" name="AutoShape 31"/>
          <p:cNvCxnSpPr>
            <a:cxnSpLocks noChangeShapeType="1"/>
            <a:endCxn id="20532" idx="0"/>
          </p:cNvCxnSpPr>
          <p:nvPr/>
        </p:nvCxnSpPr>
        <p:spPr bwMode="auto">
          <a:xfrm>
            <a:off x="4703763" y="3535363"/>
            <a:ext cx="1241425" cy="228600"/>
          </a:xfrm>
          <a:prstGeom prst="bentConnector2">
            <a:avLst/>
          </a:prstGeom>
          <a:noFill/>
          <a:ln w="15875">
            <a:solidFill>
              <a:srgbClr val="0000FF"/>
            </a:solidFill>
            <a:miter lim="800000"/>
            <a:headEnd type="triangle" w="med" len="med"/>
            <a:tailEnd type="triangle" w="med" len="med"/>
          </a:ln>
        </p:spPr>
      </p:cxnSp>
      <p:cxnSp>
        <p:nvCxnSpPr>
          <p:cNvPr id="20540" name="AutoShape 35"/>
          <p:cNvCxnSpPr>
            <a:cxnSpLocks noChangeShapeType="1"/>
          </p:cNvCxnSpPr>
          <p:nvPr/>
        </p:nvCxnSpPr>
        <p:spPr bwMode="auto">
          <a:xfrm>
            <a:off x="5703888" y="4327525"/>
            <a:ext cx="517525" cy="46038"/>
          </a:xfrm>
          <a:prstGeom prst="bentConnector3">
            <a:avLst>
              <a:gd name="adj1" fmla="val 50000"/>
            </a:avLst>
          </a:prstGeom>
          <a:noFill/>
          <a:ln w="9525">
            <a:solidFill>
              <a:schemeClr val="tx1"/>
            </a:solidFill>
            <a:miter lim="800000"/>
            <a:headEnd type="triangle" w="med" len="med"/>
            <a:tailEnd type="triangle" w="med" len="med"/>
          </a:ln>
        </p:spPr>
      </p:cxnSp>
      <p:cxnSp>
        <p:nvCxnSpPr>
          <p:cNvPr id="20541" name="AutoShape 38"/>
          <p:cNvCxnSpPr>
            <a:cxnSpLocks noChangeShapeType="1"/>
          </p:cNvCxnSpPr>
          <p:nvPr/>
        </p:nvCxnSpPr>
        <p:spPr bwMode="auto">
          <a:xfrm flipH="1" flipV="1">
            <a:off x="4641850" y="4308475"/>
            <a:ext cx="47625" cy="1479550"/>
          </a:xfrm>
          <a:prstGeom prst="bentConnector3">
            <a:avLst>
              <a:gd name="adj1" fmla="val -1087653"/>
            </a:avLst>
          </a:prstGeom>
          <a:noFill/>
          <a:ln w="9525">
            <a:solidFill>
              <a:schemeClr val="tx1"/>
            </a:solidFill>
            <a:miter lim="800000"/>
            <a:headEnd type="triangle" w="med" len="med"/>
            <a:tailEnd type="triangle" w="med" len="med"/>
          </a:ln>
        </p:spPr>
      </p:cxnSp>
      <p:cxnSp>
        <p:nvCxnSpPr>
          <p:cNvPr id="20542" name="AutoShape 52"/>
          <p:cNvCxnSpPr>
            <a:cxnSpLocks noChangeShapeType="1"/>
            <a:stCxn id="20535" idx="0"/>
          </p:cNvCxnSpPr>
          <p:nvPr/>
        </p:nvCxnSpPr>
        <p:spPr bwMode="auto">
          <a:xfrm rot="5400000" flipH="1" flipV="1">
            <a:off x="3143250" y="2787650"/>
            <a:ext cx="320675" cy="1889125"/>
          </a:xfrm>
          <a:prstGeom prst="bentConnector2">
            <a:avLst/>
          </a:prstGeom>
          <a:noFill/>
          <a:ln w="9525">
            <a:solidFill>
              <a:schemeClr val="tx1"/>
            </a:solidFill>
            <a:miter lim="800000"/>
            <a:headEnd type="triangle" w="med" len="med"/>
            <a:tailEnd type="triangle" w="med" len="med"/>
          </a:ln>
        </p:spPr>
      </p:cxnSp>
      <p:grpSp>
        <p:nvGrpSpPr>
          <p:cNvPr id="20543" name="Group 59"/>
          <p:cNvGrpSpPr>
            <a:grpSpLocks/>
          </p:cNvGrpSpPr>
          <p:nvPr/>
        </p:nvGrpSpPr>
        <p:grpSpPr bwMode="auto">
          <a:xfrm>
            <a:off x="4248150" y="3379788"/>
            <a:ext cx="455613" cy="311150"/>
            <a:chOff x="2426" y="1117"/>
            <a:chExt cx="499" cy="344"/>
          </a:xfrm>
        </p:grpSpPr>
        <p:pic>
          <p:nvPicPr>
            <p:cNvPr id="20551" name="Picture 60" descr="PC_xml_Web_Service"/>
            <p:cNvPicPr>
              <a:picLocks noChangeAspect="1" noChangeArrowheads="1"/>
            </p:cNvPicPr>
            <p:nvPr/>
          </p:nvPicPr>
          <p:blipFill>
            <a:blip r:embed="rId4">
              <a:clrChange>
                <a:clrFrom>
                  <a:srgbClr val="143697"/>
                </a:clrFrom>
                <a:clrTo>
                  <a:srgbClr val="143697">
                    <a:alpha val="0"/>
                  </a:srgbClr>
                </a:clrTo>
              </a:clrChange>
            </a:blip>
            <a:srcRect/>
            <a:stretch>
              <a:fillRect/>
            </a:stretch>
          </p:blipFill>
          <p:spPr bwMode="auto">
            <a:xfrm>
              <a:off x="2562" y="1117"/>
              <a:ext cx="363" cy="344"/>
            </a:xfrm>
            <a:prstGeom prst="rect">
              <a:avLst/>
            </a:prstGeom>
            <a:noFill/>
            <a:ln w="9525">
              <a:noFill/>
              <a:miter lim="800000"/>
              <a:headEnd/>
              <a:tailEnd/>
            </a:ln>
          </p:spPr>
        </p:pic>
        <p:pic>
          <p:nvPicPr>
            <p:cNvPr id="20552" name="Picture 61" descr="BlueUser"/>
            <p:cNvPicPr>
              <a:picLocks noChangeAspect="1" noChangeArrowheads="1"/>
            </p:cNvPicPr>
            <p:nvPr/>
          </p:nvPicPr>
          <p:blipFill>
            <a:blip r:embed="rId5">
              <a:clrChange>
                <a:clrFrom>
                  <a:srgbClr val="143697"/>
                </a:clrFrom>
                <a:clrTo>
                  <a:srgbClr val="143697">
                    <a:alpha val="0"/>
                  </a:srgbClr>
                </a:clrTo>
              </a:clrChange>
            </a:blip>
            <a:srcRect/>
            <a:stretch>
              <a:fillRect/>
            </a:stretch>
          </p:blipFill>
          <p:spPr bwMode="auto">
            <a:xfrm>
              <a:off x="2426" y="1207"/>
              <a:ext cx="232" cy="242"/>
            </a:xfrm>
            <a:prstGeom prst="rect">
              <a:avLst/>
            </a:prstGeom>
            <a:noFill/>
            <a:ln w="9525">
              <a:noFill/>
              <a:miter lim="800000"/>
              <a:headEnd/>
              <a:tailEnd/>
            </a:ln>
          </p:spPr>
        </p:pic>
      </p:grpSp>
      <p:pic>
        <p:nvPicPr>
          <p:cNvPr id="20544" name="Picture 34" descr="sql"/>
          <p:cNvPicPr>
            <a:picLocks noChangeAspect="1" noChangeArrowheads="1"/>
          </p:cNvPicPr>
          <p:nvPr/>
        </p:nvPicPr>
        <p:blipFill>
          <a:blip r:embed="rId2">
            <a:clrChange>
              <a:clrFrom>
                <a:srgbClr val="143697"/>
              </a:clrFrom>
              <a:clrTo>
                <a:srgbClr val="143697">
                  <a:alpha val="0"/>
                </a:srgbClr>
              </a:clrTo>
            </a:clrChange>
          </a:blip>
          <a:srcRect/>
          <a:stretch>
            <a:fillRect/>
          </a:stretch>
        </p:blipFill>
        <p:spPr bwMode="auto">
          <a:xfrm>
            <a:off x="2147888" y="4098925"/>
            <a:ext cx="369887" cy="441325"/>
          </a:xfrm>
          <a:prstGeom prst="rect">
            <a:avLst/>
          </a:prstGeom>
          <a:noFill/>
          <a:ln w="9525">
            <a:noFill/>
            <a:miter lim="800000"/>
            <a:headEnd/>
            <a:tailEnd/>
          </a:ln>
        </p:spPr>
      </p:pic>
      <p:pic>
        <p:nvPicPr>
          <p:cNvPr id="20545" name="Picture 5"/>
          <p:cNvPicPr>
            <a:picLocks noChangeAspect="1" noChangeArrowheads="1"/>
          </p:cNvPicPr>
          <p:nvPr/>
        </p:nvPicPr>
        <p:blipFill>
          <a:blip r:embed="rId6"/>
          <a:srcRect/>
          <a:stretch>
            <a:fillRect/>
          </a:stretch>
        </p:blipFill>
        <p:spPr bwMode="auto">
          <a:xfrm>
            <a:off x="4146550" y="2622550"/>
            <a:ext cx="674688" cy="571500"/>
          </a:xfrm>
          <a:prstGeom prst="rect">
            <a:avLst/>
          </a:prstGeom>
          <a:noFill/>
          <a:ln w="9525">
            <a:noFill/>
            <a:miter lim="800000"/>
            <a:headEnd/>
            <a:tailEnd/>
          </a:ln>
        </p:spPr>
      </p:pic>
      <p:pic>
        <p:nvPicPr>
          <p:cNvPr id="20546" name="Picture 2"/>
          <p:cNvPicPr>
            <a:picLocks noChangeAspect="1" noChangeArrowheads="1"/>
          </p:cNvPicPr>
          <p:nvPr/>
        </p:nvPicPr>
        <p:blipFill>
          <a:blip r:embed="rId7"/>
          <a:srcRect/>
          <a:stretch>
            <a:fillRect/>
          </a:stretch>
        </p:blipFill>
        <p:spPr bwMode="auto">
          <a:xfrm>
            <a:off x="3827463" y="796925"/>
            <a:ext cx="2763837" cy="1779588"/>
          </a:xfrm>
          <a:prstGeom prst="rect">
            <a:avLst/>
          </a:prstGeom>
          <a:noFill/>
          <a:ln w="9525">
            <a:noFill/>
            <a:miter lim="800000"/>
            <a:headEnd/>
            <a:tailEnd/>
          </a:ln>
        </p:spPr>
      </p:pic>
      <p:pic>
        <p:nvPicPr>
          <p:cNvPr id="20547" name="Picture 29" descr="sql"/>
          <p:cNvPicPr>
            <a:picLocks noChangeAspect="1" noChangeArrowheads="1"/>
          </p:cNvPicPr>
          <p:nvPr/>
        </p:nvPicPr>
        <p:blipFill>
          <a:blip r:embed="rId2">
            <a:clrChange>
              <a:clrFrom>
                <a:srgbClr val="143697"/>
              </a:clrFrom>
              <a:clrTo>
                <a:srgbClr val="143697">
                  <a:alpha val="0"/>
                </a:srgbClr>
              </a:clrTo>
            </a:clrChange>
          </a:blip>
          <a:srcRect/>
          <a:stretch>
            <a:fillRect/>
          </a:stretch>
        </p:blipFill>
        <p:spPr bwMode="auto">
          <a:xfrm>
            <a:off x="2967038" y="4214813"/>
            <a:ext cx="371475" cy="442912"/>
          </a:xfrm>
          <a:prstGeom prst="rect">
            <a:avLst/>
          </a:prstGeom>
          <a:noFill/>
          <a:ln w="9525">
            <a:noFill/>
            <a:miter lim="800000"/>
            <a:headEnd/>
            <a:tailEnd/>
          </a:ln>
        </p:spPr>
      </p:pic>
      <p:sp>
        <p:nvSpPr>
          <p:cNvPr id="20548" name="Text Box 12"/>
          <p:cNvSpPr txBox="1">
            <a:spLocks noChangeArrowheads="1"/>
          </p:cNvSpPr>
          <p:nvPr/>
        </p:nvSpPr>
        <p:spPr bwMode="auto">
          <a:xfrm>
            <a:off x="2833688" y="3924300"/>
            <a:ext cx="571500" cy="415925"/>
          </a:xfrm>
          <a:prstGeom prst="rect">
            <a:avLst/>
          </a:prstGeom>
          <a:noFill/>
          <a:ln w="9525">
            <a:noFill/>
            <a:miter lim="800000"/>
            <a:headEnd/>
            <a:tailEnd/>
          </a:ln>
        </p:spPr>
        <p:txBody>
          <a:bodyPr>
            <a:prstTxWarp prst="textNoShape">
              <a:avLst/>
            </a:prstTxWarp>
            <a:spAutoFit/>
          </a:bodyPr>
          <a:lstStyle/>
          <a:p>
            <a:pPr algn="ctr"/>
            <a:r>
              <a:rPr lang="en-US" sz="700" b="1"/>
              <a:t>File repository</a:t>
            </a:r>
          </a:p>
        </p:txBody>
      </p:sp>
      <p:cxnSp>
        <p:nvCxnSpPr>
          <p:cNvPr id="20549" name="AutoShape 35"/>
          <p:cNvCxnSpPr>
            <a:cxnSpLocks noChangeShapeType="1"/>
          </p:cNvCxnSpPr>
          <p:nvPr/>
        </p:nvCxnSpPr>
        <p:spPr bwMode="auto">
          <a:xfrm>
            <a:off x="2517775" y="4319588"/>
            <a:ext cx="449263" cy="117475"/>
          </a:xfrm>
          <a:prstGeom prst="bentConnector3">
            <a:avLst>
              <a:gd name="adj1" fmla="val 50000"/>
            </a:avLst>
          </a:prstGeom>
          <a:noFill/>
          <a:ln w="9525">
            <a:solidFill>
              <a:schemeClr val="tx1"/>
            </a:solidFill>
            <a:miter lim="800000"/>
            <a:headEnd type="triangle" w="med" len="med"/>
            <a:tailEnd type="triangle" w="med" len="med"/>
          </a:ln>
        </p:spPr>
      </p:cxnSp>
      <p:sp>
        <p:nvSpPr>
          <p:cNvPr id="20550" name="TextBox 36"/>
          <p:cNvSpPr txBox="1">
            <a:spLocks noChangeArrowheads="1"/>
          </p:cNvSpPr>
          <p:nvPr/>
        </p:nvSpPr>
        <p:spPr bwMode="auto">
          <a:xfrm>
            <a:off x="739775" y="6550025"/>
            <a:ext cx="8264525" cy="307975"/>
          </a:xfrm>
          <a:prstGeom prst="rect">
            <a:avLst/>
          </a:prstGeom>
          <a:solidFill>
            <a:srgbClr val="FFCC00"/>
          </a:solidFill>
          <a:ln w="9525">
            <a:noFill/>
            <a:miter lim="800000"/>
            <a:headEnd/>
            <a:tailEnd/>
          </a:ln>
        </p:spPr>
        <p:txBody>
          <a:bodyPr wrap="none">
            <a:prstTxWarp prst="textNoShape">
              <a:avLst/>
            </a:prstTxWarp>
            <a:spAutoFit/>
          </a:bodyPr>
          <a:lstStyle/>
          <a:p>
            <a:r>
              <a:rPr lang="en-US"/>
              <a:t>Numbers and Ratios are only indicative and can differ depending on scenarios and ENOVIA Releases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6" name="Picture 6"/>
          <p:cNvPicPr>
            <a:picLocks noChangeAspect="1" noChangeArrowheads="1"/>
          </p:cNvPicPr>
          <p:nvPr/>
        </p:nvPicPr>
        <p:blipFill>
          <a:blip r:embed="rId3"/>
          <a:srcRect/>
          <a:stretch>
            <a:fillRect/>
          </a:stretch>
        </p:blipFill>
        <p:spPr bwMode="auto">
          <a:xfrm>
            <a:off x="4195763" y="5481638"/>
            <a:ext cx="762000" cy="1041400"/>
          </a:xfrm>
          <a:prstGeom prst="rect">
            <a:avLst/>
          </a:prstGeom>
          <a:noFill/>
          <a:ln w="28440">
            <a:noFill/>
            <a:miter lim="800000"/>
            <a:headEnd/>
            <a:tailEnd/>
          </a:ln>
        </p:spPr>
      </p:pic>
      <p:pic>
        <p:nvPicPr>
          <p:cNvPr id="21507" name="Picture 7"/>
          <p:cNvPicPr>
            <a:picLocks noChangeAspect="1" noChangeArrowheads="1"/>
          </p:cNvPicPr>
          <p:nvPr/>
        </p:nvPicPr>
        <p:blipFill>
          <a:blip r:embed="rId4"/>
          <a:srcRect/>
          <a:stretch>
            <a:fillRect/>
          </a:stretch>
        </p:blipFill>
        <p:spPr bwMode="auto">
          <a:xfrm>
            <a:off x="5603875" y="5522913"/>
            <a:ext cx="762000" cy="1096962"/>
          </a:xfrm>
          <a:prstGeom prst="rect">
            <a:avLst/>
          </a:prstGeom>
          <a:noFill/>
          <a:ln w="28440">
            <a:noFill/>
            <a:miter lim="800000"/>
            <a:headEnd/>
            <a:tailEnd/>
          </a:ln>
        </p:spPr>
      </p:pic>
      <p:pic>
        <p:nvPicPr>
          <p:cNvPr id="21508" name="Picture 5"/>
          <p:cNvPicPr>
            <a:picLocks noChangeAspect="1" noChangeArrowheads="1"/>
          </p:cNvPicPr>
          <p:nvPr/>
        </p:nvPicPr>
        <p:blipFill>
          <a:blip r:embed="rId5"/>
          <a:srcRect/>
          <a:stretch>
            <a:fillRect/>
          </a:stretch>
        </p:blipFill>
        <p:spPr bwMode="auto">
          <a:xfrm>
            <a:off x="2192338" y="5467350"/>
            <a:ext cx="838200" cy="1143000"/>
          </a:xfrm>
          <a:prstGeom prst="rect">
            <a:avLst/>
          </a:prstGeom>
          <a:noFill/>
          <a:ln w="28440">
            <a:noFill/>
            <a:miter lim="800000"/>
            <a:headEnd/>
            <a:tailEnd/>
          </a:ln>
        </p:spPr>
      </p:pic>
      <p:pic>
        <p:nvPicPr>
          <p:cNvPr id="21509" name="Picture 4"/>
          <p:cNvPicPr>
            <a:picLocks noChangeAspect="1" noChangeArrowheads="1"/>
          </p:cNvPicPr>
          <p:nvPr/>
        </p:nvPicPr>
        <p:blipFill>
          <a:blip r:embed="rId6"/>
          <a:srcRect/>
          <a:stretch>
            <a:fillRect/>
          </a:stretch>
        </p:blipFill>
        <p:spPr bwMode="auto">
          <a:xfrm>
            <a:off x="4073525" y="3990975"/>
            <a:ext cx="812800" cy="1104900"/>
          </a:xfrm>
          <a:prstGeom prst="rect">
            <a:avLst/>
          </a:prstGeom>
          <a:noFill/>
          <a:ln w="28440">
            <a:noFill/>
            <a:miter lim="800000"/>
            <a:headEnd/>
            <a:tailEnd/>
          </a:ln>
        </p:spPr>
      </p:pic>
      <p:pic>
        <p:nvPicPr>
          <p:cNvPr id="21510" name="Picture 4"/>
          <p:cNvPicPr>
            <a:picLocks noChangeAspect="1" noChangeArrowheads="1"/>
          </p:cNvPicPr>
          <p:nvPr/>
        </p:nvPicPr>
        <p:blipFill>
          <a:blip r:embed="rId7"/>
          <a:srcRect/>
          <a:stretch>
            <a:fillRect/>
          </a:stretch>
        </p:blipFill>
        <p:spPr bwMode="auto">
          <a:xfrm>
            <a:off x="163513" y="552450"/>
            <a:ext cx="3160712" cy="3014663"/>
          </a:xfrm>
          <a:prstGeom prst="rect">
            <a:avLst/>
          </a:prstGeom>
          <a:noFill/>
          <a:ln w="9525">
            <a:noFill/>
            <a:miter lim="800000"/>
            <a:headEnd/>
            <a:tailEnd/>
          </a:ln>
        </p:spPr>
      </p:pic>
      <p:sp>
        <p:nvSpPr>
          <p:cNvPr id="21511" name="Line 5"/>
          <p:cNvSpPr>
            <a:spLocks noChangeShapeType="1"/>
          </p:cNvSpPr>
          <p:nvPr/>
        </p:nvSpPr>
        <p:spPr bwMode="auto">
          <a:xfrm>
            <a:off x="0" y="5364163"/>
            <a:ext cx="9144000" cy="0"/>
          </a:xfrm>
          <a:prstGeom prst="line">
            <a:avLst/>
          </a:prstGeom>
          <a:noFill/>
          <a:ln w="28575">
            <a:solidFill>
              <a:schemeClr val="bg2"/>
            </a:solidFill>
            <a:prstDash val="dash"/>
            <a:round/>
            <a:headEnd/>
            <a:tailEnd/>
          </a:ln>
        </p:spPr>
        <p:txBody>
          <a:bodyPr lIns="18288" tIns="18288" rIns="18288" bIns="18288" anchor="ctr" anchorCtr="1">
            <a:prstTxWarp prst="textNoShape">
              <a:avLst/>
            </a:prstTxWarp>
            <a:spAutoFit/>
          </a:bodyPr>
          <a:lstStyle/>
          <a:p>
            <a:endParaRPr lang="en-US"/>
          </a:p>
        </p:txBody>
      </p:sp>
      <p:sp>
        <p:nvSpPr>
          <p:cNvPr id="21512" name="Rectangle 6"/>
          <p:cNvSpPr>
            <a:spLocks noGrp="1" noChangeArrowheads="1"/>
          </p:cNvSpPr>
          <p:nvPr>
            <p:ph type="title"/>
          </p:nvPr>
        </p:nvSpPr>
        <p:spPr/>
        <p:txBody>
          <a:bodyPr lIns="91440" tIns="45720" rIns="91440" bIns="45720" anchor="t"/>
          <a:lstStyle/>
          <a:p>
            <a:r>
              <a:rPr lang="en-US" altLang="ja-JP" sz="2800" smtClean="0">
                <a:ea typeface="ＭＳ Ｐゴシック" pitchFamily="-65" charset="-128"/>
                <a:cs typeface="ＭＳ Ｐゴシック" pitchFamily="-65" charset="-128"/>
              </a:rPr>
              <a:t>V6 Multi-Tier Architecture Principle</a:t>
            </a:r>
            <a:endParaRPr lang="en-US" sz="2800" smtClean="0">
              <a:ea typeface="ＭＳ Ｐゴシック" pitchFamily="-65" charset="-128"/>
              <a:cs typeface="ＭＳ Ｐゴシック" pitchFamily="-65" charset="-128"/>
            </a:endParaRPr>
          </a:p>
        </p:txBody>
      </p:sp>
      <p:sp>
        <p:nvSpPr>
          <p:cNvPr id="464904" name="Rectangle 8"/>
          <p:cNvSpPr>
            <a:spLocks noChangeArrowheads="1"/>
          </p:cNvSpPr>
          <p:nvPr/>
        </p:nvSpPr>
        <p:spPr bwMode="auto">
          <a:xfrm>
            <a:off x="3060700" y="6389688"/>
            <a:ext cx="2546350" cy="468312"/>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b="1">
                <a:solidFill>
                  <a:srgbClr val="EC4242"/>
                </a:solidFill>
                <a:ea typeface="SimSun" pitchFamily="2" charset="-122"/>
                <a:cs typeface="SimSun" pitchFamily="2" charset="-122"/>
              </a:rPr>
              <a:t>Database Server: </a:t>
            </a:r>
            <a:br>
              <a:rPr lang="en-US" b="1">
                <a:solidFill>
                  <a:srgbClr val="EC4242"/>
                </a:solidFill>
                <a:ea typeface="SimSun" pitchFamily="2" charset="-122"/>
                <a:cs typeface="SimSun" pitchFamily="2" charset="-122"/>
              </a:rPr>
            </a:br>
            <a:r>
              <a:rPr lang="en-US" b="1" i="1">
                <a:solidFill>
                  <a:srgbClr val="EC4242"/>
                </a:solidFill>
                <a:ea typeface="SimSun" pitchFamily="2" charset="-122"/>
                <a:cs typeface="SimSun" pitchFamily="2" charset="-122"/>
              </a:rPr>
              <a:t>Metadata Repository</a:t>
            </a:r>
          </a:p>
        </p:txBody>
      </p:sp>
      <p:sp>
        <p:nvSpPr>
          <p:cNvPr id="464905" name="Text Box 9"/>
          <p:cNvSpPr txBox="1">
            <a:spLocks noChangeArrowheads="1"/>
          </p:cNvSpPr>
          <p:nvPr/>
        </p:nvSpPr>
        <p:spPr bwMode="auto">
          <a:xfrm>
            <a:off x="6219825" y="5673725"/>
            <a:ext cx="2787650" cy="682625"/>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eaLnBrk="0" hangingPunct="0">
              <a:spcBef>
                <a:spcPct val="50000"/>
              </a:spcBef>
              <a:buClr>
                <a:srgbClr val="000000"/>
              </a:buClr>
              <a:buSzPct val="100000"/>
              <a:buFont typeface="Arial" pitchFamily="34" charset="0"/>
              <a:buNone/>
              <a:defRPr/>
            </a:pPr>
            <a:r>
              <a:rPr lang="en-US" b="1">
                <a:solidFill>
                  <a:srgbClr val="EC4242"/>
                </a:solidFill>
                <a:latin typeface="Arial" pitchFamily="-110" charset="0"/>
                <a:ea typeface="SimSun" charset="-122"/>
              </a:rPr>
              <a:t>File Server(s) (FCS)</a:t>
            </a:r>
            <a:br>
              <a:rPr lang="en-US" b="1">
                <a:solidFill>
                  <a:srgbClr val="EC4242"/>
                </a:solidFill>
                <a:latin typeface="Arial" pitchFamily="-110" charset="0"/>
                <a:ea typeface="SimSun" charset="-122"/>
              </a:rPr>
            </a:br>
            <a:r>
              <a:rPr lang="en-US" b="1" i="1">
                <a:solidFill>
                  <a:srgbClr val="EC4242"/>
                </a:solidFill>
                <a:latin typeface="Arial" pitchFamily="-110" charset="0"/>
                <a:ea typeface="SimSun" charset="-122"/>
              </a:rPr>
              <a:t>Representation and Content Repository</a:t>
            </a:r>
          </a:p>
        </p:txBody>
      </p:sp>
      <p:sp>
        <p:nvSpPr>
          <p:cNvPr id="21515" name="Line 10"/>
          <p:cNvSpPr>
            <a:spLocks noChangeShapeType="1"/>
          </p:cNvSpPr>
          <p:nvPr/>
        </p:nvSpPr>
        <p:spPr bwMode="auto">
          <a:xfrm>
            <a:off x="0" y="3663950"/>
            <a:ext cx="9144000" cy="0"/>
          </a:xfrm>
          <a:prstGeom prst="line">
            <a:avLst/>
          </a:prstGeom>
          <a:noFill/>
          <a:ln w="28575">
            <a:solidFill>
              <a:srgbClr val="FF9933"/>
            </a:solidFill>
            <a:prstDash val="dash"/>
            <a:round/>
            <a:headEnd/>
            <a:tailEnd/>
          </a:ln>
        </p:spPr>
        <p:txBody>
          <a:bodyPr lIns="18288" tIns="18288" rIns="18288" bIns="18288" anchor="ctr" anchorCtr="1">
            <a:prstTxWarp prst="textNoShape">
              <a:avLst/>
            </a:prstTxWarp>
            <a:spAutoFit/>
          </a:bodyPr>
          <a:lstStyle/>
          <a:p>
            <a:endParaRPr lang="en-US"/>
          </a:p>
        </p:txBody>
      </p:sp>
      <p:sp>
        <p:nvSpPr>
          <p:cNvPr id="21516" name="Text Box 11"/>
          <p:cNvSpPr txBox="1">
            <a:spLocks noChangeArrowheads="1"/>
          </p:cNvSpPr>
          <p:nvPr/>
        </p:nvSpPr>
        <p:spPr bwMode="auto">
          <a:xfrm>
            <a:off x="8343900" y="3508375"/>
            <a:ext cx="595313" cy="311150"/>
          </a:xfrm>
          <a:prstGeom prst="rect">
            <a:avLst/>
          </a:prstGeom>
          <a:solidFill>
            <a:schemeClr val="bg1"/>
          </a:solidFill>
          <a:ln w="28575">
            <a:solidFill>
              <a:srgbClr val="FF9933"/>
            </a:solidFill>
            <a:miter lim="800000"/>
            <a:headEnd/>
            <a:tailEnd/>
          </a:ln>
        </p:spPr>
        <p:txBody>
          <a:bodyPr wrap="none"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sz="1600" b="1">
                <a:ea typeface="SimSun" pitchFamily="2" charset="-122"/>
                <a:cs typeface="SimSun" pitchFamily="2" charset="-122"/>
              </a:rPr>
              <a:t>HTTP</a:t>
            </a:r>
          </a:p>
        </p:txBody>
      </p:sp>
      <p:sp>
        <p:nvSpPr>
          <p:cNvPr id="464908" name="Text Box 12"/>
          <p:cNvSpPr txBox="1">
            <a:spLocks noChangeArrowheads="1"/>
          </p:cNvSpPr>
          <p:nvPr/>
        </p:nvSpPr>
        <p:spPr bwMode="auto">
          <a:xfrm>
            <a:off x="3965575" y="2924175"/>
            <a:ext cx="1123950" cy="250825"/>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eaLnBrk="0" hangingPunct="0">
              <a:spcBef>
                <a:spcPct val="50000"/>
              </a:spcBef>
              <a:buClr>
                <a:srgbClr val="000000"/>
              </a:buClr>
              <a:buSzPct val="100000"/>
              <a:buFont typeface="Arial" pitchFamily="34" charset="0"/>
              <a:buNone/>
              <a:defRPr/>
            </a:pPr>
            <a:r>
              <a:rPr lang="en-US" b="1">
                <a:solidFill>
                  <a:srgbClr val="EC4242"/>
                </a:solidFill>
                <a:latin typeface="Arial" pitchFamily="-110" charset="0"/>
                <a:ea typeface="SimSun" charset="-122"/>
              </a:rPr>
              <a:t>Clients</a:t>
            </a:r>
            <a:endParaRPr lang="en-US">
              <a:solidFill>
                <a:srgbClr val="EC4242"/>
              </a:solidFill>
              <a:latin typeface="Arial" pitchFamily="-110" charset="0"/>
              <a:ea typeface="SimSun" charset="-122"/>
            </a:endParaRPr>
          </a:p>
        </p:txBody>
      </p:sp>
      <p:sp>
        <p:nvSpPr>
          <p:cNvPr id="464910" name="Text Box 14"/>
          <p:cNvSpPr txBox="1">
            <a:spLocks noChangeArrowheads="1"/>
          </p:cNvSpPr>
          <p:nvPr/>
        </p:nvSpPr>
        <p:spPr bwMode="auto">
          <a:xfrm>
            <a:off x="5230813" y="4457700"/>
            <a:ext cx="3302000" cy="250825"/>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eaLnBrk="0" hangingPunct="0">
              <a:spcBef>
                <a:spcPct val="50000"/>
              </a:spcBef>
              <a:buClr>
                <a:srgbClr val="000000"/>
              </a:buClr>
              <a:buSzPct val="100000"/>
              <a:buFont typeface="Arial" pitchFamily="34" charset="0"/>
              <a:buNone/>
              <a:defRPr/>
            </a:pPr>
            <a:r>
              <a:rPr lang="en-US" b="1" dirty="0">
                <a:solidFill>
                  <a:srgbClr val="EC4242"/>
                </a:solidFill>
                <a:latin typeface="Arial" pitchFamily="-110" charset="0"/>
                <a:ea typeface="SimSun" charset="-122"/>
              </a:rPr>
              <a:t>Applications </a:t>
            </a:r>
            <a:r>
              <a:rPr lang="en-US" b="1" dirty="0" err="1">
                <a:solidFill>
                  <a:srgbClr val="EC4242"/>
                </a:solidFill>
                <a:latin typeface="Arial" pitchFamily="-110" charset="0"/>
                <a:ea typeface="SimSun" charset="-122"/>
              </a:rPr>
              <a:t>Server(s</a:t>
            </a:r>
            <a:r>
              <a:rPr lang="en-US" b="1" dirty="0">
                <a:solidFill>
                  <a:srgbClr val="EC4242"/>
                </a:solidFill>
                <a:latin typeface="Arial" pitchFamily="-110" charset="0"/>
                <a:ea typeface="SimSun" charset="-122"/>
              </a:rPr>
              <a:t>) (MCS)</a:t>
            </a:r>
            <a:endParaRPr lang="en-US" dirty="0">
              <a:latin typeface="Arial" pitchFamily="-110" charset="0"/>
              <a:ea typeface="SimSun" charset="-122"/>
            </a:endParaRPr>
          </a:p>
        </p:txBody>
      </p:sp>
      <p:sp>
        <p:nvSpPr>
          <p:cNvPr id="21519" name="Text Box 21"/>
          <p:cNvSpPr txBox="1">
            <a:spLocks noChangeArrowheads="1"/>
          </p:cNvSpPr>
          <p:nvPr/>
        </p:nvSpPr>
        <p:spPr bwMode="auto">
          <a:xfrm>
            <a:off x="3865563" y="2405063"/>
            <a:ext cx="4192587" cy="433387"/>
          </a:xfrm>
          <a:prstGeom prst="rect">
            <a:avLst/>
          </a:prstGeom>
          <a:noFill/>
          <a:ln w="28575">
            <a:noFill/>
            <a:miter lim="800000"/>
            <a:headEnd/>
            <a:tailEnd/>
          </a:ln>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b="1">
                <a:ea typeface="SimSun" pitchFamily="2" charset="-122"/>
                <a:cs typeface="SimSun" pitchFamily="2" charset="-122"/>
              </a:rPr>
              <a:t>Workstation Clients</a:t>
            </a:r>
            <a:br>
              <a:rPr lang="en-US" b="1">
                <a:ea typeface="SimSun" pitchFamily="2" charset="-122"/>
                <a:cs typeface="SimSun" pitchFamily="2" charset="-122"/>
              </a:rPr>
            </a:br>
            <a:r>
              <a:rPr lang="en-US" sz="1200">
                <a:ea typeface="SimSun" pitchFamily="2" charset="-122"/>
                <a:cs typeface="SimSun" pitchFamily="2" charset="-122"/>
              </a:rPr>
              <a:t>Ex.: CATIA V6, DELMIA V6, SIMULIA V6, xCAD…</a:t>
            </a:r>
          </a:p>
        </p:txBody>
      </p:sp>
      <p:sp>
        <p:nvSpPr>
          <p:cNvPr id="21520" name="Text Box 22"/>
          <p:cNvSpPr txBox="1">
            <a:spLocks noChangeArrowheads="1"/>
          </p:cNvSpPr>
          <p:nvPr/>
        </p:nvSpPr>
        <p:spPr bwMode="auto">
          <a:xfrm>
            <a:off x="6132513" y="998538"/>
            <a:ext cx="2849562" cy="615950"/>
          </a:xfrm>
          <a:prstGeom prst="rect">
            <a:avLst/>
          </a:prstGeom>
          <a:noFill/>
          <a:ln w="28575">
            <a:noFill/>
            <a:miter lim="800000"/>
            <a:headEnd/>
            <a:tailEnd/>
          </a:ln>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b="1">
                <a:ea typeface="SimSun" pitchFamily="2" charset="-122"/>
                <a:cs typeface="SimSun" pitchFamily="2" charset="-122"/>
              </a:rPr>
              <a:t>Web Clients</a:t>
            </a:r>
            <a:br>
              <a:rPr lang="en-US" b="1">
                <a:ea typeface="SimSun" pitchFamily="2" charset="-122"/>
                <a:cs typeface="SimSun" pitchFamily="2" charset="-122"/>
              </a:rPr>
            </a:br>
            <a:r>
              <a:rPr lang="en-US" sz="1200">
                <a:ea typeface="SimSun" pitchFamily="2" charset="-122"/>
                <a:cs typeface="SimSun" pitchFamily="2" charset="-122"/>
              </a:rPr>
              <a:t>Ex.: ENOVIA business process applications</a:t>
            </a:r>
          </a:p>
        </p:txBody>
      </p:sp>
      <p:sp>
        <p:nvSpPr>
          <p:cNvPr id="21521" name="Text Box 25"/>
          <p:cNvSpPr txBox="1">
            <a:spLocks noChangeArrowheads="1"/>
          </p:cNvSpPr>
          <p:nvPr/>
        </p:nvSpPr>
        <p:spPr bwMode="auto">
          <a:xfrm>
            <a:off x="4391025" y="1827213"/>
            <a:ext cx="4192588" cy="433387"/>
          </a:xfrm>
          <a:prstGeom prst="rect">
            <a:avLst/>
          </a:prstGeom>
          <a:noFill/>
          <a:ln w="28575">
            <a:noFill/>
            <a:miter lim="800000"/>
            <a:headEnd/>
            <a:tailEnd/>
          </a:ln>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b="1">
                <a:ea typeface="SimSun" pitchFamily="2" charset="-122"/>
                <a:cs typeface="SimSun" pitchFamily="2" charset="-122"/>
              </a:rPr>
              <a:t>Light Visualization Clients</a:t>
            </a:r>
            <a:br>
              <a:rPr lang="en-US" b="1">
                <a:ea typeface="SimSun" pitchFamily="2" charset="-122"/>
                <a:cs typeface="SimSun" pitchFamily="2" charset="-122"/>
              </a:rPr>
            </a:br>
            <a:r>
              <a:rPr lang="en-US" sz="1200">
                <a:ea typeface="SimSun" pitchFamily="2" charset="-122"/>
                <a:cs typeface="SimSun" pitchFamily="2" charset="-122"/>
              </a:rPr>
              <a:t>Ex.: ENOVIA 3DLive</a:t>
            </a:r>
          </a:p>
        </p:txBody>
      </p:sp>
      <p:sp>
        <p:nvSpPr>
          <p:cNvPr id="21522" name="Rectangle 26"/>
          <p:cNvSpPr>
            <a:spLocks noChangeArrowheads="1"/>
          </p:cNvSpPr>
          <p:nvPr/>
        </p:nvSpPr>
        <p:spPr bwMode="auto">
          <a:xfrm>
            <a:off x="420688" y="6667500"/>
            <a:ext cx="712787" cy="190500"/>
          </a:xfrm>
          <a:prstGeom prst="rect">
            <a:avLst/>
          </a:prstGeom>
          <a:noFill/>
          <a:ln w="28575">
            <a:noFill/>
            <a:miter lim="800000"/>
            <a:headEnd/>
            <a:tailEnd/>
          </a:ln>
        </p:spPr>
        <p:txBody>
          <a:bodyPr wrap="none"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sz="1000" i="1">
                <a:ea typeface="SimSun" pitchFamily="2" charset="-122"/>
                <a:cs typeface="SimSun" pitchFamily="2" charset="-122"/>
              </a:rPr>
              <a:t>(*) Optional.</a:t>
            </a:r>
          </a:p>
        </p:txBody>
      </p:sp>
      <p:sp>
        <p:nvSpPr>
          <p:cNvPr id="21523" name="Text Box 27"/>
          <p:cNvSpPr txBox="1">
            <a:spLocks noChangeArrowheads="1"/>
          </p:cNvSpPr>
          <p:nvPr/>
        </p:nvSpPr>
        <p:spPr bwMode="auto">
          <a:xfrm rot="-5400000">
            <a:off x="-571500" y="5973763"/>
            <a:ext cx="1455737" cy="312738"/>
          </a:xfrm>
          <a:prstGeom prst="rect">
            <a:avLst/>
          </a:prstGeom>
          <a:solidFill>
            <a:schemeClr val="accent2">
              <a:alpha val="70195"/>
            </a:schemeClr>
          </a:solidFill>
          <a:ln w="28575">
            <a:noFill/>
            <a:miter lim="800000"/>
            <a:headEnd/>
            <a:tailEnd/>
          </a:ln>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sz="1800">
                <a:solidFill>
                  <a:schemeClr val="bg1"/>
                </a:solidFill>
                <a:ea typeface="SimSun" pitchFamily="2" charset="-122"/>
                <a:cs typeface="SimSun" pitchFamily="2" charset="-122"/>
              </a:rPr>
              <a:t>Data</a:t>
            </a:r>
          </a:p>
        </p:txBody>
      </p:sp>
      <p:sp>
        <p:nvSpPr>
          <p:cNvPr id="21524" name="Text Box 28"/>
          <p:cNvSpPr txBox="1">
            <a:spLocks noChangeArrowheads="1"/>
          </p:cNvSpPr>
          <p:nvPr/>
        </p:nvSpPr>
        <p:spPr bwMode="auto">
          <a:xfrm rot="-5400000">
            <a:off x="-661987" y="4349750"/>
            <a:ext cx="1636712" cy="312738"/>
          </a:xfrm>
          <a:prstGeom prst="rect">
            <a:avLst/>
          </a:prstGeom>
          <a:solidFill>
            <a:schemeClr val="accent2">
              <a:alpha val="70195"/>
            </a:schemeClr>
          </a:solidFill>
          <a:ln w="28575">
            <a:noFill/>
            <a:miter lim="800000"/>
            <a:headEnd/>
            <a:tailEnd/>
          </a:ln>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sz="1800">
                <a:solidFill>
                  <a:schemeClr val="bg1"/>
                </a:solidFill>
                <a:ea typeface="SimSun" pitchFamily="2" charset="-122"/>
                <a:cs typeface="SimSun" pitchFamily="2" charset="-122"/>
              </a:rPr>
              <a:t>Logic</a:t>
            </a:r>
          </a:p>
        </p:txBody>
      </p:sp>
      <p:sp>
        <p:nvSpPr>
          <p:cNvPr id="21525" name="Text Box 29"/>
          <p:cNvSpPr txBox="1">
            <a:spLocks noChangeArrowheads="1"/>
          </p:cNvSpPr>
          <p:nvPr/>
        </p:nvSpPr>
        <p:spPr bwMode="auto">
          <a:xfrm rot="-5400000">
            <a:off x="-1375569" y="1926432"/>
            <a:ext cx="3063875" cy="312738"/>
          </a:xfrm>
          <a:prstGeom prst="rect">
            <a:avLst/>
          </a:prstGeom>
          <a:solidFill>
            <a:schemeClr val="accent2">
              <a:alpha val="70195"/>
            </a:schemeClr>
          </a:solidFill>
          <a:ln w="28575">
            <a:noFill/>
            <a:miter lim="800000"/>
            <a:headEnd/>
            <a:tailEnd/>
          </a:ln>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sz="1800">
                <a:solidFill>
                  <a:schemeClr val="bg1"/>
                </a:solidFill>
                <a:ea typeface="SimSun" pitchFamily="2" charset="-122"/>
                <a:cs typeface="SimSun" pitchFamily="2" charset="-122"/>
              </a:rPr>
              <a:t>Presentation</a:t>
            </a:r>
          </a:p>
        </p:txBody>
      </p:sp>
      <p:sp>
        <p:nvSpPr>
          <p:cNvPr id="464927" name="AutoShape 31"/>
          <p:cNvSpPr>
            <a:spLocks noChangeArrowheads="1"/>
          </p:cNvSpPr>
          <p:nvPr/>
        </p:nvSpPr>
        <p:spPr bwMode="auto">
          <a:xfrm>
            <a:off x="4475163" y="3367088"/>
            <a:ext cx="312737" cy="381000"/>
          </a:xfrm>
          <a:prstGeom prst="upArrow">
            <a:avLst>
              <a:gd name="adj1" fmla="val 50000"/>
              <a:gd name="adj2" fmla="val 30457"/>
            </a:avLst>
          </a:prstGeom>
          <a:solidFill>
            <a:schemeClr val="accent1"/>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lgn="ctr" eaLnBrk="0" hangingPunct="0">
              <a:spcBef>
                <a:spcPct val="50000"/>
              </a:spcBef>
              <a:buClr>
                <a:srgbClr val="000000"/>
              </a:buClr>
              <a:buSzPct val="100000"/>
              <a:buFont typeface="Arial" pitchFamily="34" charset="0"/>
              <a:buNone/>
              <a:defRPr/>
            </a:pPr>
            <a:endParaRPr lang="en-US" sz="1800">
              <a:latin typeface="Arial" pitchFamily="-110" charset="0"/>
              <a:ea typeface="SimSun" charset="-122"/>
            </a:endParaRPr>
          </a:p>
        </p:txBody>
      </p:sp>
      <p:sp>
        <p:nvSpPr>
          <p:cNvPr id="464928" name="AutoShape 32"/>
          <p:cNvSpPr>
            <a:spLocks noChangeArrowheads="1"/>
          </p:cNvSpPr>
          <p:nvPr/>
        </p:nvSpPr>
        <p:spPr bwMode="auto">
          <a:xfrm rot="10800000">
            <a:off x="4248150" y="3502025"/>
            <a:ext cx="312738" cy="381000"/>
          </a:xfrm>
          <a:prstGeom prst="upArrow">
            <a:avLst>
              <a:gd name="adj1" fmla="val 50000"/>
              <a:gd name="adj2" fmla="val 30457"/>
            </a:avLst>
          </a:prstGeom>
          <a:solidFill>
            <a:srgbClr val="FF9933"/>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lgn="ctr" eaLnBrk="0" hangingPunct="0">
              <a:spcBef>
                <a:spcPct val="50000"/>
              </a:spcBef>
              <a:buClr>
                <a:srgbClr val="000000"/>
              </a:buClr>
              <a:buSzPct val="100000"/>
              <a:buFont typeface="Arial" pitchFamily="34" charset="0"/>
              <a:buNone/>
              <a:defRPr/>
            </a:pPr>
            <a:endParaRPr lang="en-US" sz="1800">
              <a:latin typeface="Arial" pitchFamily="-110" charset="0"/>
              <a:ea typeface="SimSun" charset="-122"/>
            </a:endParaRPr>
          </a:p>
        </p:txBody>
      </p:sp>
      <p:sp>
        <p:nvSpPr>
          <p:cNvPr id="464929" name="AutoShape 33"/>
          <p:cNvSpPr>
            <a:spLocks noChangeArrowheads="1"/>
          </p:cNvSpPr>
          <p:nvPr/>
        </p:nvSpPr>
        <p:spPr bwMode="auto">
          <a:xfrm>
            <a:off x="4475163" y="5100638"/>
            <a:ext cx="312737" cy="381000"/>
          </a:xfrm>
          <a:prstGeom prst="upArrow">
            <a:avLst>
              <a:gd name="adj1" fmla="val 50000"/>
              <a:gd name="adj2" fmla="val 30457"/>
            </a:avLst>
          </a:prstGeom>
          <a:solidFill>
            <a:schemeClr val="accent1"/>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lgn="ctr" eaLnBrk="0" hangingPunct="0">
              <a:spcBef>
                <a:spcPct val="50000"/>
              </a:spcBef>
              <a:buClr>
                <a:srgbClr val="000000"/>
              </a:buClr>
              <a:buSzPct val="100000"/>
              <a:buFont typeface="Arial" pitchFamily="34" charset="0"/>
              <a:buNone/>
              <a:defRPr/>
            </a:pPr>
            <a:endParaRPr lang="en-US" sz="1800">
              <a:latin typeface="Arial" pitchFamily="-110" charset="0"/>
              <a:ea typeface="SimSun" charset="-122"/>
            </a:endParaRPr>
          </a:p>
        </p:txBody>
      </p:sp>
      <p:sp>
        <p:nvSpPr>
          <p:cNvPr id="464930" name="AutoShape 34"/>
          <p:cNvSpPr>
            <a:spLocks noChangeArrowheads="1"/>
          </p:cNvSpPr>
          <p:nvPr/>
        </p:nvSpPr>
        <p:spPr bwMode="auto">
          <a:xfrm rot="10800000">
            <a:off x="4248150" y="5235575"/>
            <a:ext cx="312738" cy="381000"/>
          </a:xfrm>
          <a:prstGeom prst="upArrow">
            <a:avLst>
              <a:gd name="adj1" fmla="val 50000"/>
              <a:gd name="adj2" fmla="val 30457"/>
            </a:avLst>
          </a:prstGeom>
          <a:solidFill>
            <a:srgbClr val="FF9933"/>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lgn="ctr" eaLnBrk="0" hangingPunct="0">
              <a:spcBef>
                <a:spcPct val="50000"/>
              </a:spcBef>
              <a:buClr>
                <a:srgbClr val="000000"/>
              </a:buClr>
              <a:buSzPct val="100000"/>
              <a:buFont typeface="Arial" pitchFamily="34" charset="0"/>
              <a:buNone/>
              <a:defRPr/>
            </a:pPr>
            <a:endParaRPr lang="en-US" sz="1800">
              <a:latin typeface="Arial" pitchFamily="-110" charset="0"/>
              <a:ea typeface="SimSun" charset="-122"/>
            </a:endParaRPr>
          </a:p>
        </p:txBody>
      </p:sp>
      <p:pic>
        <p:nvPicPr>
          <p:cNvPr id="21530" name="Picture 98"/>
          <p:cNvPicPr>
            <a:picLocks noChangeAspect="1" noChangeArrowheads="1"/>
          </p:cNvPicPr>
          <p:nvPr/>
        </p:nvPicPr>
        <p:blipFill>
          <a:blip r:embed="rId8"/>
          <a:srcRect/>
          <a:stretch>
            <a:fillRect/>
          </a:stretch>
        </p:blipFill>
        <p:spPr bwMode="auto">
          <a:xfrm>
            <a:off x="4713288" y="1014413"/>
            <a:ext cx="671512" cy="471487"/>
          </a:xfrm>
          <a:prstGeom prst="rect">
            <a:avLst/>
          </a:prstGeom>
          <a:noFill/>
          <a:ln w="15875">
            <a:noFill/>
            <a:miter lim="800000"/>
            <a:headEnd/>
            <a:tailEnd/>
          </a:ln>
        </p:spPr>
      </p:pic>
      <p:pic>
        <p:nvPicPr>
          <p:cNvPr id="40" name="Picture 39" descr="s05_explore_400.jpg"/>
          <p:cNvPicPr>
            <a:picLocks noChangeAspect="1"/>
          </p:cNvPicPr>
          <p:nvPr/>
        </p:nvPicPr>
        <p:blipFill>
          <a:blip r:embed="rId9"/>
          <a:srcRect/>
          <a:stretch>
            <a:fillRect/>
          </a:stretch>
        </p:blipFill>
        <p:spPr bwMode="auto">
          <a:xfrm>
            <a:off x="5035550" y="1209675"/>
            <a:ext cx="711200" cy="533400"/>
          </a:xfrm>
          <a:prstGeom prst="rect">
            <a:avLst/>
          </a:prstGeom>
          <a:noFill/>
          <a:ln w="9525">
            <a:noFill/>
            <a:miter lim="800000"/>
            <a:headEnd/>
            <a:tailEnd/>
          </a:ln>
          <a:effectLst>
            <a:outerShdw blurRad="63500" dist="38100" dir="2700000" algn="tl" rotWithShape="0">
              <a:srgbClr val="000000">
                <a:alpha val="39998"/>
              </a:srgbClr>
            </a:outerShdw>
          </a:effectLst>
        </p:spPr>
      </p:pic>
      <p:pic>
        <p:nvPicPr>
          <p:cNvPr id="21532" name="Picture 9"/>
          <p:cNvPicPr>
            <a:picLocks noChangeAspect="1" noChangeArrowheads="1"/>
          </p:cNvPicPr>
          <p:nvPr/>
        </p:nvPicPr>
        <p:blipFill>
          <a:blip r:embed="rId10"/>
          <a:srcRect/>
          <a:stretch>
            <a:fillRect/>
          </a:stretch>
        </p:blipFill>
        <p:spPr bwMode="auto">
          <a:xfrm>
            <a:off x="4249738" y="1363663"/>
            <a:ext cx="712787" cy="711200"/>
          </a:xfrm>
          <a:prstGeom prst="rect">
            <a:avLst/>
          </a:prstGeom>
          <a:noFill/>
          <a:ln w="28440">
            <a:noFill/>
            <a:miter lim="800000"/>
            <a:headEnd/>
            <a:tailEnd/>
          </a:ln>
        </p:spPr>
      </p:pic>
      <p:pic>
        <p:nvPicPr>
          <p:cNvPr id="21533" name="Picture 10"/>
          <p:cNvPicPr>
            <a:picLocks noChangeAspect="1" noChangeArrowheads="1"/>
          </p:cNvPicPr>
          <p:nvPr/>
        </p:nvPicPr>
        <p:blipFill>
          <a:blip r:embed="rId11"/>
          <a:srcRect/>
          <a:stretch>
            <a:fillRect/>
          </a:stretch>
        </p:blipFill>
        <p:spPr bwMode="auto">
          <a:xfrm>
            <a:off x="4098925" y="1611313"/>
            <a:ext cx="431800" cy="558800"/>
          </a:xfrm>
          <a:prstGeom prst="rect">
            <a:avLst/>
          </a:prstGeom>
          <a:noFill/>
          <a:ln w="28440">
            <a:noFill/>
            <a:miter lim="800000"/>
            <a:headEnd/>
            <a:tailEnd/>
          </a:ln>
        </p:spPr>
      </p:pic>
      <p:pic>
        <p:nvPicPr>
          <p:cNvPr id="21534" name="Picture 33" descr="generc-tower.jpg"/>
          <p:cNvPicPr>
            <a:picLocks noChangeAspect="1"/>
          </p:cNvPicPr>
          <p:nvPr/>
        </p:nvPicPr>
        <p:blipFill>
          <a:blip r:embed="rId12">
            <a:clrChange>
              <a:clrFrom>
                <a:srgbClr val="FDFEFE"/>
              </a:clrFrom>
              <a:clrTo>
                <a:srgbClr val="FDFEFE">
                  <a:alpha val="0"/>
                </a:srgbClr>
              </a:clrTo>
            </a:clrChange>
          </a:blip>
          <a:srcRect/>
          <a:stretch>
            <a:fillRect/>
          </a:stretch>
        </p:blipFill>
        <p:spPr bwMode="auto">
          <a:xfrm>
            <a:off x="784225" y="5529263"/>
            <a:ext cx="1084263" cy="1181100"/>
          </a:xfrm>
          <a:prstGeom prst="rect">
            <a:avLst/>
          </a:prstGeom>
          <a:noFill/>
          <a:ln w="9525">
            <a:noFill/>
            <a:miter lim="800000"/>
            <a:headEnd/>
            <a:tailEnd/>
          </a:ln>
        </p:spPr>
      </p:pic>
      <p:pic>
        <p:nvPicPr>
          <p:cNvPr id="21535" name="Picture 21" descr="C:\Documents and Settings\Administrator\My Documents\My Pictures\Microsoft Clip Organizer\CG213.bmp"/>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1390650" y="6203950"/>
            <a:ext cx="279400" cy="336550"/>
          </a:xfrm>
          <a:prstGeom prst="rect">
            <a:avLst/>
          </a:prstGeom>
          <a:solidFill>
            <a:srgbClr val="FEFFF6"/>
          </a:solidFill>
          <a:ln w="9525">
            <a:solidFill>
              <a:schemeClr val="tx1"/>
            </a:solidFill>
            <a:miter lim="800000"/>
            <a:headEnd/>
            <a:tailEnd/>
          </a:ln>
        </p:spPr>
      </p:pic>
      <p:pic>
        <p:nvPicPr>
          <p:cNvPr id="21536" name="Picture 11"/>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2951163" y="4029075"/>
            <a:ext cx="893762" cy="1058863"/>
          </a:xfrm>
          <a:prstGeom prst="rect">
            <a:avLst/>
          </a:prstGeom>
          <a:noFill/>
          <a:ln w="28440">
            <a:noFill/>
            <a:miter lim="800000"/>
            <a:headEnd/>
            <a:tailEnd/>
          </a:ln>
        </p:spPr>
      </p:pic>
      <p:sp>
        <p:nvSpPr>
          <p:cNvPr id="464934" name="Text Box 38"/>
          <p:cNvSpPr txBox="1">
            <a:spLocks noChangeArrowheads="1"/>
          </p:cNvSpPr>
          <p:nvPr/>
        </p:nvSpPr>
        <p:spPr bwMode="auto">
          <a:xfrm>
            <a:off x="704850" y="5391150"/>
            <a:ext cx="2466975" cy="463550"/>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prstTxWarp prst="textNoShape">
              <a:avLst/>
            </a:prstTxWarp>
            <a:spAutoFit/>
          </a:bodyPr>
          <a:lstStyle/>
          <a:p>
            <a:pPr algn="ctr" eaLnBrk="0" hangingPunct="0">
              <a:spcBef>
                <a:spcPct val="50000"/>
              </a:spcBef>
              <a:buClr>
                <a:srgbClr val="000000"/>
              </a:buClr>
              <a:buSzPct val="100000"/>
              <a:buFont typeface="Arial" pitchFamily="-65" charset="0"/>
              <a:buNone/>
            </a:pPr>
            <a:r>
              <a:rPr lang="en-US" b="1">
                <a:solidFill>
                  <a:srgbClr val="EC4242"/>
                </a:solidFill>
                <a:ea typeface="SimSun" pitchFamily="2" charset="-122"/>
                <a:cs typeface="SimSun" pitchFamily="2" charset="-122"/>
              </a:rPr>
              <a:t>Index Servers *</a:t>
            </a:r>
            <a:br>
              <a:rPr lang="en-US" b="1">
                <a:solidFill>
                  <a:srgbClr val="EC4242"/>
                </a:solidFill>
                <a:ea typeface="SimSun" pitchFamily="2" charset="-122"/>
                <a:cs typeface="SimSun" pitchFamily="2" charset="-122"/>
              </a:rPr>
            </a:br>
            <a:r>
              <a:rPr lang="en-US" b="1" i="1">
                <a:solidFill>
                  <a:srgbClr val="EC4242"/>
                </a:solidFill>
                <a:ea typeface="SimSun" pitchFamily="2" charset="-122"/>
                <a:cs typeface="SimSun" pitchFamily="2" charset="-122"/>
              </a:rPr>
              <a:t>Indexing Repositories</a:t>
            </a:r>
          </a:p>
        </p:txBody>
      </p:sp>
      <p:sp>
        <p:nvSpPr>
          <p:cNvPr id="38" name="Text Box 14"/>
          <p:cNvSpPr txBox="1">
            <a:spLocks noChangeArrowheads="1"/>
          </p:cNvSpPr>
          <p:nvPr/>
        </p:nvSpPr>
        <p:spPr bwMode="auto">
          <a:xfrm>
            <a:off x="722313" y="3941763"/>
            <a:ext cx="2368550" cy="252412"/>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eaLnBrk="0" hangingPunct="0">
              <a:spcBef>
                <a:spcPct val="50000"/>
              </a:spcBef>
              <a:buClr>
                <a:srgbClr val="000000"/>
              </a:buClr>
              <a:buSzPct val="100000"/>
              <a:buFont typeface="Arial" pitchFamily="34" charset="0"/>
              <a:buNone/>
              <a:defRPr/>
            </a:pPr>
            <a:r>
              <a:rPr lang="en-US" b="1" dirty="0">
                <a:solidFill>
                  <a:srgbClr val="EC4242"/>
                </a:solidFill>
                <a:latin typeface="Arial" pitchFamily="-110" charset="0"/>
                <a:ea typeface="SimSun" charset="-122"/>
              </a:rPr>
              <a:t>Conferencing Server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 name="Rectangle 42"/>
          <p:cNvSpPr>
            <a:spLocks noChangeArrowheads="1"/>
          </p:cNvSpPr>
          <p:nvPr/>
        </p:nvSpPr>
        <p:spPr bwMode="auto">
          <a:xfrm>
            <a:off x="6753225" y="5197475"/>
            <a:ext cx="1008063" cy="1203325"/>
          </a:xfrm>
          <a:prstGeom prst="rect">
            <a:avLst/>
          </a:prstGeom>
          <a:solidFill>
            <a:schemeClr val="accent2">
              <a:lumMod val="20000"/>
              <a:lumOff val="80000"/>
            </a:schemeClr>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10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000" b="1">
                <a:latin typeface="Arial" pitchFamily="-109" charset="0"/>
                <a:ea typeface="SimSun" pitchFamily="2" charset="-122"/>
                <a:cs typeface="SimSun" pitchFamily="2" charset="-122"/>
              </a:rPr>
              <a:t>DB Server</a:t>
            </a:r>
            <a:br>
              <a:rPr lang="en-GB" sz="1000" b="1">
                <a:latin typeface="Arial" pitchFamily="-109" charset="0"/>
                <a:ea typeface="SimSun" pitchFamily="2" charset="-122"/>
                <a:cs typeface="SimSun" pitchFamily="2" charset="-122"/>
              </a:rPr>
            </a:br>
            <a:endParaRPr lang="en-GB" sz="1000" b="1">
              <a:latin typeface="Arial" pitchFamily="-109" charset="0"/>
              <a:ea typeface="SimSun" pitchFamily="2" charset="-122"/>
              <a:cs typeface="SimSun" pitchFamily="2" charset="-122"/>
            </a:endParaRPr>
          </a:p>
        </p:txBody>
      </p:sp>
      <p:sp>
        <p:nvSpPr>
          <p:cNvPr id="55" name="Rectangle 42"/>
          <p:cNvSpPr>
            <a:spLocks noChangeArrowheads="1"/>
          </p:cNvSpPr>
          <p:nvPr/>
        </p:nvSpPr>
        <p:spPr bwMode="auto">
          <a:xfrm>
            <a:off x="1541463" y="5197475"/>
            <a:ext cx="1008062" cy="1203325"/>
          </a:xfrm>
          <a:prstGeom prst="rect">
            <a:avLst/>
          </a:prstGeom>
          <a:solidFill>
            <a:schemeClr val="accent2">
              <a:lumMod val="20000"/>
              <a:lumOff val="80000"/>
            </a:schemeClr>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10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000" b="1">
                <a:latin typeface="Arial" pitchFamily="-109" charset="0"/>
                <a:ea typeface="SimSun" pitchFamily="2" charset="-122"/>
                <a:cs typeface="SimSun" pitchFamily="2" charset="-122"/>
              </a:rPr>
              <a:t>DB Server</a:t>
            </a:r>
            <a:br>
              <a:rPr lang="en-GB" sz="1000" b="1">
                <a:latin typeface="Arial" pitchFamily="-109" charset="0"/>
                <a:ea typeface="SimSun" pitchFamily="2" charset="-122"/>
                <a:cs typeface="SimSun" pitchFamily="2" charset="-122"/>
              </a:rPr>
            </a:br>
            <a:endParaRPr lang="en-GB" sz="1000" b="1">
              <a:latin typeface="Arial" pitchFamily="-109" charset="0"/>
              <a:ea typeface="SimSun" pitchFamily="2" charset="-122"/>
              <a:cs typeface="SimSun" pitchFamily="2" charset="-122"/>
            </a:endParaRPr>
          </a:p>
        </p:txBody>
      </p:sp>
      <p:sp>
        <p:nvSpPr>
          <p:cNvPr id="54" name="Rectangle 42"/>
          <p:cNvSpPr>
            <a:spLocks noChangeArrowheads="1"/>
          </p:cNvSpPr>
          <p:nvPr/>
        </p:nvSpPr>
        <p:spPr bwMode="auto">
          <a:xfrm>
            <a:off x="3140075" y="5197475"/>
            <a:ext cx="1008063" cy="1203325"/>
          </a:xfrm>
          <a:prstGeom prst="rect">
            <a:avLst/>
          </a:prstGeom>
          <a:solidFill>
            <a:schemeClr val="accent2">
              <a:lumMod val="20000"/>
              <a:lumOff val="80000"/>
            </a:schemeClr>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10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000" b="1">
                <a:latin typeface="Arial" pitchFamily="-109" charset="0"/>
                <a:ea typeface="SimSun" pitchFamily="2" charset="-122"/>
                <a:cs typeface="SimSun" pitchFamily="2" charset="-122"/>
              </a:rPr>
              <a:t>DB Server</a:t>
            </a:r>
            <a:br>
              <a:rPr lang="en-GB" sz="1000" b="1">
                <a:latin typeface="Arial" pitchFamily="-109" charset="0"/>
                <a:ea typeface="SimSun" pitchFamily="2" charset="-122"/>
                <a:cs typeface="SimSun" pitchFamily="2" charset="-122"/>
              </a:rPr>
            </a:br>
            <a:endParaRPr lang="en-GB" sz="1000" b="1">
              <a:latin typeface="Arial" pitchFamily="-109" charset="0"/>
              <a:ea typeface="SimSun" pitchFamily="2" charset="-122"/>
              <a:cs typeface="SimSun" pitchFamily="2" charset="-122"/>
            </a:endParaRPr>
          </a:p>
        </p:txBody>
      </p:sp>
      <p:sp>
        <p:nvSpPr>
          <p:cNvPr id="23557" name="Text Box 1"/>
          <p:cNvSpPr txBox="1">
            <a:spLocks noChangeArrowheads="1"/>
          </p:cNvSpPr>
          <p:nvPr/>
        </p:nvSpPr>
        <p:spPr bwMode="auto">
          <a:xfrm>
            <a:off x="738188" y="228600"/>
            <a:ext cx="8229600" cy="366713"/>
          </a:xfrm>
          <a:prstGeom prst="rect">
            <a:avLst/>
          </a:prstGeom>
          <a:noFill/>
          <a:ln w="9525">
            <a:noFill/>
            <a:miter lim="800000"/>
            <a:headEnd/>
            <a:tailEnd/>
          </a:ln>
        </p:spPr>
        <p:txBody>
          <a:bodyPr lIns="0" tIns="0" rIns="0" bIns="0" anchor="b">
            <a:prstTxWarp prst="textNoShape">
              <a:avLst/>
            </a:prstTxWarp>
            <a:spAutoFit/>
          </a:bodyPr>
          <a:lstStyle/>
          <a:p>
            <a:pPr eaLnBrk="0" hangingPunct="0">
              <a:lnSpc>
                <a:spcPct val="90000"/>
              </a:lnSpc>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600" b="1">
                <a:ea typeface="SimSun" pitchFamily="2" charset="-122"/>
                <a:cs typeface="SimSun" pitchFamily="2" charset="-122"/>
              </a:rPr>
              <a:t>Different Kinds of Sizing</a:t>
            </a:r>
          </a:p>
        </p:txBody>
      </p:sp>
      <p:grpSp>
        <p:nvGrpSpPr>
          <p:cNvPr id="23558" name="Group 2"/>
          <p:cNvGrpSpPr>
            <a:grpSpLocks/>
          </p:cNvGrpSpPr>
          <p:nvPr/>
        </p:nvGrpSpPr>
        <p:grpSpPr bwMode="auto">
          <a:xfrm>
            <a:off x="206375" y="2608263"/>
            <a:ext cx="936625" cy="644525"/>
            <a:chOff x="130" y="1869"/>
            <a:chExt cx="590" cy="406"/>
          </a:xfrm>
        </p:grpSpPr>
        <p:pic>
          <p:nvPicPr>
            <p:cNvPr id="23612" name="Picture 3" descr="PC_xml_Web_Service"/>
            <p:cNvPicPr>
              <a:picLocks noChangeAspect="1" noChangeArrowheads="1"/>
            </p:cNvPicPr>
            <p:nvPr/>
          </p:nvPicPr>
          <p:blipFill>
            <a:blip r:embed="rId3"/>
            <a:srcRect/>
            <a:stretch>
              <a:fillRect/>
            </a:stretch>
          </p:blipFill>
          <p:spPr bwMode="auto">
            <a:xfrm>
              <a:off x="291" y="1869"/>
              <a:ext cx="430" cy="407"/>
            </a:xfrm>
            <a:prstGeom prst="rect">
              <a:avLst/>
            </a:prstGeom>
            <a:noFill/>
            <a:ln w="9525">
              <a:noFill/>
              <a:miter lim="800000"/>
              <a:headEnd/>
              <a:tailEnd/>
            </a:ln>
          </p:spPr>
        </p:pic>
        <p:pic>
          <p:nvPicPr>
            <p:cNvPr id="23613" name="Picture 4" descr="BlueUser"/>
            <p:cNvPicPr>
              <a:picLocks noChangeAspect="1" noChangeArrowheads="1"/>
            </p:cNvPicPr>
            <p:nvPr/>
          </p:nvPicPr>
          <p:blipFill>
            <a:blip r:embed="rId4"/>
            <a:srcRect/>
            <a:stretch>
              <a:fillRect/>
            </a:stretch>
          </p:blipFill>
          <p:spPr bwMode="auto">
            <a:xfrm>
              <a:off x="130" y="1975"/>
              <a:ext cx="274" cy="287"/>
            </a:xfrm>
            <a:prstGeom prst="rect">
              <a:avLst/>
            </a:prstGeom>
            <a:noFill/>
            <a:ln w="9525">
              <a:noFill/>
              <a:miter lim="800000"/>
              <a:headEnd/>
              <a:tailEnd/>
            </a:ln>
          </p:spPr>
        </p:pic>
      </p:grpSp>
      <p:sp>
        <p:nvSpPr>
          <p:cNvPr id="23559" name="Rectangle 6"/>
          <p:cNvSpPr>
            <a:spLocks noChangeArrowheads="1"/>
          </p:cNvSpPr>
          <p:nvPr/>
        </p:nvSpPr>
        <p:spPr bwMode="auto">
          <a:xfrm>
            <a:off x="171450" y="3643313"/>
            <a:ext cx="1008063" cy="1255712"/>
          </a:xfrm>
          <a:prstGeom prst="rect">
            <a:avLst/>
          </a:prstGeom>
          <a:solidFill>
            <a:srgbClr val="FFFFFF"/>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MCS + FCS</a:t>
            </a:r>
            <a:br>
              <a:rPr lang="en-GB" sz="1000" b="1">
                <a:ea typeface="SimSun" pitchFamily="2" charset="-122"/>
                <a:cs typeface="SimSun" pitchFamily="2" charset="-122"/>
              </a:rPr>
            </a:br>
            <a:r>
              <a:rPr lang="en-GB" sz="1000" b="1">
                <a:ea typeface="SimSun" pitchFamily="2" charset="-122"/>
                <a:cs typeface="SimSun" pitchFamily="2" charset="-122"/>
              </a:rPr>
              <a:t>+DB+NDX</a:t>
            </a:r>
          </a:p>
        </p:txBody>
      </p:sp>
      <p:cxnSp>
        <p:nvCxnSpPr>
          <p:cNvPr id="23560" name="AutoShape 8"/>
          <p:cNvCxnSpPr>
            <a:cxnSpLocks noChangeShapeType="1"/>
          </p:cNvCxnSpPr>
          <p:nvPr/>
        </p:nvCxnSpPr>
        <p:spPr bwMode="auto">
          <a:xfrm rot="5400000">
            <a:off x="545306" y="3382169"/>
            <a:ext cx="388938" cy="133350"/>
          </a:xfrm>
          <a:prstGeom prst="bentConnector3">
            <a:avLst>
              <a:gd name="adj1" fmla="val 49722"/>
            </a:avLst>
          </a:prstGeom>
          <a:noFill/>
          <a:ln w="28440">
            <a:solidFill>
              <a:srgbClr val="333399"/>
            </a:solidFill>
            <a:miter lim="800000"/>
            <a:headEnd type="triangle" w="med" len="med"/>
            <a:tailEnd type="triangle" w="med" len="med"/>
          </a:ln>
        </p:spPr>
      </p:cxnSp>
      <p:sp>
        <p:nvSpPr>
          <p:cNvPr id="23561" name="AutoShape 9"/>
          <p:cNvSpPr>
            <a:spLocks noChangeArrowheads="1"/>
          </p:cNvSpPr>
          <p:nvPr/>
        </p:nvSpPr>
        <p:spPr bwMode="auto">
          <a:xfrm>
            <a:off x="179388" y="1652588"/>
            <a:ext cx="696912" cy="328612"/>
          </a:xfrm>
          <a:prstGeom prst="roundRect">
            <a:avLst>
              <a:gd name="adj" fmla="val 273"/>
            </a:avLst>
          </a:prstGeom>
          <a:noFill/>
          <a:ln w="9525">
            <a:noFill/>
            <a:round/>
            <a:headEnd/>
            <a:tailEnd/>
          </a:ln>
        </p:spPr>
        <p:txBody>
          <a:bodyPr wrap="none" lIns="90000" tIns="46800" rIns="36000" bIns="46800">
            <a:prstTxWarp prst="textNoShape">
              <a:avLst/>
            </a:prstTxWarp>
            <a:spAutoFit/>
          </a:bodyPr>
          <a:lstStyle/>
          <a:p>
            <a:pPr algn="ctr" eaLnBrk="0" hangingPunct="0">
              <a:lnSpc>
                <a:spcPct val="94000"/>
              </a:lnSpc>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ea typeface="SimSun" pitchFamily="2" charset="-122"/>
                <a:cs typeface="SimSun" pitchFamily="2" charset="-122"/>
              </a:rPr>
              <a:t>Demo</a:t>
            </a:r>
          </a:p>
        </p:txBody>
      </p:sp>
      <p:grpSp>
        <p:nvGrpSpPr>
          <p:cNvPr id="23562" name="Group 10"/>
          <p:cNvGrpSpPr>
            <a:grpSpLocks/>
          </p:cNvGrpSpPr>
          <p:nvPr/>
        </p:nvGrpSpPr>
        <p:grpSpPr bwMode="auto">
          <a:xfrm>
            <a:off x="1524000" y="2586038"/>
            <a:ext cx="936625" cy="644525"/>
            <a:chOff x="960" y="1855"/>
            <a:chExt cx="590" cy="406"/>
          </a:xfrm>
        </p:grpSpPr>
        <p:pic>
          <p:nvPicPr>
            <p:cNvPr id="23610" name="Picture 11" descr="PC_xml_Web_Service"/>
            <p:cNvPicPr>
              <a:picLocks noChangeAspect="1" noChangeArrowheads="1"/>
            </p:cNvPicPr>
            <p:nvPr/>
          </p:nvPicPr>
          <p:blipFill>
            <a:blip r:embed="rId3"/>
            <a:srcRect/>
            <a:stretch>
              <a:fillRect/>
            </a:stretch>
          </p:blipFill>
          <p:spPr bwMode="auto">
            <a:xfrm>
              <a:off x="1121" y="1855"/>
              <a:ext cx="430" cy="407"/>
            </a:xfrm>
            <a:prstGeom prst="rect">
              <a:avLst/>
            </a:prstGeom>
            <a:noFill/>
            <a:ln w="9525">
              <a:noFill/>
              <a:miter lim="800000"/>
              <a:headEnd/>
              <a:tailEnd/>
            </a:ln>
          </p:spPr>
        </p:pic>
        <p:pic>
          <p:nvPicPr>
            <p:cNvPr id="23611" name="Picture 12" descr="BlueUser"/>
            <p:cNvPicPr>
              <a:picLocks noChangeAspect="1" noChangeArrowheads="1"/>
            </p:cNvPicPr>
            <p:nvPr/>
          </p:nvPicPr>
          <p:blipFill>
            <a:blip r:embed="rId4"/>
            <a:srcRect/>
            <a:stretch>
              <a:fillRect/>
            </a:stretch>
          </p:blipFill>
          <p:spPr bwMode="auto">
            <a:xfrm>
              <a:off x="960" y="1961"/>
              <a:ext cx="274" cy="287"/>
            </a:xfrm>
            <a:prstGeom prst="rect">
              <a:avLst/>
            </a:prstGeom>
            <a:noFill/>
            <a:ln w="9525">
              <a:noFill/>
              <a:miter lim="800000"/>
              <a:headEnd/>
              <a:tailEnd/>
            </a:ln>
          </p:spPr>
        </p:pic>
      </p:grpSp>
      <p:sp>
        <p:nvSpPr>
          <p:cNvPr id="23563" name="Rectangle 14"/>
          <p:cNvSpPr>
            <a:spLocks noChangeArrowheads="1"/>
          </p:cNvSpPr>
          <p:nvPr/>
        </p:nvSpPr>
        <p:spPr bwMode="auto">
          <a:xfrm>
            <a:off x="1541463" y="3643313"/>
            <a:ext cx="1008062" cy="1255712"/>
          </a:xfrm>
          <a:prstGeom prst="rect">
            <a:avLst/>
          </a:prstGeom>
          <a:solidFill>
            <a:srgbClr val="FFFFFF"/>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MCS + FCS</a:t>
            </a:r>
            <a:br>
              <a:rPr lang="en-GB" sz="1000" b="1">
                <a:ea typeface="SimSun" pitchFamily="2" charset="-122"/>
                <a:cs typeface="SimSun" pitchFamily="2" charset="-122"/>
              </a:rPr>
            </a:br>
            <a:r>
              <a:rPr lang="en-GB" sz="1000" b="1">
                <a:ea typeface="SimSun" pitchFamily="2" charset="-122"/>
                <a:cs typeface="SimSun" pitchFamily="2" charset="-122"/>
              </a:rPr>
              <a:t>+DB Client</a:t>
            </a:r>
            <a:br>
              <a:rPr lang="en-GB" sz="1000" b="1">
                <a:ea typeface="SimSun" pitchFamily="2" charset="-122"/>
                <a:cs typeface="SimSun" pitchFamily="2" charset="-122"/>
              </a:rPr>
            </a:br>
            <a:r>
              <a:rPr lang="en-GB" sz="1000" b="1">
                <a:ea typeface="SimSun" pitchFamily="2" charset="-122"/>
                <a:cs typeface="SimSun" pitchFamily="2" charset="-122"/>
              </a:rPr>
              <a:t>+NDX</a:t>
            </a:r>
          </a:p>
        </p:txBody>
      </p:sp>
      <p:cxnSp>
        <p:nvCxnSpPr>
          <p:cNvPr id="23564" name="AutoShape 15"/>
          <p:cNvCxnSpPr>
            <a:cxnSpLocks noChangeShapeType="1"/>
          </p:cNvCxnSpPr>
          <p:nvPr/>
        </p:nvCxnSpPr>
        <p:spPr bwMode="auto">
          <a:xfrm rot="5400000">
            <a:off x="1878012" y="3397251"/>
            <a:ext cx="411163" cy="80962"/>
          </a:xfrm>
          <a:prstGeom prst="bentConnector3">
            <a:avLst>
              <a:gd name="adj1" fmla="val 49648"/>
            </a:avLst>
          </a:prstGeom>
          <a:noFill/>
          <a:ln w="28440">
            <a:solidFill>
              <a:srgbClr val="333399"/>
            </a:solidFill>
            <a:miter lim="800000"/>
            <a:headEnd type="triangle" w="med" len="med"/>
            <a:tailEnd type="triangle" w="med" len="med"/>
          </a:ln>
        </p:spPr>
      </p:cxnSp>
      <p:sp>
        <p:nvSpPr>
          <p:cNvPr id="23565" name="AutoShape 21"/>
          <p:cNvSpPr>
            <a:spLocks noChangeArrowheads="1"/>
          </p:cNvSpPr>
          <p:nvPr/>
        </p:nvSpPr>
        <p:spPr bwMode="auto">
          <a:xfrm>
            <a:off x="1565275" y="1538288"/>
            <a:ext cx="1108075" cy="560387"/>
          </a:xfrm>
          <a:prstGeom prst="roundRect">
            <a:avLst>
              <a:gd name="adj" fmla="val 273"/>
            </a:avLst>
          </a:prstGeom>
          <a:noFill/>
          <a:ln w="9525">
            <a:noFill/>
            <a:round/>
            <a:headEnd/>
            <a:tailEnd/>
          </a:ln>
        </p:spPr>
        <p:txBody>
          <a:bodyPr wrap="none" lIns="90000" tIns="46800" rIns="36000" bIns="46800">
            <a:prstTxWarp prst="textNoShape">
              <a:avLst/>
            </a:prstTxWarp>
            <a:spAutoFit/>
          </a:bodyPr>
          <a:lstStyle/>
          <a:p>
            <a:pPr algn="ctr" eaLnBrk="0" hangingPunct="0">
              <a:lnSpc>
                <a:spcPct val="94000"/>
              </a:lnSpc>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ea typeface="SimSun" pitchFamily="2" charset="-122"/>
                <a:cs typeface="SimSun" pitchFamily="2" charset="-122"/>
              </a:rPr>
              <a:t>Sandbox /</a:t>
            </a:r>
          </a:p>
          <a:p>
            <a:pPr algn="ctr" eaLnBrk="0" hangingPunct="0">
              <a:lnSpc>
                <a:spcPct val="94000"/>
              </a:lnSpc>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ea typeface="SimSun" pitchFamily="2" charset="-122"/>
                <a:cs typeface="SimSun" pitchFamily="2" charset="-122"/>
              </a:rPr>
              <a:t>Training</a:t>
            </a:r>
          </a:p>
        </p:txBody>
      </p:sp>
      <p:sp>
        <p:nvSpPr>
          <p:cNvPr id="23566" name="AutoShape 22"/>
          <p:cNvSpPr>
            <a:spLocks noChangeArrowheads="1"/>
          </p:cNvSpPr>
          <p:nvPr/>
        </p:nvSpPr>
        <p:spPr bwMode="auto">
          <a:xfrm>
            <a:off x="3251200" y="1674813"/>
            <a:ext cx="1790700" cy="328612"/>
          </a:xfrm>
          <a:prstGeom prst="roundRect">
            <a:avLst>
              <a:gd name="adj" fmla="val 273"/>
            </a:avLst>
          </a:prstGeom>
          <a:noFill/>
          <a:ln w="9525">
            <a:noFill/>
            <a:round/>
            <a:headEnd/>
            <a:tailEnd/>
          </a:ln>
        </p:spPr>
        <p:txBody>
          <a:bodyPr wrap="none" lIns="90000" tIns="46800" rIns="36000" bIns="46800">
            <a:prstTxWarp prst="textNoShape">
              <a:avLst/>
            </a:prstTxWarp>
            <a:spAutoFit/>
          </a:bodyPr>
          <a:lstStyle/>
          <a:p>
            <a:pPr algn="ctr" eaLnBrk="0" hangingPunct="0">
              <a:lnSpc>
                <a:spcPct val="94000"/>
              </a:lnSpc>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ea typeface="SimSun" pitchFamily="2" charset="-122"/>
                <a:cs typeface="SimSun" pitchFamily="2" charset="-122"/>
              </a:rPr>
              <a:t>Proof of Concept</a:t>
            </a:r>
          </a:p>
        </p:txBody>
      </p:sp>
      <p:sp>
        <p:nvSpPr>
          <p:cNvPr id="23567" name="Line 23"/>
          <p:cNvSpPr>
            <a:spLocks noChangeShapeType="1"/>
          </p:cNvSpPr>
          <p:nvPr/>
        </p:nvSpPr>
        <p:spPr bwMode="auto">
          <a:xfrm>
            <a:off x="1295400" y="1509713"/>
            <a:ext cx="1588" cy="4419600"/>
          </a:xfrm>
          <a:prstGeom prst="line">
            <a:avLst/>
          </a:prstGeom>
          <a:noFill/>
          <a:ln w="9360">
            <a:solidFill>
              <a:srgbClr val="000000"/>
            </a:solidFill>
            <a:round/>
            <a:headEnd/>
            <a:tailEnd/>
          </a:ln>
        </p:spPr>
        <p:txBody>
          <a:bodyPr>
            <a:prstTxWarp prst="textNoShape">
              <a:avLst/>
            </a:prstTxWarp>
          </a:bodyPr>
          <a:lstStyle/>
          <a:p>
            <a:endParaRPr lang="en-US"/>
          </a:p>
        </p:txBody>
      </p:sp>
      <p:sp>
        <p:nvSpPr>
          <p:cNvPr id="23568" name="Line 24"/>
          <p:cNvSpPr>
            <a:spLocks noChangeShapeType="1"/>
          </p:cNvSpPr>
          <p:nvPr/>
        </p:nvSpPr>
        <p:spPr bwMode="auto">
          <a:xfrm>
            <a:off x="2895600" y="1509713"/>
            <a:ext cx="1588" cy="4419600"/>
          </a:xfrm>
          <a:prstGeom prst="line">
            <a:avLst/>
          </a:prstGeom>
          <a:noFill/>
          <a:ln w="9360">
            <a:solidFill>
              <a:srgbClr val="000000"/>
            </a:solidFill>
            <a:round/>
            <a:headEnd/>
            <a:tailEnd/>
          </a:ln>
        </p:spPr>
        <p:txBody>
          <a:bodyPr>
            <a:prstTxWarp prst="textNoShape">
              <a:avLst/>
            </a:prstTxWarp>
          </a:bodyPr>
          <a:lstStyle/>
          <a:p>
            <a:endParaRPr lang="en-US"/>
          </a:p>
        </p:txBody>
      </p:sp>
      <p:grpSp>
        <p:nvGrpSpPr>
          <p:cNvPr id="23569" name="Group 28"/>
          <p:cNvGrpSpPr>
            <a:grpSpLocks/>
          </p:cNvGrpSpPr>
          <p:nvPr/>
        </p:nvGrpSpPr>
        <p:grpSpPr bwMode="auto">
          <a:xfrm>
            <a:off x="3484563" y="2586038"/>
            <a:ext cx="936625" cy="644525"/>
            <a:chOff x="2195" y="1855"/>
            <a:chExt cx="590" cy="406"/>
          </a:xfrm>
        </p:grpSpPr>
        <p:pic>
          <p:nvPicPr>
            <p:cNvPr id="23608" name="Picture 29" descr="PC_xml_Web_Service"/>
            <p:cNvPicPr>
              <a:picLocks noChangeAspect="1" noChangeArrowheads="1"/>
            </p:cNvPicPr>
            <p:nvPr/>
          </p:nvPicPr>
          <p:blipFill>
            <a:blip r:embed="rId3"/>
            <a:srcRect/>
            <a:stretch>
              <a:fillRect/>
            </a:stretch>
          </p:blipFill>
          <p:spPr bwMode="auto">
            <a:xfrm>
              <a:off x="2356" y="1855"/>
              <a:ext cx="430" cy="407"/>
            </a:xfrm>
            <a:prstGeom prst="rect">
              <a:avLst/>
            </a:prstGeom>
            <a:noFill/>
            <a:ln w="9525">
              <a:noFill/>
              <a:miter lim="800000"/>
              <a:headEnd/>
              <a:tailEnd/>
            </a:ln>
          </p:spPr>
        </p:pic>
        <p:pic>
          <p:nvPicPr>
            <p:cNvPr id="23609" name="Picture 30" descr="BlueUser"/>
            <p:cNvPicPr>
              <a:picLocks noChangeAspect="1" noChangeArrowheads="1"/>
            </p:cNvPicPr>
            <p:nvPr/>
          </p:nvPicPr>
          <p:blipFill>
            <a:blip r:embed="rId4"/>
            <a:srcRect/>
            <a:stretch>
              <a:fillRect/>
            </a:stretch>
          </p:blipFill>
          <p:spPr bwMode="auto">
            <a:xfrm>
              <a:off x="2195" y="1961"/>
              <a:ext cx="274" cy="287"/>
            </a:xfrm>
            <a:prstGeom prst="rect">
              <a:avLst/>
            </a:prstGeom>
            <a:noFill/>
            <a:ln w="9525">
              <a:noFill/>
              <a:miter lim="800000"/>
              <a:headEnd/>
              <a:tailEnd/>
            </a:ln>
          </p:spPr>
        </p:pic>
      </p:grpSp>
      <p:sp>
        <p:nvSpPr>
          <p:cNvPr id="23570" name="Rectangle 32"/>
          <p:cNvSpPr>
            <a:spLocks noChangeArrowheads="1"/>
          </p:cNvSpPr>
          <p:nvPr/>
        </p:nvSpPr>
        <p:spPr bwMode="auto">
          <a:xfrm>
            <a:off x="3103563" y="3678238"/>
            <a:ext cx="1008062" cy="1255712"/>
          </a:xfrm>
          <a:prstGeom prst="rect">
            <a:avLst/>
          </a:prstGeom>
          <a:solidFill>
            <a:srgbClr val="FFFFFF"/>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MCS</a:t>
            </a:r>
            <a:br>
              <a:rPr lang="en-GB" sz="1000" b="1">
                <a:ea typeface="SimSun" pitchFamily="2" charset="-122"/>
                <a:cs typeface="SimSun" pitchFamily="2" charset="-122"/>
              </a:rPr>
            </a:br>
            <a:r>
              <a:rPr lang="en-GB" sz="1000" b="1">
                <a:ea typeface="SimSun" pitchFamily="2" charset="-122"/>
                <a:cs typeface="SimSun" pitchFamily="2" charset="-122"/>
              </a:rPr>
              <a:t>+DB Client</a:t>
            </a:r>
          </a:p>
        </p:txBody>
      </p:sp>
      <p:cxnSp>
        <p:nvCxnSpPr>
          <p:cNvPr id="23571" name="AutoShape 33"/>
          <p:cNvCxnSpPr>
            <a:cxnSpLocks noChangeShapeType="1"/>
          </p:cNvCxnSpPr>
          <p:nvPr/>
        </p:nvCxnSpPr>
        <p:spPr bwMode="auto">
          <a:xfrm rot="5400000">
            <a:off x="3621882" y="3215481"/>
            <a:ext cx="446088" cy="479425"/>
          </a:xfrm>
          <a:prstGeom prst="bentConnector3">
            <a:avLst>
              <a:gd name="adj1" fmla="val 49713"/>
            </a:avLst>
          </a:prstGeom>
          <a:noFill/>
          <a:ln w="28440">
            <a:solidFill>
              <a:srgbClr val="333399"/>
            </a:solidFill>
            <a:miter lim="800000"/>
            <a:headEnd type="triangle" w="med" len="med"/>
            <a:tailEnd type="triangle" w="med" len="med"/>
          </a:ln>
        </p:spPr>
      </p:cxnSp>
      <p:sp>
        <p:nvSpPr>
          <p:cNvPr id="23572" name="Line 37"/>
          <p:cNvSpPr>
            <a:spLocks noChangeShapeType="1"/>
          </p:cNvSpPr>
          <p:nvPr/>
        </p:nvSpPr>
        <p:spPr bwMode="auto">
          <a:xfrm>
            <a:off x="3608388" y="4786313"/>
            <a:ext cx="6350" cy="457200"/>
          </a:xfrm>
          <a:prstGeom prst="line">
            <a:avLst/>
          </a:prstGeom>
          <a:noFill/>
          <a:ln w="28440">
            <a:solidFill>
              <a:srgbClr val="000000"/>
            </a:solidFill>
            <a:round/>
            <a:headEnd/>
            <a:tailEnd type="arrow" w="med" len="med"/>
          </a:ln>
        </p:spPr>
        <p:txBody>
          <a:bodyPr>
            <a:prstTxWarp prst="textNoShape">
              <a:avLst/>
            </a:prstTxWarp>
          </a:bodyPr>
          <a:lstStyle/>
          <a:p>
            <a:endParaRPr lang="en-US"/>
          </a:p>
        </p:txBody>
      </p:sp>
      <p:sp>
        <p:nvSpPr>
          <p:cNvPr id="23573" name="Rectangle 42"/>
          <p:cNvSpPr>
            <a:spLocks noChangeArrowheads="1"/>
          </p:cNvSpPr>
          <p:nvPr/>
        </p:nvSpPr>
        <p:spPr bwMode="auto">
          <a:xfrm>
            <a:off x="4314825" y="3697288"/>
            <a:ext cx="1008063" cy="1203325"/>
          </a:xfrm>
          <a:prstGeom prst="rect">
            <a:avLst/>
          </a:prstGeom>
          <a:solidFill>
            <a:srgbClr val="FFCCCC"/>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FCS Server</a:t>
            </a:r>
            <a:br>
              <a:rPr lang="en-GB" sz="1000" b="1">
                <a:ea typeface="SimSun" pitchFamily="2" charset="-122"/>
                <a:cs typeface="SimSun" pitchFamily="2" charset="-122"/>
              </a:rPr>
            </a:br>
            <a:endParaRPr lang="en-GB" sz="1000" b="1">
              <a:ea typeface="SimSun" pitchFamily="2" charset="-122"/>
              <a:cs typeface="SimSun" pitchFamily="2" charset="-122"/>
            </a:endParaRPr>
          </a:p>
        </p:txBody>
      </p:sp>
      <p:cxnSp>
        <p:nvCxnSpPr>
          <p:cNvPr id="23574" name="AutoShape 44"/>
          <p:cNvCxnSpPr>
            <a:cxnSpLocks noChangeShapeType="1"/>
          </p:cNvCxnSpPr>
          <p:nvPr/>
        </p:nvCxnSpPr>
        <p:spPr bwMode="auto">
          <a:xfrm rot="16200000" flipH="1">
            <a:off x="4217988" y="3095625"/>
            <a:ext cx="465138" cy="738187"/>
          </a:xfrm>
          <a:prstGeom prst="bentConnector3">
            <a:avLst>
              <a:gd name="adj1" fmla="val 49690"/>
            </a:avLst>
          </a:prstGeom>
          <a:noFill/>
          <a:ln w="28440">
            <a:solidFill>
              <a:srgbClr val="333399"/>
            </a:solidFill>
            <a:miter lim="800000"/>
            <a:headEnd type="triangle" w="med" len="med"/>
            <a:tailEnd type="triangle" w="med" len="med"/>
          </a:ln>
        </p:spPr>
      </p:cxnSp>
      <p:sp>
        <p:nvSpPr>
          <p:cNvPr id="23575" name="AutoShape 47"/>
          <p:cNvSpPr>
            <a:spLocks noChangeArrowheads="1"/>
          </p:cNvSpPr>
          <p:nvPr/>
        </p:nvSpPr>
        <p:spPr bwMode="auto">
          <a:xfrm>
            <a:off x="6208713" y="1697038"/>
            <a:ext cx="2224087" cy="328612"/>
          </a:xfrm>
          <a:prstGeom prst="roundRect">
            <a:avLst>
              <a:gd name="adj" fmla="val 273"/>
            </a:avLst>
          </a:prstGeom>
          <a:noFill/>
          <a:ln w="9525">
            <a:noFill/>
            <a:round/>
            <a:headEnd/>
            <a:tailEnd/>
          </a:ln>
        </p:spPr>
        <p:txBody>
          <a:bodyPr wrap="none" lIns="90000" tIns="46800" rIns="36000" bIns="46800">
            <a:prstTxWarp prst="textNoShape">
              <a:avLst/>
            </a:prstTxWarp>
            <a:spAutoFit/>
          </a:bodyPr>
          <a:lstStyle/>
          <a:p>
            <a:pPr algn="ctr" eaLnBrk="0" hangingPunct="0">
              <a:lnSpc>
                <a:spcPct val="94000"/>
              </a:lnSpc>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ea typeface="SimSun" pitchFamily="2" charset="-122"/>
                <a:cs typeface="SimSun" pitchFamily="2" charset="-122"/>
              </a:rPr>
              <a:t>Production Prototype</a:t>
            </a:r>
          </a:p>
        </p:txBody>
      </p:sp>
      <p:grpSp>
        <p:nvGrpSpPr>
          <p:cNvPr id="23576" name="Group 49"/>
          <p:cNvGrpSpPr>
            <a:grpSpLocks/>
          </p:cNvGrpSpPr>
          <p:nvPr/>
        </p:nvGrpSpPr>
        <p:grpSpPr bwMode="auto">
          <a:xfrm>
            <a:off x="1296988" y="2586038"/>
            <a:ext cx="936625" cy="644525"/>
            <a:chOff x="4210" y="1843"/>
            <a:chExt cx="590" cy="406"/>
          </a:xfrm>
        </p:grpSpPr>
        <p:pic>
          <p:nvPicPr>
            <p:cNvPr id="23606" name="Picture 50" descr="PC_xml_Web_Service"/>
            <p:cNvPicPr>
              <a:picLocks noChangeAspect="1" noChangeArrowheads="1"/>
            </p:cNvPicPr>
            <p:nvPr/>
          </p:nvPicPr>
          <p:blipFill>
            <a:blip r:embed="rId3"/>
            <a:srcRect/>
            <a:stretch>
              <a:fillRect/>
            </a:stretch>
          </p:blipFill>
          <p:spPr bwMode="auto">
            <a:xfrm>
              <a:off x="4371" y="1843"/>
              <a:ext cx="430" cy="407"/>
            </a:xfrm>
            <a:prstGeom prst="rect">
              <a:avLst/>
            </a:prstGeom>
            <a:noFill/>
            <a:ln w="9525">
              <a:noFill/>
              <a:miter lim="800000"/>
              <a:headEnd/>
              <a:tailEnd/>
            </a:ln>
          </p:spPr>
        </p:pic>
        <p:pic>
          <p:nvPicPr>
            <p:cNvPr id="23607" name="Picture 51" descr="BlueUser"/>
            <p:cNvPicPr>
              <a:picLocks noChangeAspect="1" noChangeArrowheads="1"/>
            </p:cNvPicPr>
            <p:nvPr/>
          </p:nvPicPr>
          <p:blipFill>
            <a:blip r:embed="rId4"/>
            <a:srcRect/>
            <a:stretch>
              <a:fillRect/>
            </a:stretch>
          </p:blipFill>
          <p:spPr bwMode="auto">
            <a:xfrm>
              <a:off x="4210" y="1949"/>
              <a:ext cx="274" cy="287"/>
            </a:xfrm>
            <a:prstGeom prst="rect">
              <a:avLst/>
            </a:prstGeom>
            <a:noFill/>
            <a:ln w="9525">
              <a:noFill/>
              <a:miter lim="800000"/>
              <a:headEnd/>
              <a:tailEnd/>
            </a:ln>
          </p:spPr>
        </p:pic>
      </p:grpSp>
      <p:sp>
        <p:nvSpPr>
          <p:cNvPr id="23577" name="Rectangle 53"/>
          <p:cNvSpPr>
            <a:spLocks noChangeArrowheads="1"/>
          </p:cNvSpPr>
          <p:nvPr/>
        </p:nvSpPr>
        <p:spPr bwMode="auto">
          <a:xfrm>
            <a:off x="5541963" y="3659188"/>
            <a:ext cx="1008062" cy="1255712"/>
          </a:xfrm>
          <a:prstGeom prst="rect">
            <a:avLst/>
          </a:prstGeom>
          <a:solidFill>
            <a:srgbClr val="FFFF99"/>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Advanced Search Server</a:t>
            </a:r>
          </a:p>
        </p:txBody>
      </p:sp>
      <p:cxnSp>
        <p:nvCxnSpPr>
          <p:cNvPr id="23578" name="AutoShape 54"/>
          <p:cNvCxnSpPr>
            <a:cxnSpLocks noChangeShapeType="1"/>
          </p:cNvCxnSpPr>
          <p:nvPr/>
        </p:nvCxnSpPr>
        <p:spPr bwMode="auto">
          <a:xfrm rot="5400000">
            <a:off x="6440488" y="2816225"/>
            <a:ext cx="446088" cy="1239837"/>
          </a:xfrm>
          <a:prstGeom prst="bentConnector3">
            <a:avLst>
              <a:gd name="adj1" fmla="val 49713"/>
            </a:avLst>
          </a:prstGeom>
          <a:noFill/>
          <a:ln w="28440">
            <a:solidFill>
              <a:srgbClr val="333399"/>
            </a:solidFill>
            <a:miter lim="800000"/>
            <a:headEnd type="triangle" w="med" len="med"/>
            <a:tailEnd type="triangle" w="med" len="med"/>
          </a:ln>
        </p:spPr>
      </p:cxnSp>
      <p:sp>
        <p:nvSpPr>
          <p:cNvPr id="23579" name="Rectangle 60"/>
          <p:cNvSpPr>
            <a:spLocks noChangeArrowheads="1"/>
          </p:cNvSpPr>
          <p:nvPr/>
        </p:nvSpPr>
        <p:spPr bwMode="auto">
          <a:xfrm>
            <a:off x="6753225" y="3678238"/>
            <a:ext cx="1008063" cy="1203325"/>
          </a:xfrm>
          <a:prstGeom prst="rect">
            <a:avLst/>
          </a:prstGeom>
          <a:solidFill>
            <a:srgbClr val="FFFFFF"/>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MCS</a:t>
            </a:r>
            <a:br>
              <a:rPr lang="en-GB" sz="1000" b="1">
                <a:ea typeface="SimSun" pitchFamily="2" charset="-122"/>
                <a:cs typeface="SimSun" pitchFamily="2" charset="-122"/>
              </a:rPr>
            </a:br>
            <a:r>
              <a:rPr lang="en-GB" sz="1000" b="1">
                <a:ea typeface="SimSun" pitchFamily="2" charset="-122"/>
                <a:cs typeface="SimSun" pitchFamily="2" charset="-122"/>
              </a:rPr>
              <a:t>+DB Client</a:t>
            </a:r>
          </a:p>
        </p:txBody>
      </p:sp>
      <p:cxnSp>
        <p:nvCxnSpPr>
          <p:cNvPr id="23580" name="AutoShape 61"/>
          <p:cNvCxnSpPr>
            <a:cxnSpLocks noChangeShapeType="1"/>
          </p:cNvCxnSpPr>
          <p:nvPr/>
        </p:nvCxnSpPr>
        <p:spPr bwMode="auto">
          <a:xfrm rot="5400000">
            <a:off x="7036594" y="3431381"/>
            <a:ext cx="465138" cy="28575"/>
          </a:xfrm>
          <a:prstGeom prst="bentConnector3">
            <a:avLst>
              <a:gd name="adj1" fmla="val 49690"/>
            </a:avLst>
          </a:prstGeom>
          <a:noFill/>
          <a:ln w="28440">
            <a:solidFill>
              <a:srgbClr val="333399"/>
            </a:solidFill>
            <a:miter lim="800000"/>
            <a:headEnd type="triangle" w="med" len="med"/>
            <a:tailEnd type="triangle" w="med" len="med"/>
          </a:ln>
        </p:spPr>
      </p:cxnSp>
      <p:sp>
        <p:nvSpPr>
          <p:cNvPr id="23581" name="Rectangle 66"/>
          <p:cNvSpPr>
            <a:spLocks noChangeArrowheads="1"/>
          </p:cNvSpPr>
          <p:nvPr/>
        </p:nvSpPr>
        <p:spPr bwMode="auto">
          <a:xfrm>
            <a:off x="7916863" y="3662363"/>
            <a:ext cx="1008062" cy="1203325"/>
          </a:xfrm>
          <a:prstGeom prst="rect">
            <a:avLst/>
          </a:prstGeom>
          <a:solidFill>
            <a:srgbClr val="FFCCCC"/>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FCS Server</a:t>
            </a:r>
            <a:br>
              <a:rPr lang="en-GB" sz="1000" b="1">
                <a:ea typeface="SimSun" pitchFamily="2" charset="-122"/>
                <a:cs typeface="SimSun" pitchFamily="2" charset="-122"/>
              </a:rPr>
            </a:br>
            <a:endParaRPr lang="en-GB" sz="1000" b="1">
              <a:ea typeface="SimSun" pitchFamily="2" charset="-122"/>
              <a:cs typeface="SimSun" pitchFamily="2" charset="-122"/>
            </a:endParaRPr>
          </a:p>
        </p:txBody>
      </p:sp>
      <p:sp>
        <p:nvSpPr>
          <p:cNvPr id="23582" name="Line 68"/>
          <p:cNvSpPr>
            <a:spLocks noChangeShapeType="1"/>
          </p:cNvSpPr>
          <p:nvPr/>
        </p:nvSpPr>
        <p:spPr bwMode="auto">
          <a:xfrm>
            <a:off x="5410200" y="1417638"/>
            <a:ext cx="1588" cy="4511675"/>
          </a:xfrm>
          <a:prstGeom prst="line">
            <a:avLst/>
          </a:prstGeom>
          <a:noFill/>
          <a:ln w="9360">
            <a:solidFill>
              <a:srgbClr val="000000"/>
            </a:solidFill>
            <a:round/>
            <a:headEnd/>
            <a:tailEnd/>
          </a:ln>
        </p:spPr>
        <p:txBody>
          <a:bodyPr>
            <a:prstTxWarp prst="textNoShape">
              <a:avLst/>
            </a:prstTxWarp>
          </a:bodyPr>
          <a:lstStyle/>
          <a:p>
            <a:endParaRPr lang="en-US"/>
          </a:p>
        </p:txBody>
      </p:sp>
      <p:cxnSp>
        <p:nvCxnSpPr>
          <p:cNvPr id="23583" name="AutoShape 69"/>
          <p:cNvCxnSpPr>
            <a:cxnSpLocks noChangeShapeType="1"/>
          </p:cNvCxnSpPr>
          <p:nvPr/>
        </p:nvCxnSpPr>
        <p:spPr bwMode="auto">
          <a:xfrm rot="16200000" flipH="1">
            <a:off x="7626350" y="2867025"/>
            <a:ext cx="449263" cy="1141413"/>
          </a:xfrm>
          <a:prstGeom prst="bentConnector3">
            <a:avLst>
              <a:gd name="adj1" fmla="val 49676"/>
            </a:avLst>
          </a:prstGeom>
          <a:noFill/>
          <a:ln w="28440">
            <a:solidFill>
              <a:srgbClr val="333399"/>
            </a:solidFill>
            <a:miter lim="800000"/>
            <a:headEnd type="triangle" w="med" len="med"/>
            <a:tailEnd type="triangle" w="med" len="med"/>
          </a:ln>
        </p:spPr>
      </p:cxnSp>
      <p:pic>
        <p:nvPicPr>
          <p:cNvPr id="23584" name="Picture 75" descr="CG1AE.wmf"/>
          <p:cNvPicPr>
            <a:picLocks noChangeAspect="1"/>
          </p:cNvPicPr>
          <p:nvPr/>
        </p:nvPicPr>
        <p:blipFill>
          <a:blip r:embed="rId5"/>
          <a:srcRect/>
          <a:stretch>
            <a:fillRect/>
          </a:stretch>
        </p:blipFill>
        <p:spPr bwMode="auto">
          <a:xfrm>
            <a:off x="4498975" y="3989388"/>
            <a:ext cx="620713" cy="893762"/>
          </a:xfrm>
          <a:prstGeom prst="rect">
            <a:avLst/>
          </a:prstGeom>
          <a:noFill/>
          <a:ln w="9525">
            <a:noFill/>
            <a:miter lim="800000"/>
            <a:headEnd/>
            <a:tailEnd/>
          </a:ln>
        </p:spPr>
      </p:pic>
      <p:pic>
        <p:nvPicPr>
          <p:cNvPr id="23585" name="Picture 76" descr="CG1A5.wmf"/>
          <p:cNvPicPr>
            <a:picLocks noChangeAspect="1"/>
          </p:cNvPicPr>
          <p:nvPr/>
        </p:nvPicPr>
        <p:blipFill>
          <a:blip r:embed="rId6"/>
          <a:srcRect/>
          <a:stretch>
            <a:fillRect/>
          </a:stretch>
        </p:blipFill>
        <p:spPr bwMode="auto">
          <a:xfrm>
            <a:off x="334963" y="4025900"/>
            <a:ext cx="609600" cy="830263"/>
          </a:xfrm>
          <a:prstGeom prst="rect">
            <a:avLst/>
          </a:prstGeom>
          <a:noFill/>
          <a:ln w="9525">
            <a:noFill/>
            <a:miter lim="800000"/>
            <a:headEnd/>
            <a:tailEnd/>
          </a:ln>
        </p:spPr>
      </p:pic>
      <p:pic>
        <p:nvPicPr>
          <p:cNvPr id="23586" name="Picture 77" descr="CG1A5.wmf"/>
          <p:cNvPicPr>
            <a:picLocks noChangeAspect="1"/>
          </p:cNvPicPr>
          <p:nvPr/>
        </p:nvPicPr>
        <p:blipFill>
          <a:blip r:embed="rId6"/>
          <a:srcRect/>
          <a:stretch>
            <a:fillRect/>
          </a:stretch>
        </p:blipFill>
        <p:spPr bwMode="auto">
          <a:xfrm>
            <a:off x="1858963" y="4025900"/>
            <a:ext cx="609600" cy="830263"/>
          </a:xfrm>
          <a:prstGeom prst="rect">
            <a:avLst/>
          </a:prstGeom>
          <a:noFill/>
          <a:ln w="9525">
            <a:noFill/>
            <a:miter lim="800000"/>
            <a:headEnd/>
            <a:tailEnd/>
          </a:ln>
        </p:spPr>
      </p:pic>
      <p:pic>
        <p:nvPicPr>
          <p:cNvPr id="23587" name="Picture 78" descr="CG1A5.wmf"/>
          <p:cNvPicPr>
            <a:picLocks noChangeAspect="1"/>
          </p:cNvPicPr>
          <p:nvPr/>
        </p:nvPicPr>
        <p:blipFill>
          <a:blip r:embed="rId6"/>
          <a:srcRect/>
          <a:stretch>
            <a:fillRect/>
          </a:stretch>
        </p:blipFill>
        <p:spPr bwMode="auto">
          <a:xfrm>
            <a:off x="3292475" y="4025900"/>
            <a:ext cx="609600" cy="830263"/>
          </a:xfrm>
          <a:prstGeom prst="rect">
            <a:avLst/>
          </a:prstGeom>
          <a:noFill/>
          <a:ln w="9525">
            <a:noFill/>
            <a:miter lim="800000"/>
            <a:headEnd/>
            <a:tailEnd/>
          </a:ln>
        </p:spPr>
      </p:pic>
      <p:pic>
        <p:nvPicPr>
          <p:cNvPr id="23588" name="Picture 79" descr="CG1A5.wmf"/>
          <p:cNvPicPr>
            <a:picLocks noChangeAspect="1"/>
          </p:cNvPicPr>
          <p:nvPr/>
        </p:nvPicPr>
        <p:blipFill>
          <a:blip r:embed="rId6"/>
          <a:srcRect/>
          <a:stretch>
            <a:fillRect/>
          </a:stretch>
        </p:blipFill>
        <p:spPr bwMode="auto">
          <a:xfrm>
            <a:off x="6969125" y="4025900"/>
            <a:ext cx="609600" cy="830263"/>
          </a:xfrm>
          <a:prstGeom prst="rect">
            <a:avLst/>
          </a:prstGeom>
          <a:noFill/>
          <a:ln w="9525">
            <a:noFill/>
            <a:miter lim="800000"/>
            <a:headEnd/>
            <a:tailEnd/>
          </a:ln>
        </p:spPr>
      </p:pic>
      <p:pic>
        <p:nvPicPr>
          <p:cNvPr id="23589" name="Picture 80" descr="CG1A9.wmf"/>
          <p:cNvPicPr>
            <a:picLocks noChangeAspect="1"/>
          </p:cNvPicPr>
          <p:nvPr/>
        </p:nvPicPr>
        <p:blipFill>
          <a:blip r:embed="rId7"/>
          <a:srcRect/>
          <a:stretch>
            <a:fillRect/>
          </a:stretch>
        </p:blipFill>
        <p:spPr bwMode="auto">
          <a:xfrm>
            <a:off x="1689100" y="5557838"/>
            <a:ext cx="619125" cy="842962"/>
          </a:xfrm>
          <a:prstGeom prst="rect">
            <a:avLst/>
          </a:prstGeom>
          <a:noFill/>
          <a:ln w="9525">
            <a:noFill/>
            <a:miter lim="800000"/>
            <a:headEnd/>
            <a:tailEnd/>
          </a:ln>
        </p:spPr>
      </p:pic>
      <p:pic>
        <p:nvPicPr>
          <p:cNvPr id="23590" name="Picture 82" descr="CG1AE.wmf"/>
          <p:cNvPicPr>
            <a:picLocks noChangeAspect="1"/>
          </p:cNvPicPr>
          <p:nvPr/>
        </p:nvPicPr>
        <p:blipFill>
          <a:blip r:embed="rId5"/>
          <a:srcRect/>
          <a:stretch>
            <a:fillRect/>
          </a:stretch>
        </p:blipFill>
        <p:spPr bwMode="auto">
          <a:xfrm>
            <a:off x="8197850" y="3989388"/>
            <a:ext cx="619125" cy="893762"/>
          </a:xfrm>
          <a:prstGeom prst="rect">
            <a:avLst/>
          </a:prstGeom>
          <a:noFill/>
          <a:ln w="9525">
            <a:noFill/>
            <a:miter lim="800000"/>
            <a:headEnd/>
            <a:tailEnd/>
          </a:ln>
        </p:spPr>
      </p:pic>
      <p:pic>
        <p:nvPicPr>
          <p:cNvPr id="23591" name="Picture 83" descr="CG1A9.wmf"/>
          <p:cNvPicPr>
            <a:picLocks noChangeAspect="1"/>
          </p:cNvPicPr>
          <p:nvPr/>
        </p:nvPicPr>
        <p:blipFill>
          <a:blip r:embed="rId7"/>
          <a:srcRect/>
          <a:stretch>
            <a:fillRect/>
          </a:stretch>
        </p:blipFill>
        <p:spPr bwMode="auto">
          <a:xfrm>
            <a:off x="3332163" y="5557838"/>
            <a:ext cx="620712" cy="842962"/>
          </a:xfrm>
          <a:prstGeom prst="rect">
            <a:avLst/>
          </a:prstGeom>
          <a:noFill/>
          <a:ln w="9525">
            <a:noFill/>
            <a:miter lim="800000"/>
            <a:headEnd/>
            <a:tailEnd/>
          </a:ln>
        </p:spPr>
      </p:pic>
      <p:pic>
        <p:nvPicPr>
          <p:cNvPr id="23592" name="Picture 84" descr="CG1A9.wmf"/>
          <p:cNvPicPr>
            <a:picLocks noChangeAspect="1"/>
          </p:cNvPicPr>
          <p:nvPr/>
        </p:nvPicPr>
        <p:blipFill>
          <a:blip r:embed="rId7"/>
          <a:srcRect/>
          <a:stretch>
            <a:fillRect/>
          </a:stretch>
        </p:blipFill>
        <p:spPr bwMode="auto">
          <a:xfrm>
            <a:off x="7002463" y="5557838"/>
            <a:ext cx="619125" cy="842962"/>
          </a:xfrm>
          <a:prstGeom prst="rect">
            <a:avLst/>
          </a:prstGeom>
          <a:noFill/>
          <a:ln w="9525">
            <a:noFill/>
            <a:miter lim="800000"/>
            <a:headEnd/>
            <a:tailEnd/>
          </a:ln>
        </p:spPr>
      </p:pic>
      <p:sp>
        <p:nvSpPr>
          <p:cNvPr id="23593" name="Line 27"/>
          <p:cNvSpPr>
            <a:spLocks noChangeShapeType="1"/>
          </p:cNvSpPr>
          <p:nvPr/>
        </p:nvSpPr>
        <p:spPr bwMode="auto">
          <a:xfrm>
            <a:off x="2025650" y="4814888"/>
            <a:ext cx="1588" cy="352425"/>
          </a:xfrm>
          <a:prstGeom prst="line">
            <a:avLst/>
          </a:prstGeom>
          <a:noFill/>
          <a:ln w="28440">
            <a:solidFill>
              <a:srgbClr val="000000"/>
            </a:solidFill>
            <a:round/>
            <a:headEnd/>
            <a:tailEnd type="arrow" w="med" len="med"/>
          </a:ln>
        </p:spPr>
        <p:txBody>
          <a:bodyPr>
            <a:prstTxWarp prst="textNoShape">
              <a:avLst/>
            </a:prstTxWarp>
          </a:bodyPr>
          <a:lstStyle/>
          <a:p>
            <a:endParaRPr lang="en-US"/>
          </a:p>
        </p:txBody>
      </p:sp>
      <p:sp>
        <p:nvSpPr>
          <p:cNvPr id="23594" name="Line 58"/>
          <p:cNvSpPr>
            <a:spLocks noChangeShapeType="1"/>
          </p:cNvSpPr>
          <p:nvPr/>
        </p:nvSpPr>
        <p:spPr bwMode="auto">
          <a:xfrm>
            <a:off x="7210425" y="4767263"/>
            <a:ext cx="6350" cy="457200"/>
          </a:xfrm>
          <a:prstGeom prst="line">
            <a:avLst/>
          </a:prstGeom>
          <a:noFill/>
          <a:ln w="28440">
            <a:solidFill>
              <a:srgbClr val="000000"/>
            </a:solidFill>
            <a:round/>
            <a:headEnd/>
            <a:tailEnd type="arrow" w="med" len="med"/>
          </a:ln>
        </p:spPr>
        <p:txBody>
          <a:bodyPr>
            <a:prstTxWarp prst="textNoShape">
              <a:avLst/>
            </a:prstTxWarp>
          </a:bodyPr>
          <a:lstStyle/>
          <a:p>
            <a:endParaRPr lang="en-US"/>
          </a:p>
        </p:txBody>
      </p:sp>
      <p:sp>
        <p:nvSpPr>
          <p:cNvPr id="23595" name="Rectangle 53"/>
          <p:cNvSpPr>
            <a:spLocks noChangeArrowheads="1"/>
          </p:cNvSpPr>
          <p:nvPr/>
        </p:nvSpPr>
        <p:spPr bwMode="auto">
          <a:xfrm>
            <a:off x="5502995" y="5145087"/>
            <a:ext cx="1008063" cy="1255713"/>
          </a:xfrm>
          <a:prstGeom prst="rect">
            <a:avLst/>
          </a:prstGeom>
          <a:solidFill>
            <a:srgbClr val="FFFF99"/>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3D Index Server</a:t>
            </a:r>
          </a:p>
        </p:txBody>
      </p:sp>
      <p:pic>
        <p:nvPicPr>
          <p:cNvPr id="23596" name="Picture 88"/>
          <p:cNvPicPr>
            <a:picLocks noChangeAspect="1"/>
          </p:cNvPicPr>
          <p:nvPr/>
        </p:nvPicPr>
        <p:blipFill>
          <a:blip r:embed="rId8"/>
          <a:srcRect/>
          <a:stretch>
            <a:fillRect/>
          </a:stretch>
        </p:blipFill>
        <p:spPr bwMode="auto">
          <a:xfrm>
            <a:off x="5694363" y="5565775"/>
            <a:ext cx="609600" cy="835025"/>
          </a:xfrm>
          <a:prstGeom prst="rect">
            <a:avLst/>
          </a:prstGeom>
          <a:noFill/>
          <a:ln w="9525">
            <a:noFill/>
            <a:miter lim="800000"/>
            <a:headEnd/>
            <a:tailEnd/>
          </a:ln>
        </p:spPr>
      </p:pic>
      <p:cxnSp>
        <p:nvCxnSpPr>
          <p:cNvPr id="23597" name="AutoShape 61"/>
          <p:cNvCxnSpPr>
            <a:cxnSpLocks noChangeShapeType="1"/>
            <a:endCxn id="23595" idx="3"/>
          </p:cNvCxnSpPr>
          <p:nvPr/>
        </p:nvCxnSpPr>
        <p:spPr bwMode="auto">
          <a:xfrm rot="5400000">
            <a:off x="5442274" y="4515247"/>
            <a:ext cx="2326481" cy="188912"/>
          </a:xfrm>
          <a:prstGeom prst="bentConnector2">
            <a:avLst/>
          </a:prstGeom>
          <a:noFill/>
          <a:ln w="28440">
            <a:solidFill>
              <a:srgbClr val="333399"/>
            </a:solidFill>
            <a:miter lim="800000"/>
            <a:headEnd type="triangle" w="med" len="med"/>
            <a:tailEnd type="triangle" w="med" len="med"/>
          </a:ln>
        </p:spPr>
      </p:cxnSp>
      <p:pic>
        <p:nvPicPr>
          <p:cNvPr id="23598" name="Picture 33" descr="generc-tower.jpg"/>
          <p:cNvPicPr>
            <a:picLocks noChangeAspect="1"/>
          </p:cNvPicPr>
          <p:nvPr/>
        </p:nvPicPr>
        <p:blipFill>
          <a:blip r:embed="rId9">
            <a:clrChange>
              <a:clrFrom>
                <a:srgbClr val="FDFEFE"/>
              </a:clrFrom>
              <a:clrTo>
                <a:srgbClr val="FDFEFE">
                  <a:alpha val="0"/>
                </a:srgbClr>
              </a:clrTo>
            </a:clrChange>
          </a:blip>
          <a:srcRect/>
          <a:stretch>
            <a:fillRect/>
          </a:stretch>
        </p:blipFill>
        <p:spPr bwMode="auto">
          <a:xfrm>
            <a:off x="5624513" y="3963988"/>
            <a:ext cx="838200" cy="912812"/>
          </a:xfrm>
          <a:prstGeom prst="rect">
            <a:avLst/>
          </a:prstGeom>
          <a:noFill/>
          <a:ln w="9525">
            <a:noFill/>
            <a:miter lim="800000"/>
            <a:headEnd/>
            <a:tailEnd/>
          </a:ln>
        </p:spPr>
      </p:pic>
      <p:pic>
        <p:nvPicPr>
          <p:cNvPr id="23599" name="Picture 21" descr="C:\Documents and Settings\Administrator\My Documents\My Pictures\Microsoft Clip Organizer\CG213.bmp"/>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6110288" y="4483100"/>
            <a:ext cx="215900" cy="260350"/>
          </a:xfrm>
          <a:prstGeom prst="rect">
            <a:avLst/>
          </a:prstGeom>
          <a:solidFill>
            <a:srgbClr val="FEFFF6"/>
          </a:solidFill>
          <a:ln w="9525">
            <a:solidFill>
              <a:schemeClr val="tx1"/>
            </a:solidFill>
            <a:miter lim="800000"/>
            <a:headEnd/>
            <a:tailEnd/>
          </a:ln>
        </p:spPr>
      </p:pic>
      <p:sp>
        <p:nvSpPr>
          <p:cNvPr id="23600" name="Rectangle 42"/>
          <p:cNvSpPr>
            <a:spLocks noChangeArrowheads="1"/>
          </p:cNvSpPr>
          <p:nvPr/>
        </p:nvSpPr>
        <p:spPr bwMode="auto">
          <a:xfrm>
            <a:off x="7989888" y="5197475"/>
            <a:ext cx="1008062" cy="1203325"/>
          </a:xfrm>
          <a:prstGeom prst="rect">
            <a:avLst/>
          </a:prstGeom>
          <a:solidFill>
            <a:schemeClr val="accent1"/>
          </a:solidFill>
          <a:ln w="9360">
            <a:solidFill>
              <a:srgbClr val="000000"/>
            </a:solidFill>
            <a:miter lim="800000"/>
            <a:headEnd/>
            <a:tailEnd/>
          </a:ln>
        </p:spPr>
        <p:txBody>
          <a:bodyPr lIns="90000" tIns="46800" rIns="36000" bIns="46800">
            <a:prstTxWarp prst="textNoShape">
              <a:avLst/>
            </a:prstTxWarp>
          </a:bodyPr>
          <a:lstStyle/>
          <a:p>
            <a:pPr algn="ctr" eaLnBrk="0" hangingPunct="0">
              <a:spcBef>
                <a:spcPct val="50000"/>
              </a:spcBef>
              <a:buClr>
                <a:srgbClr val="120C80"/>
              </a:buClr>
              <a:buSzPct val="100000"/>
              <a:buFont typeface="Arial"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pitchFamily="2" charset="-122"/>
                <a:cs typeface="SimSun" pitchFamily="2" charset="-122"/>
              </a:rPr>
              <a:t>Conferencing Server</a:t>
            </a:r>
            <a:br>
              <a:rPr lang="en-GB" sz="1000" b="1">
                <a:ea typeface="SimSun" pitchFamily="2" charset="-122"/>
                <a:cs typeface="SimSun" pitchFamily="2" charset="-122"/>
              </a:rPr>
            </a:br>
            <a:endParaRPr lang="en-GB" sz="1000" b="1">
              <a:ea typeface="SimSun" pitchFamily="2" charset="-122"/>
              <a:cs typeface="SimSun" pitchFamily="2" charset="-122"/>
            </a:endParaRPr>
          </a:p>
        </p:txBody>
      </p:sp>
      <p:pic>
        <p:nvPicPr>
          <p:cNvPr id="23601" name="Picture 11"/>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8197850" y="5541963"/>
            <a:ext cx="727075" cy="858837"/>
          </a:xfrm>
          <a:prstGeom prst="rect">
            <a:avLst/>
          </a:prstGeom>
          <a:noFill/>
          <a:ln w="28440">
            <a:noFill/>
            <a:miter lim="800000"/>
            <a:headEnd/>
            <a:tailEnd/>
          </a:ln>
        </p:spPr>
      </p:pic>
      <p:cxnSp>
        <p:nvCxnSpPr>
          <p:cNvPr id="23602" name="AutoShape 61"/>
          <p:cNvCxnSpPr>
            <a:cxnSpLocks noChangeShapeType="1"/>
            <a:endCxn id="23600" idx="1"/>
          </p:cNvCxnSpPr>
          <p:nvPr/>
        </p:nvCxnSpPr>
        <p:spPr bwMode="auto">
          <a:xfrm rot="16200000" flipH="1">
            <a:off x="6754813" y="4564062"/>
            <a:ext cx="2322513" cy="147638"/>
          </a:xfrm>
          <a:prstGeom prst="bentConnector2">
            <a:avLst/>
          </a:prstGeom>
          <a:noFill/>
          <a:ln w="28440">
            <a:solidFill>
              <a:srgbClr val="333399"/>
            </a:solidFill>
            <a:miter lim="800000"/>
            <a:headEnd type="triangle" w="med" len="med"/>
            <a:tailEnd type="triangle" w="med" len="med"/>
          </a:ln>
        </p:spPr>
      </p:cxnSp>
      <p:grpSp>
        <p:nvGrpSpPr>
          <p:cNvPr id="23603" name="Group 28"/>
          <p:cNvGrpSpPr>
            <a:grpSpLocks/>
          </p:cNvGrpSpPr>
          <p:nvPr/>
        </p:nvGrpSpPr>
        <p:grpSpPr bwMode="auto">
          <a:xfrm>
            <a:off x="6815138" y="2565400"/>
            <a:ext cx="936625" cy="644525"/>
            <a:chOff x="2195" y="1855"/>
            <a:chExt cx="590" cy="406"/>
          </a:xfrm>
        </p:grpSpPr>
        <p:pic>
          <p:nvPicPr>
            <p:cNvPr id="23604" name="Picture 29" descr="PC_xml_Web_Service"/>
            <p:cNvPicPr>
              <a:picLocks noChangeAspect="1" noChangeArrowheads="1"/>
            </p:cNvPicPr>
            <p:nvPr/>
          </p:nvPicPr>
          <p:blipFill>
            <a:blip r:embed="rId3"/>
            <a:srcRect/>
            <a:stretch>
              <a:fillRect/>
            </a:stretch>
          </p:blipFill>
          <p:spPr bwMode="auto">
            <a:xfrm>
              <a:off x="2356" y="1855"/>
              <a:ext cx="430" cy="407"/>
            </a:xfrm>
            <a:prstGeom prst="rect">
              <a:avLst/>
            </a:prstGeom>
            <a:noFill/>
            <a:ln w="9525">
              <a:noFill/>
              <a:miter lim="800000"/>
              <a:headEnd/>
              <a:tailEnd/>
            </a:ln>
          </p:spPr>
        </p:pic>
        <p:pic>
          <p:nvPicPr>
            <p:cNvPr id="23605" name="Picture 30" descr="BlueUser"/>
            <p:cNvPicPr>
              <a:picLocks noChangeAspect="1" noChangeArrowheads="1"/>
            </p:cNvPicPr>
            <p:nvPr/>
          </p:nvPicPr>
          <p:blipFill>
            <a:blip r:embed="rId4"/>
            <a:srcRect/>
            <a:stretch>
              <a:fillRect/>
            </a:stretch>
          </p:blipFill>
          <p:spPr bwMode="auto">
            <a:xfrm>
              <a:off x="2195" y="1961"/>
              <a:ext cx="274" cy="287"/>
            </a:xfrm>
            <a:prstGeom prst="rect">
              <a:avLst/>
            </a:prstGeom>
            <a:noFill/>
            <a:ln w="9525">
              <a:noFill/>
              <a:miter lim="800000"/>
              <a:headEnd/>
              <a:tailEnd/>
            </a:ln>
          </p:spPr>
        </p:pic>
      </p:gr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pt_v2003_14_fqx">
  <a:themeElements>
    <a:clrScheme name="ppt_v2003_14_fq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_v2003_14_fqx">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rgbClr val="120C80"/>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rgbClr val="120C80"/>
            </a:solidFill>
            <a:effectLst/>
            <a:latin typeface="Arial" charset="0"/>
          </a:defRPr>
        </a:defPPr>
      </a:lstStyle>
    </a:lnDef>
  </a:objectDefaults>
  <a:extraClrSchemeLst>
    <a:extraClrScheme>
      <a:clrScheme name="ppt_v2003_14_fq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v2003_14_fq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v2003_14_fq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v2003_14_fq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v2003_14_fq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v2003_14_fq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v2003_14_fq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v2003_14_fq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v2003_14_fq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v2003_14_fq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v2003_14_fq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v2003_14_fq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Settings\jbf\Application Data\Microsoft\Templates\Dassault Systemes.pot</Template>
  <TotalTime>110974</TotalTime>
  <Words>2395</Words>
  <Application>Microsoft PowerPoint</Application>
  <PresentationFormat>Présentation à l'écran (4:3)</PresentationFormat>
  <Paragraphs>465</Paragraphs>
  <Slides>14</Slides>
  <Notes>8</Notes>
  <HiddenSlides>1</HiddenSlides>
  <MMClips>0</MMClips>
  <ScaleCrop>false</ScaleCrop>
  <HeadingPairs>
    <vt:vector size="4" baseType="variant">
      <vt:variant>
        <vt:lpstr>Modèle de conception</vt:lpstr>
      </vt:variant>
      <vt:variant>
        <vt:i4>1</vt:i4>
      </vt:variant>
      <vt:variant>
        <vt:lpstr>Titres des diapositives</vt:lpstr>
      </vt:variant>
      <vt:variant>
        <vt:i4>14</vt:i4>
      </vt:variant>
    </vt:vector>
  </HeadingPairs>
  <TitlesOfParts>
    <vt:vector size="15" baseType="lpstr">
      <vt:lpstr>ppt_v2003_14_fqx</vt:lpstr>
      <vt:lpstr>V6 Performance, Capacity and Scalability</vt:lpstr>
      <vt:lpstr>Owner and Revision History</vt:lpstr>
      <vt:lpstr>Learning Objectives</vt:lpstr>
      <vt:lpstr>Performance Capacity Scalability Definitions</vt:lpstr>
      <vt:lpstr>Total Response Time is an aggregate…</vt:lpstr>
      <vt:lpstr>Performance Capacity Scalability Methodology</vt:lpstr>
      <vt:lpstr>Active Users on a 3 Tier Architecture</vt:lpstr>
      <vt:lpstr>V6 Multi-Tier Architecture Principle</vt:lpstr>
      <vt:lpstr>Diapositive 9</vt:lpstr>
      <vt:lpstr>Two Examples</vt:lpstr>
      <vt:lpstr>Quick Sizing</vt:lpstr>
      <vt:lpstr>Sizing Methodology</vt:lpstr>
      <vt:lpstr>Tools for Sizing and Architecture</vt:lpstr>
      <vt:lpstr>Thank you</vt:lpstr>
    </vt:vector>
  </TitlesOfParts>
  <Manager/>
  <Company>Dassault Systemes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V6 PCS</dc:title>
  <dc:creator>NUG, SHF, ODU, ...</dc:creator>
  <cp:lastModifiedBy>Michael Finocchiaro</cp:lastModifiedBy>
  <cp:revision>1668</cp:revision>
  <dcterms:created xsi:type="dcterms:W3CDTF">2009-02-28T20:13:59Z</dcterms:created>
  <dcterms:modified xsi:type="dcterms:W3CDTF">2009-02-28T20:39:14Z</dcterms:modified>
</cp:coreProperties>
</file>