
<file path=[Content_Types].xml><?xml version="1.0" encoding="utf-8"?>
<Types xmlns="http://schemas.openxmlformats.org/package/2006/content-types">
  <Override PartName="/ppt/notesSlides/notesSlide2.xml" ContentType="application/vnd.openxmlformats-officedocument.presentationml.notesSlide+xml"/>
  <Default Extension="xls" ContentType="application/vnd.ms-excel"/>
  <Override PartName="/ppt/slides/slide22.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Default Extension="wmf" ContentType="image/x-wmf"/>
  <Override PartName="/ppt/slides/slide25.xml" ContentType="application/vnd.openxmlformats-officedocument.presentationml.slide+xml"/>
  <Override PartName="/ppt/notesSlides/notesSlide4.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vml" ContentType="application/vnd.openxmlformats-officedocument.vmlDrawin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notesMasterIdLst>
    <p:notesMasterId r:id="rId28"/>
  </p:notesMasterIdLst>
  <p:sldIdLst>
    <p:sldId id="256" r:id="rId2"/>
    <p:sldId id="258" r:id="rId3"/>
    <p:sldId id="259" r:id="rId4"/>
    <p:sldId id="257" r:id="rId5"/>
    <p:sldId id="261" r:id="rId6"/>
    <p:sldId id="262" r:id="rId7"/>
    <p:sldId id="260" r:id="rId8"/>
    <p:sldId id="274" r:id="rId9"/>
    <p:sldId id="294" r:id="rId10"/>
    <p:sldId id="293" r:id="rId11"/>
    <p:sldId id="275" r:id="rId12"/>
    <p:sldId id="268" r:id="rId13"/>
    <p:sldId id="287" r:id="rId14"/>
    <p:sldId id="288" r:id="rId15"/>
    <p:sldId id="289" r:id="rId16"/>
    <p:sldId id="271" r:id="rId17"/>
    <p:sldId id="290" r:id="rId18"/>
    <p:sldId id="276" r:id="rId19"/>
    <p:sldId id="281" r:id="rId20"/>
    <p:sldId id="292" r:id="rId21"/>
    <p:sldId id="278" r:id="rId22"/>
    <p:sldId id="279" r:id="rId23"/>
    <p:sldId id="280" r:id="rId24"/>
    <p:sldId id="295" r:id="rId25"/>
    <p:sldId id="285" r:id="rId26"/>
    <p:sldId id="286" r:id="rId2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89766" autoAdjust="0"/>
  </p:normalViewPr>
  <p:slideViewPr>
    <p:cSldViewPr snapToObjects="1">
      <p:cViewPr varScale="1">
        <p:scale>
          <a:sx n="104" d="100"/>
          <a:sy n="104" d="100"/>
        </p:scale>
        <p:origin x="-74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1" Type="http://schemas.openxmlformats.org/officeDocument/2006/relationships/viewProps" Target="viewProps.xml"/><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notesMaster" Target="notesMasters/notesMaster1.xml"/><Relationship Id="rId26" Type="http://schemas.openxmlformats.org/officeDocument/2006/relationships/slide" Target="slides/slide25.xml"/><Relationship Id="rId30"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printerSettings" Target="printerSettings/printerSettings1.bin"/><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D148F-7E17-224D-A2B1-B59AB539A794}" type="datetimeFigureOut">
              <a:rPr lang="fr-FR" smtClean="0"/>
              <a:pPr/>
              <a:t>27/02/09</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ED4E69-9E81-3042-A743-5088229004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59ED4E69-9E81-3042-A743-50882290044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rtl="0">
              <a:buFontTx/>
              <a:buNone/>
            </a:pPr>
            <a:endParaRPr lang="en-US" b="1" dirty="0"/>
          </a:p>
        </p:txBody>
      </p:sp>
      <p:sp>
        <p:nvSpPr>
          <p:cNvPr id="4" name="Espace réservé du numéro de diapositive 3"/>
          <p:cNvSpPr>
            <a:spLocks noGrp="1"/>
          </p:cNvSpPr>
          <p:nvPr>
            <p:ph type="sldNum" sz="quarter" idx="10"/>
          </p:nvPr>
        </p:nvSpPr>
        <p:spPr>
          <a:xfrm>
            <a:off x="0" y="1"/>
            <a:ext cx="1533" cy="250233"/>
          </a:xfrm>
        </p:spPr>
        <p:txBody>
          <a:bodyPr/>
          <a:lstStyle/>
          <a:p>
            <a:pPr>
              <a:defRPr/>
            </a:pPr>
            <a:fld id="{9EC2F4A7-23DD-914D-B6B7-44A6E13841B4}" type="slidenum">
              <a:rPr lang="fr-FR" smtClean="0"/>
              <a:pPr>
                <a:defRPr/>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xfrm>
            <a:off x="0" y="0"/>
            <a:ext cx="1533" cy="249627"/>
          </a:xfrm>
          <a:noFill/>
        </p:spPr>
        <p:txBody>
          <a:bodyPr/>
          <a:lstStyle/>
          <a:p>
            <a:fld id="{14327E4B-CF7D-4B32-AFD1-F8C7727F0031}" type="slidenum">
              <a:rPr lang="en-US"/>
              <a:pPr/>
              <a:t>5</a:t>
            </a:fld>
            <a:endParaRPr lang="en-US"/>
          </a:p>
        </p:txBody>
      </p:sp>
      <p:sp>
        <p:nvSpPr>
          <p:cNvPr id="81923" name="Rectangle 2"/>
          <p:cNvSpPr>
            <a:spLocks noGrp="1" noRot="1" noChangeAspect="1" noChangeArrowheads="1" noTextEdit="1"/>
          </p:cNvSpPr>
          <p:nvPr>
            <p:ph type="sldImg"/>
          </p:nvPr>
        </p:nvSpPr>
        <p:spPr>
          <a:xfrm>
            <a:off x="1144588" y="685800"/>
            <a:ext cx="4570412" cy="3427413"/>
          </a:xfrm>
          <a:ln/>
        </p:spPr>
      </p:sp>
      <p:sp>
        <p:nvSpPr>
          <p:cNvPr id="81924" name="Rectangle 3"/>
          <p:cNvSpPr txBox="1">
            <a:spLocks noGrp="1" noChangeArrowheads="1"/>
          </p:cNvSpPr>
          <p:nvPr>
            <p:ph type="body" idx="1"/>
          </p:nvPr>
        </p:nvSpPr>
        <p:spPr>
          <a:xfrm>
            <a:off x="912050" y="4341522"/>
            <a:ext cx="5033901" cy="4116005"/>
          </a:xfrm>
          <a:noFill/>
          <a:ln/>
        </p:spPr>
        <p:txBody>
          <a:bodyPr/>
          <a:lstStyle/>
          <a:p>
            <a:pPr>
              <a:spcBef>
                <a:spcPct val="0"/>
              </a:spcBef>
            </a:pPr>
            <a:r>
              <a:rPr lang="en-US" b="1" u="sng" smtClean="0">
                <a:solidFill>
                  <a:srgbClr val="EC4242"/>
                </a:solidFill>
                <a:latin typeface="Arial" pitchFamily="34" charset="0"/>
                <a:ea typeface="ＭＳ Ｐゴシック" pitchFamily="-65" charset="-128"/>
              </a:rPr>
              <a:t>Data Tier</a:t>
            </a:r>
          </a:p>
          <a:p>
            <a:pPr>
              <a:spcBef>
                <a:spcPct val="0"/>
              </a:spcBef>
            </a:pPr>
            <a:r>
              <a:rPr lang="en-US" b="1" smtClean="0">
                <a:solidFill>
                  <a:srgbClr val="EC4242"/>
                </a:solidFill>
                <a:latin typeface="Arial" pitchFamily="34" charset="0"/>
                <a:ea typeface="ＭＳ Ｐゴシック" pitchFamily="-65" charset="-128"/>
              </a:rPr>
              <a:t>- Database Server</a:t>
            </a:r>
            <a:br>
              <a:rPr lang="en-US" b="1" smtClean="0">
                <a:solidFill>
                  <a:srgbClr val="EC4242"/>
                </a:solidFill>
                <a:latin typeface="Arial" pitchFamily="34" charset="0"/>
                <a:ea typeface="ＭＳ Ｐゴシック" pitchFamily="-65" charset="-128"/>
              </a:rPr>
            </a:br>
            <a:r>
              <a:rPr lang="en-US" b="1" smtClean="0">
                <a:solidFill>
                  <a:srgbClr val="120C80"/>
                </a:solidFill>
                <a:latin typeface="Arial" pitchFamily="34" charset="0"/>
                <a:ea typeface="ＭＳ Ｐゴシック" pitchFamily="-65" charset="-128"/>
              </a:rPr>
              <a:t>Role</a:t>
            </a:r>
            <a:r>
              <a:rPr lang="en-US" smtClean="0">
                <a:solidFill>
                  <a:srgbClr val="120C80"/>
                </a:solidFill>
                <a:latin typeface="Arial" pitchFamily="34" charset="0"/>
                <a:ea typeface="ＭＳ Ｐゴシック" pitchFamily="-65" charset="-128"/>
              </a:rPr>
              <a:t>: Storage of meta data i.e. “data about data”.</a:t>
            </a:r>
          </a:p>
          <a:p>
            <a:pPr>
              <a:spcBef>
                <a:spcPct val="0"/>
              </a:spcBef>
            </a:pPr>
            <a:r>
              <a:rPr lang="en-US" b="1" smtClean="0">
                <a:latin typeface="Arial" pitchFamily="34" charset="0"/>
                <a:ea typeface="ＭＳ Ｐゴシック" pitchFamily="-65" charset="-128"/>
              </a:rPr>
              <a:t>- Search Server</a:t>
            </a:r>
          </a:p>
          <a:p>
            <a:pPr>
              <a:spcBef>
                <a:spcPct val="0"/>
              </a:spcBef>
            </a:pPr>
            <a:r>
              <a:rPr lang="en-US" b="1" smtClean="0">
                <a:latin typeface="Arial" pitchFamily="34" charset="0"/>
                <a:ea typeface="ＭＳ Ｐゴシック" pitchFamily="-65" charset="-128"/>
              </a:rPr>
              <a:t>Role</a:t>
            </a:r>
            <a:r>
              <a:rPr lang="en-US" smtClean="0">
                <a:latin typeface="Arial" pitchFamily="34" charset="0"/>
                <a:ea typeface="ＭＳ Ｐゴシック" pitchFamily="-65" charset="-128"/>
              </a:rPr>
              <a:t>: Index meta data and files for key word searching and refinement.</a:t>
            </a:r>
          </a:p>
          <a:p>
            <a:pPr>
              <a:spcBef>
                <a:spcPct val="0"/>
              </a:spcBef>
            </a:pPr>
            <a:r>
              <a:rPr lang="en-US" b="1" smtClean="0">
                <a:solidFill>
                  <a:srgbClr val="EC4242"/>
                </a:solidFill>
                <a:latin typeface="Arial" pitchFamily="34" charset="0"/>
                <a:ea typeface="ＭＳ Ｐゴシック" pitchFamily="-65" charset="-128"/>
              </a:rPr>
              <a:t>- File Server called in ENOVIA “File Collaboration Server” or FCS / STORE</a:t>
            </a:r>
          </a:p>
          <a:p>
            <a:pPr>
              <a:spcBef>
                <a:spcPct val="0"/>
              </a:spcBef>
            </a:pPr>
            <a:r>
              <a:rPr lang="en-US" b="1" smtClean="0">
                <a:solidFill>
                  <a:srgbClr val="EC4242"/>
                </a:solidFill>
                <a:latin typeface="Arial" pitchFamily="34" charset="0"/>
                <a:ea typeface="ＭＳ Ｐゴシック" pitchFamily="-65" charset="-128"/>
              </a:rPr>
              <a:t>Role: </a:t>
            </a:r>
            <a:r>
              <a:rPr lang="en-US" smtClean="0">
                <a:solidFill>
                  <a:srgbClr val="120C80"/>
                </a:solidFill>
                <a:latin typeface="Arial" pitchFamily="34" charset="0"/>
                <a:ea typeface="ＭＳ Ｐゴシック" pitchFamily="-65" charset="-128"/>
              </a:rPr>
              <a:t>Rapid storage and retrieval of r</a:t>
            </a:r>
            <a:r>
              <a:rPr lang="en-US" smtClean="0">
                <a:solidFill>
                  <a:srgbClr val="EC4242"/>
                </a:solidFill>
                <a:latin typeface="Arial" pitchFamily="34" charset="0"/>
                <a:ea typeface="ＭＳ Ｐゴシック" pitchFamily="-65" charset="-128"/>
              </a:rPr>
              <a:t>epresentations (like CAD geometry for instance).</a:t>
            </a:r>
          </a:p>
          <a:p>
            <a:r>
              <a:rPr lang="en-US" b="1" smtClean="0">
                <a:latin typeface="Arial" pitchFamily="34" charset="0"/>
                <a:ea typeface="ＭＳ Ｐゴシック" pitchFamily="-65" charset="-128"/>
              </a:rPr>
              <a:t>Physical view:</a:t>
            </a:r>
            <a:r>
              <a:rPr lang="en-US" smtClean="0">
                <a:latin typeface="Arial" pitchFamily="34" charset="0"/>
                <a:ea typeface="ＭＳ Ｐゴシック" pitchFamily="-65" charset="-128"/>
              </a:rPr>
              <a:t> Application Server + File server w/ FCS applications installed – the application server being limited to transfer files for the file server to the client seat.</a:t>
            </a:r>
          </a:p>
          <a:p>
            <a:pPr>
              <a:spcBef>
                <a:spcPct val="0"/>
              </a:spcBef>
            </a:pPr>
            <a:endParaRPr lang="en-US" smtClean="0">
              <a:solidFill>
                <a:srgbClr val="EC4242"/>
              </a:solidFill>
              <a:latin typeface="Arial" pitchFamily="34" charset="0"/>
              <a:ea typeface="ＭＳ Ｐゴシック" pitchFamily="-65" charset="-128"/>
            </a:endParaRPr>
          </a:p>
          <a:p>
            <a:pPr>
              <a:spcBef>
                <a:spcPct val="0"/>
              </a:spcBef>
            </a:pPr>
            <a:r>
              <a:rPr lang="en-US" b="1" u="sng" smtClean="0">
                <a:solidFill>
                  <a:srgbClr val="EC4242"/>
                </a:solidFill>
                <a:latin typeface="Arial" pitchFamily="34" charset="0"/>
                <a:ea typeface="ＭＳ Ｐゴシック" pitchFamily="-65" charset="-128"/>
              </a:rPr>
              <a:t>Logic Tier</a:t>
            </a:r>
          </a:p>
          <a:p>
            <a:pPr>
              <a:spcBef>
                <a:spcPct val="0"/>
              </a:spcBef>
            </a:pPr>
            <a:r>
              <a:rPr lang="en-US" b="1" smtClean="0">
                <a:solidFill>
                  <a:srgbClr val="EC4242"/>
                </a:solidFill>
                <a:latin typeface="Arial" pitchFamily="34" charset="0"/>
                <a:ea typeface="ＭＳ Ｐゴシック" pitchFamily="-65" charset="-128"/>
              </a:rPr>
              <a:t>- Application Server called in ENOVIA “Main Collaboration Server” or (MCS) / RDBMS</a:t>
            </a:r>
          </a:p>
          <a:p>
            <a:pPr>
              <a:spcBef>
                <a:spcPct val="0"/>
              </a:spcBef>
            </a:pPr>
            <a:r>
              <a:rPr lang="en-US" b="1" smtClean="0">
                <a:solidFill>
                  <a:srgbClr val="120C80"/>
                </a:solidFill>
                <a:latin typeface="Arial" pitchFamily="34" charset="0"/>
                <a:ea typeface="ＭＳ Ｐゴシック" pitchFamily="-65" charset="-128"/>
              </a:rPr>
              <a:t>Role</a:t>
            </a:r>
            <a:r>
              <a:rPr lang="en-US" smtClean="0">
                <a:solidFill>
                  <a:srgbClr val="120C80"/>
                </a:solidFill>
                <a:latin typeface="Arial" pitchFamily="34" charset="0"/>
                <a:ea typeface="ＭＳ Ｐゴシック" pitchFamily="-65" charset="-128"/>
              </a:rPr>
              <a:t>: Handle the business logic and data access of the applications. </a:t>
            </a:r>
          </a:p>
          <a:p>
            <a:r>
              <a:rPr lang="en-US" b="1" smtClean="0">
                <a:latin typeface="Arial" pitchFamily="34" charset="0"/>
                <a:ea typeface="ＭＳ Ｐゴシック" pitchFamily="-65" charset="-128"/>
              </a:rPr>
              <a:t>Physical view:</a:t>
            </a:r>
            <a:r>
              <a:rPr lang="en-US" smtClean="0">
                <a:latin typeface="Arial" pitchFamily="34" charset="0"/>
                <a:ea typeface="ＭＳ Ｐゴシック" pitchFamily="-65" charset="-128"/>
              </a:rPr>
              <a:t> Application Server w/ MCS applications installed</a:t>
            </a:r>
            <a:endParaRPr lang="en-US" smtClean="0">
              <a:solidFill>
                <a:srgbClr val="120C80"/>
              </a:solidFill>
              <a:latin typeface="Arial" pitchFamily="34" charset="0"/>
              <a:ea typeface="ＭＳ Ｐゴシック" pitchFamily="-65" charset="-128"/>
            </a:endParaRPr>
          </a:p>
          <a:p>
            <a:pPr>
              <a:spcBef>
                <a:spcPct val="0"/>
              </a:spcBef>
            </a:pPr>
            <a:r>
              <a:rPr lang="en-US" b="1" smtClean="0">
                <a:solidFill>
                  <a:srgbClr val="EC4242"/>
                </a:solidFill>
                <a:latin typeface="Arial" pitchFamily="34" charset="0"/>
                <a:ea typeface="ＭＳ Ｐゴシック" pitchFamily="-65" charset="-128"/>
              </a:rPr>
              <a:t>- Web Server(s)</a:t>
            </a:r>
            <a:br>
              <a:rPr lang="en-US" b="1" smtClean="0">
                <a:solidFill>
                  <a:srgbClr val="EC4242"/>
                </a:solidFill>
                <a:latin typeface="Arial" pitchFamily="34" charset="0"/>
                <a:ea typeface="ＭＳ Ｐゴシック" pitchFamily="-65" charset="-128"/>
              </a:rPr>
            </a:br>
            <a:r>
              <a:rPr lang="en-US" b="1" smtClean="0">
                <a:solidFill>
                  <a:srgbClr val="120C80"/>
                </a:solidFill>
                <a:latin typeface="Arial" pitchFamily="34" charset="0"/>
                <a:ea typeface="ＭＳ Ｐゴシック" pitchFamily="-65" charset="-128"/>
              </a:rPr>
              <a:t>Role</a:t>
            </a:r>
            <a:r>
              <a:rPr lang="en-US" smtClean="0">
                <a:solidFill>
                  <a:srgbClr val="120C80"/>
                </a:solidFill>
                <a:latin typeface="Arial" pitchFamily="34" charset="0"/>
                <a:ea typeface="ＭＳ Ｐゴシック" pitchFamily="-65" charset="-128"/>
              </a:rPr>
              <a:t>: </a:t>
            </a:r>
            <a:r>
              <a:rPr lang="en-US" smtClean="0">
                <a:latin typeface="Arial" pitchFamily="34" charset="0"/>
                <a:ea typeface="ＭＳ Ｐゴシック" pitchFamily="-65" charset="-128"/>
              </a:rPr>
              <a:t>Accept HTTP requests from web clients and serve them HTTP responses along with optional static contents (web pages, style sheets, java scripts, etc.). </a:t>
            </a:r>
          </a:p>
          <a:p>
            <a:pPr>
              <a:spcBef>
                <a:spcPct val="0"/>
              </a:spcBef>
            </a:pPr>
            <a:r>
              <a:rPr lang="en-US" smtClean="0">
                <a:latin typeface="Arial" pitchFamily="34" charset="0"/>
                <a:ea typeface="ＭＳ Ｐゴシック" pitchFamily="-65" charset="-128"/>
              </a:rPr>
              <a:t>Can be also used as a proxy/load balancing server.</a:t>
            </a:r>
          </a:p>
          <a:p>
            <a:pPr>
              <a:spcBef>
                <a:spcPct val="0"/>
              </a:spcBef>
            </a:pPr>
            <a:endParaRPr lang="en-US" smtClean="0">
              <a:latin typeface="Arial" pitchFamily="34" charset="0"/>
              <a:ea typeface="ＭＳ Ｐゴシック" pitchFamily="-65"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3884613" y="8685214"/>
            <a:ext cx="2971800" cy="258504"/>
          </a:xfrm>
          <a:prstGeom prst="rect">
            <a:avLst/>
          </a:prstGeom>
          <a:noFill/>
          <a:ln w="9525">
            <a:noFill/>
            <a:miter lim="800000"/>
            <a:headEnd/>
            <a:tailEnd/>
          </a:ln>
        </p:spPr>
        <p:txBody>
          <a:bodyPr lIns="88697" tIns="44182" rIns="88697" bIns="44182" anchor="b">
            <a:spAutoFit/>
          </a:bodyPr>
          <a:lstStyle/>
          <a:p>
            <a:pPr algn="r">
              <a:lnSpc>
                <a:spcPct val="90000"/>
              </a:lnSpc>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fld id="{2567A53A-089F-4AC8-B071-077A3229D3B0}" type="slidenum">
              <a:rPr lang="en-GB" sz="1200" b="1">
                <a:ea typeface="SimSun" charset="-122"/>
              </a:rPr>
              <a:pPr algn="r">
                <a:lnSpc>
                  <a:spcPct val="90000"/>
                </a:lnSpc>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t>6</a:t>
            </a:fld>
            <a:endParaRPr lang="en-GB" sz="1200" b="1" dirty="0">
              <a:ea typeface="SimSun" charset="-122"/>
            </a:endParaRPr>
          </a:p>
        </p:txBody>
      </p:sp>
      <p:sp>
        <p:nvSpPr>
          <p:cNvPr id="44035"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44036" name="Text Box 3"/>
          <p:cNvSpPr>
            <a:spLocks noGrp="1" noChangeArrowheads="1"/>
          </p:cNvSpPr>
          <p:nvPr>
            <p:ph type="body" idx="1"/>
          </p:nvPr>
        </p:nvSpPr>
        <p:spPr bwMode="auto">
          <a:noFill/>
        </p:spPr>
        <p:txBody>
          <a:bodyPr wrap="none" anchor="ctr"/>
          <a:lstStyle/>
          <a:p>
            <a:r>
              <a:rPr lang="fr-FR" dirty="0" smtClean="0">
                <a:latin typeface="Arial" pitchFamily="34" charset="0"/>
                <a:ea typeface="ＭＳ Ｐゴシック" pitchFamily="-65" charset="-128"/>
              </a:rPr>
              <a:t>The data model for V6 </a:t>
            </a:r>
            <a:r>
              <a:rPr lang="fr-FR" dirty="0" err="1" smtClean="0">
                <a:latin typeface="Arial" pitchFamily="34" charset="0"/>
                <a:ea typeface="ＭＳ Ｐゴシック" pitchFamily="-65" charset="-128"/>
              </a:rPr>
              <a:t>is</a:t>
            </a:r>
            <a:r>
              <a:rPr lang="fr-FR" dirty="0" smtClean="0">
                <a:latin typeface="Arial" pitchFamily="34" charset="0"/>
                <a:ea typeface="ＭＳ Ｐゴシック" pitchFamily="-65" charset="-128"/>
              </a:rPr>
              <a:t> a </a:t>
            </a:r>
            <a:r>
              <a:rPr lang="fr-FR" dirty="0" err="1" smtClean="0">
                <a:latin typeface="Arial" pitchFamily="34" charset="0"/>
                <a:ea typeface="ＭＳ Ｐゴシック" pitchFamily="-65" charset="-128"/>
              </a:rPr>
              <a:t>completely</a:t>
            </a:r>
            <a:r>
              <a:rPr lang="fr-FR" dirty="0" smtClean="0">
                <a:latin typeface="Arial" pitchFamily="34" charset="0"/>
                <a:ea typeface="ＭＳ Ｐゴシック" pitchFamily="-65" charset="-128"/>
              </a:rPr>
              <a:t> new </a:t>
            </a:r>
            <a:r>
              <a:rPr lang="fr-FR" dirty="0" err="1" smtClean="0">
                <a:latin typeface="Arial" pitchFamily="34" charset="0"/>
                <a:ea typeface="ＭＳ Ｐゴシック" pitchFamily="-65" charset="-128"/>
              </a:rPr>
              <a:t>departurefrom</a:t>
            </a:r>
            <a:r>
              <a:rPr lang="fr-FR" dirty="0" smtClean="0">
                <a:latin typeface="Arial" pitchFamily="34" charset="0"/>
                <a:ea typeface="ＭＳ Ｐゴシック" pitchFamily="-65" charset="-128"/>
              </a:rPr>
              <a:t> how </a:t>
            </a:r>
            <a:r>
              <a:rPr lang="fr-FR" dirty="0" err="1" smtClean="0">
                <a:latin typeface="Arial" pitchFamily="34" charset="0"/>
                <a:ea typeface="ＭＳ Ｐゴシック" pitchFamily="-65" charset="-128"/>
              </a:rPr>
              <a:t>thingswere</a:t>
            </a:r>
            <a:r>
              <a:rPr lang="fr-FR" baseline="0" dirty="0" err="1" smtClean="0">
                <a:latin typeface="Arial" pitchFamily="34" charset="0"/>
                <a:ea typeface="ＭＳ Ｐゴシック" pitchFamily="-65" charset="-128"/>
              </a:rPr>
              <a:t>done</a:t>
            </a:r>
            <a:r>
              <a:rPr lang="fr-FR" baseline="0" dirty="0" smtClean="0">
                <a:latin typeface="Arial" pitchFamily="34" charset="0"/>
                <a:ea typeface="ＭＳ Ｐゴシック" pitchFamily="-65" charset="-128"/>
              </a:rPr>
              <a:t> for V4 and V5. The file-</a:t>
            </a:r>
            <a:r>
              <a:rPr lang="fr-FR" baseline="0" dirty="0" err="1" smtClean="0">
                <a:latin typeface="Arial" pitchFamily="34" charset="0"/>
                <a:ea typeface="ＭＳ Ｐゴシック" pitchFamily="-65" charset="-128"/>
              </a:rPr>
              <a:t>basedmethod</a:t>
            </a:r>
            <a:r>
              <a:rPr lang="fr-FR" baseline="0" dirty="0" smtClean="0">
                <a:latin typeface="Arial" pitchFamily="34" charset="0"/>
                <a:ea typeface="ＭＳ Ｐゴシック" pitchFamily="-65" charset="-128"/>
              </a:rPr>
              <a:t> of </a:t>
            </a:r>
            <a:r>
              <a:rPr lang="fr-FR" baseline="0" dirty="0" err="1" smtClean="0">
                <a:latin typeface="Arial" pitchFamily="34" charset="0"/>
                <a:ea typeface="ＭＳ Ｐゴシック" pitchFamily="-65" charset="-128"/>
              </a:rPr>
              <a:t>getting</a:t>
            </a:r>
            <a:r>
              <a:rPr lang="fr-FR" baseline="0" dirty="0" smtClean="0">
                <a:latin typeface="Arial" pitchFamily="34" charset="0"/>
                <a:ea typeface="ＭＳ Ｐゴシック" pitchFamily="-65" charset="-128"/>
              </a:rPr>
              <a:t> to content has been </a:t>
            </a:r>
            <a:r>
              <a:rPr lang="fr-FR" baseline="0" dirty="0" err="1" smtClean="0">
                <a:latin typeface="Arial" pitchFamily="34" charset="0"/>
                <a:ea typeface="ＭＳ Ｐゴシック" pitchFamily="-65" charset="-128"/>
              </a:rPr>
              <a:t>deprecated</a:t>
            </a:r>
            <a:r>
              <a:rPr lang="fr-FR" baseline="0" dirty="0" smtClean="0">
                <a:latin typeface="Arial" pitchFamily="34" charset="0"/>
                <a:ea typeface="ＭＳ Ｐゴシック" pitchFamily="-65" charset="-128"/>
              </a:rPr>
              <a:t> and </a:t>
            </a:r>
            <a:r>
              <a:rPr lang="fr-FR" baseline="0" dirty="0" err="1" smtClean="0">
                <a:latin typeface="Arial" pitchFamily="34" charset="0"/>
                <a:ea typeface="ＭＳ Ｐゴシック" pitchFamily="-65" charset="-128"/>
              </a:rPr>
              <a:t>now</a:t>
            </a:r>
            <a:r>
              <a:rPr lang="fr-FR" baseline="0" dirty="0" smtClean="0">
                <a:latin typeface="Arial" pitchFamily="34" charset="0"/>
                <a:ea typeface="ＭＳ Ｐゴシック" pitchFamily="-65" charset="-128"/>
              </a:rPr>
              <a:t> all content </a:t>
            </a:r>
            <a:r>
              <a:rPr lang="fr-FR" baseline="0" dirty="0" err="1" smtClean="0">
                <a:latin typeface="Arial" pitchFamily="34" charset="0"/>
                <a:ea typeface="ＭＳ Ｐゴシック" pitchFamily="-65" charset="-128"/>
              </a:rPr>
              <a:t>isstoredcentrally</a:t>
            </a:r>
            <a:r>
              <a:rPr lang="fr-FR" baseline="0" dirty="0" smtClean="0">
                <a:latin typeface="Arial" pitchFamily="34" charset="0"/>
                <a:ea typeface="ＭＳ Ｐゴシック" pitchFamily="-65" charset="-128"/>
              </a:rPr>
              <a:t> in ENOVIA V6. The </a:t>
            </a:r>
            <a:r>
              <a:rPr lang="fr-FR" baseline="0" dirty="0" err="1" smtClean="0">
                <a:latin typeface="Arial" pitchFamily="34" charset="0"/>
                <a:ea typeface="ＭＳ Ｐゴシック" pitchFamily="-65" charset="-128"/>
              </a:rPr>
              <a:t>threekinds</a:t>
            </a:r>
            <a:r>
              <a:rPr lang="fr-FR" baseline="0" dirty="0" smtClean="0">
                <a:latin typeface="Arial" pitchFamily="34" charset="0"/>
                <a:ea typeface="ＭＳ Ｐゴシック" pitchFamily="-65" charset="-128"/>
              </a:rPr>
              <a:t> of data are:</a:t>
            </a:r>
          </a:p>
          <a:p>
            <a:r>
              <a:rPr lang="fr-FR" baseline="0" dirty="0" err="1" smtClean="0">
                <a:latin typeface="Arial" pitchFamily="34" charset="0"/>
                <a:ea typeface="ＭＳ Ｐゴシック" pitchFamily="-65" charset="-128"/>
              </a:rPr>
              <a:t>Metadata</a:t>
            </a:r>
            <a:r>
              <a:rPr lang="fr-FR" baseline="0" dirty="0" smtClean="0">
                <a:latin typeface="Arial" pitchFamily="34" charset="0"/>
                <a:ea typeface="ＭＳ Ｐゴシック" pitchFamily="-65" charset="-128"/>
              </a:rPr>
              <a:t> – </a:t>
            </a:r>
            <a:r>
              <a:rPr lang="fr-FR" baseline="0" dirty="0" err="1" smtClean="0">
                <a:latin typeface="Arial" pitchFamily="34" charset="0"/>
                <a:ea typeface="ＭＳ Ｐゴシック" pitchFamily="-65" charset="-128"/>
              </a:rPr>
              <a:t>objects</a:t>
            </a:r>
            <a:r>
              <a:rPr lang="fr-FR" baseline="0" dirty="0" smtClean="0">
                <a:latin typeface="Arial" pitchFamily="34" charset="0"/>
                <a:ea typeface="ＭＳ Ｐゴシック" pitchFamily="-65" charset="-128"/>
              </a:rPr>
              <a:t>, links, </a:t>
            </a:r>
            <a:r>
              <a:rPr lang="fr-FR" baseline="0" dirty="0" err="1" smtClean="0">
                <a:latin typeface="Arial" pitchFamily="34" charset="0"/>
                <a:ea typeface="ＭＳ Ｐゴシック" pitchFamily="-65" charset="-128"/>
              </a:rPr>
              <a:t>relationships</a:t>
            </a:r>
            <a:r>
              <a:rPr lang="fr-FR" baseline="0" dirty="0" smtClean="0">
                <a:latin typeface="Arial" pitchFamily="34" charset="0"/>
                <a:ea typeface="ＭＳ Ｐゴシック" pitchFamily="-65" charset="-128"/>
              </a:rPr>
              <a:t>, </a:t>
            </a:r>
            <a:r>
              <a:rPr lang="fr-FR" baseline="0" dirty="0" err="1" smtClean="0">
                <a:latin typeface="Arial" pitchFamily="34" charset="0"/>
                <a:ea typeface="ＭＳ Ｐゴシック" pitchFamily="-65" charset="-128"/>
              </a:rPr>
              <a:t>workflow</a:t>
            </a:r>
            <a:r>
              <a:rPr lang="fr-FR" baseline="0" dirty="0" smtClean="0">
                <a:latin typeface="Arial" pitchFamily="34" charset="0"/>
                <a:ea typeface="ＭＳ Ｐゴシック" pitchFamily="-65" charset="-128"/>
              </a:rPr>
              <a:t>, </a:t>
            </a:r>
            <a:r>
              <a:rPr lang="fr-FR" baseline="0" dirty="0" err="1" smtClean="0">
                <a:latin typeface="Arial" pitchFamily="34" charset="0"/>
                <a:ea typeface="ＭＳ Ｐゴシック" pitchFamily="-65" charset="-128"/>
              </a:rPr>
              <a:t>etc</a:t>
            </a:r>
            <a:r>
              <a:rPr lang="fr-FR" baseline="0" dirty="0" smtClean="0">
                <a:latin typeface="Arial" pitchFamily="34" charset="0"/>
                <a:ea typeface="ＭＳ Ｐゴシック" pitchFamily="-65" charset="-128"/>
              </a:rPr>
              <a:t> all </a:t>
            </a:r>
            <a:r>
              <a:rPr lang="fr-FR" baseline="0" dirty="0" err="1" smtClean="0">
                <a:latin typeface="Arial" pitchFamily="34" charset="0"/>
                <a:ea typeface="ＭＳ Ｐゴシック" pitchFamily="-65" charset="-128"/>
              </a:rPr>
              <a:t>stored</a:t>
            </a:r>
            <a:r>
              <a:rPr lang="fr-FR" baseline="0" dirty="0" smtClean="0">
                <a:latin typeface="Arial" pitchFamily="34" charset="0"/>
                <a:ea typeface="ＭＳ Ｐゴシック" pitchFamily="-65" charset="-128"/>
              </a:rPr>
              <a:t> in a </a:t>
            </a:r>
            <a:r>
              <a:rPr lang="fr-FR" baseline="0" dirty="0" err="1" smtClean="0">
                <a:latin typeface="Arial" pitchFamily="34" charset="0"/>
                <a:ea typeface="ＭＳ Ｐゴシック" pitchFamily="-65" charset="-128"/>
              </a:rPr>
              <a:t>database</a:t>
            </a:r>
            <a:endParaRPr lang="fr-FR" baseline="0" dirty="0" smtClean="0">
              <a:latin typeface="Arial" pitchFamily="34" charset="0"/>
              <a:ea typeface="ＭＳ Ｐゴシック" pitchFamily="-65" charset="-128"/>
            </a:endParaRPr>
          </a:p>
          <a:p>
            <a:r>
              <a:rPr lang="fr-FR" baseline="0" dirty="0" smtClean="0">
                <a:latin typeface="Arial" pitchFamily="34" charset="0"/>
                <a:ea typeface="ＭＳ Ｐゴシック" pitchFamily="-65" charset="-128"/>
              </a:rPr>
              <a:t>Content – </a:t>
            </a:r>
            <a:r>
              <a:rPr lang="fr-FR" baseline="0" dirty="0" err="1" smtClean="0">
                <a:latin typeface="Arial" pitchFamily="34" charset="0"/>
                <a:ea typeface="ＭＳ Ｐゴシック" pitchFamily="-65" charset="-128"/>
              </a:rPr>
              <a:t>streams</a:t>
            </a:r>
            <a:r>
              <a:rPr lang="fr-FR" baseline="0" dirty="0" smtClean="0">
                <a:latin typeface="Arial" pitchFamily="34" charset="0"/>
                <a:ea typeface="ＭＳ Ｐゴシック" pitchFamily="-65" charset="-128"/>
              </a:rPr>
              <a:t> and reps for 3D data and all </a:t>
            </a:r>
            <a:r>
              <a:rPr lang="fr-FR" baseline="0" dirty="0" err="1" smtClean="0">
                <a:latin typeface="Arial" pitchFamily="34" charset="0"/>
                <a:ea typeface="ＭＳ Ｐゴシック" pitchFamily="-65" charset="-128"/>
              </a:rPr>
              <a:t>othertextual</a:t>
            </a:r>
            <a:r>
              <a:rPr lang="fr-FR" baseline="0" dirty="0" smtClean="0">
                <a:latin typeface="Arial" pitchFamily="34" charset="0"/>
                <a:ea typeface="ＭＳ Ｐゴシック" pitchFamily="-65" charset="-128"/>
              </a:rPr>
              <a:t> data (</a:t>
            </a:r>
            <a:r>
              <a:rPr lang="fr-FR" baseline="0" dirty="0" err="1" smtClean="0">
                <a:latin typeface="Arial" pitchFamily="34" charset="0"/>
                <a:ea typeface="ＭＳ Ｐゴシック" pitchFamily="-65" charset="-128"/>
              </a:rPr>
              <a:t>PDFs</a:t>
            </a:r>
            <a:r>
              <a:rPr lang="fr-FR" baseline="0" dirty="0" smtClean="0">
                <a:latin typeface="Arial" pitchFamily="34" charset="0"/>
                <a:ea typeface="ＭＳ Ｐゴシック" pitchFamily="-65" charset="-128"/>
              </a:rPr>
              <a:t>, Office documents, etc.)</a:t>
            </a:r>
          </a:p>
          <a:p>
            <a:r>
              <a:rPr lang="fr-FR" baseline="0" dirty="0" smtClean="0">
                <a:latin typeface="Arial" pitchFamily="34" charset="0"/>
                <a:ea typeface="ＭＳ Ｐゴシック" pitchFamily="-65" charset="-128"/>
              </a:rPr>
              <a:t>Indexes – index servers for </a:t>
            </a:r>
            <a:r>
              <a:rPr lang="fr-FR" baseline="0" dirty="0" err="1" smtClean="0">
                <a:latin typeface="Arial" pitchFamily="34" charset="0"/>
                <a:ea typeface="ＭＳ Ｐゴシック" pitchFamily="-65" charset="-128"/>
              </a:rPr>
              <a:t>rapidaccess</a:t>
            </a:r>
            <a:r>
              <a:rPr lang="fr-FR" baseline="0" dirty="0" smtClean="0">
                <a:latin typeface="Arial" pitchFamily="34" charset="0"/>
                <a:ea typeface="ＭＳ Ｐゴシック" pitchFamily="-65" charset="-128"/>
              </a:rPr>
              <a:t> to </a:t>
            </a:r>
            <a:r>
              <a:rPr lang="fr-FR" baseline="0" dirty="0" err="1" smtClean="0">
                <a:latin typeface="Arial" pitchFamily="34" charset="0"/>
                <a:ea typeface="ＭＳ Ｐゴシック" pitchFamily="-65" charset="-128"/>
              </a:rPr>
              <a:t>bothtextual</a:t>
            </a:r>
            <a:r>
              <a:rPr lang="fr-FR" baseline="0" dirty="0" smtClean="0">
                <a:latin typeface="Arial" pitchFamily="34" charset="0"/>
                <a:ea typeface="ＭＳ Ｐゴシック" pitchFamily="-65" charset="-128"/>
              </a:rPr>
              <a:t> and 3D content</a:t>
            </a:r>
            <a:endParaRPr lang="fr-FR" dirty="0" smtClean="0">
              <a:latin typeface="Arial" pitchFamily="34" charset="0"/>
              <a:ea typeface="ＭＳ Ｐゴシック" pitchFamily="-65" charset="-128"/>
            </a:endParaRPr>
          </a:p>
        </p:txBody>
      </p:sp>
      <p:sp>
        <p:nvSpPr>
          <p:cNvPr id="44037" name="Text Box 4"/>
          <p:cNvSpPr txBox="1">
            <a:spLocks noChangeArrowheads="1"/>
          </p:cNvSpPr>
          <p:nvPr/>
        </p:nvSpPr>
        <p:spPr bwMode="auto">
          <a:xfrm>
            <a:off x="1006476" y="4594225"/>
            <a:ext cx="4257675" cy="2045944"/>
          </a:xfrm>
          <a:prstGeom prst="rect">
            <a:avLst/>
          </a:prstGeom>
          <a:noFill/>
          <a:ln w="9525">
            <a:noFill/>
            <a:miter lim="800000"/>
            <a:headEnd/>
            <a:tailEnd/>
          </a:ln>
        </p:spPr>
        <p:txBody>
          <a:bodyPr lIns="0" tIns="0" rIns="0" bIns="0">
            <a:spAutoFit/>
          </a:bodyPr>
          <a:lstStyle/>
          <a:p>
            <a:pPr>
              <a:lnSpc>
                <a:spcPct val="97000"/>
              </a:lnSpc>
              <a:buSzPct val="45000"/>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r>
              <a:rPr lang="en-GB" sz="1100" dirty="0">
                <a:latin typeface="Times New Roman" pitchFamily="18" charset="0"/>
                <a:ea typeface="SimSun" charset="-122"/>
              </a:rPr>
              <a:t>PLM Objects as Metadata</a:t>
            </a:r>
          </a:p>
          <a:p>
            <a:pPr>
              <a:lnSpc>
                <a:spcPct val="97000"/>
              </a:lnSpc>
              <a:buSzPct val="45000"/>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r>
              <a:rPr lang="en-GB" sz="1100" dirty="0">
                <a:latin typeface="Times New Roman" pitchFamily="18" charset="0"/>
                <a:ea typeface="SimSun" charset="-122"/>
              </a:rPr>
              <a:t>Located in Database server</a:t>
            </a:r>
          </a:p>
          <a:p>
            <a:pPr>
              <a:lnSpc>
                <a:spcPct val="97000"/>
              </a:lnSpc>
              <a:buSzPct val="45000"/>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r>
              <a:rPr lang="en-GB" sz="1100" dirty="0">
                <a:latin typeface="Times New Roman" pitchFamily="18" charset="0"/>
                <a:ea typeface="SimSun" charset="-122"/>
              </a:rPr>
              <a:t>Unique repository of PLM information</a:t>
            </a:r>
          </a:p>
          <a:p>
            <a:pPr>
              <a:lnSpc>
                <a:spcPct val="97000"/>
              </a:lnSpc>
              <a:buSzPct val="45000"/>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r>
              <a:rPr lang="en-GB" sz="1100" dirty="0">
                <a:latin typeface="Times New Roman" pitchFamily="18" charset="0"/>
                <a:ea typeface="SimSun" charset="-122"/>
              </a:rPr>
              <a:t>Metadata only accessible via Master Collaboration Server</a:t>
            </a:r>
          </a:p>
          <a:p>
            <a:pPr>
              <a:lnSpc>
                <a:spcPct val="97000"/>
              </a:lnSpc>
              <a:buSzPct val="45000"/>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r>
              <a:rPr lang="en-GB" sz="1100" dirty="0">
                <a:latin typeface="Times New Roman" pitchFamily="18" charset="0"/>
                <a:ea typeface="SimSun" charset="-122"/>
              </a:rPr>
              <a:t>PLM Objects point directly to stream within Store Server</a:t>
            </a:r>
          </a:p>
          <a:p>
            <a:pPr>
              <a:lnSpc>
                <a:spcPct val="97000"/>
              </a:lnSpc>
              <a:buSzPct val="45000"/>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r>
              <a:rPr lang="en-GB" sz="1100" dirty="0">
                <a:latin typeface="Times New Roman" pitchFamily="18" charset="0"/>
                <a:ea typeface="SimSun" charset="-122"/>
              </a:rPr>
              <a:t>Long Data</a:t>
            </a:r>
          </a:p>
          <a:p>
            <a:pPr>
              <a:lnSpc>
                <a:spcPct val="97000"/>
              </a:lnSpc>
              <a:buSzPct val="45000"/>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r>
              <a:rPr lang="en-GB" sz="1100" dirty="0">
                <a:latin typeface="Times New Roman" pitchFamily="18" charset="0"/>
                <a:ea typeface="SimSun" charset="-122"/>
              </a:rPr>
              <a:t>Core PLM data</a:t>
            </a:r>
          </a:p>
          <a:p>
            <a:pPr>
              <a:lnSpc>
                <a:spcPct val="97000"/>
              </a:lnSpc>
              <a:buSzPct val="45000"/>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r>
              <a:rPr lang="en-GB" sz="1100" dirty="0">
                <a:latin typeface="Times New Roman" pitchFamily="18" charset="0"/>
                <a:ea typeface="SimSun" charset="-122"/>
              </a:rPr>
              <a:t>PLM representation as Streams</a:t>
            </a:r>
          </a:p>
          <a:p>
            <a:pPr>
              <a:lnSpc>
                <a:spcPct val="97000"/>
              </a:lnSpc>
              <a:buSzPct val="45000"/>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r>
              <a:rPr lang="en-GB" sz="1100" dirty="0">
                <a:latin typeface="Times New Roman" pitchFamily="18" charset="0"/>
                <a:ea typeface="SimSun" charset="-122"/>
              </a:rPr>
              <a:t>PLM representations = CGR, </a:t>
            </a:r>
            <a:r>
              <a:rPr lang="en-GB" sz="1100" dirty="0" err="1">
                <a:latin typeface="Times New Roman" pitchFamily="18" charset="0"/>
                <a:ea typeface="SimSun" charset="-122"/>
              </a:rPr>
              <a:t>Nav</a:t>
            </a:r>
            <a:r>
              <a:rPr lang="en-GB" sz="1100" dirty="0">
                <a:latin typeface="Times New Roman" pitchFamily="18" charset="0"/>
                <a:ea typeface="SimSun" charset="-122"/>
              </a:rPr>
              <a:t> Rep, Shape, ...</a:t>
            </a:r>
          </a:p>
          <a:p>
            <a:pPr>
              <a:lnSpc>
                <a:spcPct val="97000"/>
              </a:lnSpc>
              <a:buSzPct val="45000"/>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r>
              <a:rPr lang="en-GB" sz="1100" dirty="0">
                <a:latin typeface="Times New Roman" pitchFamily="18" charset="0"/>
                <a:ea typeface="SimSun" charset="-122"/>
              </a:rPr>
              <a:t>Index data</a:t>
            </a:r>
          </a:p>
          <a:p>
            <a:pPr>
              <a:lnSpc>
                <a:spcPct val="97000"/>
              </a:lnSpc>
              <a:buSzPct val="45000"/>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r>
              <a:rPr lang="en-GB" sz="1100" dirty="0">
                <a:latin typeface="Times New Roman" pitchFamily="18" charset="0"/>
                <a:ea typeface="SimSun" charset="-122"/>
              </a:rPr>
              <a:t>Optional 3D research capability for improved performance</a:t>
            </a:r>
          </a:p>
          <a:p>
            <a:pPr>
              <a:lnSpc>
                <a:spcPct val="97000"/>
              </a:lnSpc>
              <a:buSzPct val="45000"/>
              <a:tabLst>
                <a:tab pos="0" algn="l"/>
                <a:tab pos="412696" algn="l"/>
                <a:tab pos="826980" algn="l"/>
                <a:tab pos="1241264" algn="l"/>
                <a:tab pos="1655548" algn="l"/>
                <a:tab pos="2069830" algn="l"/>
                <a:tab pos="2485701" algn="l"/>
                <a:tab pos="2899985" algn="l"/>
                <a:tab pos="3314269" algn="l"/>
                <a:tab pos="3728553" algn="l"/>
                <a:tab pos="4142835" algn="l"/>
                <a:tab pos="4558707" algn="l"/>
                <a:tab pos="4972990" algn="l"/>
                <a:tab pos="5387274" algn="l"/>
                <a:tab pos="5801558" algn="l"/>
                <a:tab pos="6215841" algn="l"/>
                <a:tab pos="6630125" algn="l"/>
                <a:tab pos="7045996" algn="l"/>
                <a:tab pos="7460279" algn="l"/>
                <a:tab pos="7874563" algn="l"/>
                <a:tab pos="8288846" algn="l"/>
              </a:tabLst>
            </a:pPr>
            <a:endParaRPr lang="en-GB" sz="1100" dirty="0">
              <a:latin typeface="Times New Roman" pitchFamily="18" charset="0"/>
              <a:ea typeface="SimSun"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59ED4E69-9E81-3042-A743-50882290044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3"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1_Title Slide">
    <p:spTree>
      <p:nvGrpSpPr>
        <p:cNvPr id="1" name=""/>
        <p:cNvGrpSpPr/>
        <p:nvPr/>
      </p:nvGrpSpPr>
      <p:grpSpPr>
        <a:xfrm>
          <a:off x="0" y="0"/>
          <a:ext cx="0" cy="0"/>
          <a:chOff x="0" y="0"/>
          <a:chExt cx="0" cy="0"/>
        </a:xfrm>
      </p:grpSpPr>
      <p:pic>
        <p:nvPicPr>
          <p:cNvPr id="4" name="Picture 9" descr="couv"/>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ext Box 6"/>
          <p:cNvSpPr txBox="1">
            <a:spLocks noChangeArrowheads="1"/>
          </p:cNvSpPr>
          <p:nvPr/>
        </p:nvSpPr>
        <p:spPr bwMode="auto">
          <a:xfrm>
            <a:off x="6194425" y="6076950"/>
            <a:ext cx="1325563" cy="340735"/>
          </a:xfrm>
          <a:prstGeom prst="rect">
            <a:avLst/>
          </a:prstGeom>
          <a:noFill/>
          <a:ln w="9525" algn="ctr">
            <a:noFill/>
            <a:miter lim="800000"/>
            <a:headEnd/>
            <a:tailEnd/>
          </a:ln>
          <a:effectLst/>
        </p:spPr>
        <p:txBody>
          <a:bodyPr lIns="90000" tIns="46800" rIns="36000" bIns="46800">
            <a:prstTxWarp prst="textNoShape">
              <a:avLst/>
            </a:prstTxWarp>
            <a:spAutoFit/>
          </a:bodyPr>
          <a:lstStyle/>
          <a:p>
            <a:pPr algn="ctr">
              <a:buFont typeface="Wingdings" pitchFamily="-111" charset="2"/>
              <a:buNone/>
              <a:defRPr/>
            </a:pPr>
            <a:r>
              <a:rPr lang="en-US" sz="1600" dirty="0">
                <a:solidFill>
                  <a:srgbClr val="000066"/>
                </a:solidFill>
                <a:latin typeface="Arial" pitchFamily="-111" charset="0"/>
                <a:ea typeface="Arial" pitchFamily="-111" charset="0"/>
                <a:cs typeface="Arial" pitchFamily="-111" charset="0"/>
              </a:rPr>
              <a:t>V6 </a:t>
            </a:r>
            <a:r>
              <a:rPr lang="en-US" sz="1600" dirty="0" smtClean="0">
                <a:solidFill>
                  <a:srgbClr val="000066"/>
                </a:solidFill>
                <a:latin typeface="Arial" pitchFamily="-111" charset="0"/>
                <a:ea typeface="Arial" pitchFamily="-111" charset="0"/>
                <a:cs typeface="Arial" pitchFamily="-111" charset="0"/>
              </a:rPr>
              <a:t>R2009x</a:t>
            </a:r>
            <a:endParaRPr lang="en-US" sz="1600" dirty="0">
              <a:solidFill>
                <a:srgbClr val="000066"/>
              </a:solidFill>
              <a:latin typeface="Arial" pitchFamily="-111" charset="0"/>
              <a:ea typeface="Arial" pitchFamily="-111" charset="0"/>
              <a:cs typeface="Arial" pitchFamily="-111" charset="0"/>
            </a:endParaRPr>
          </a:p>
        </p:txBody>
      </p:sp>
      <p:grpSp>
        <p:nvGrpSpPr>
          <p:cNvPr id="2" name="Group 7"/>
          <p:cNvGrpSpPr>
            <a:grpSpLocks/>
          </p:cNvGrpSpPr>
          <p:nvPr/>
        </p:nvGrpSpPr>
        <p:grpSpPr bwMode="auto">
          <a:xfrm>
            <a:off x="655638" y="6640513"/>
            <a:ext cx="3602037" cy="217487"/>
            <a:chOff x="676275" y="225425"/>
            <a:chExt cx="3602038" cy="217487"/>
          </a:xfrm>
        </p:grpSpPr>
        <p:sp>
          <p:nvSpPr>
            <p:cNvPr id="7" name="Rectangle 9"/>
            <p:cNvSpPr txBox="1">
              <a:spLocks noChangeArrowheads="1"/>
            </p:cNvSpPr>
            <p:nvPr/>
          </p:nvSpPr>
          <p:spPr bwMode="auto">
            <a:xfrm>
              <a:off x="676275" y="231775"/>
              <a:ext cx="2895601" cy="211137"/>
            </a:xfrm>
            <a:prstGeom prst="rect">
              <a:avLst/>
            </a:prstGeom>
            <a:noFill/>
            <a:ln w="9525">
              <a:noFill/>
              <a:miter lim="800000"/>
              <a:headEnd/>
              <a:tailEnd/>
            </a:ln>
            <a:effectLst/>
          </p:spPr>
          <p:txBody>
            <a:bodyPr>
              <a:prstTxWarp prst="textNoShape">
                <a:avLst/>
              </a:prstTxWarp>
            </a:bodyPr>
            <a:lstStyle/>
            <a:p>
              <a:pPr eaLnBrk="1" hangingPunct="1">
                <a:spcBef>
                  <a:spcPct val="0"/>
                </a:spcBef>
                <a:defRPr/>
              </a:pPr>
              <a:r>
                <a:rPr lang="fr-FR" sz="700">
                  <a:solidFill>
                    <a:srgbClr val="808080"/>
                  </a:solidFill>
                  <a:latin typeface="Arial" pitchFamily="-111" charset="0"/>
                  <a:ea typeface="Arial" pitchFamily="-111" charset="0"/>
                  <a:cs typeface="Arial" pitchFamily="-111" charset="0"/>
                </a:rPr>
                <a:t>DASSAULT SYSTEMES - Page     </a:t>
              </a:r>
              <a:r>
                <a:rPr lang="fr-FR" sz="500">
                  <a:solidFill>
                    <a:srgbClr val="808080"/>
                  </a:solidFill>
                  <a:latin typeface="Arial" pitchFamily="-111" charset="0"/>
                  <a:ea typeface="Arial" pitchFamily="-111" charset="0"/>
                  <a:cs typeface="Arial" pitchFamily="-111" charset="0"/>
                </a:rPr>
                <a:t> </a:t>
              </a:r>
              <a:r>
                <a:rPr lang="fr-FR" sz="700">
                  <a:solidFill>
                    <a:srgbClr val="808080"/>
                  </a:solidFill>
                  <a:latin typeface="Arial" pitchFamily="-111" charset="0"/>
                  <a:ea typeface="Arial" pitchFamily="-111" charset="0"/>
                  <a:cs typeface="Arial" pitchFamily="-111" charset="0"/>
                </a:rPr>
                <a:t>-</a:t>
              </a:r>
            </a:p>
          </p:txBody>
        </p:sp>
        <p:sp>
          <p:nvSpPr>
            <p:cNvPr id="8" name="Rectangle 10"/>
            <p:cNvSpPr txBox="1">
              <a:spLocks noChangeArrowheads="1"/>
            </p:cNvSpPr>
            <p:nvPr/>
          </p:nvSpPr>
          <p:spPr bwMode="auto">
            <a:xfrm>
              <a:off x="1985962" y="225425"/>
              <a:ext cx="857250" cy="211137"/>
            </a:xfrm>
            <a:prstGeom prst="rect">
              <a:avLst/>
            </a:prstGeom>
            <a:noFill/>
            <a:ln w="9525">
              <a:noFill/>
              <a:miter lim="800000"/>
              <a:headEnd/>
              <a:tailEnd/>
            </a:ln>
            <a:effectLst/>
          </p:spPr>
          <p:txBody>
            <a:bodyPr>
              <a:prstTxWarp prst="textNoShape">
                <a:avLst/>
              </a:prstTxWarp>
            </a:bodyPr>
            <a:lstStyle/>
            <a:p>
              <a:pPr eaLnBrk="1" hangingPunct="1">
                <a:spcBef>
                  <a:spcPct val="0"/>
                </a:spcBef>
                <a:defRPr/>
              </a:pPr>
              <a:fld id="{66CB7A15-A332-DB4B-99C3-F7FD8AAB400A}" type="slidenum">
                <a:rPr lang="fr-FR" sz="700">
                  <a:solidFill>
                    <a:srgbClr val="808080"/>
                  </a:solidFill>
                  <a:latin typeface="Arial" pitchFamily="-111" charset="0"/>
                  <a:ea typeface="Arial" pitchFamily="-111" charset="0"/>
                  <a:cs typeface="Arial" pitchFamily="-111" charset="0"/>
                </a:rPr>
                <a:pPr eaLnBrk="1" hangingPunct="1">
                  <a:spcBef>
                    <a:spcPct val="0"/>
                  </a:spcBef>
                  <a:defRPr/>
                </a:pPr>
                <a:t>‹#›</a:t>
              </a:fld>
              <a:endParaRPr lang="fr-FR" sz="700">
                <a:solidFill>
                  <a:srgbClr val="808080"/>
                </a:solidFill>
                <a:latin typeface="Arial" pitchFamily="-111" charset="0"/>
                <a:ea typeface="Arial" pitchFamily="-111" charset="0"/>
                <a:cs typeface="Arial" pitchFamily="-111" charset="0"/>
              </a:endParaRPr>
            </a:p>
          </p:txBody>
        </p:sp>
        <p:sp>
          <p:nvSpPr>
            <p:cNvPr id="9" name="Rectangle 5"/>
            <p:cNvSpPr txBox="1">
              <a:spLocks noChangeArrowheads="1"/>
            </p:cNvSpPr>
            <p:nvPr/>
          </p:nvSpPr>
          <p:spPr bwMode="auto">
            <a:xfrm>
              <a:off x="2144712" y="228600"/>
              <a:ext cx="2133601" cy="211137"/>
            </a:xfrm>
            <a:prstGeom prst="rect">
              <a:avLst/>
            </a:prstGeom>
            <a:noFill/>
            <a:ln w="9525">
              <a:noFill/>
              <a:miter lim="800000"/>
              <a:headEnd/>
              <a:tailEnd/>
            </a:ln>
            <a:effectLst/>
          </p:spPr>
          <p:txBody>
            <a:bodyPr lIns="90000">
              <a:prstTxWarp prst="textNoShape">
                <a:avLst/>
              </a:prstTxWarp>
            </a:bodyPr>
            <a:lstStyle/>
            <a:p>
              <a:pPr eaLnBrk="1" hangingPunct="1">
                <a:spcBef>
                  <a:spcPct val="0"/>
                </a:spcBef>
                <a:defRPr/>
              </a:pPr>
              <a:r>
                <a:rPr lang="fr-FR" sz="700">
                  <a:solidFill>
                    <a:srgbClr val="808080"/>
                  </a:solidFill>
                  <a:latin typeface="Arial" pitchFamily="-111" charset="0"/>
                  <a:ea typeface="Arial" pitchFamily="-111" charset="0"/>
                  <a:cs typeface="Arial" pitchFamily="-111" charset="0"/>
                </a:rPr>
                <a:t>V6 Internship wk37  2008</a:t>
              </a:r>
            </a:p>
          </p:txBody>
        </p:sp>
      </p:grpSp>
      <p:sp>
        <p:nvSpPr>
          <p:cNvPr id="387075" name="Rectangle 2"/>
          <p:cNvSpPr>
            <a:spLocks noGrp="1" noChangeArrowheads="1"/>
          </p:cNvSpPr>
          <p:nvPr>
            <p:ph type="ctrTitle"/>
          </p:nvPr>
        </p:nvSpPr>
        <p:spPr>
          <a:xfrm>
            <a:off x="511175" y="1736725"/>
            <a:ext cx="7772400" cy="347663"/>
          </a:xfrm>
        </p:spPr>
        <p:txBody>
          <a:bodyPr anchor="t"/>
          <a:lstStyle>
            <a:lvl1pPr algn="r">
              <a:lnSpc>
                <a:spcPct val="95000"/>
              </a:lnSpc>
              <a:defRPr sz="2000"/>
            </a:lvl1pPr>
          </a:lstStyle>
          <a:p>
            <a:r>
              <a:rPr lang="en-US" smtClean="0"/>
              <a:t>Cliquez et modifiez le titre</a:t>
            </a:r>
            <a:endParaRPr lang="en-US"/>
          </a:p>
        </p:txBody>
      </p:sp>
      <p:sp>
        <p:nvSpPr>
          <p:cNvPr id="387076" name="Rectangle 3"/>
          <p:cNvSpPr>
            <a:spLocks noGrp="1" noChangeArrowheads="1"/>
          </p:cNvSpPr>
          <p:nvPr>
            <p:ph type="subTitle" idx="1"/>
          </p:nvPr>
        </p:nvSpPr>
        <p:spPr>
          <a:xfrm>
            <a:off x="1882775" y="2078038"/>
            <a:ext cx="6400800" cy="576262"/>
          </a:xfrm>
        </p:spPr>
        <p:txBody>
          <a:bodyPr lIns="0" tIns="0" rIns="0" bIns="0" anchor="b"/>
          <a:lstStyle>
            <a:lvl1pPr marL="0" indent="0" algn="r">
              <a:lnSpc>
                <a:spcPct val="95000"/>
              </a:lnSpc>
              <a:buFontTx/>
              <a:buNone/>
              <a:defRPr sz="1600" b="0"/>
            </a:lvl1pPr>
          </a:lstStyle>
          <a:p>
            <a:r>
              <a:rPr lang="en-US" smtClean="0"/>
              <a:t>Cliquez pour modifier le style des sous-titres du masque</a:t>
            </a:r>
            <a:endParaRPr lang="en-US"/>
          </a:p>
        </p:txBody>
      </p:sp>
      <p:pic>
        <p:nvPicPr>
          <p:cNvPr id="12" name="Picture 3"/>
          <p:cNvPicPr>
            <a:picLocks noChangeAspect="1" noChangeArrowheads="1"/>
          </p:cNvPicPr>
          <p:nvPr userDrawn="1"/>
        </p:nvPicPr>
        <p:blipFill>
          <a:blip r:embed="rId3"/>
          <a:srcRect/>
          <a:stretch>
            <a:fillRect/>
          </a:stretch>
        </p:blipFill>
        <p:spPr bwMode="auto">
          <a:xfrm>
            <a:off x="6324600" y="6335897"/>
            <a:ext cx="1163197" cy="522103"/>
          </a:xfrm>
          <a:prstGeom prst="rect">
            <a:avLst/>
          </a:prstGeom>
          <a:noFill/>
          <a:ln w="9525">
            <a:noFill/>
            <a:miter lim="800000"/>
            <a:headEnd/>
            <a:tailEn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Cliquez et modifiez le titre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Cliquez pour modifier le style des sous-titres du masque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lang="en-US"/>
          </a:p>
        </p:txBody>
      </p:sp>
      <p:sp>
        <p:nvSpPr>
          <p:cNvPr id="3" name="Content Placeholder 2"/>
          <p:cNvSpPr>
            <a:spLocks noGrp="1"/>
          </p:cNvSpPr>
          <p:nvPr>
            <p:ph idx="1"/>
          </p:nvPr>
        </p:nvSpPr>
        <p:spPr/>
        <p:txBody>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ide">
    <p:spTree>
      <p:nvGrpSpPr>
        <p:cNvPr id="1" name=""/>
        <p:cNvGrpSpPr/>
        <p:nvPr/>
      </p:nvGrpSpPr>
      <p:grpSpPr>
        <a:xfrm>
          <a:off x="0" y="0"/>
          <a:ext cx="0" cy="0"/>
          <a:chOff x="0" y="0"/>
          <a:chExt cx="0" cy="0"/>
        </a:xfrm>
      </p:grpSpPr>
      <p:sp>
        <p:nvSpPr>
          <p:cNvPr id="5" name="Title 1"/>
          <p:cNvSpPr>
            <a:spLocks noGrp="1"/>
          </p:cNvSpPr>
          <p:nvPr>
            <p:ph type="title"/>
          </p:nvPr>
        </p:nvSpPr>
        <p:spPr>
          <a:xfrm>
            <a:off x="768350" y="141288"/>
            <a:ext cx="8226425" cy="447675"/>
          </a:xfrm>
        </p:spPr>
        <p:txBody>
          <a:bodyPr/>
          <a:lstStyle/>
          <a:p>
            <a:r>
              <a:rPr lang="en-US" smtClean="0"/>
              <a:t>Cliquez et modifiez le titre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768350" y="141288"/>
            <a:ext cx="8226425" cy="447675"/>
          </a:xfr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5410200" y="6553200"/>
            <a:ext cx="674688" cy="225425"/>
          </a:xfrm>
          <a:prstGeom prst="rect">
            <a:avLst/>
          </a:prstGeom>
        </p:spPr>
        <p:txBody>
          <a:bodyPr/>
          <a:lstStyle>
            <a:lvl1pPr>
              <a:defRPr/>
            </a:lvl1pPr>
          </a:lstStyle>
          <a:p>
            <a:pPr>
              <a:defRPr/>
            </a:pPr>
            <a:fld id="{91B0BDE5-6C8D-4FAD-B841-B2CD3775B743}" type="datetimeFigureOut">
              <a:rPr lang="en-US"/>
              <a:pPr>
                <a:defRPr/>
              </a:pPr>
              <a:t>27/02/09</a:t>
            </a:fld>
            <a:endParaRPr lang="en-US" dirty="0"/>
          </a:p>
        </p:txBody>
      </p:sp>
      <p:sp>
        <p:nvSpPr>
          <p:cNvPr id="3" name="Slide Number Placeholder 5"/>
          <p:cNvSpPr>
            <a:spLocks noGrp="1"/>
          </p:cNvSpPr>
          <p:nvPr>
            <p:ph type="sldNum" sz="quarter" idx="11"/>
          </p:nvPr>
        </p:nvSpPr>
        <p:spPr>
          <a:xfrm>
            <a:off x="6096000" y="6575425"/>
            <a:ext cx="474663" cy="203200"/>
          </a:xfrm>
          <a:prstGeom prst="rect">
            <a:avLst/>
          </a:prstGeom>
        </p:spPr>
        <p:txBody>
          <a:bodyPr/>
          <a:lstStyle>
            <a:lvl1pPr>
              <a:defRPr/>
            </a:lvl1pPr>
          </a:lstStyle>
          <a:p>
            <a:pPr>
              <a:defRPr/>
            </a:pPr>
            <a:fld id="{F284A9BC-2A38-4523-B506-DFACF15F3C92}" type="slidenum">
              <a:rPr lang="en-US"/>
              <a:pPr>
                <a:defRPr/>
              </a:pPr>
              <a:t>‹#›</a:t>
            </a:fld>
            <a:endParaRPr lang="en-US"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theme" Target="../theme/theme1.xml"/><Relationship Id="rId13" Type="http://schemas.openxmlformats.org/officeDocument/2006/relationships/image" Target="../media/image5.png"/><Relationship Id="rId10" Type="http://schemas.openxmlformats.org/officeDocument/2006/relationships/image" Target="../media/image2.png"/><Relationship Id="rId5" Type="http://schemas.openxmlformats.org/officeDocument/2006/relationships/slideLayout" Target="../slideLayouts/slideLayout5.xml"/><Relationship Id="rId12" Type="http://schemas.openxmlformats.org/officeDocument/2006/relationships/image" Target="../media/image4.png"/><Relationship Id="rId2" Type="http://schemas.openxmlformats.org/officeDocument/2006/relationships/slideLayout" Target="../slideLayouts/slideLayout2.xml"/><Relationship Id="rId9" Type="http://schemas.openxmlformats.org/officeDocument/2006/relationships/image" Target="../media/image1.jpeg"/><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pic>
        <p:nvPicPr>
          <p:cNvPr id="1026" name="Picture 1" descr="inter"/>
          <p:cNvPicPr>
            <a:picLocks noChangeAspect="1" noChangeArrowheads="1"/>
          </p:cNvPicPr>
          <p:nvPr/>
        </p:nvPicPr>
        <p:blipFill>
          <a:blip r:embed="rId9"/>
          <a:srcRect/>
          <a:stretch>
            <a:fillRect/>
          </a:stretch>
        </p:blipFill>
        <p:spPr bwMode="auto">
          <a:xfrm>
            <a:off x="0" y="-9525"/>
            <a:ext cx="9144000" cy="6858000"/>
          </a:xfrm>
          <a:prstGeom prst="rect">
            <a:avLst/>
          </a:prstGeom>
          <a:noFill/>
          <a:ln w="9525">
            <a:noFill/>
            <a:miter lim="800000"/>
            <a:headEnd/>
            <a:tailEnd/>
          </a:ln>
        </p:spPr>
      </p:pic>
      <p:grpSp>
        <p:nvGrpSpPr>
          <p:cNvPr id="5" name="Group 2"/>
          <p:cNvGrpSpPr>
            <a:grpSpLocks/>
          </p:cNvGrpSpPr>
          <p:nvPr/>
        </p:nvGrpSpPr>
        <p:grpSpPr bwMode="auto">
          <a:xfrm>
            <a:off x="655638" y="6502263"/>
            <a:ext cx="5211762" cy="206604"/>
            <a:chOff x="413" y="4183"/>
            <a:chExt cx="2269" cy="127"/>
          </a:xfrm>
        </p:grpSpPr>
        <p:sp>
          <p:nvSpPr>
            <p:cNvPr id="2" name="Text Box 3"/>
            <p:cNvSpPr txBox="1">
              <a:spLocks noChangeArrowheads="1"/>
            </p:cNvSpPr>
            <p:nvPr/>
          </p:nvSpPr>
          <p:spPr bwMode="auto">
            <a:xfrm>
              <a:off x="413" y="4187"/>
              <a:ext cx="1824" cy="123"/>
            </a:xfrm>
            <a:prstGeom prst="rect">
              <a:avLst/>
            </a:prstGeom>
            <a:noFill/>
            <a:ln w="9525">
              <a:noFill/>
              <a:miter lim="800000"/>
              <a:headEnd/>
              <a:tailEnd/>
            </a:ln>
          </p:spPr>
          <p:txBody>
            <a:bodyPr>
              <a:spAutoFit/>
            </a:bodyPr>
            <a:lstStyle/>
            <a:p>
              <a:pPr>
                <a:lnSpc>
                  <a:spcPts val="775"/>
                </a:lnSpc>
                <a:buClr>
                  <a:srgbClr val="80808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700" dirty="0">
                  <a:solidFill>
                    <a:srgbClr val="808080"/>
                  </a:solidFill>
                  <a:ea typeface="SimSun" charset="-122"/>
                </a:rPr>
                <a:t>DASSAULT SYSTEMES</a:t>
              </a:r>
              <a:r>
                <a:rPr lang="en-GB" sz="700" dirty="0" smtClean="0">
                  <a:solidFill>
                    <a:srgbClr val="808080"/>
                  </a:solidFill>
                  <a:ea typeface="SimSun" charset="-122"/>
                </a:rPr>
                <a:t> and IBM - </a:t>
              </a:r>
              <a:r>
                <a:rPr lang="en-GB" sz="700" dirty="0">
                  <a:solidFill>
                    <a:srgbClr val="808080"/>
                  </a:solidFill>
                  <a:ea typeface="SimSun" charset="-122"/>
                </a:rPr>
                <a:t>Page     -</a:t>
              </a:r>
            </a:p>
          </p:txBody>
        </p:sp>
        <p:sp>
          <p:nvSpPr>
            <p:cNvPr id="3" name="Text Box 4"/>
            <p:cNvSpPr txBox="1">
              <a:spLocks noChangeArrowheads="1"/>
            </p:cNvSpPr>
            <p:nvPr/>
          </p:nvSpPr>
          <p:spPr bwMode="auto">
            <a:xfrm>
              <a:off x="1238" y="4183"/>
              <a:ext cx="540" cy="120"/>
            </a:xfrm>
            <a:prstGeom prst="rect">
              <a:avLst/>
            </a:prstGeom>
            <a:noFill/>
            <a:ln w="9525">
              <a:noFill/>
              <a:miter lim="800000"/>
              <a:headEnd/>
              <a:tailEnd/>
            </a:ln>
          </p:spPr>
          <p:txBody>
            <a:bodyPr>
              <a:spAutoFit/>
            </a:bodyPr>
            <a:lstStyle/>
            <a:p>
              <a:pPr>
                <a:lnSpc>
                  <a:spcPts val="775"/>
                </a:lnSpc>
                <a:buClr>
                  <a:srgbClr val="80808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1E63DDB2-D33D-4DF4-B145-30182AB14986}" type="slidenum">
                <a:rPr lang="en-GB" sz="700">
                  <a:solidFill>
                    <a:srgbClr val="808080"/>
                  </a:solidFill>
                  <a:ea typeface="SimSun" charset="-122"/>
                </a:rPr>
                <a:pPr>
                  <a:lnSpc>
                    <a:spcPts val="775"/>
                  </a:lnSpc>
                  <a:buClr>
                    <a:srgbClr val="80808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a:t>
              </a:fld>
              <a:endParaRPr lang="en-GB" sz="700">
                <a:solidFill>
                  <a:srgbClr val="808080"/>
                </a:solidFill>
                <a:ea typeface="SimSun" charset="-122"/>
              </a:endParaRPr>
            </a:p>
          </p:txBody>
        </p:sp>
        <p:sp>
          <p:nvSpPr>
            <p:cNvPr id="4" name="Text Box 5"/>
            <p:cNvSpPr txBox="1">
              <a:spLocks noChangeArrowheads="1"/>
            </p:cNvSpPr>
            <p:nvPr/>
          </p:nvSpPr>
          <p:spPr bwMode="auto">
            <a:xfrm>
              <a:off x="1338" y="4185"/>
              <a:ext cx="1344" cy="123"/>
            </a:xfrm>
            <a:prstGeom prst="rect">
              <a:avLst/>
            </a:prstGeom>
            <a:noFill/>
            <a:ln w="9525">
              <a:noFill/>
              <a:miter lim="800000"/>
              <a:headEnd/>
              <a:tailEnd/>
            </a:ln>
          </p:spPr>
          <p:txBody>
            <a:bodyPr lIns="90000">
              <a:spAutoFit/>
            </a:bodyPr>
            <a:lstStyle/>
            <a:p>
              <a:pPr>
                <a:lnSpc>
                  <a:spcPts val="775"/>
                </a:lnSpc>
                <a:buClr>
                  <a:srgbClr val="808080"/>
                </a:buClr>
                <a:buSzPct val="100000"/>
                <a:buFont typeface="Arial"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700" dirty="0" smtClean="0">
                  <a:solidFill>
                    <a:srgbClr val="808080"/>
                  </a:solidFill>
                  <a:ea typeface="SimSun" charset="-122"/>
                </a:rPr>
                <a:t>V6R2009x Fast Touch 2009</a:t>
              </a:r>
              <a:endParaRPr lang="en-GB" sz="700" dirty="0">
                <a:solidFill>
                  <a:srgbClr val="808080"/>
                </a:solidFill>
                <a:ea typeface="SimSun" charset="-122"/>
              </a:endParaRPr>
            </a:p>
          </p:txBody>
        </p:sp>
      </p:grpSp>
      <p:sp>
        <p:nvSpPr>
          <p:cNvPr id="1028" name="Rectangle 9"/>
          <p:cNvSpPr>
            <a:spLocks noGrp="1" noChangeArrowheads="1"/>
          </p:cNvSpPr>
          <p:nvPr>
            <p:ph type="title"/>
          </p:nvPr>
        </p:nvSpPr>
        <p:spPr bwMode="auto">
          <a:xfrm>
            <a:off x="768350" y="141288"/>
            <a:ext cx="8226425" cy="4476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smtClean="0"/>
              <a:t>Click to edit the title text format</a:t>
            </a:r>
          </a:p>
        </p:txBody>
      </p:sp>
      <p:sp>
        <p:nvSpPr>
          <p:cNvPr id="1029" name="Rectangle 10"/>
          <p:cNvSpPr>
            <a:spLocks noGrp="1" noChangeArrowheads="1"/>
          </p:cNvSpPr>
          <p:nvPr>
            <p:ph type="body" idx="1"/>
          </p:nvPr>
        </p:nvSpPr>
        <p:spPr bwMode="auto">
          <a:xfrm>
            <a:off x="679450" y="1306513"/>
            <a:ext cx="8226425" cy="3478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 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pic>
        <p:nvPicPr>
          <p:cNvPr id="11" name="Picture 3"/>
          <p:cNvPicPr>
            <a:picLocks noChangeAspect="1" noChangeArrowheads="1"/>
          </p:cNvPicPr>
          <p:nvPr userDrawn="1"/>
        </p:nvPicPr>
        <p:blipFill>
          <a:blip r:embed="rId10"/>
          <a:srcRect/>
          <a:stretch>
            <a:fillRect/>
          </a:stretch>
        </p:blipFill>
        <p:spPr bwMode="auto">
          <a:xfrm>
            <a:off x="6670702" y="6335897"/>
            <a:ext cx="1163197" cy="522103"/>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iming>
    <p:tnLst>
      <p:par>
        <p:cTn id="1" dur="indefinite" restart="never" nodeType="tmRoot"/>
      </p:par>
    </p:tnLst>
  </p:timing>
  <p:txStyles>
    <p:titleStyle>
      <a:lvl1pPr algn="l" defTabSz="449263" rtl="0" eaLnBrk="1" fontAlgn="base" hangingPunct="1">
        <a:lnSpc>
          <a:spcPct val="90000"/>
        </a:lnSpc>
        <a:spcBef>
          <a:spcPct val="0"/>
        </a:spcBef>
        <a:spcAft>
          <a:spcPct val="0"/>
        </a:spcAft>
        <a:buClr>
          <a:srgbClr val="120C80"/>
        </a:buClr>
        <a:buSzPct val="100000"/>
        <a:buFont typeface="Arial" pitchFamily="34" charset="0"/>
        <a:defRPr sz="2600" b="1">
          <a:solidFill>
            <a:srgbClr val="120C80"/>
          </a:solidFill>
          <a:latin typeface="+mj-lt"/>
          <a:ea typeface="+mj-ea"/>
          <a:cs typeface="+mj-cs"/>
        </a:defRPr>
      </a:lvl1pPr>
      <a:lvl2pPr algn="l" defTabSz="449263" rtl="0" eaLnBrk="1" fontAlgn="base" hangingPunct="1">
        <a:lnSpc>
          <a:spcPct val="90000"/>
        </a:lnSpc>
        <a:spcBef>
          <a:spcPct val="0"/>
        </a:spcBef>
        <a:spcAft>
          <a:spcPct val="0"/>
        </a:spcAft>
        <a:buClr>
          <a:srgbClr val="120C80"/>
        </a:buClr>
        <a:buSzPct val="100000"/>
        <a:buFont typeface="Arial" pitchFamily="34" charset="0"/>
        <a:defRPr sz="2600" b="1">
          <a:solidFill>
            <a:srgbClr val="120C80"/>
          </a:solidFill>
          <a:latin typeface="Arial" pitchFamily="-111" charset="0"/>
          <a:ea typeface="Arial" pitchFamily="-111" charset="0"/>
          <a:cs typeface="Arial" pitchFamily="-111" charset="0"/>
        </a:defRPr>
      </a:lvl2pPr>
      <a:lvl3pPr algn="l" defTabSz="449263" rtl="0" eaLnBrk="1" fontAlgn="base" hangingPunct="1">
        <a:lnSpc>
          <a:spcPct val="90000"/>
        </a:lnSpc>
        <a:spcBef>
          <a:spcPct val="0"/>
        </a:spcBef>
        <a:spcAft>
          <a:spcPct val="0"/>
        </a:spcAft>
        <a:buClr>
          <a:srgbClr val="120C80"/>
        </a:buClr>
        <a:buSzPct val="100000"/>
        <a:buFont typeface="Arial" pitchFamily="34" charset="0"/>
        <a:defRPr sz="2600" b="1">
          <a:solidFill>
            <a:srgbClr val="120C80"/>
          </a:solidFill>
          <a:latin typeface="Arial" pitchFamily="-111" charset="0"/>
          <a:ea typeface="Arial" pitchFamily="-111" charset="0"/>
          <a:cs typeface="Arial" pitchFamily="-111" charset="0"/>
        </a:defRPr>
      </a:lvl3pPr>
      <a:lvl4pPr algn="l" defTabSz="449263" rtl="0" eaLnBrk="1" fontAlgn="base" hangingPunct="1">
        <a:lnSpc>
          <a:spcPct val="90000"/>
        </a:lnSpc>
        <a:spcBef>
          <a:spcPct val="0"/>
        </a:spcBef>
        <a:spcAft>
          <a:spcPct val="0"/>
        </a:spcAft>
        <a:buClr>
          <a:srgbClr val="120C80"/>
        </a:buClr>
        <a:buSzPct val="100000"/>
        <a:buFont typeface="Arial" pitchFamily="34" charset="0"/>
        <a:defRPr sz="2600" b="1">
          <a:solidFill>
            <a:srgbClr val="120C80"/>
          </a:solidFill>
          <a:latin typeface="Arial" pitchFamily="-111" charset="0"/>
          <a:ea typeface="Arial" pitchFamily="-111" charset="0"/>
          <a:cs typeface="Arial" pitchFamily="-111" charset="0"/>
        </a:defRPr>
      </a:lvl4pPr>
      <a:lvl5pPr algn="l" defTabSz="449263" rtl="0" eaLnBrk="1" fontAlgn="base" hangingPunct="1">
        <a:lnSpc>
          <a:spcPct val="90000"/>
        </a:lnSpc>
        <a:spcBef>
          <a:spcPct val="0"/>
        </a:spcBef>
        <a:spcAft>
          <a:spcPct val="0"/>
        </a:spcAft>
        <a:buClr>
          <a:srgbClr val="120C80"/>
        </a:buClr>
        <a:buSzPct val="100000"/>
        <a:buFont typeface="Arial" pitchFamily="34" charset="0"/>
        <a:defRPr sz="2600" b="1">
          <a:solidFill>
            <a:srgbClr val="120C80"/>
          </a:solidFill>
          <a:latin typeface="Arial" pitchFamily="-111" charset="0"/>
          <a:ea typeface="Arial" pitchFamily="-111" charset="0"/>
          <a:cs typeface="Arial" pitchFamily="-111" charset="0"/>
        </a:defRPr>
      </a:lvl5pPr>
      <a:lvl6pPr marL="457200" algn="l" defTabSz="449263" rtl="0" eaLnBrk="1" fontAlgn="base" hangingPunct="1">
        <a:spcBef>
          <a:spcPct val="0"/>
        </a:spcBef>
        <a:spcAft>
          <a:spcPct val="0"/>
        </a:spcAft>
        <a:buClr>
          <a:srgbClr val="120C80"/>
        </a:buClr>
        <a:buSzPct val="100000"/>
        <a:buFont typeface="Arial" pitchFamily="-111" charset="0"/>
        <a:defRPr sz="4400">
          <a:solidFill>
            <a:srgbClr val="000000"/>
          </a:solidFill>
          <a:latin typeface="Arial" pitchFamily="-111" charset="0"/>
          <a:ea typeface="Arial" pitchFamily="-111" charset="0"/>
          <a:cs typeface="Arial" pitchFamily="-111" charset="0"/>
        </a:defRPr>
      </a:lvl6pPr>
      <a:lvl7pPr marL="914400" algn="l" defTabSz="449263" rtl="0" eaLnBrk="1" fontAlgn="base" hangingPunct="1">
        <a:spcBef>
          <a:spcPct val="0"/>
        </a:spcBef>
        <a:spcAft>
          <a:spcPct val="0"/>
        </a:spcAft>
        <a:buClr>
          <a:srgbClr val="120C80"/>
        </a:buClr>
        <a:buSzPct val="100000"/>
        <a:buFont typeface="Arial" pitchFamily="-111" charset="0"/>
        <a:defRPr sz="4400">
          <a:solidFill>
            <a:srgbClr val="000000"/>
          </a:solidFill>
          <a:latin typeface="Arial" pitchFamily="-111" charset="0"/>
          <a:ea typeface="Arial" pitchFamily="-111" charset="0"/>
          <a:cs typeface="Arial" pitchFamily="-111" charset="0"/>
        </a:defRPr>
      </a:lvl7pPr>
      <a:lvl8pPr marL="1371600" algn="l" defTabSz="449263" rtl="0" eaLnBrk="1" fontAlgn="base" hangingPunct="1">
        <a:spcBef>
          <a:spcPct val="0"/>
        </a:spcBef>
        <a:spcAft>
          <a:spcPct val="0"/>
        </a:spcAft>
        <a:buClr>
          <a:srgbClr val="120C80"/>
        </a:buClr>
        <a:buSzPct val="100000"/>
        <a:buFont typeface="Arial" pitchFamily="-111" charset="0"/>
        <a:defRPr sz="4400">
          <a:solidFill>
            <a:srgbClr val="000000"/>
          </a:solidFill>
          <a:latin typeface="Arial" pitchFamily="-111" charset="0"/>
          <a:ea typeface="Arial" pitchFamily="-111" charset="0"/>
          <a:cs typeface="Arial" pitchFamily="-111" charset="0"/>
        </a:defRPr>
      </a:lvl8pPr>
      <a:lvl9pPr marL="1828800" algn="l" defTabSz="449263" rtl="0" eaLnBrk="1" fontAlgn="base" hangingPunct="1">
        <a:spcBef>
          <a:spcPct val="0"/>
        </a:spcBef>
        <a:spcAft>
          <a:spcPct val="0"/>
        </a:spcAft>
        <a:buClr>
          <a:srgbClr val="120C80"/>
        </a:buClr>
        <a:buSzPct val="100000"/>
        <a:buFont typeface="Arial" pitchFamily="-111" charset="0"/>
        <a:defRPr sz="4400">
          <a:solidFill>
            <a:srgbClr val="000000"/>
          </a:solidFill>
          <a:latin typeface="Arial" pitchFamily="-111" charset="0"/>
          <a:ea typeface="Arial" pitchFamily="-111" charset="0"/>
          <a:cs typeface="Arial" pitchFamily="-111" charset="0"/>
        </a:defRPr>
      </a:lvl9pPr>
    </p:titleStyle>
    <p:bodyStyle>
      <a:lvl1pPr marL="339725" indent="-339725" algn="l" defTabSz="449263" rtl="0" eaLnBrk="1" fontAlgn="base" hangingPunct="1">
        <a:lnSpc>
          <a:spcPct val="88000"/>
        </a:lnSpc>
        <a:spcBef>
          <a:spcPts val="1000"/>
        </a:spcBef>
        <a:spcAft>
          <a:spcPct val="0"/>
        </a:spcAft>
        <a:buClr>
          <a:srgbClr val="120C80"/>
        </a:buClr>
        <a:buSzPct val="100000"/>
        <a:buFont typeface="Arial" pitchFamily="34" charset="0"/>
        <a:buBlip>
          <a:blip r:embed="rId11"/>
        </a:buBlip>
        <a:defRPr sz="2000" b="1">
          <a:solidFill>
            <a:srgbClr val="120C80"/>
          </a:solidFill>
          <a:latin typeface="+mn-lt"/>
          <a:ea typeface="+mn-ea"/>
          <a:cs typeface="+mn-cs"/>
        </a:defRPr>
      </a:lvl1pPr>
      <a:lvl2pPr marL="519113" indent="325438" algn="l" defTabSz="449263" rtl="0" eaLnBrk="1" fontAlgn="base" hangingPunct="1">
        <a:lnSpc>
          <a:spcPct val="88000"/>
        </a:lnSpc>
        <a:spcBef>
          <a:spcPts val="750"/>
        </a:spcBef>
        <a:spcAft>
          <a:spcPct val="0"/>
        </a:spcAft>
        <a:buClr>
          <a:srgbClr val="120C80"/>
        </a:buClr>
        <a:buSzPct val="69000"/>
        <a:buFont typeface="Arial" pitchFamily="34" charset="0"/>
        <a:buBlip>
          <a:blip r:embed="rId12"/>
        </a:buBlip>
        <a:defRPr sz="2000">
          <a:solidFill>
            <a:srgbClr val="120C80"/>
          </a:solidFill>
          <a:latin typeface="+mn-lt"/>
          <a:ea typeface="+mn-ea"/>
          <a:cs typeface="+mn-cs"/>
        </a:defRPr>
      </a:lvl2pPr>
      <a:lvl3pPr marL="1250950" indent="-196850" algn="l" defTabSz="449263" rtl="0" eaLnBrk="1" fontAlgn="base" hangingPunct="1">
        <a:lnSpc>
          <a:spcPct val="90000"/>
        </a:lnSpc>
        <a:spcBef>
          <a:spcPts val="463"/>
        </a:spcBef>
        <a:spcAft>
          <a:spcPct val="0"/>
        </a:spcAft>
        <a:buClr>
          <a:srgbClr val="120C80"/>
        </a:buClr>
        <a:buSzPct val="39000"/>
        <a:buFont typeface="Arial" pitchFamily="34" charset="0"/>
        <a:buBlip>
          <a:blip r:embed="rId13"/>
        </a:buBlip>
        <a:defRPr sz="1500">
          <a:solidFill>
            <a:srgbClr val="120C80"/>
          </a:solidFill>
          <a:latin typeface="+mn-lt"/>
          <a:ea typeface="+mn-ea"/>
          <a:cs typeface="+mn-cs"/>
        </a:defRPr>
      </a:lvl3pPr>
      <a:lvl4pPr marL="1544638" indent="-173038" algn="l" defTabSz="449263" rtl="0" eaLnBrk="1" fontAlgn="base" hangingPunct="1">
        <a:lnSpc>
          <a:spcPct val="90000"/>
        </a:lnSpc>
        <a:spcBef>
          <a:spcPts val="350"/>
        </a:spcBef>
        <a:spcAft>
          <a:spcPct val="0"/>
        </a:spcAft>
        <a:buClr>
          <a:srgbClr val="120C80"/>
        </a:buClr>
        <a:buSzPct val="100000"/>
        <a:buFont typeface="Arial" pitchFamily="34" charset="0"/>
        <a:buChar char="–"/>
        <a:defRPr sz="1400" i="1">
          <a:solidFill>
            <a:srgbClr val="120C80"/>
          </a:solidFill>
          <a:latin typeface="+mn-lt"/>
          <a:ea typeface="+mn-ea"/>
          <a:cs typeface="+mn-cs"/>
        </a:defRPr>
      </a:lvl4pPr>
      <a:lvl5pPr marL="1884363" indent="-174625" algn="l" defTabSz="449263" rtl="0" eaLnBrk="1" fontAlgn="base" hangingPunct="1">
        <a:lnSpc>
          <a:spcPct val="90000"/>
        </a:lnSpc>
        <a:spcBef>
          <a:spcPts val="300"/>
        </a:spcBef>
        <a:spcAft>
          <a:spcPct val="0"/>
        </a:spcAft>
        <a:buClr>
          <a:srgbClr val="120C80"/>
        </a:buClr>
        <a:buSzPct val="100000"/>
        <a:buFont typeface="Arial" pitchFamily="34" charset="0"/>
        <a:buChar char="»"/>
        <a:defRPr sz="1200" i="1">
          <a:solidFill>
            <a:srgbClr val="120C80"/>
          </a:solidFill>
          <a:latin typeface="+mn-lt"/>
          <a:ea typeface="+mn-ea"/>
          <a:cs typeface="+mn-cs"/>
        </a:defRPr>
      </a:lvl5pPr>
      <a:lvl6pPr marL="2341563" indent="-174625" algn="l" defTabSz="449263" rtl="0" eaLnBrk="1" fontAlgn="base" hangingPunct="1">
        <a:lnSpc>
          <a:spcPct val="90000"/>
        </a:lnSpc>
        <a:spcBef>
          <a:spcPts val="300"/>
        </a:spcBef>
        <a:spcAft>
          <a:spcPct val="0"/>
        </a:spcAft>
        <a:buClr>
          <a:srgbClr val="120C80"/>
        </a:buClr>
        <a:buSzPct val="100000"/>
        <a:buFont typeface="Arial" pitchFamily="-111" charset="0"/>
        <a:buChar char="»"/>
        <a:defRPr sz="1200" i="1">
          <a:solidFill>
            <a:srgbClr val="120C80"/>
          </a:solidFill>
          <a:latin typeface="+mn-lt"/>
          <a:ea typeface="+mn-ea"/>
          <a:cs typeface="+mn-cs"/>
        </a:defRPr>
      </a:lvl6pPr>
      <a:lvl7pPr marL="2798763" indent="-174625" algn="l" defTabSz="449263" rtl="0" eaLnBrk="1" fontAlgn="base" hangingPunct="1">
        <a:lnSpc>
          <a:spcPct val="90000"/>
        </a:lnSpc>
        <a:spcBef>
          <a:spcPts val="300"/>
        </a:spcBef>
        <a:spcAft>
          <a:spcPct val="0"/>
        </a:spcAft>
        <a:buClr>
          <a:srgbClr val="120C80"/>
        </a:buClr>
        <a:buSzPct val="100000"/>
        <a:buFont typeface="Arial" pitchFamily="-111" charset="0"/>
        <a:buChar char="»"/>
        <a:defRPr sz="1200" i="1">
          <a:solidFill>
            <a:srgbClr val="120C80"/>
          </a:solidFill>
          <a:latin typeface="+mn-lt"/>
          <a:ea typeface="+mn-ea"/>
          <a:cs typeface="+mn-cs"/>
        </a:defRPr>
      </a:lvl7pPr>
      <a:lvl8pPr marL="3255963" indent="-174625" algn="l" defTabSz="449263" rtl="0" eaLnBrk="1" fontAlgn="base" hangingPunct="1">
        <a:lnSpc>
          <a:spcPct val="90000"/>
        </a:lnSpc>
        <a:spcBef>
          <a:spcPts val="300"/>
        </a:spcBef>
        <a:spcAft>
          <a:spcPct val="0"/>
        </a:spcAft>
        <a:buClr>
          <a:srgbClr val="120C80"/>
        </a:buClr>
        <a:buSzPct val="100000"/>
        <a:buFont typeface="Arial" pitchFamily="-111" charset="0"/>
        <a:buChar char="»"/>
        <a:defRPr sz="1200" i="1">
          <a:solidFill>
            <a:srgbClr val="120C80"/>
          </a:solidFill>
          <a:latin typeface="+mn-lt"/>
          <a:ea typeface="+mn-ea"/>
          <a:cs typeface="+mn-cs"/>
        </a:defRPr>
      </a:lvl8pPr>
      <a:lvl9pPr marL="3713163" indent="-174625" algn="l" defTabSz="449263" rtl="0" eaLnBrk="1" fontAlgn="base" hangingPunct="1">
        <a:lnSpc>
          <a:spcPct val="90000"/>
        </a:lnSpc>
        <a:spcBef>
          <a:spcPts val="300"/>
        </a:spcBef>
        <a:spcAft>
          <a:spcPct val="0"/>
        </a:spcAft>
        <a:buClr>
          <a:srgbClr val="120C80"/>
        </a:buClr>
        <a:buSzPct val="100000"/>
        <a:buFont typeface="Arial" pitchFamily="-111" charset="0"/>
        <a:buChar char="»"/>
        <a:defRPr sz="1200" i="1">
          <a:solidFill>
            <a:srgbClr val="120C8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30.jpeg"/><Relationship Id="rId1" Type="http://schemas.openxmlformats.org/officeDocument/2006/relationships/slideLayout" Target="../slideLayouts/slideLayout3.xml"/><Relationship Id="rId2" Type="http://schemas.openxmlformats.org/officeDocument/2006/relationships/image" Target="../media/image28.wmf"/><Relationship Id="rId3" Type="http://schemas.openxmlformats.org/officeDocument/2006/relationships/image" Target="../media/image29.wmf"/><Relationship Id="rId5" Type="http://schemas.openxmlformats.org/officeDocument/2006/relationships/image" Target="../media/image31.jpe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3" Type="http://schemas.openxmlformats.org/officeDocument/2006/relationships/oleObject" Target="../embeddings/Feuille_Microsoft_Excel_97_-_20041.xls"/><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4" Type="http://schemas.openxmlformats.org/officeDocument/2006/relationships/image" Target="../media/image8.png"/><Relationship Id="rId10" Type="http://schemas.openxmlformats.org/officeDocument/2006/relationships/image" Target="../media/image14.png"/><Relationship Id="rId5" Type="http://schemas.openxmlformats.org/officeDocument/2006/relationships/image" Target="../media/image9.png"/><Relationship Id="rId7" Type="http://schemas.openxmlformats.org/officeDocument/2006/relationships/image" Target="../media/image11.png"/><Relationship Id="rId11"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3.xml"/><Relationship Id="rId9" Type="http://schemas.openxmlformats.org/officeDocument/2006/relationships/image" Target="../media/image13.jpeg"/><Relationship Id="rId3" Type="http://schemas.openxmlformats.org/officeDocument/2006/relationships/image" Target="../media/image7.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image" Target="../media/image16.jpeg"/><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5" Type="http://schemas.openxmlformats.org/officeDocument/2006/relationships/image" Target="../media/image17.jpeg"/></Relationships>
</file>

<file path=ppt/slides/_rels/slide7.xml.rels><?xml version="1.0" encoding="UTF-8" standalone="yes"?>
<Relationships xmlns="http://schemas.openxmlformats.org/package/2006/relationships"><Relationship Id="rId8" Type="http://schemas.openxmlformats.org/officeDocument/2006/relationships/image" Target="../media/image24.jpeg"/><Relationship Id="rId4" Type="http://schemas.openxmlformats.org/officeDocument/2006/relationships/image" Target="../media/image20.png"/><Relationship Id="rId10" Type="http://schemas.openxmlformats.org/officeDocument/2006/relationships/image" Target="../media/image26.png"/><Relationship Id="rId5" Type="http://schemas.openxmlformats.org/officeDocument/2006/relationships/image" Target="../media/image21.jpeg"/><Relationship Id="rId7" Type="http://schemas.openxmlformats.org/officeDocument/2006/relationships/image" Target="../media/image23.png"/><Relationship Id="rId11"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image" Target="../media/image18.png"/><Relationship Id="rId9" Type="http://schemas.openxmlformats.org/officeDocument/2006/relationships/image" Target="../media/image25.png"/><Relationship Id="rId3" Type="http://schemas.openxmlformats.org/officeDocument/2006/relationships/image" Target="../media/image19.wmf"/><Relationship Id="rId6"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V6 Backup and Restore</a:t>
            </a:r>
            <a:endParaRPr lang="en-US" dirty="0"/>
          </a:p>
        </p:txBody>
      </p:sp>
      <p:sp>
        <p:nvSpPr>
          <p:cNvPr id="4" name="Sous-titre 3"/>
          <p:cNvSpPr>
            <a:spLocks noGrp="1"/>
          </p:cNvSpPr>
          <p:nvPr>
            <p:ph type="subTitle" idx="1"/>
          </p:nvPr>
        </p:nvSpPr>
        <p:spPr/>
        <p:txBody>
          <a:bodyPr/>
          <a:lstStyle/>
          <a:p>
            <a:r>
              <a:rPr lang="en-US" dirty="0" smtClean="0"/>
              <a:t>Protecting Data in the ENOVIA V6 Environment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4" name="Picture 41"/>
          <p:cNvPicPr>
            <a:picLocks noChangeAspect="1"/>
          </p:cNvPicPr>
          <p:nvPr/>
        </p:nvPicPr>
        <p:blipFill>
          <a:blip r:embed="rId2"/>
          <a:srcRect/>
          <a:stretch>
            <a:fillRect/>
          </a:stretch>
        </p:blipFill>
        <p:spPr bwMode="auto">
          <a:xfrm>
            <a:off x="4351235" y="3499084"/>
            <a:ext cx="373165" cy="539516"/>
          </a:xfrm>
          <a:prstGeom prst="rect">
            <a:avLst/>
          </a:prstGeom>
          <a:noFill/>
          <a:ln w="9525">
            <a:noFill/>
            <a:miter lim="800000"/>
            <a:headEnd/>
            <a:tailEnd/>
          </a:ln>
        </p:spPr>
      </p:pic>
      <p:pic>
        <p:nvPicPr>
          <p:cNvPr id="86" name="Picture 40"/>
          <p:cNvPicPr>
            <a:picLocks noChangeAspect="1"/>
          </p:cNvPicPr>
          <p:nvPr/>
        </p:nvPicPr>
        <p:blipFill>
          <a:blip r:embed="rId3"/>
          <a:srcRect/>
          <a:stretch>
            <a:fillRect/>
          </a:stretch>
        </p:blipFill>
        <p:spPr bwMode="auto">
          <a:xfrm>
            <a:off x="3704625" y="3477614"/>
            <a:ext cx="419100" cy="573329"/>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Synchronization mechanism with VPM Application</a:t>
            </a:r>
            <a:endParaRPr lang="en-US" dirty="0"/>
          </a:p>
        </p:txBody>
      </p:sp>
      <p:sp>
        <p:nvSpPr>
          <p:cNvPr id="19" name="Rectangle 3"/>
          <p:cNvSpPr>
            <a:spLocks noChangeArrowheads="1"/>
          </p:cNvSpPr>
          <p:nvPr/>
        </p:nvSpPr>
        <p:spPr bwMode="auto">
          <a:xfrm>
            <a:off x="788592" y="2491666"/>
            <a:ext cx="307777" cy="138499"/>
          </a:xfrm>
          <a:prstGeom prst="rect">
            <a:avLst/>
          </a:prstGeom>
          <a:noFill/>
          <a:ln w="9525">
            <a:noFill/>
            <a:miter lim="800000"/>
            <a:headEnd/>
            <a:tailEnd/>
          </a:ln>
        </p:spPr>
        <p:txBody>
          <a:bodyPr wrap="none" lIns="0" tIns="0" rIns="0" bIns="0" anchor="ctr">
            <a:spAutoFit/>
          </a:bodyPr>
          <a:lstStyle/>
          <a:p>
            <a:r>
              <a:rPr lang="fr-FR" sz="900" b="1" smtClean="0"/>
              <a:t>Site 1</a:t>
            </a:r>
            <a:endParaRPr lang="en-US" sz="900" b="1"/>
          </a:p>
        </p:txBody>
      </p:sp>
      <p:sp>
        <p:nvSpPr>
          <p:cNvPr id="23" name="Rectangle 7"/>
          <p:cNvSpPr>
            <a:spLocks noChangeArrowheads="1"/>
          </p:cNvSpPr>
          <p:nvPr/>
        </p:nvSpPr>
        <p:spPr bwMode="auto">
          <a:xfrm>
            <a:off x="7021708" y="2680370"/>
            <a:ext cx="307777" cy="138499"/>
          </a:xfrm>
          <a:prstGeom prst="rect">
            <a:avLst/>
          </a:prstGeom>
          <a:noFill/>
          <a:ln w="9525">
            <a:noFill/>
            <a:miter lim="800000"/>
            <a:headEnd/>
            <a:tailEnd/>
          </a:ln>
        </p:spPr>
        <p:txBody>
          <a:bodyPr wrap="none" lIns="0" tIns="0" rIns="0" bIns="0" anchor="ctr">
            <a:spAutoFit/>
          </a:bodyPr>
          <a:lstStyle/>
          <a:p>
            <a:r>
              <a:rPr lang="fr-FR" sz="900" b="1" smtClean="0"/>
              <a:t>Site 3</a:t>
            </a:r>
            <a:endParaRPr lang="en-US" sz="900" b="1"/>
          </a:p>
        </p:txBody>
      </p:sp>
      <p:sp>
        <p:nvSpPr>
          <p:cNvPr id="27" name="Rectangle 11"/>
          <p:cNvSpPr>
            <a:spLocks noChangeArrowheads="1"/>
          </p:cNvSpPr>
          <p:nvPr/>
        </p:nvSpPr>
        <p:spPr bwMode="auto">
          <a:xfrm>
            <a:off x="3714172" y="5725046"/>
            <a:ext cx="307777" cy="138499"/>
          </a:xfrm>
          <a:prstGeom prst="rect">
            <a:avLst/>
          </a:prstGeom>
          <a:noFill/>
          <a:ln w="9525">
            <a:noFill/>
            <a:miter lim="800000"/>
            <a:headEnd/>
            <a:tailEnd/>
          </a:ln>
        </p:spPr>
        <p:txBody>
          <a:bodyPr wrap="none" lIns="0" tIns="0" rIns="0" bIns="0" anchor="ctr">
            <a:spAutoFit/>
          </a:bodyPr>
          <a:lstStyle/>
          <a:p>
            <a:r>
              <a:rPr lang="fr-FR" sz="900" b="1" smtClean="0"/>
              <a:t>Site 2</a:t>
            </a:r>
            <a:endParaRPr lang="en-US" sz="900" b="1"/>
          </a:p>
        </p:txBody>
      </p:sp>
      <p:sp>
        <p:nvSpPr>
          <p:cNvPr id="35" name="Rectangle 19"/>
          <p:cNvSpPr>
            <a:spLocks noChangeArrowheads="1"/>
          </p:cNvSpPr>
          <p:nvPr/>
        </p:nvSpPr>
        <p:spPr bwMode="auto">
          <a:xfrm>
            <a:off x="3962561" y="3278296"/>
            <a:ext cx="628377" cy="138499"/>
          </a:xfrm>
          <a:prstGeom prst="rect">
            <a:avLst/>
          </a:prstGeom>
          <a:noFill/>
          <a:ln w="9525">
            <a:noFill/>
            <a:miter lim="800000"/>
            <a:headEnd/>
            <a:tailEnd/>
          </a:ln>
        </p:spPr>
        <p:txBody>
          <a:bodyPr wrap="none" lIns="0" tIns="0" rIns="0" bIns="0" anchor="ctr">
            <a:spAutoFit/>
          </a:bodyPr>
          <a:lstStyle/>
          <a:p>
            <a:r>
              <a:rPr lang="fr-FR" sz="900" b="1" smtClean="0"/>
              <a:t>Central site</a:t>
            </a:r>
            <a:endParaRPr lang="en-US" sz="900" b="1"/>
          </a:p>
        </p:txBody>
      </p:sp>
      <p:sp>
        <p:nvSpPr>
          <p:cNvPr id="59" name="Oval 56"/>
          <p:cNvSpPr>
            <a:spLocks noChangeArrowheads="1"/>
          </p:cNvSpPr>
          <p:nvPr/>
        </p:nvSpPr>
        <p:spPr bwMode="auto">
          <a:xfrm>
            <a:off x="3439682" y="5571460"/>
            <a:ext cx="1632050" cy="1063256"/>
          </a:xfrm>
          <a:prstGeom prst="ellipse">
            <a:avLst/>
          </a:prstGeom>
          <a:noFill/>
          <a:ln w="19050">
            <a:solidFill>
              <a:schemeClr val="tx1"/>
            </a:solidFill>
            <a:round/>
            <a:headEnd/>
            <a:tailEnd/>
          </a:ln>
        </p:spPr>
        <p:txBody>
          <a:bodyPr wrap="square" lIns="90000" tIns="46800" rIns="36000" bIns="46800" anchor="ctr">
            <a:noAutofit/>
          </a:bodyPr>
          <a:lstStyle/>
          <a:p>
            <a:endParaRPr lang="en-US"/>
          </a:p>
        </p:txBody>
      </p:sp>
      <p:sp>
        <p:nvSpPr>
          <p:cNvPr id="60" name="Oval 57"/>
          <p:cNvSpPr>
            <a:spLocks noChangeArrowheads="1"/>
          </p:cNvSpPr>
          <p:nvPr/>
        </p:nvSpPr>
        <p:spPr bwMode="auto">
          <a:xfrm>
            <a:off x="3246817" y="3170276"/>
            <a:ext cx="2193925" cy="1339702"/>
          </a:xfrm>
          <a:prstGeom prst="ellipse">
            <a:avLst/>
          </a:prstGeom>
          <a:noFill/>
          <a:ln w="19050">
            <a:solidFill>
              <a:schemeClr val="tx1"/>
            </a:solidFill>
            <a:round/>
            <a:headEnd/>
            <a:tailEnd/>
          </a:ln>
        </p:spPr>
        <p:txBody>
          <a:bodyPr lIns="90000" tIns="46800" rIns="36000" bIns="46800" anchor="ctr">
            <a:noAutofit/>
          </a:bodyPr>
          <a:lstStyle/>
          <a:p>
            <a:endParaRPr lang="en-US"/>
          </a:p>
        </p:txBody>
      </p:sp>
      <p:sp>
        <p:nvSpPr>
          <p:cNvPr id="61" name="Rectangle 59"/>
          <p:cNvSpPr>
            <a:spLocks noChangeArrowheads="1"/>
          </p:cNvSpPr>
          <p:nvPr/>
        </p:nvSpPr>
        <p:spPr bwMode="auto">
          <a:xfrm>
            <a:off x="4535867" y="6217393"/>
            <a:ext cx="168275" cy="158750"/>
          </a:xfrm>
          <a:prstGeom prst="rect">
            <a:avLst/>
          </a:prstGeom>
          <a:solidFill>
            <a:srgbClr val="33CC33"/>
          </a:solidFill>
          <a:ln w="3175" algn="ctr">
            <a:solidFill>
              <a:schemeClr val="tx1"/>
            </a:solidFill>
            <a:miter lim="800000"/>
            <a:headEnd/>
            <a:tailEnd/>
          </a:ln>
        </p:spPr>
        <p:txBody>
          <a:bodyPr wrap="none" lIns="0" tIns="0" rIns="0" bIns="0" anchor="ctr"/>
          <a:lstStyle/>
          <a:p>
            <a:pPr algn="ctr"/>
            <a:r>
              <a:rPr lang="fr-FR" sz="1200" b="1"/>
              <a:t>1</a:t>
            </a:r>
          </a:p>
        </p:txBody>
      </p:sp>
      <p:sp>
        <p:nvSpPr>
          <p:cNvPr id="62" name="Text Box 60"/>
          <p:cNvSpPr txBox="1">
            <a:spLocks noChangeArrowheads="1"/>
          </p:cNvSpPr>
          <p:nvPr/>
        </p:nvSpPr>
        <p:spPr bwMode="auto">
          <a:xfrm>
            <a:off x="1066800" y="5680818"/>
            <a:ext cx="2393251" cy="279180"/>
          </a:xfrm>
          <a:prstGeom prst="rect">
            <a:avLst/>
          </a:prstGeom>
          <a:noFill/>
          <a:ln w="9525">
            <a:noFill/>
            <a:miter lim="800000"/>
            <a:headEnd/>
            <a:tailEnd/>
          </a:ln>
        </p:spPr>
        <p:txBody>
          <a:bodyPr wrap="none" lIns="90000" tIns="46800" rIns="36000" bIns="46800">
            <a:spAutoFit/>
          </a:bodyPr>
          <a:lstStyle/>
          <a:p>
            <a:r>
              <a:rPr lang="fr-FR" sz="1200" b="1" dirty="0"/>
              <a:t>1. </a:t>
            </a:r>
            <a:r>
              <a:rPr lang="fr-FR" sz="1200" b="1" dirty="0" err="1"/>
              <a:t>Need</a:t>
            </a:r>
            <a:r>
              <a:rPr lang="fr-FR" sz="1200" b="1" dirty="0"/>
              <a:t> to </a:t>
            </a:r>
            <a:r>
              <a:rPr lang="fr-FR" sz="1200" b="1" dirty="0" err="1"/>
              <a:t>get</a:t>
            </a:r>
            <a:r>
              <a:rPr lang="fr-FR" sz="1200" b="1" dirty="0" smtClean="0"/>
              <a:t> the Green </a:t>
            </a:r>
            <a:r>
              <a:rPr lang="fr-FR" sz="1200" b="1" dirty="0" err="1"/>
              <a:t>object</a:t>
            </a:r>
            <a:endParaRPr lang="fr-FR" sz="1200" b="1" dirty="0"/>
          </a:p>
        </p:txBody>
      </p:sp>
      <p:sp>
        <p:nvSpPr>
          <p:cNvPr id="64" name="Rectangle 62"/>
          <p:cNvSpPr>
            <a:spLocks noChangeArrowheads="1"/>
          </p:cNvSpPr>
          <p:nvPr/>
        </p:nvSpPr>
        <p:spPr bwMode="auto">
          <a:xfrm>
            <a:off x="1284667" y="3193784"/>
            <a:ext cx="168275" cy="158750"/>
          </a:xfrm>
          <a:prstGeom prst="rect">
            <a:avLst/>
          </a:prstGeom>
          <a:solidFill>
            <a:srgbClr val="33CC33"/>
          </a:solidFill>
          <a:ln w="3175" algn="ctr">
            <a:solidFill>
              <a:schemeClr val="tx1"/>
            </a:solidFill>
            <a:miter lim="800000"/>
            <a:headEnd/>
            <a:tailEnd/>
          </a:ln>
        </p:spPr>
        <p:txBody>
          <a:bodyPr wrap="none" lIns="0" tIns="0" rIns="0" bIns="0" anchor="ctr"/>
          <a:lstStyle/>
          <a:p>
            <a:pPr algn="ctr"/>
            <a:r>
              <a:rPr lang="fr-FR" sz="1200" b="1"/>
              <a:t>3</a:t>
            </a:r>
          </a:p>
        </p:txBody>
      </p:sp>
      <p:sp>
        <p:nvSpPr>
          <p:cNvPr id="65" name="Line 63"/>
          <p:cNvSpPr>
            <a:spLocks noChangeShapeType="1"/>
          </p:cNvSpPr>
          <p:nvPr/>
        </p:nvSpPr>
        <p:spPr bwMode="auto">
          <a:xfrm flipH="1" flipV="1">
            <a:off x="3827850" y="4050942"/>
            <a:ext cx="0" cy="1629875"/>
          </a:xfrm>
          <a:prstGeom prst="line">
            <a:avLst/>
          </a:prstGeom>
          <a:noFill/>
          <a:ln w="28575">
            <a:solidFill>
              <a:schemeClr val="tx1"/>
            </a:solidFill>
            <a:round/>
            <a:headEnd/>
            <a:tailEnd type="arrow" w="med" len="med"/>
          </a:ln>
        </p:spPr>
        <p:txBody>
          <a:bodyPr wrap="square" lIns="90000" tIns="46800" rIns="36000" bIns="46800">
            <a:spAutoFit/>
          </a:bodyPr>
          <a:lstStyle/>
          <a:p>
            <a:endParaRPr lang="en-US"/>
          </a:p>
        </p:txBody>
      </p:sp>
      <p:sp>
        <p:nvSpPr>
          <p:cNvPr id="66" name="Text Box 64"/>
          <p:cNvSpPr txBox="1">
            <a:spLocks noChangeArrowheads="1"/>
          </p:cNvSpPr>
          <p:nvPr/>
        </p:nvSpPr>
        <p:spPr bwMode="auto">
          <a:xfrm>
            <a:off x="1922575" y="4654691"/>
            <a:ext cx="1908872" cy="463846"/>
          </a:xfrm>
          <a:prstGeom prst="rect">
            <a:avLst/>
          </a:prstGeom>
          <a:noFill/>
          <a:ln w="9525">
            <a:noFill/>
            <a:miter lim="800000"/>
            <a:headEnd/>
            <a:tailEnd/>
          </a:ln>
        </p:spPr>
        <p:txBody>
          <a:bodyPr wrap="none" lIns="90000" tIns="46800" rIns="36000" bIns="46800">
            <a:spAutoFit/>
          </a:bodyPr>
          <a:lstStyle/>
          <a:p>
            <a:pPr algn="ctr"/>
            <a:r>
              <a:rPr lang="fr-FR" sz="1200" b="1" dirty="0"/>
              <a:t>2. </a:t>
            </a:r>
            <a:r>
              <a:rPr lang="fr-FR" sz="1200" b="1" dirty="0" err="1"/>
              <a:t>Ask</a:t>
            </a:r>
            <a:r>
              <a:rPr lang="fr-FR" sz="1200" b="1" dirty="0"/>
              <a:t> to the MCS </a:t>
            </a:r>
            <a:r>
              <a:rPr lang="fr-FR" sz="1200" b="1" dirty="0" err="1"/>
              <a:t>where</a:t>
            </a:r>
            <a:r>
              <a:rPr lang="fr-FR" sz="1200" b="1" dirty="0"/>
              <a:t/>
            </a:r>
            <a:br>
              <a:rPr lang="fr-FR" sz="1200" b="1" dirty="0"/>
            </a:br>
            <a:r>
              <a:rPr lang="fr-FR" sz="1200" b="1" dirty="0" smtClean="0"/>
              <a:t>the </a:t>
            </a:r>
            <a:r>
              <a:rPr lang="fr-FR" sz="1200" b="1" dirty="0" err="1" smtClean="0"/>
              <a:t>latest</a:t>
            </a:r>
            <a:r>
              <a:rPr lang="fr-FR" sz="1200" b="1" dirty="0" smtClean="0"/>
              <a:t> version </a:t>
            </a:r>
            <a:r>
              <a:rPr lang="fr-FR" sz="1200" b="1" dirty="0" err="1" smtClean="0"/>
              <a:t>is</a:t>
            </a:r>
            <a:endParaRPr lang="fr-FR" sz="1200" b="1" dirty="0"/>
          </a:p>
        </p:txBody>
      </p:sp>
      <p:sp>
        <p:nvSpPr>
          <p:cNvPr id="68" name="Text Box 67"/>
          <p:cNvSpPr txBox="1">
            <a:spLocks noChangeArrowheads="1"/>
          </p:cNvSpPr>
          <p:nvPr/>
        </p:nvSpPr>
        <p:spPr bwMode="auto">
          <a:xfrm>
            <a:off x="3246817" y="2623413"/>
            <a:ext cx="2051435" cy="463846"/>
          </a:xfrm>
          <a:prstGeom prst="rect">
            <a:avLst/>
          </a:prstGeom>
          <a:noFill/>
          <a:ln w="9525">
            <a:noFill/>
            <a:miter lim="800000"/>
            <a:headEnd/>
            <a:tailEnd/>
          </a:ln>
        </p:spPr>
        <p:txBody>
          <a:bodyPr wrap="none" lIns="90000" tIns="46800" rIns="36000" bIns="46800">
            <a:spAutoFit/>
          </a:bodyPr>
          <a:lstStyle/>
          <a:p>
            <a:r>
              <a:rPr lang="fr-FR" sz="1200" b="1" dirty="0"/>
              <a:t>3. </a:t>
            </a:r>
            <a:r>
              <a:rPr lang="fr-FR" sz="1200" b="1" dirty="0" smtClean="0"/>
              <a:t>MCS </a:t>
            </a:r>
            <a:r>
              <a:rPr lang="fr-FR" sz="1200" b="1" dirty="0" err="1" smtClean="0"/>
              <a:t>determines</a:t>
            </a:r>
            <a:r>
              <a:rPr lang="fr-FR" sz="1200" b="1" dirty="0" smtClean="0"/>
              <a:t> </a:t>
            </a:r>
            <a:r>
              <a:rPr lang="fr-FR" sz="1200" b="1" dirty="0" err="1" smtClean="0"/>
              <a:t>which</a:t>
            </a:r>
            <a:r>
              <a:rPr lang="fr-FR" sz="1200" b="1" dirty="0" smtClean="0"/>
              <a:t> </a:t>
            </a:r>
            <a:br>
              <a:rPr lang="fr-FR" sz="1200" b="1" dirty="0" smtClean="0"/>
            </a:br>
            <a:r>
              <a:rPr lang="fr-FR" sz="1200" b="1" dirty="0" smtClean="0"/>
              <a:t>FCS has the </a:t>
            </a:r>
            <a:r>
              <a:rPr lang="fr-FR" sz="1200" b="1" dirty="0" err="1" smtClean="0"/>
              <a:t>latest</a:t>
            </a:r>
            <a:r>
              <a:rPr lang="fr-FR" sz="1200" b="1" dirty="0" smtClean="0"/>
              <a:t> </a:t>
            </a:r>
            <a:r>
              <a:rPr lang="fr-FR" sz="1200" b="1" dirty="0"/>
              <a:t>version</a:t>
            </a:r>
          </a:p>
        </p:txBody>
      </p:sp>
      <p:sp>
        <p:nvSpPr>
          <p:cNvPr id="69" name="Line 68"/>
          <p:cNvSpPr>
            <a:spLocks noChangeShapeType="1"/>
          </p:cNvSpPr>
          <p:nvPr/>
        </p:nvSpPr>
        <p:spPr bwMode="auto">
          <a:xfrm flipH="1" flipV="1">
            <a:off x="1488556" y="3191540"/>
            <a:ext cx="2305677" cy="659342"/>
          </a:xfrm>
          <a:prstGeom prst="line">
            <a:avLst/>
          </a:prstGeom>
          <a:noFill/>
          <a:ln w="28575">
            <a:solidFill>
              <a:schemeClr val="tx1"/>
            </a:solidFill>
            <a:round/>
            <a:headEnd/>
            <a:tailEnd type="arrow" w="med" len="med"/>
          </a:ln>
        </p:spPr>
        <p:txBody>
          <a:bodyPr wrap="square" lIns="90000" tIns="46800" rIns="36000" bIns="46800">
            <a:spAutoFit/>
          </a:bodyPr>
          <a:lstStyle/>
          <a:p>
            <a:endParaRPr lang="en-US"/>
          </a:p>
        </p:txBody>
      </p:sp>
      <p:sp>
        <p:nvSpPr>
          <p:cNvPr id="70" name="Line 69"/>
          <p:cNvSpPr>
            <a:spLocks noChangeShapeType="1"/>
          </p:cNvSpPr>
          <p:nvPr/>
        </p:nvSpPr>
        <p:spPr bwMode="auto">
          <a:xfrm>
            <a:off x="1594884" y="3010786"/>
            <a:ext cx="2739073" cy="791380"/>
          </a:xfrm>
          <a:prstGeom prst="line">
            <a:avLst/>
          </a:prstGeom>
          <a:noFill/>
          <a:ln w="28575">
            <a:solidFill>
              <a:schemeClr val="tx1"/>
            </a:solidFill>
            <a:round/>
            <a:headEnd/>
            <a:tailEnd type="arrow" w="med" len="med"/>
          </a:ln>
        </p:spPr>
        <p:txBody>
          <a:bodyPr wrap="square" lIns="90000" tIns="46800" rIns="36000" bIns="46800">
            <a:spAutoFit/>
          </a:bodyPr>
          <a:lstStyle/>
          <a:p>
            <a:endParaRPr lang="en-US"/>
          </a:p>
        </p:txBody>
      </p:sp>
      <p:sp>
        <p:nvSpPr>
          <p:cNvPr id="71" name="Text Box 70"/>
          <p:cNvSpPr txBox="1">
            <a:spLocks noChangeArrowheads="1"/>
          </p:cNvSpPr>
          <p:nvPr/>
        </p:nvSpPr>
        <p:spPr bwMode="auto">
          <a:xfrm>
            <a:off x="1371600" y="3852753"/>
            <a:ext cx="1991548" cy="463846"/>
          </a:xfrm>
          <a:prstGeom prst="rect">
            <a:avLst/>
          </a:prstGeom>
          <a:noFill/>
          <a:ln w="9525">
            <a:noFill/>
            <a:miter lim="800000"/>
            <a:headEnd/>
            <a:tailEnd/>
          </a:ln>
        </p:spPr>
        <p:txBody>
          <a:bodyPr wrap="none" lIns="90000" tIns="46800" rIns="36000" bIns="46800">
            <a:spAutoFit/>
          </a:bodyPr>
          <a:lstStyle/>
          <a:p>
            <a:pPr algn="ctr"/>
            <a:r>
              <a:rPr lang="fr-FR" sz="1200" b="1" dirty="0"/>
              <a:t>4. Copy the </a:t>
            </a:r>
            <a:r>
              <a:rPr lang="fr-FR" sz="1200" b="1" dirty="0" err="1" smtClean="0"/>
              <a:t>latest</a:t>
            </a:r>
            <a:r>
              <a:rPr lang="fr-FR" sz="1200" b="1" dirty="0" smtClean="0"/>
              <a:t> </a:t>
            </a:r>
            <a:r>
              <a:rPr lang="fr-FR" sz="1200" b="1" dirty="0"/>
              <a:t>version</a:t>
            </a:r>
            <a:br>
              <a:rPr lang="fr-FR" sz="1200" b="1" dirty="0"/>
            </a:br>
            <a:r>
              <a:rPr lang="fr-FR" sz="1200" b="1" dirty="0" err="1"/>
              <a:t>from</a:t>
            </a:r>
            <a:r>
              <a:rPr lang="fr-FR" sz="1200" b="1" dirty="0"/>
              <a:t> </a:t>
            </a:r>
            <a:r>
              <a:rPr lang="fr-FR" sz="1200" b="1" dirty="0" smtClean="0"/>
              <a:t>FCS to Central FCS</a:t>
            </a:r>
            <a:endParaRPr lang="fr-FR" sz="1200" b="1" dirty="0"/>
          </a:p>
        </p:txBody>
      </p:sp>
      <p:sp>
        <p:nvSpPr>
          <p:cNvPr id="74" name="Line 76"/>
          <p:cNvSpPr>
            <a:spLocks noChangeShapeType="1"/>
          </p:cNvSpPr>
          <p:nvPr/>
        </p:nvSpPr>
        <p:spPr bwMode="auto">
          <a:xfrm flipH="1">
            <a:off x="4591429" y="4173285"/>
            <a:ext cx="9497" cy="1371008"/>
          </a:xfrm>
          <a:prstGeom prst="line">
            <a:avLst/>
          </a:prstGeom>
          <a:noFill/>
          <a:ln w="28575">
            <a:solidFill>
              <a:schemeClr val="tx1"/>
            </a:solidFill>
            <a:round/>
            <a:headEnd/>
            <a:tailEnd type="arrow" w="med" len="med"/>
          </a:ln>
        </p:spPr>
        <p:txBody>
          <a:bodyPr wrap="square" lIns="90000" tIns="46800" rIns="36000" bIns="46800">
            <a:spAutoFit/>
          </a:bodyPr>
          <a:lstStyle/>
          <a:p>
            <a:endParaRPr lang="en-US"/>
          </a:p>
        </p:txBody>
      </p:sp>
      <p:sp>
        <p:nvSpPr>
          <p:cNvPr id="75" name="Text Box 77"/>
          <p:cNvSpPr txBox="1">
            <a:spLocks noChangeArrowheads="1"/>
          </p:cNvSpPr>
          <p:nvPr/>
        </p:nvSpPr>
        <p:spPr bwMode="auto">
          <a:xfrm>
            <a:off x="4704142" y="4644181"/>
            <a:ext cx="1991548" cy="463846"/>
          </a:xfrm>
          <a:prstGeom prst="rect">
            <a:avLst/>
          </a:prstGeom>
          <a:noFill/>
          <a:ln w="9525">
            <a:noFill/>
            <a:miter lim="800000"/>
            <a:headEnd/>
            <a:tailEnd/>
          </a:ln>
        </p:spPr>
        <p:txBody>
          <a:bodyPr wrap="none" lIns="90000" tIns="46800" rIns="36000" bIns="46800">
            <a:spAutoFit/>
          </a:bodyPr>
          <a:lstStyle/>
          <a:p>
            <a:pPr algn="ctr"/>
            <a:r>
              <a:rPr lang="fr-FR" sz="1200" b="1" dirty="0" smtClean="0"/>
              <a:t>5. </a:t>
            </a:r>
            <a:r>
              <a:rPr lang="fr-FR" sz="1200" b="1" dirty="0"/>
              <a:t>Copy the </a:t>
            </a:r>
            <a:r>
              <a:rPr lang="fr-FR" sz="1200" b="1" dirty="0" err="1" smtClean="0"/>
              <a:t>latest</a:t>
            </a:r>
            <a:r>
              <a:rPr lang="fr-FR" sz="1200" b="1" dirty="0" smtClean="0"/>
              <a:t> </a:t>
            </a:r>
            <a:r>
              <a:rPr lang="fr-FR" sz="1200" b="1" dirty="0"/>
              <a:t>version</a:t>
            </a:r>
            <a:br>
              <a:rPr lang="fr-FR" sz="1200" b="1" dirty="0"/>
            </a:br>
            <a:r>
              <a:rPr lang="fr-FR" sz="1200" b="1" dirty="0" err="1"/>
              <a:t>from</a:t>
            </a:r>
            <a:r>
              <a:rPr lang="fr-FR" sz="1200" b="1" dirty="0"/>
              <a:t> </a:t>
            </a:r>
            <a:r>
              <a:rPr lang="fr-FR" sz="1200" b="1" dirty="0" smtClean="0"/>
              <a:t>Central FCS to FCS</a:t>
            </a:r>
            <a:endParaRPr lang="fr-FR" sz="1200" b="1" dirty="0"/>
          </a:p>
        </p:txBody>
      </p:sp>
      <p:sp>
        <p:nvSpPr>
          <p:cNvPr id="77" name="Oval 57"/>
          <p:cNvSpPr>
            <a:spLocks noChangeArrowheads="1"/>
          </p:cNvSpPr>
          <p:nvPr/>
        </p:nvSpPr>
        <p:spPr bwMode="auto">
          <a:xfrm>
            <a:off x="6489748" y="2542955"/>
            <a:ext cx="2193925" cy="1541721"/>
          </a:xfrm>
          <a:prstGeom prst="ellipse">
            <a:avLst/>
          </a:prstGeom>
          <a:noFill/>
          <a:ln w="19050">
            <a:solidFill>
              <a:schemeClr val="tx1"/>
            </a:solidFill>
            <a:round/>
            <a:headEnd/>
            <a:tailEnd/>
          </a:ln>
        </p:spPr>
        <p:txBody>
          <a:bodyPr lIns="90000" tIns="46800" rIns="36000" bIns="46800" anchor="ctr">
            <a:noAutofit/>
          </a:bodyPr>
          <a:lstStyle/>
          <a:p>
            <a:endParaRPr lang="en-US"/>
          </a:p>
        </p:txBody>
      </p:sp>
      <p:sp>
        <p:nvSpPr>
          <p:cNvPr id="79" name="Oval 57"/>
          <p:cNvSpPr>
            <a:spLocks noChangeArrowheads="1"/>
          </p:cNvSpPr>
          <p:nvPr/>
        </p:nvSpPr>
        <p:spPr bwMode="auto">
          <a:xfrm>
            <a:off x="191383" y="2362200"/>
            <a:ext cx="1704818" cy="1658682"/>
          </a:xfrm>
          <a:prstGeom prst="ellipse">
            <a:avLst/>
          </a:prstGeom>
          <a:noFill/>
          <a:ln w="19050">
            <a:solidFill>
              <a:schemeClr val="tx1"/>
            </a:solidFill>
            <a:round/>
            <a:headEnd/>
            <a:tailEnd/>
          </a:ln>
        </p:spPr>
        <p:txBody>
          <a:bodyPr lIns="90000" tIns="46800" rIns="36000" bIns="46800" anchor="ctr">
            <a:noAutofit/>
          </a:bodyPr>
          <a:lstStyle/>
          <a:p>
            <a:endParaRPr lang="en-US"/>
          </a:p>
        </p:txBody>
      </p:sp>
      <p:sp>
        <p:nvSpPr>
          <p:cNvPr id="82" name="Rectangle 75"/>
          <p:cNvSpPr>
            <a:spLocks noChangeArrowheads="1"/>
          </p:cNvSpPr>
          <p:nvPr/>
        </p:nvSpPr>
        <p:spPr bwMode="auto">
          <a:xfrm>
            <a:off x="4538847" y="6216582"/>
            <a:ext cx="168275" cy="158750"/>
          </a:xfrm>
          <a:prstGeom prst="rect">
            <a:avLst/>
          </a:prstGeom>
          <a:solidFill>
            <a:srgbClr val="33CC33"/>
          </a:solidFill>
          <a:ln w="3175" algn="ctr">
            <a:solidFill>
              <a:schemeClr val="tx1"/>
            </a:solidFill>
            <a:miter lim="800000"/>
            <a:headEnd/>
            <a:tailEnd/>
          </a:ln>
        </p:spPr>
        <p:txBody>
          <a:bodyPr wrap="none" lIns="0" tIns="0" rIns="0" bIns="0" anchor="ctr"/>
          <a:lstStyle/>
          <a:p>
            <a:pPr algn="ctr"/>
            <a:r>
              <a:rPr lang="fr-FR" sz="1200" b="1" dirty="0"/>
              <a:t>3</a:t>
            </a:r>
          </a:p>
        </p:txBody>
      </p:sp>
      <p:sp>
        <p:nvSpPr>
          <p:cNvPr id="63" name="Rectangle 61"/>
          <p:cNvSpPr>
            <a:spLocks noChangeArrowheads="1"/>
          </p:cNvSpPr>
          <p:nvPr/>
        </p:nvSpPr>
        <p:spPr bwMode="auto">
          <a:xfrm>
            <a:off x="4513562" y="4005301"/>
            <a:ext cx="168275" cy="158750"/>
          </a:xfrm>
          <a:prstGeom prst="rect">
            <a:avLst/>
          </a:prstGeom>
          <a:solidFill>
            <a:srgbClr val="33CC33"/>
          </a:solidFill>
          <a:ln w="3175" algn="ctr">
            <a:solidFill>
              <a:schemeClr val="tx1"/>
            </a:solidFill>
            <a:miter lim="800000"/>
            <a:headEnd/>
            <a:tailEnd/>
          </a:ln>
        </p:spPr>
        <p:txBody>
          <a:bodyPr wrap="none" lIns="0" tIns="0" rIns="0" bIns="0" anchor="ctr"/>
          <a:lstStyle/>
          <a:p>
            <a:pPr algn="ctr"/>
            <a:r>
              <a:rPr lang="fr-FR" sz="1200" b="1" dirty="0"/>
              <a:t>2</a:t>
            </a:r>
          </a:p>
        </p:txBody>
      </p:sp>
      <p:sp>
        <p:nvSpPr>
          <p:cNvPr id="58" name="Line 68"/>
          <p:cNvSpPr>
            <a:spLocks noChangeShapeType="1"/>
          </p:cNvSpPr>
          <p:nvPr/>
        </p:nvSpPr>
        <p:spPr bwMode="auto">
          <a:xfrm>
            <a:off x="3883547" y="3829893"/>
            <a:ext cx="688430" cy="45719"/>
          </a:xfrm>
          <a:prstGeom prst="line">
            <a:avLst/>
          </a:prstGeom>
          <a:noFill/>
          <a:ln w="28575">
            <a:solidFill>
              <a:schemeClr val="tx1"/>
            </a:solidFill>
            <a:round/>
            <a:headEnd/>
            <a:tailEnd type="arrow" w="med" len="med"/>
          </a:ln>
        </p:spPr>
        <p:txBody>
          <a:bodyPr wrap="square" lIns="90000" tIns="46800" rIns="36000" bIns="46800">
            <a:spAutoFit/>
          </a:bodyPr>
          <a:lstStyle/>
          <a:p>
            <a:endParaRPr lang="en-US"/>
          </a:p>
        </p:txBody>
      </p:sp>
      <p:sp>
        <p:nvSpPr>
          <p:cNvPr id="72" name="Rectangle 71"/>
          <p:cNvSpPr>
            <a:spLocks noChangeArrowheads="1"/>
          </p:cNvSpPr>
          <p:nvPr/>
        </p:nvSpPr>
        <p:spPr bwMode="auto">
          <a:xfrm>
            <a:off x="1289527" y="3191503"/>
            <a:ext cx="168275" cy="158750"/>
          </a:xfrm>
          <a:prstGeom prst="rect">
            <a:avLst/>
          </a:prstGeom>
          <a:solidFill>
            <a:srgbClr val="33CC33"/>
          </a:solidFill>
          <a:ln w="3175" algn="ctr">
            <a:solidFill>
              <a:schemeClr val="tx1"/>
            </a:solidFill>
            <a:miter lim="800000"/>
            <a:headEnd/>
            <a:tailEnd/>
          </a:ln>
        </p:spPr>
        <p:txBody>
          <a:bodyPr wrap="none" lIns="0" tIns="0" rIns="0" bIns="0" anchor="ctr"/>
          <a:lstStyle/>
          <a:p>
            <a:pPr algn="ctr"/>
            <a:r>
              <a:rPr lang="fr-FR" sz="1200" b="1"/>
              <a:t>3</a:t>
            </a:r>
          </a:p>
        </p:txBody>
      </p:sp>
      <p:sp>
        <p:nvSpPr>
          <p:cNvPr id="67" name="Title 1"/>
          <p:cNvSpPr txBox="1">
            <a:spLocks/>
          </p:cNvSpPr>
          <p:nvPr/>
        </p:nvSpPr>
        <p:spPr bwMode="auto">
          <a:xfrm>
            <a:off x="911418" y="1537997"/>
            <a:ext cx="7318181" cy="67180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lnSpc>
                <a:spcPct val="90000"/>
              </a:lnSpc>
            </a:pPr>
            <a:r>
              <a:rPr kumimoji="0" lang="en-US" sz="1400" b="1" i="0" u="none" strike="noStrike" kern="0" cap="none" spc="0" normalizeH="0" baseline="0" noProof="0" dirty="0" smtClean="0">
                <a:ln>
                  <a:noFill/>
                </a:ln>
                <a:solidFill>
                  <a:srgbClr val="120C80"/>
                </a:solidFill>
                <a:effectLst/>
                <a:uLnTx/>
                <a:uFillTx/>
                <a:latin typeface="+mj-lt"/>
                <a:ea typeface="+mj-ea"/>
                <a:cs typeface="+mj-cs"/>
              </a:rPr>
              <a:t>By default</a:t>
            </a:r>
            <a:r>
              <a:rPr kumimoji="0" lang="en-US" sz="1400" b="1" i="0" u="none" strike="noStrike" kern="0" cap="none" spc="0" normalizeH="0" noProof="0" dirty="0" smtClean="0">
                <a:ln>
                  <a:noFill/>
                </a:ln>
                <a:solidFill>
                  <a:srgbClr val="120C80"/>
                </a:solidFill>
                <a:effectLst/>
                <a:uLnTx/>
                <a:uFillTx/>
                <a:latin typeface="+mj-lt"/>
                <a:ea typeface="+mj-ea"/>
                <a:cs typeface="+mj-cs"/>
              </a:rPr>
              <a:t> in V2009x, all synchronization goes directly from FCS to FCS without necessarily passing through the MCS. To change </a:t>
            </a:r>
            <a:r>
              <a:rPr lang="en-US" sz="1400" b="1" kern="0" dirty="0" smtClean="0">
                <a:solidFill>
                  <a:srgbClr val="120C80"/>
                </a:solidFill>
                <a:latin typeface="+mj-lt"/>
                <a:ea typeface="+mj-ea"/>
                <a:cs typeface="+mj-cs"/>
              </a:rPr>
              <a:t>this behavior: </a:t>
            </a:r>
            <a:endParaRPr kumimoji="0" lang="en-US" sz="1400" b="1" i="0" u="none" strike="noStrike" kern="0" cap="none" spc="0" normalizeH="0" baseline="0" noProof="0" dirty="0" smtClean="0">
              <a:ln>
                <a:noFill/>
              </a:ln>
              <a:solidFill>
                <a:srgbClr val="120C80"/>
              </a:solidFill>
              <a:effectLst/>
              <a:uLnTx/>
              <a:uFillTx/>
              <a:latin typeface="+mj-lt"/>
              <a:ea typeface="+mj-ea"/>
              <a:cs typeface="+mj-cs"/>
            </a:endParaRPr>
          </a:p>
          <a:p>
            <a:pPr lvl="0">
              <a:lnSpc>
                <a:spcPct val="90000"/>
              </a:lnSpc>
            </a:pPr>
            <a:r>
              <a:rPr kumimoji="0" lang="en-US" sz="1400" b="1" i="0" u="none" strike="noStrike" kern="0" cap="none" spc="0" normalizeH="0" baseline="0" noProof="0" dirty="0" smtClean="0">
                <a:ln>
                  <a:noFill/>
                </a:ln>
                <a:solidFill>
                  <a:srgbClr val="120C80"/>
                </a:solidFill>
                <a:effectLst/>
                <a:uLnTx/>
                <a:uFillTx/>
                <a:latin typeface="+mj-lt"/>
                <a:ea typeface="+mj-ea"/>
                <a:cs typeface="+mj-cs"/>
              </a:rPr>
              <a:t>Activation of JPO from VPM</a:t>
            </a:r>
            <a:r>
              <a:rPr kumimoji="0" lang="en-US" sz="1400" b="1" i="0" u="none" strike="noStrike" kern="0" cap="none" spc="0" normalizeH="0" noProof="0" dirty="0" smtClean="0">
                <a:ln>
                  <a:noFill/>
                </a:ln>
                <a:solidFill>
                  <a:srgbClr val="120C80"/>
                </a:solidFill>
                <a:effectLst/>
                <a:uLnTx/>
                <a:uFillTx/>
                <a:latin typeface="+mj-lt"/>
                <a:ea typeface="+mj-ea"/>
                <a:cs typeface="+mj-cs"/>
              </a:rPr>
              <a:t> app suite with Environment variable</a:t>
            </a:r>
            <a:r>
              <a:rPr lang="en-US" sz="1400" b="1" kern="0" dirty="0" smtClean="0">
                <a:solidFill>
                  <a:srgbClr val="120C80"/>
                </a:solidFill>
                <a:latin typeface="+mj-lt"/>
                <a:ea typeface="+mj-ea"/>
                <a:cs typeface="+mj-cs"/>
              </a:rPr>
              <a:t> in </a:t>
            </a:r>
            <a:r>
              <a:rPr lang="en-US" sz="1400" b="1" kern="0" dirty="0" err="1" smtClean="0">
                <a:solidFill>
                  <a:srgbClr val="120C80"/>
                </a:solidFill>
                <a:latin typeface="+mj-lt"/>
                <a:ea typeface="+mj-ea"/>
                <a:cs typeface="+mj-cs"/>
              </a:rPr>
              <a:t>mxEnv.sh</a:t>
            </a:r>
            <a:r>
              <a:rPr kumimoji="0" lang="en-US" sz="1400" b="1" i="0" u="none" strike="noStrike" kern="0" cap="none" spc="0" normalizeH="0" noProof="0" dirty="0" smtClean="0">
                <a:ln>
                  <a:noFill/>
                </a:ln>
                <a:solidFill>
                  <a:srgbClr val="120C80"/>
                </a:solidFill>
                <a:effectLst/>
                <a:uLnTx/>
                <a:uFillTx/>
                <a:latin typeface="+mj-lt"/>
                <a:ea typeface="+mj-ea"/>
                <a:cs typeface="+mj-cs"/>
              </a:rPr>
              <a:t> </a:t>
            </a:r>
          </a:p>
          <a:p>
            <a:pPr lvl="0">
              <a:lnSpc>
                <a:spcPct val="90000"/>
              </a:lnSpc>
            </a:pPr>
            <a:endParaRPr kumimoji="0" lang="en-US" sz="1400" b="1" i="0" u="none" strike="noStrike" kern="0" cap="none" spc="0" normalizeH="0" noProof="0" dirty="0" smtClean="0">
              <a:ln>
                <a:noFill/>
              </a:ln>
              <a:solidFill>
                <a:srgbClr val="120C80"/>
              </a:solidFill>
              <a:effectLst/>
              <a:uLnTx/>
              <a:uFillTx/>
              <a:latin typeface="+mj-lt"/>
              <a:ea typeface="+mj-ea"/>
              <a:cs typeface="+mj-cs"/>
            </a:endParaRPr>
          </a:p>
          <a:p>
            <a:pPr lvl="0">
              <a:lnSpc>
                <a:spcPct val="90000"/>
              </a:lnSpc>
            </a:pPr>
            <a:r>
              <a:rPr lang="en-US" sz="1400" b="1" i="1" dirty="0" smtClean="0">
                <a:sym typeface="Wingdings" pitchFamily="2" charset="2"/>
              </a:rPr>
              <a:t>MX_FCS_REPLICATE_PROGRAM_NAME=</a:t>
            </a:r>
            <a:r>
              <a:rPr lang="en-US" sz="1400" b="1" i="1" dirty="0" err="1" smtClean="0">
                <a:sym typeface="Wingdings" pitchFamily="2" charset="2"/>
              </a:rPr>
              <a:t>com.ds.utils.ReplicationCallBack</a:t>
            </a:r>
            <a:r>
              <a:rPr lang="en-US" sz="1400" b="1" i="1" dirty="0" smtClean="0">
                <a:sym typeface="Wingdings" pitchFamily="2" charset="2"/>
              </a:rPr>
              <a:t/>
            </a:r>
            <a:br>
              <a:rPr lang="en-US" sz="1400" b="1" i="1" dirty="0" smtClean="0">
                <a:sym typeface="Wingdings" pitchFamily="2" charset="2"/>
              </a:rPr>
            </a:br>
            <a:endParaRPr lang="en-US" sz="1400" b="1" i="1" dirty="0" smtClean="0">
              <a:sym typeface="Wingdings" pitchFamily="2" charset="2"/>
            </a:endParaRPr>
          </a:p>
          <a:p>
            <a:pPr lvl="0">
              <a:lnSpc>
                <a:spcPct val="90000"/>
              </a:lnSpc>
            </a:pPr>
            <a:r>
              <a:rPr kumimoji="0" lang="en-US" sz="1400" b="1" u="none" strike="noStrike" kern="0" cap="none" spc="0" normalizeH="0" baseline="0" noProof="0" dirty="0" smtClean="0">
                <a:ln>
                  <a:noFill/>
                </a:ln>
                <a:solidFill>
                  <a:srgbClr val="120C80"/>
                </a:solidFill>
                <a:effectLst/>
                <a:uLnTx/>
                <a:uFillTx/>
                <a:latin typeface="+mj-lt"/>
                <a:ea typeface="+mj-ea"/>
                <a:cs typeface="+mj-cs"/>
                <a:sym typeface="Wingdings" pitchFamily="2" charset="2"/>
              </a:rPr>
              <a:t>This means that all synchronizations</a:t>
            </a:r>
            <a:r>
              <a:rPr kumimoji="0" lang="en-US" sz="1400" b="1" u="none" strike="noStrike" kern="0" cap="none" spc="0" normalizeH="0" noProof="0" dirty="0" smtClean="0">
                <a:ln>
                  <a:noFill/>
                </a:ln>
                <a:solidFill>
                  <a:srgbClr val="120C80"/>
                </a:solidFill>
                <a:effectLst/>
                <a:uLnTx/>
                <a:uFillTx/>
                <a:latin typeface="+mj-lt"/>
                <a:ea typeface="+mj-ea"/>
                <a:cs typeface="+mj-cs"/>
                <a:sym typeface="Wingdings" pitchFamily="2" charset="2"/>
              </a:rPr>
              <a:t> will necessarily copy the data to the master FCS before transferring to another site/location.</a:t>
            </a:r>
            <a:endParaRPr kumimoji="0" lang="en-US" sz="1400" b="1" u="none" strike="noStrike" kern="0" cap="none" spc="0" normalizeH="0" baseline="0" noProof="0" dirty="0">
              <a:ln>
                <a:noFill/>
              </a:ln>
              <a:solidFill>
                <a:srgbClr val="120C80"/>
              </a:solidFill>
              <a:effectLst/>
              <a:uLnTx/>
              <a:uFillTx/>
              <a:latin typeface="+mj-lt"/>
              <a:ea typeface="+mj-ea"/>
              <a:cs typeface="+mj-cs"/>
            </a:endParaRPr>
          </a:p>
        </p:txBody>
      </p:sp>
      <p:pic>
        <p:nvPicPr>
          <p:cNvPr id="81" name="Picture 41"/>
          <p:cNvPicPr>
            <a:picLocks noChangeAspect="1"/>
          </p:cNvPicPr>
          <p:nvPr/>
        </p:nvPicPr>
        <p:blipFill>
          <a:blip r:embed="rId2"/>
          <a:srcRect/>
          <a:stretch>
            <a:fillRect/>
          </a:stretch>
        </p:blipFill>
        <p:spPr bwMode="auto">
          <a:xfrm>
            <a:off x="1098084" y="2696845"/>
            <a:ext cx="373165" cy="539516"/>
          </a:xfrm>
          <a:prstGeom prst="rect">
            <a:avLst/>
          </a:prstGeom>
          <a:noFill/>
          <a:ln w="9525">
            <a:noFill/>
            <a:miter lim="800000"/>
            <a:headEnd/>
            <a:tailEnd/>
          </a:ln>
        </p:spPr>
      </p:pic>
      <p:pic>
        <p:nvPicPr>
          <p:cNvPr id="83" name="Picture 41"/>
          <p:cNvPicPr>
            <a:picLocks noChangeAspect="1"/>
          </p:cNvPicPr>
          <p:nvPr/>
        </p:nvPicPr>
        <p:blipFill>
          <a:blip r:embed="rId2"/>
          <a:srcRect/>
          <a:stretch>
            <a:fillRect/>
          </a:stretch>
        </p:blipFill>
        <p:spPr bwMode="auto">
          <a:xfrm>
            <a:off x="4227762" y="5771090"/>
            <a:ext cx="373165" cy="539516"/>
          </a:xfrm>
          <a:prstGeom prst="rect">
            <a:avLst/>
          </a:prstGeom>
          <a:noFill/>
          <a:ln w="9525">
            <a:noFill/>
            <a:miter lim="800000"/>
            <a:headEnd/>
            <a:tailEnd/>
          </a:ln>
        </p:spPr>
      </p:pic>
      <p:pic>
        <p:nvPicPr>
          <p:cNvPr id="85" name="Picture 41"/>
          <p:cNvPicPr>
            <a:picLocks noChangeAspect="1"/>
          </p:cNvPicPr>
          <p:nvPr/>
        </p:nvPicPr>
        <p:blipFill>
          <a:blip r:embed="rId2"/>
          <a:srcRect/>
          <a:stretch>
            <a:fillRect/>
          </a:stretch>
        </p:blipFill>
        <p:spPr bwMode="auto">
          <a:xfrm>
            <a:off x="6835125" y="3073134"/>
            <a:ext cx="373165" cy="539516"/>
          </a:xfrm>
          <a:prstGeom prst="rect">
            <a:avLst/>
          </a:prstGeom>
          <a:noFill/>
          <a:ln w="9525">
            <a:noFill/>
            <a:miter lim="800000"/>
            <a:headEnd/>
            <a:tailEnd/>
          </a:ln>
        </p:spPr>
      </p:pic>
      <p:sp>
        <p:nvSpPr>
          <p:cNvPr id="73" name="Rectangle 75"/>
          <p:cNvSpPr>
            <a:spLocks noChangeArrowheads="1"/>
          </p:cNvSpPr>
          <p:nvPr/>
        </p:nvSpPr>
        <p:spPr bwMode="auto">
          <a:xfrm>
            <a:off x="4516817" y="4011922"/>
            <a:ext cx="168275" cy="158750"/>
          </a:xfrm>
          <a:prstGeom prst="rect">
            <a:avLst/>
          </a:prstGeom>
          <a:solidFill>
            <a:srgbClr val="33CC33"/>
          </a:solidFill>
          <a:ln w="3175" algn="ctr">
            <a:solidFill>
              <a:schemeClr val="tx1"/>
            </a:solidFill>
            <a:miter lim="800000"/>
            <a:headEnd/>
            <a:tailEnd/>
          </a:ln>
        </p:spPr>
        <p:txBody>
          <a:bodyPr wrap="none" lIns="0" tIns="0" rIns="0" bIns="0" anchor="ctr"/>
          <a:lstStyle/>
          <a:p>
            <a:pPr algn="ctr"/>
            <a:r>
              <a:rPr lang="fr-FR" sz="1200" b="1" dirty="0"/>
              <a:t>3</a:t>
            </a:r>
          </a:p>
        </p:txBody>
      </p:sp>
      <p:grpSp>
        <p:nvGrpSpPr>
          <p:cNvPr id="99" name="Grouper 98"/>
          <p:cNvGrpSpPr/>
          <p:nvPr/>
        </p:nvGrpSpPr>
        <p:grpSpPr>
          <a:xfrm>
            <a:off x="254551" y="3015752"/>
            <a:ext cx="562355" cy="525088"/>
            <a:chOff x="-101600" y="2413375"/>
            <a:chExt cx="562355" cy="525088"/>
          </a:xfrm>
        </p:grpSpPr>
        <p:pic>
          <p:nvPicPr>
            <p:cNvPr id="76" name="Image 75" descr="CG1B2-0050.jpg"/>
            <p:cNvPicPr>
              <a:picLocks noChangeAspect="1"/>
            </p:cNvPicPr>
            <p:nvPr/>
          </p:nvPicPr>
          <p:blipFill>
            <a:blip r:embed="rId4">
              <a:clrChange>
                <a:clrFrom>
                  <a:srgbClr val="FFFFFF"/>
                </a:clrFrom>
                <a:clrTo>
                  <a:srgbClr val="FFFFFF">
                    <a:alpha val="0"/>
                  </a:srgbClr>
                </a:clrTo>
              </a:clrChange>
            </a:blip>
            <a:stretch>
              <a:fillRect/>
            </a:stretch>
          </p:blipFill>
          <p:spPr>
            <a:xfrm>
              <a:off x="27175" y="2413375"/>
              <a:ext cx="433580" cy="433580"/>
            </a:xfrm>
            <a:prstGeom prst="rect">
              <a:avLst/>
            </a:prstGeom>
          </p:spPr>
        </p:pic>
        <p:pic>
          <p:nvPicPr>
            <p:cNvPr id="57" name="Image 56" descr="CG19E-0034.jpg"/>
            <p:cNvPicPr>
              <a:picLocks noChangeAspect="1"/>
            </p:cNvPicPr>
            <p:nvPr/>
          </p:nvPicPr>
          <p:blipFill>
            <a:blip r:embed="rId5">
              <a:clrChange>
                <a:clrFrom>
                  <a:srgbClr val="FFFFFF"/>
                </a:clrFrom>
                <a:clrTo>
                  <a:srgbClr val="FFFFFF">
                    <a:alpha val="0"/>
                  </a:srgbClr>
                </a:clrTo>
              </a:clrChange>
            </a:blip>
            <a:stretch>
              <a:fillRect/>
            </a:stretch>
          </p:blipFill>
          <p:spPr>
            <a:xfrm>
              <a:off x="-101600" y="2584391"/>
              <a:ext cx="271703" cy="354072"/>
            </a:xfrm>
            <a:prstGeom prst="rect">
              <a:avLst/>
            </a:prstGeom>
          </p:spPr>
        </p:pic>
      </p:grpSp>
      <p:grpSp>
        <p:nvGrpSpPr>
          <p:cNvPr id="100" name="Grouper 99"/>
          <p:cNvGrpSpPr/>
          <p:nvPr/>
        </p:nvGrpSpPr>
        <p:grpSpPr>
          <a:xfrm>
            <a:off x="768350" y="3416795"/>
            <a:ext cx="562355" cy="525088"/>
            <a:chOff x="-101600" y="2413375"/>
            <a:chExt cx="562355" cy="525088"/>
          </a:xfrm>
        </p:grpSpPr>
        <p:pic>
          <p:nvPicPr>
            <p:cNvPr id="101" name="Image 100" descr="CG1B2-0050.jpg"/>
            <p:cNvPicPr>
              <a:picLocks noChangeAspect="1"/>
            </p:cNvPicPr>
            <p:nvPr/>
          </p:nvPicPr>
          <p:blipFill>
            <a:blip r:embed="rId4">
              <a:clrChange>
                <a:clrFrom>
                  <a:srgbClr val="FFFFFF"/>
                </a:clrFrom>
                <a:clrTo>
                  <a:srgbClr val="FFFFFF">
                    <a:alpha val="0"/>
                  </a:srgbClr>
                </a:clrTo>
              </a:clrChange>
            </a:blip>
            <a:stretch>
              <a:fillRect/>
            </a:stretch>
          </p:blipFill>
          <p:spPr>
            <a:xfrm>
              <a:off x="27175" y="2413375"/>
              <a:ext cx="433580" cy="433580"/>
            </a:xfrm>
            <a:prstGeom prst="rect">
              <a:avLst/>
            </a:prstGeom>
          </p:spPr>
        </p:pic>
        <p:pic>
          <p:nvPicPr>
            <p:cNvPr id="102" name="Image 101" descr="CG19E-0034.jpg"/>
            <p:cNvPicPr>
              <a:picLocks noChangeAspect="1"/>
            </p:cNvPicPr>
            <p:nvPr/>
          </p:nvPicPr>
          <p:blipFill>
            <a:blip r:embed="rId5">
              <a:clrChange>
                <a:clrFrom>
                  <a:srgbClr val="FFFFFF"/>
                </a:clrFrom>
                <a:clrTo>
                  <a:srgbClr val="FFFFFF">
                    <a:alpha val="0"/>
                  </a:srgbClr>
                </a:clrTo>
              </a:clrChange>
            </a:blip>
            <a:stretch>
              <a:fillRect/>
            </a:stretch>
          </p:blipFill>
          <p:spPr>
            <a:xfrm>
              <a:off x="-101600" y="2584391"/>
              <a:ext cx="271703" cy="354072"/>
            </a:xfrm>
            <a:prstGeom prst="rect">
              <a:avLst/>
            </a:prstGeom>
          </p:spPr>
        </p:pic>
      </p:grpSp>
      <p:grpSp>
        <p:nvGrpSpPr>
          <p:cNvPr id="106" name="Grouper 105"/>
          <p:cNvGrpSpPr/>
          <p:nvPr/>
        </p:nvGrpSpPr>
        <p:grpSpPr>
          <a:xfrm>
            <a:off x="4790554" y="3669941"/>
            <a:ext cx="562355" cy="525088"/>
            <a:chOff x="-101600" y="2413375"/>
            <a:chExt cx="562355" cy="525088"/>
          </a:xfrm>
        </p:grpSpPr>
        <p:pic>
          <p:nvPicPr>
            <p:cNvPr id="107" name="Image 106" descr="CG1B2-0050.jpg"/>
            <p:cNvPicPr>
              <a:picLocks noChangeAspect="1"/>
            </p:cNvPicPr>
            <p:nvPr/>
          </p:nvPicPr>
          <p:blipFill>
            <a:blip r:embed="rId4">
              <a:clrChange>
                <a:clrFrom>
                  <a:srgbClr val="FFFFFF"/>
                </a:clrFrom>
                <a:clrTo>
                  <a:srgbClr val="FFFFFF">
                    <a:alpha val="0"/>
                  </a:srgbClr>
                </a:clrTo>
              </a:clrChange>
            </a:blip>
            <a:stretch>
              <a:fillRect/>
            </a:stretch>
          </p:blipFill>
          <p:spPr>
            <a:xfrm>
              <a:off x="27175" y="2413375"/>
              <a:ext cx="433580" cy="433580"/>
            </a:xfrm>
            <a:prstGeom prst="rect">
              <a:avLst/>
            </a:prstGeom>
          </p:spPr>
        </p:pic>
        <p:pic>
          <p:nvPicPr>
            <p:cNvPr id="108" name="Image 107" descr="CG19E-0034.jpg"/>
            <p:cNvPicPr>
              <a:picLocks noChangeAspect="1"/>
            </p:cNvPicPr>
            <p:nvPr/>
          </p:nvPicPr>
          <p:blipFill>
            <a:blip r:embed="rId5">
              <a:clrChange>
                <a:clrFrom>
                  <a:srgbClr val="FFFFFF"/>
                </a:clrFrom>
                <a:clrTo>
                  <a:srgbClr val="FFFFFF">
                    <a:alpha val="0"/>
                  </a:srgbClr>
                </a:clrTo>
              </a:clrChange>
            </a:blip>
            <a:stretch>
              <a:fillRect/>
            </a:stretch>
          </p:blipFill>
          <p:spPr>
            <a:xfrm>
              <a:off x="-101600" y="2584391"/>
              <a:ext cx="271703" cy="354072"/>
            </a:xfrm>
            <a:prstGeom prst="rect">
              <a:avLst/>
            </a:prstGeom>
          </p:spPr>
        </p:pic>
      </p:grpSp>
      <p:grpSp>
        <p:nvGrpSpPr>
          <p:cNvPr id="109" name="Grouper 108"/>
          <p:cNvGrpSpPr/>
          <p:nvPr/>
        </p:nvGrpSpPr>
        <p:grpSpPr>
          <a:xfrm>
            <a:off x="3561370" y="5863545"/>
            <a:ext cx="562355" cy="525088"/>
            <a:chOff x="-101600" y="2413375"/>
            <a:chExt cx="562355" cy="525088"/>
          </a:xfrm>
        </p:grpSpPr>
        <p:pic>
          <p:nvPicPr>
            <p:cNvPr id="110" name="Image 109" descr="CG1B2-0050.jpg"/>
            <p:cNvPicPr>
              <a:picLocks noChangeAspect="1"/>
            </p:cNvPicPr>
            <p:nvPr/>
          </p:nvPicPr>
          <p:blipFill>
            <a:blip r:embed="rId4">
              <a:clrChange>
                <a:clrFrom>
                  <a:srgbClr val="FFFFFF"/>
                </a:clrFrom>
                <a:clrTo>
                  <a:srgbClr val="FFFFFF">
                    <a:alpha val="0"/>
                  </a:srgbClr>
                </a:clrTo>
              </a:clrChange>
            </a:blip>
            <a:stretch>
              <a:fillRect/>
            </a:stretch>
          </p:blipFill>
          <p:spPr>
            <a:xfrm>
              <a:off x="27175" y="2413375"/>
              <a:ext cx="433580" cy="433580"/>
            </a:xfrm>
            <a:prstGeom prst="rect">
              <a:avLst/>
            </a:prstGeom>
          </p:spPr>
        </p:pic>
        <p:pic>
          <p:nvPicPr>
            <p:cNvPr id="111" name="Image 110" descr="CG19E-0034.jpg"/>
            <p:cNvPicPr>
              <a:picLocks noChangeAspect="1"/>
            </p:cNvPicPr>
            <p:nvPr/>
          </p:nvPicPr>
          <p:blipFill>
            <a:blip r:embed="rId5">
              <a:clrChange>
                <a:clrFrom>
                  <a:srgbClr val="FFFFFF"/>
                </a:clrFrom>
                <a:clrTo>
                  <a:srgbClr val="FFFFFF">
                    <a:alpha val="0"/>
                  </a:srgbClr>
                </a:clrTo>
              </a:clrChange>
            </a:blip>
            <a:stretch>
              <a:fillRect/>
            </a:stretch>
          </p:blipFill>
          <p:spPr>
            <a:xfrm>
              <a:off x="-101600" y="2584391"/>
              <a:ext cx="271703" cy="354072"/>
            </a:xfrm>
            <a:prstGeom prst="rect">
              <a:avLst/>
            </a:prstGeom>
          </p:spPr>
        </p:pic>
      </p:grpSp>
      <p:grpSp>
        <p:nvGrpSpPr>
          <p:cNvPr id="112" name="Grouper 111"/>
          <p:cNvGrpSpPr/>
          <p:nvPr/>
        </p:nvGrpSpPr>
        <p:grpSpPr>
          <a:xfrm>
            <a:off x="3827850" y="6126089"/>
            <a:ext cx="562355" cy="525088"/>
            <a:chOff x="-101600" y="2413375"/>
            <a:chExt cx="562355" cy="525088"/>
          </a:xfrm>
        </p:grpSpPr>
        <p:pic>
          <p:nvPicPr>
            <p:cNvPr id="113" name="Image 112" descr="CG1B2-0050.jpg"/>
            <p:cNvPicPr>
              <a:picLocks noChangeAspect="1"/>
            </p:cNvPicPr>
            <p:nvPr/>
          </p:nvPicPr>
          <p:blipFill>
            <a:blip r:embed="rId4">
              <a:clrChange>
                <a:clrFrom>
                  <a:srgbClr val="FFFFFF"/>
                </a:clrFrom>
                <a:clrTo>
                  <a:srgbClr val="FFFFFF">
                    <a:alpha val="0"/>
                  </a:srgbClr>
                </a:clrTo>
              </a:clrChange>
            </a:blip>
            <a:stretch>
              <a:fillRect/>
            </a:stretch>
          </p:blipFill>
          <p:spPr>
            <a:xfrm>
              <a:off x="27175" y="2413375"/>
              <a:ext cx="433580" cy="433580"/>
            </a:xfrm>
            <a:prstGeom prst="rect">
              <a:avLst/>
            </a:prstGeom>
          </p:spPr>
        </p:pic>
        <p:pic>
          <p:nvPicPr>
            <p:cNvPr id="114" name="Image 113" descr="CG19E-0034.jpg"/>
            <p:cNvPicPr>
              <a:picLocks noChangeAspect="1"/>
            </p:cNvPicPr>
            <p:nvPr/>
          </p:nvPicPr>
          <p:blipFill>
            <a:blip r:embed="rId5">
              <a:clrChange>
                <a:clrFrom>
                  <a:srgbClr val="FFFFFF"/>
                </a:clrFrom>
                <a:clrTo>
                  <a:srgbClr val="FFFFFF">
                    <a:alpha val="0"/>
                  </a:srgbClr>
                </a:clrTo>
              </a:clrChange>
            </a:blip>
            <a:stretch>
              <a:fillRect/>
            </a:stretch>
          </p:blipFill>
          <p:spPr>
            <a:xfrm>
              <a:off x="-101600" y="2584391"/>
              <a:ext cx="271703" cy="354072"/>
            </a:xfrm>
            <a:prstGeom prst="rect">
              <a:avLst/>
            </a:prstGeom>
          </p:spPr>
        </p:pic>
      </p:grpSp>
      <p:grpSp>
        <p:nvGrpSpPr>
          <p:cNvPr id="115" name="Grouper 114"/>
          <p:cNvGrpSpPr/>
          <p:nvPr/>
        </p:nvGrpSpPr>
        <p:grpSpPr>
          <a:xfrm>
            <a:off x="7667244" y="2973996"/>
            <a:ext cx="562355" cy="525088"/>
            <a:chOff x="-101600" y="2413375"/>
            <a:chExt cx="562355" cy="525088"/>
          </a:xfrm>
        </p:grpSpPr>
        <p:pic>
          <p:nvPicPr>
            <p:cNvPr id="116" name="Image 115" descr="CG1B2-0050.jpg"/>
            <p:cNvPicPr>
              <a:picLocks noChangeAspect="1"/>
            </p:cNvPicPr>
            <p:nvPr/>
          </p:nvPicPr>
          <p:blipFill>
            <a:blip r:embed="rId4">
              <a:clrChange>
                <a:clrFrom>
                  <a:srgbClr val="FFFFFF"/>
                </a:clrFrom>
                <a:clrTo>
                  <a:srgbClr val="FFFFFF">
                    <a:alpha val="0"/>
                  </a:srgbClr>
                </a:clrTo>
              </a:clrChange>
            </a:blip>
            <a:stretch>
              <a:fillRect/>
            </a:stretch>
          </p:blipFill>
          <p:spPr>
            <a:xfrm>
              <a:off x="27175" y="2413375"/>
              <a:ext cx="433580" cy="433580"/>
            </a:xfrm>
            <a:prstGeom prst="rect">
              <a:avLst/>
            </a:prstGeom>
          </p:spPr>
        </p:pic>
        <p:pic>
          <p:nvPicPr>
            <p:cNvPr id="117" name="Image 116" descr="CG19E-0034.jpg"/>
            <p:cNvPicPr>
              <a:picLocks noChangeAspect="1"/>
            </p:cNvPicPr>
            <p:nvPr/>
          </p:nvPicPr>
          <p:blipFill>
            <a:blip r:embed="rId5">
              <a:clrChange>
                <a:clrFrom>
                  <a:srgbClr val="FFFFFF"/>
                </a:clrFrom>
                <a:clrTo>
                  <a:srgbClr val="FFFFFF">
                    <a:alpha val="0"/>
                  </a:srgbClr>
                </a:clrTo>
              </a:clrChange>
            </a:blip>
            <a:stretch>
              <a:fillRect/>
            </a:stretch>
          </p:blipFill>
          <p:spPr>
            <a:xfrm>
              <a:off x="-101600" y="2584391"/>
              <a:ext cx="271703" cy="354072"/>
            </a:xfrm>
            <a:prstGeom prst="rect">
              <a:avLst/>
            </a:prstGeom>
          </p:spPr>
        </p:pic>
      </p:grpSp>
      <p:grpSp>
        <p:nvGrpSpPr>
          <p:cNvPr id="118" name="Grouper 117"/>
          <p:cNvGrpSpPr/>
          <p:nvPr/>
        </p:nvGrpSpPr>
        <p:grpSpPr>
          <a:xfrm>
            <a:off x="7386066" y="2753208"/>
            <a:ext cx="562355" cy="525088"/>
            <a:chOff x="-101600" y="2413375"/>
            <a:chExt cx="562355" cy="525088"/>
          </a:xfrm>
        </p:grpSpPr>
        <p:pic>
          <p:nvPicPr>
            <p:cNvPr id="119" name="Image 118" descr="CG1B2-0050.jpg"/>
            <p:cNvPicPr>
              <a:picLocks noChangeAspect="1"/>
            </p:cNvPicPr>
            <p:nvPr/>
          </p:nvPicPr>
          <p:blipFill>
            <a:blip r:embed="rId4">
              <a:clrChange>
                <a:clrFrom>
                  <a:srgbClr val="FFFFFF"/>
                </a:clrFrom>
                <a:clrTo>
                  <a:srgbClr val="FFFFFF">
                    <a:alpha val="0"/>
                  </a:srgbClr>
                </a:clrTo>
              </a:clrChange>
            </a:blip>
            <a:stretch>
              <a:fillRect/>
            </a:stretch>
          </p:blipFill>
          <p:spPr>
            <a:xfrm>
              <a:off x="27175" y="2413375"/>
              <a:ext cx="433580" cy="433580"/>
            </a:xfrm>
            <a:prstGeom prst="rect">
              <a:avLst/>
            </a:prstGeom>
          </p:spPr>
        </p:pic>
        <p:pic>
          <p:nvPicPr>
            <p:cNvPr id="120" name="Image 119" descr="CG19E-0034.jpg"/>
            <p:cNvPicPr>
              <a:picLocks noChangeAspect="1"/>
            </p:cNvPicPr>
            <p:nvPr/>
          </p:nvPicPr>
          <p:blipFill>
            <a:blip r:embed="rId5">
              <a:clrChange>
                <a:clrFrom>
                  <a:srgbClr val="FFFFFF"/>
                </a:clrFrom>
                <a:clrTo>
                  <a:srgbClr val="FFFFFF">
                    <a:alpha val="0"/>
                  </a:srgbClr>
                </a:clrTo>
              </a:clrChange>
            </a:blip>
            <a:stretch>
              <a:fillRect/>
            </a:stretch>
          </p:blipFill>
          <p:spPr>
            <a:xfrm>
              <a:off x="-101600" y="2584391"/>
              <a:ext cx="271703" cy="354072"/>
            </a:xfrm>
            <a:prstGeom prst="rect">
              <a:avLst/>
            </a:prstGeom>
          </p:spPr>
        </p:pic>
      </p:grpSp>
      <p:grpSp>
        <p:nvGrpSpPr>
          <p:cNvPr id="121" name="Grouper 120"/>
          <p:cNvGrpSpPr/>
          <p:nvPr/>
        </p:nvGrpSpPr>
        <p:grpSpPr>
          <a:xfrm>
            <a:off x="507414" y="3215070"/>
            <a:ext cx="562355" cy="525088"/>
            <a:chOff x="-101600" y="2413375"/>
            <a:chExt cx="562355" cy="525088"/>
          </a:xfrm>
        </p:grpSpPr>
        <p:pic>
          <p:nvPicPr>
            <p:cNvPr id="122" name="Image 121" descr="CG1B2-0050.jpg"/>
            <p:cNvPicPr>
              <a:picLocks noChangeAspect="1"/>
            </p:cNvPicPr>
            <p:nvPr/>
          </p:nvPicPr>
          <p:blipFill>
            <a:blip r:embed="rId4">
              <a:clrChange>
                <a:clrFrom>
                  <a:srgbClr val="FFFFFF"/>
                </a:clrFrom>
                <a:clrTo>
                  <a:srgbClr val="FFFFFF">
                    <a:alpha val="0"/>
                  </a:srgbClr>
                </a:clrTo>
              </a:clrChange>
            </a:blip>
            <a:stretch>
              <a:fillRect/>
            </a:stretch>
          </p:blipFill>
          <p:spPr>
            <a:xfrm>
              <a:off x="27175" y="2413375"/>
              <a:ext cx="433580" cy="433580"/>
            </a:xfrm>
            <a:prstGeom prst="rect">
              <a:avLst/>
            </a:prstGeom>
          </p:spPr>
        </p:pic>
        <p:pic>
          <p:nvPicPr>
            <p:cNvPr id="123" name="Image 122" descr="CG19E-0034.jpg"/>
            <p:cNvPicPr>
              <a:picLocks noChangeAspect="1"/>
            </p:cNvPicPr>
            <p:nvPr/>
          </p:nvPicPr>
          <p:blipFill>
            <a:blip r:embed="rId5">
              <a:clrChange>
                <a:clrFrom>
                  <a:srgbClr val="FFFFFF"/>
                </a:clrFrom>
                <a:clrTo>
                  <a:srgbClr val="FFFFFF">
                    <a:alpha val="0"/>
                  </a:srgbClr>
                </a:clrTo>
              </a:clrChange>
            </a:blip>
            <a:stretch>
              <a:fillRect/>
            </a:stretch>
          </p:blipFill>
          <p:spPr>
            <a:xfrm>
              <a:off x="-101600" y="2584391"/>
              <a:ext cx="271703" cy="354072"/>
            </a:xfrm>
            <a:prstGeom prst="rect">
              <a:avLst/>
            </a:prstGeom>
          </p:spPr>
        </p:pic>
      </p:grpSp>
      <p:grpSp>
        <p:nvGrpSpPr>
          <p:cNvPr id="103" name="Grouper 102"/>
          <p:cNvGrpSpPr/>
          <p:nvPr/>
        </p:nvGrpSpPr>
        <p:grpSpPr>
          <a:xfrm>
            <a:off x="7796019" y="3236540"/>
            <a:ext cx="562355" cy="525088"/>
            <a:chOff x="-101600" y="2413375"/>
            <a:chExt cx="562355" cy="525088"/>
          </a:xfrm>
        </p:grpSpPr>
        <p:pic>
          <p:nvPicPr>
            <p:cNvPr id="104" name="Image 103" descr="CG1B2-0050.jpg"/>
            <p:cNvPicPr>
              <a:picLocks noChangeAspect="1"/>
            </p:cNvPicPr>
            <p:nvPr/>
          </p:nvPicPr>
          <p:blipFill>
            <a:blip r:embed="rId4">
              <a:clrChange>
                <a:clrFrom>
                  <a:srgbClr val="FFFFFF"/>
                </a:clrFrom>
                <a:clrTo>
                  <a:srgbClr val="FFFFFF">
                    <a:alpha val="0"/>
                  </a:srgbClr>
                </a:clrTo>
              </a:clrChange>
            </a:blip>
            <a:stretch>
              <a:fillRect/>
            </a:stretch>
          </p:blipFill>
          <p:spPr>
            <a:xfrm>
              <a:off x="27175" y="2413375"/>
              <a:ext cx="433580" cy="433580"/>
            </a:xfrm>
            <a:prstGeom prst="rect">
              <a:avLst/>
            </a:prstGeom>
          </p:spPr>
        </p:pic>
        <p:pic>
          <p:nvPicPr>
            <p:cNvPr id="105" name="Image 104" descr="CG19E-0034.jpg"/>
            <p:cNvPicPr>
              <a:picLocks noChangeAspect="1"/>
            </p:cNvPicPr>
            <p:nvPr/>
          </p:nvPicPr>
          <p:blipFill>
            <a:blip r:embed="rId5">
              <a:clrChange>
                <a:clrFrom>
                  <a:srgbClr val="FFFFFF"/>
                </a:clrFrom>
                <a:clrTo>
                  <a:srgbClr val="FFFFFF">
                    <a:alpha val="0"/>
                  </a:srgbClr>
                </a:clrTo>
              </a:clrChange>
            </a:blip>
            <a:stretch>
              <a:fillRect/>
            </a:stretch>
          </p:blipFill>
          <p:spPr>
            <a:xfrm>
              <a:off x="-101600" y="2584391"/>
              <a:ext cx="271703" cy="354072"/>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9"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strips(upLeft)">
                                      <p:cBhvr>
                                        <p:cTn id="11" dur="500"/>
                                        <p:tgtEl>
                                          <p:spTgt spid="65"/>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6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strips(upLeft)">
                                      <p:cBhvr>
                                        <p:cTn id="22" dur="500"/>
                                        <p:tgtEl>
                                          <p:spTgt spid="69"/>
                                        </p:tgtEl>
                                      </p:cBhvr>
                                    </p:animEffect>
                                  </p:childTnLst>
                                </p:cTn>
                              </p:par>
                            </p:childTnLst>
                          </p:cTn>
                        </p:par>
                        <p:par>
                          <p:cTn id="23" fill="hold">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strips(downRight)">
                                      <p:cBhvr>
                                        <p:cTn id="26" dur="500"/>
                                        <p:tgtEl>
                                          <p:spTgt spid="70"/>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49" presetClass="path" presetSubtype="0" accel="50000" decel="50000" fill="hold" grpId="2" nodeType="withEffect">
                                  <p:stCondLst>
                                    <p:cond delay="0"/>
                                  </p:stCondLst>
                                  <p:childTnLst>
                                    <p:animMotion origin="layout" path="M 0.00139 -0.00138 L 0.35296 0.12078 " pathEditMode="relative" rAng="0" ptsTypes="AA">
                                      <p:cBhvr>
                                        <p:cTn id="30" dur="2000" fill="hold"/>
                                        <p:tgtEl>
                                          <p:spTgt spid="72"/>
                                        </p:tgtEl>
                                        <p:attrNameLst>
                                          <p:attrName>ppt_x</p:attrName>
                                          <p:attrName>ppt_y</p:attrName>
                                        </p:attrNameLst>
                                      </p:cBhvr>
                                      <p:rCtr x="176" y="61"/>
                                    </p:animMotion>
                                  </p:childTnLst>
                                </p:cTn>
                              </p:par>
                            </p:childTnLst>
                          </p:cTn>
                        </p:par>
                        <p:par>
                          <p:cTn id="31" fill="hold">
                            <p:stCondLst>
                              <p:cond delay="2500"/>
                            </p:stCondLst>
                            <p:childTnLst>
                              <p:par>
                                <p:cTn id="32" presetID="1" presetClass="entr" presetSubtype="0" fill="hold" grpId="1" nodeType="afterEffect">
                                  <p:stCondLst>
                                    <p:cond delay="0"/>
                                  </p:stCondLst>
                                  <p:childTnLst>
                                    <p:set>
                                      <p:cBhvr>
                                        <p:cTn id="33" dur="1" fill="hold">
                                          <p:stCondLst>
                                            <p:cond delay="0"/>
                                          </p:stCondLst>
                                        </p:cTn>
                                        <p:tgtEl>
                                          <p:spTgt spid="72"/>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strips(downRight)">
                                      <p:cBhvr>
                                        <p:cTn id="41" dur="500"/>
                                        <p:tgtEl>
                                          <p:spTgt spid="58"/>
                                        </p:tgtEl>
                                      </p:cBhvr>
                                    </p:animEffect>
                                  </p:childTnLst>
                                </p:cTn>
                              </p:par>
                            </p:childTnLst>
                          </p:cTn>
                        </p:par>
                        <p:par>
                          <p:cTn id="42" fill="hold">
                            <p:stCondLst>
                              <p:cond delay="500"/>
                            </p:stCondLst>
                            <p:childTnLst>
                              <p:par>
                                <p:cTn id="43" presetID="0" presetClass="path" presetSubtype="0" accel="50000" decel="50000" fill="hold" grpId="0" nodeType="afterEffect">
                                  <p:stCondLst>
                                    <p:cond delay="0"/>
                                  </p:stCondLst>
                                  <p:childTnLst>
                                    <p:animMotion origin="layout" path="M 5E-6 4.44444E-6 L 0.00104 0.34884 " pathEditMode="relative" rAng="0" ptsTypes="AA">
                                      <p:cBhvr>
                                        <p:cTn id="44" dur="2000" fill="hold"/>
                                        <p:tgtEl>
                                          <p:spTgt spid="73"/>
                                        </p:tgtEl>
                                        <p:attrNameLst>
                                          <p:attrName>ppt_x</p:attrName>
                                          <p:attrName>ppt_y</p:attrName>
                                        </p:attrNameLst>
                                      </p:cBhvr>
                                      <p:rCtr x="1" y="174"/>
                                    </p:animMotion>
                                  </p:childTnLst>
                                </p:cTn>
                              </p:par>
                              <p:par>
                                <p:cTn id="45" presetID="18" presetClass="entr" presetSubtype="6"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strips(downRight)">
                                      <p:cBhvr>
                                        <p:cTn id="47" dur="500"/>
                                        <p:tgtEl>
                                          <p:spTgt spid="74"/>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75"/>
                                        </p:tgtEl>
                                        <p:attrNameLst>
                                          <p:attrName>style.visibility</p:attrName>
                                        </p:attrNameLst>
                                      </p:cBhvr>
                                      <p:to>
                                        <p:strVal val="visible"/>
                                      </p:to>
                                    </p:set>
                                  </p:childTnLst>
                                </p:cTn>
                              </p:par>
                            </p:childTnLst>
                          </p:cTn>
                        </p:par>
                        <p:par>
                          <p:cTn id="50" fill="hold">
                            <p:stCondLst>
                              <p:cond delay="2500"/>
                            </p:stCondLst>
                            <p:childTnLst>
                              <p:par>
                                <p:cTn id="51" presetID="1" presetClass="entr" presetSubtype="0"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childTnLst>
                                </p:cTn>
                              </p:par>
                            </p:childTnLst>
                          </p:cTn>
                        </p:par>
                        <p:par>
                          <p:cTn id="53" fill="hold">
                            <p:stCondLst>
                              <p:cond delay="2500"/>
                            </p:stCondLst>
                            <p:childTnLst>
                              <p:par>
                                <p:cTn id="54" presetID="0" presetClass="path" presetSubtype="0" accel="50000" decel="50000" fill="hold" grpId="1" nodeType="afterEffect">
                                  <p:stCondLst>
                                    <p:cond delay="0"/>
                                  </p:stCondLst>
                                  <p:childTnLst>
                                    <p:animMotion origin="layout" path="M -0.00191 -0.00139 L -0.09046 -0.03264 " pathEditMode="relative" rAng="0" ptsTypes="AA">
                                      <p:cBhvr>
                                        <p:cTn id="55" dur="2000" fill="hold"/>
                                        <p:tgtEl>
                                          <p:spTgt spid="82"/>
                                        </p:tgtEl>
                                        <p:attrNameLst>
                                          <p:attrName>ppt_x</p:attrName>
                                          <p:attrName>ppt_y</p:attrName>
                                        </p:attrNameLst>
                                      </p:cBhvr>
                                      <p:rCtr x="-44" y="-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5" grpId="0" animBg="1"/>
      <p:bldP spid="66" grpId="0"/>
      <p:bldP spid="68" grpId="0"/>
      <p:bldP spid="69" grpId="0" animBg="1"/>
      <p:bldP spid="70" grpId="0" animBg="1"/>
      <p:bldP spid="71" grpId="0"/>
      <p:bldP spid="74" grpId="0" animBg="1"/>
      <p:bldP spid="75" grpId="0"/>
      <p:bldP spid="82" grpId="0" animBg="1"/>
      <p:bldP spid="82" grpId="1" animBg="1"/>
      <p:bldP spid="58" grpId="0" animBg="1"/>
      <p:bldP spid="72" grpId="0" animBg="1"/>
      <p:bldP spid="72" grpId="1" animBg="1"/>
      <p:bldP spid="72" grpId="2" animBg="1"/>
      <p:bldP spid="73" grpId="0" animBg="1"/>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Backup Scenarios</a:t>
            </a:r>
            <a:endParaRPr lang="en-US" dirty="0"/>
          </a:p>
        </p:txBody>
      </p:sp>
      <p:sp>
        <p:nvSpPr>
          <p:cNvPr id="3" name="Espace réservé du contenu 2"/>
          <p:cNvSpPr>
            <a:spLocks noGrp="1"/>
          </p:cNvSpPr>
          <p:nvPr>
            <p:ph idx="1"/>
          </p:nvPr>
        </p:nvSpPr>
        <p:spPr>
          <a:xfrm>
            <a:off x="679450" y="914400"/>
            <a:ext cx="8226425" cy="3478212"/>
          </a:xfrm>
        </p:spPr>
        <p:txBody>
          <a:bodyPr/>
          <a:lstStyle/>
          <a:p>
            <a:r>
              <a:rPr lang="en-US" dirty="0" smtClean="0"/>
              <a:t>Application Binaries on Local Machines and Data on Local Machines</a:t>
            </a:r>
          </a:p>
          <a:p>
            <a:pPr lvl="1"/>
            <a:r>
              <a:rPr lang="en-US" dirty="0" smtClean="0"/>
              <a:t>Need to put backup agents on each of the machines and schedule cold backups on each simultaneously</a:t>
            </a:r>
          </a:p>
          <a:p>
            <a:r>
              <a:rPr lang="en-US" dirty="0" smtClean="0"/>
              <a:t>Application Binaries on Local Machines and Data on Storage Bay</a:t>
            </a:r>
          </a:p>
          <a:p>
            <a:pPr lvl="1"/>
            <a:r>
              <a:rPr lang="en-US" dirty="0" smtClean="0"/>
              <a:t>Need to make periodic backups of the Application Binaries and clean up log files once a month for example </a:t>
            </a:r>
            <a:r>
              <a:rPr lang="fr-FR" dirty="0" smtClean="0"/>
              <a:t>–</a:t>
            </a:r>
            <a:r>
              <a:rPr lang="en-US" dirty="0" smtClean="0"/>
              <a:t> this will necessitate stopping all services on the servers until backup is complete</a:t>
            </a:r>
          </a:p>
          <a:p>
            <a:pPr lvl="1"/>
            <a:r>
              <a:rPr lang="en-US" dirty="0" smtClean="0"/>
              <a:t>Need to backup the storage bay via snapshots </a:t>
            </a:r>
            <a:r>
              <a:rPr lang="fr-FR" dirty="0" smtClean="0"/>
              <a:t>–</a:t>
            </a:r>
            <a:r>
              <a:rPr lang="en-US" dirty="0" smtClean="0"/>
              <a:t> can be done with both hot and cold backups. For hot backups using snapshots, this can be done without application shutdown</a:t>
            </a:r>
          </a:p>
          <a:p>
            <a:pPr marL="339725" lvl="1" indent="-339725">
              <a:spcBef>
                <a:spcPts val="1000"/>
              </a:spcBef>
              <a:buSzPct val="100000"/>
              <a:buBlip>
                <a:blip r:embed="rId2"/>
              </a:buBlip>
            </a:pPr>
            <a:r>
              <a:rPr lang="en-US" b="1" dirty="0" smtClean="0"/>
              <a:t>Application Binaries and Data on Storage Bay</a:t>
            </a:r>
          </a:p>
          <a:p>
            <a:pPr marL="539750" lvl="1" indent="269875">
              <a:spcBef>
                <a:spcPts val="1000"/>
              </a:spcBef>
              <a:buClr>
                <a:srgbClr val="FF6600"/>
              </a:buClr>
              <a:buSzPct val="100000"/>
              <a:buFont typeface="Arial"/>
              <a:buChar char="•"/>
              <a:tabLst>
                <a:tab pos="539750" algn="l"/>
              </a:tabLst>
            </a:pPr>
            <a:r>
              <a:rPr lang="en-US" dirty="0" smtClean="0"/>
              <a:t>Need to backup the storage bay via snapshots </a:t>
            </a:r>
            <a:r>
              <a:rPr lang="fr-FR" dirty="0" smtClean="0"/>
              <a:t>–</a:t>
            </a:r>
            <a:r>
              <a:rPr lang="en-US" dirty="0" smtClean="0"/>
              <a:t> can be done with both hot and cold backups. For hot backups using snapshots, this can be done without application shutdown</a:t>
            </a:r>
          </a:p>
          <a:p>
            <a:pPr lvl="1"/>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781050" y="0"/>
            <a:ext cx="8286750" cy="914400"/>
          </a:xfrm>
        </p:spPr>
        <p:txBody>
          <a:bodyPr/>
          <a:lstStyle/>
          <a:p>
            <a:r>
              <a:rPr lang="en-US" dirty="0">
                <a:solidFill>
                  <a:schemeClr val="tx2"/>
                </a:solidFill>
                <a:ea typeface="Arial" pitchFamily="-65" charset="0"/>
                <a:cs typeface="Arial" pitchFamily="-65" charset="0"/>
              </a:rPr>
              <a:t>Performing a “Cold” Backup</a:t>
            </a:r>
            <a:br>
              <a:rPr lang="en-US" dirty="0">
                <a:solidFill>
                  <a:schemeClr val="tx2"/>
                </a:solidFill>
                <a:ea typeface="Arial" pitchFamily="-65" charset="0"/>
                <a:cs typeface="Arial" pitchFamily="-65" charset="0"/>
              </a:rPr>
            </a:br>
            <a:r>
              <a:rPr lang="en-US" dirty="0"/>
              <a:t> </a:t>
            </a:r>
          </a:p>
        </p:txBody>
      </p:sp>
      <p:sp>
        <p:nvSpPr>
          <p:cNvPr id="508931" name="Rectangle 3"/>
          <p:cNvSpPr>
            <a:spLocks noGrp="1" noChangeArrowheads="1"/>
          </p:cNvSpPr>
          <p:nvPr>
            <p:ph type="body" idx="1"/>
          </p:nvPr>
        </p:nvSpPr>
        <p:spPr>
          <a:xfrm>
            <a:off x="431800" y="1279525"/>
            <a:ext cx="8301038" cy="1298575"/>
          </a:xfrm>
        </p:spPr>
        <p:txBody>
          <a:bodyPr/>
          <a:lstStyle/>
          <a:p>
            <a:pPr>
              <a:buFontTx/>
              <a:buNone/>
            </a:pPr>
            <a:r>
              <a:rPr lang="en-US">
                <a:ea typeface="Times New Roman" pitchFamily="-65" charset="0"/>
                <a:cs typeface="Times New Roman" pitchFamily="-65" charset="0"/>
              </a:rPr>
              <a:t>   Cold Backup means that you have protection of the entire database as it is made with the database in a ‘closed’ and consistent state.</a:t>
            </a:r>
            <a:r>
              <a:rPr lang="en-US"/>
              <a:t> </a:t>
            </a:r>
          </a:p>
        </p:txBody>
      </p:sp>
      <p:sp>
        <p:nvSpPr>
          <p:cNvPr id="508933" name="Rectangle 5"/>
          <p:cNvSpPr>
            <a:spLocks noChangeArrowheads="1"/>
          </p:cNvSpPr>
          <p:nvPr/>
        </p:nvSpPr>
        <p:spPr bwMode="auto">
          <a:xfrm>
            <a:off x="842963" y="2640013"/>
            <a:ext cx="7880350" cy="2989262"/>
          </a:xfrm>
          <a:prstGeom prst="rect">
            <a:avLst/>
          </a:prstGeom>
          <a:noFill/>
          <a:ln w="9525">
            <a:noFill/>
            <a:miter lim="800000"/>
            <a:headEnd/>
            <a:tailEnd/>
          </a:ln>
          <a:effectLst/>
        </p:spPr>
        <p:txBody>
          <a:bodyPr>
            <a:prstTxWarp prst="textNoShape">
              <a:avLst/>
            </a:prstTxWarp>
          </a:bodyPr>
          <a:lstStyle/>
          <a:p>
            <a:pPr marL="381000" indent="-381000">
              <a:lnSpc>
                <a:spcPct val="80000"/>
              </a:lnSpc>
              <a:spcBef>
                <a:spcPct val="40000"/>
              </a:spcBef>
              <a:buClr>
                <a:srgbClr val="EB8B18"/>
              </a:buClr>
              <a:buFontTx/>
              <a:buBlip>
                <a:blip r:embed="rId2"/>
              </a:buBlip>
            </a:pPr>
            <a:r>
              <a:rPr lang="en-US" sz="1800" b="1" dirty="0">
                <a:solidFill>
                  <a:srgbClr val="000000"/>
                </a:solidFill>
                <a:ea typeface="Times New Roman" pitchFamily="-65" charset="0"/>
                <a:cs typeface="Times New Roman" pitchFamily="-65" charset="0"/>
              </a:rPr>
              <a:t>Perform backup initially to another disk for speed, later to tape for security.</a:t>
            </a:r>
            <a:endParaRPr lang="en-US" sz="1800" b="1" dirty="0">
              <a:ea typeface="Times New Roman" pitchFamily="-65" charset="0"/>
              <a:cs typeface="Times New Roman" pitchFamily="-65" charset="0"/>
            </a:endParaRPr>
          </a:p>
          <a:p>
            <a:pPr marL="381000" indent="-381000">
              <a:lnSpc>
                <a:spcPct val="80000"/>
              </a:lnSpc>
              <a:spcBef>
                <a:spcPct val="40000"/>
              </a:spcBef>
              <a:buClr>
                <a:srgbClr val="EB8B18"/>
              </a:buClr>
              <a:buFontTx/>
              <a:buBlip>
                <a:blip r:embed="rId2"/>
              </a:buBlip>
            </a:pPr>
            <a:r>
              <a:rPr lang="en-US" sz="1800" b="1" dirty="0">
                <a:solidFill>
                  <a:srgbClr val="000000"/>
                </a:solidFill>
                <a:ea typeface="Times New Roman" pitchFamily="-65" charset="0"/>
                <a:cs typeface="Times New Roman" pitchFamily="-65" charset="0"/>
              </a:rPr>
              <a:t>Always keep previous backup available on disk until the current backup has completed successfully.</a:t>
            </a:r>
            <a:endParaRPr lang="en-US" sz="1800" b="1" i="1" dirty="0">
              <a:ea typeface="Times New Roman" pitchFamily="-65" charset="0"/>
              <a:cs typeface="Times New Roman" pitchFamily="-65" charset="0"/>
            </a:endParaRPr>
          </a:p>
          <a:p>
            <a:pPr marL="381000" indent="-381000">
              <a:lnSpc>
                <a:spcPct val="80000"/>
              </a:lnSpc>
              <a:spcBef>
                <a:spcPct val="40000"/>
              </a:spcBef>
              <a:buClr>
                <a:srgbClr val="EB8B18"/>
              </a:buClr>
              <a:buFontTx/>
              <a:buBlip>
                <a:blip r:embed="rId2"/>
              </a:buBlip>
            </a:pPr>
            <a:r>
              <a:rPr lang="en-US" sz="1800" b="1" dirty="0">
                <a:ea typeface="Times New Roman" pitchFamily="-65" charset="0"/>
                <a:cs typeface="Times New Roman" pitchFamily="-65" charset="0"/>
              </a:rPr>
              <a:t>Backup</a:t>
            </a:r>
            <a:r>
              <a:rPr lang="en-US" sz="1800" b="1" dirty="0" smtClean="0">
                <a:ea typeface="Times New Roman" pitchFamily="-65" charset="0"/>
                <a:cs typeface="Times New Roman" pitchFamily="-65" charset="0"/>
              </a:rPr>
              <a:t> Database </a:t>
            </a:r>
            <a:r>
              <a:rPr lang="en-US" sz="1800" b="1" dirty="0">
                <a:ea typeface="Times New Roman" pitchFamily="-65" charset="0"/>
                <a:cs typeface="Times New Roman" pitchFamily="-65" charset="0"/>
              </a:rPr>
              <a:t>files and</a:t>
            </a:r>
            <a:r>
              <a:rPr lang="en-US" sz="1800" b="1" dirty="0" smtClean="0">
                <a:ea typeface="Times New Roman" pitchFamily="-65" charset="0"/>
                <a:cs typeface="Times New Roman" pitchFamily="-65" charset="0"/>
              </a:rPr>
              <a:t> Master FCS simultaneously</a:t>
            </a:r>
            <a:r>
              <a:rPr lang="en-US" sz="1800" b="1" dirty="0">
                <a:ea typeface="Times New Roman" pitchFamily="-65" charset="0"/>
                <a:cs typeface="Times New Roman" pitchFamily="-65" charset="0"/>
              </a:rPr>
              <a:t>.</a:t>
            </a:r>
          </a:p>
          <a:p>
            <a:pPr marL="381000" indent="-381000">
              <a:lnSpc>
                <a:spcPct val="80000"/>
              </a:lnSpc>
              <a:spcBef>
                <a:spcPct val="40000"/>
              </a:spcBef>
              <a:buClr>
                <a:srgbClr val="EB8B18"/>
              </a:buClr>
              <a:buFontTx/>
              <a:buBlip>
                <a:blip r:embed="rId2"/>
              </a:buBlip>
            </a:pPr>
            <a:r>
              <a:rPr lang="en-US" sz="1800" b="1" dirty="0">
                <a:solidFill>
                  <a:srgbClr val="000000"/>
                </a:solidFill>
                <a:ea typeface="Times New Roman" pitchFamily="-65" charset="0"/>
                <a:cs typeface="Times New Roman" pitchFamily="-65" charset="0"/>
              </a:rPr>
              <a:t>Remove archive log files to make space for new files. </a:t>
            </a:r>
            <a:endParaRPr lang="en-US" sz="1800" b="1" dirty="0">
              <a:ea typeface="Times New Roman" pitchFamily="-65" charset="0"/>
              <a:cs typeface="Times New Roman" pitchFamily="-65" charset="0"/>
            </a:endParaRPr>
          </a:p>
          <a:p>
            <a:pPr marL="381000" indent="-381000">
              <a:lnSpc>
                <a:spcPct val="80000"/>
              </a:lnSpc>
              <a:spcBef>
                <a:spcPct val="40000"/>
              </a:spcBef>
              <a:buClr>
                <a:srgbClr val="EB8B18"/>
              </a:buClr>
              <a:buFontTx/>
              <a:buBlip>
                <a:blip r:embed="rId2"/>
              </a:buBlip>
            </a:pPr>
            <a:r>
              <a:rPr lang="en-US" sz="1800" b="1" dirty="0">
                <a:solidFill>
                  <a:srgbClr val="000000"/>
                </a:solidFill>
                <a:ea typeface="Times New Roman" pitchFamily="-65" charset="0"/>
                <a:cs typeface="Times New Roman" pitchFamily="-65" charset="0"/>
              </a:rPr>
              <a:t>Move previous backup to off-site storage media.</a:t>
            </a:r>
            <a:r>
              <a:rPr lang="en-US" sz="1800" b="1" dirty="0"/>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5" name="Espace réservé du pied de page 3"/>
          <p:cNvSpPr>
            <a:spLocks noGrp="1"/>
          </p:cNvSpPr>
          <p:nvPr>
            <p:ph type="ftr" sz="quarter" idx="4294967295"/>
          </p:nvPr>
        </p:nvSpPr>
        <p:spPr>
          <a:xfrm>
            <a:off x="4346575" y="6610350"/>
            <a:ext cx="4318000" cy="457200"/>
          </a:xfrm>
          <a:prstGeom prst="rect">
            <a:avLst/>
          </a:prstGeom>
        </p:spPr>
        <p:txBody>
          <a:bodyPr/>
          <a:lstStyle/>
          <a:p>
            <a:r>
              <a:rPr lang="en-US"/>
              <a:t>Date    Page</a:t>
            </a:r>
          </a:p>
        </p:txBody>
      </p:sp>
      <p:sp>
        <p:nvSpPr>
          <p:cNvPr id="7170" name="Rectangle 2"/>
          <p:cNvSpPr>
            <a:spLocks noGrp="1" noChangeArrowheads="1"/>
          </p:cNvSpPr>
          <p:nvPr>
            <p:ph type="title"/>
          </p:nvPr>
        </p:nvSpPr>
        <p:spPr>
          <a:xfrm>
            <a:off x="750887" y="73025"/>
            <a:ext cx="7546975" cy="460375"/>
          </a:xfrm>
        </p:spPr>
        <p:txBody>
          <a:bodyPr/>
          <a:lstStyle/>
          <a:p>
            <a:r>
              <a:rPr lang="en-GB" dirty="0" smtClean="0"/>
              <a:t>Cold Backup Example</a:t>
            </a:r>
            <a:endParaRPr lang="en-GB" dirty="0"/>
          </a:p>
        </p:txBody>
      </p:sp>
      <p:sp>
        <p:nvSpPr>
          <p:cNvPr id="7171" name="Rectangle 3"/>
          <p:cNvSpPr>
            <a:spLocks noChangeArrowheads="1"/>
          </p:cNvSpPr>
          <p:nvPr/>
        </p:nvSpPr>
        <p:spPr bwMode="auto">
          <a:xfrm>
            <a:off x="2266950" y="1273175"/>
            <a:ext cx="1028700" cy="806450"/>
          </a:xfrm>
          <a:prstGeom prst="rect">
            <a:avLst/>
          </a:prstGeom>
          <a:solidFill>
            <a:srgbClr val="99CCFF">
              <a:alpha val="34000"/>
            </a:srgbClr>
          </a:solidFill>
          <a:ln w="9525">
            <a:solidFill>
              <a:srgbClr val="0000FF"/>
            </a:solidFill>
            <a:miter lim="800000"/>
            <a:headEnd/>
            <a:tailEnd/>
          </a:ln>
          <a:effectLst/>
        </p:spPr>
        <p:txBody>
          <a:bodyPr lIns="90000" tIns="46800" rIns="36000" bIns="46800" anchor="ctr">
            <a:prstTxWarp prst="textNoShape">
              <a:avLst/>
            </a:prstTxWarp>
            <a:spAutoFit/>
          </a:bodyPr>
          <a:lstStyle/>
          <a:p>
            <a:endParaRPr lang="en-US"/>
          </a:p>
        </p:txBody>
      </p:sp>
      <p:sp>
        <p:nvSpPr>
          <p:cNvPr id="7172" name="Rectangle 4"/>
          <p:cNvSpPr>
            <a:spLocks noChangeArrowheads="1"/>
          </p:cNvSpPr>
          <p:nvPr/>
        </p:nvSpPr>
        <p:spPr bwMode="auto">
          <a:xfrm>
            <a:off x="2273300" y="2282825"/>
            <a:ext cx="1017588" cy="1530350"/>
          </a:xfrm>
          <a:prstGeom prst="rect">
            <a:avLst/>
          </a:prstGeom>
          <a:solidFill>
            <a:srgbClr val="993366">
              <a:alpha val="9000"/>
            </a:srgbClr>
          </a:solidFill>
          <a:ln w="9525">
            <a:solidFill>
              <a:srgbClr val="CC99FF"/>
            </a:solidFill>
            <a:miter lim="800000"/>
            <a:headEnd/>
            <a:tailEnd/>
          </a:ln>
          <a:effectLst/>
        </p:spPr>
        <p:txBody>
          <a:bodyPr lIns="90000" tIns="46800" rIns="36000" bIns="46800" anchor="ctr">
            <a:prstTxWarp prst="textNoShape">
              <a:avLst/>
            </a:prstTxWarp>
            <a:spAutoFit/>
          </a:bodyPr>
          <a:lstStyle/>
          <a:p>
            <a:endParaRPr lang="en-US"/>
          </a:p>
        </p:txBody>
      </p:sp>
      <p:grpSp>
        <p:nvGrpSpPr>
          <p:cNvPr id="2" name="Group 5"/>
          <p:cNvGrpSpPr>
            <a:grpSpLocks/>
          </p:cNvGrpSpPr>
          <p:nvPr/>
        </p:nvGrpSpPr>
        <p:grpSpPr bwMode="auto">
          <a:xfrm>
            <a:off x="2352675" y="1309688"/>
            <a:ext cx="865188" cy="590550"/>
            <a:chOff x="2682" y="1017"/>
            <a:chExt cx="635" cy="429"/>
          </a:xfrm>
        </p:grpSpPr>
        <p:grpSp>
          <p:nvGrpSpPr>
            <p:cNvPr id="3" name="Group 6"/>
            <p:cNvGrpSpPr>
              <a:grpSpLocks/>
            </p:cNvGrpSpPr>
            <p:nvPr/>
          </p:nvGrpSpPr>
          <p:grpSpPr bwMode="auto">
            <a:xfrm>
              <a:off x="2682" y="1017"/>
              <a:ext cx="635" cy="391"/>
              <a:chOff x="1111" y="1344"/>
              <a:chExt cx="635" cy="499"/>
            </a:xfrm>
          </p:grpSpPr>
          <p:sp>
            <p:nvSpPr>
              <p:cNvPr id="7175" name="Rectangle 7"/>
              <p:cNvSpPr>
                <a:spLocks noChangeArrowheads="1"/>
              </p:cNvSpPr>
              <p:nvPr/>
            </p:nvSpPr>
            <p:spPr bwMode="auto">
              <a:xfrm>
                <a:off x="1111" y="1344"/>
                <a:ext cx="635" cy="499"/>
              </a:xfrm>
              <a:prstGeom prst="rect">
                <a:avLst/>
              </a:prstGeom>
              <a:solidFill>
                <a:srgbClr val="99CCFF">
                  <a:alpha val="50000"/>
                </a:srgbClr>
              </a:solidFill>
              <a:ln w="9525">
                <a:solidFill>
                  <a:srgbClr val="3366FF"/>
                </a:solidFill>
                <a:miter lim="800000"/>
                <a:headEnd/>
                <a:tailEnd/>
              </a:ln>
              <a:effectLst/>
            </p:spPr>
            <p:txBody>
              <a:bodyPr lIns="90000" tIns="46800" rIns="36000" bIns="46800" anchor="ctr">
                <a:prstTxWarp prst="textNoShape">
                  <a:avLst/>
                </a:prstTxWarp>
                <a:spAutoFit/>
              </a:bodyPr>
              <a:lstStyle/>
              <a:p>
                <a:endParaRPr lang="en-US"/>
              </a:p>
            </p:txBody>
          </p:sp>
          <p:sp>
            <p:nvSpPr>
              <p:cNvPr id="7176" name="Line 8"/>
              <p:cNvSpPr>
                <a:spLocks noChangeShapeType="1"/>
              </p:cNvSpPr>
              <p:nvPr/>
            </p:nvSpPr>
            <p:spPr bwMode="auto">
              <a:xfrm>
                <a:off x="1165" y="1478"/>
                <a:ext cx="539" cy="0"/>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7177" name="Line 9"/>
              <p:cNvSpPr>
                <a:spLocks noChangeShapeType="1"/>
              </p:cNvSpPr>
              <p:nvPr/>
            </p:nvSpPr>
            <p:spPr bwMode="auto">
              <a:xfrm>
                <a:off x="1165" y="1541"/>
                <a:ext cx="539" cy="0"/>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7178" name="Line 10"/>
              <p:cNvSpPr>
                <a:spLocks noChangeShapeType="1"/>
              </p:cNvSpPr>
              <p:nvPr/>
            </p:nvSpPr>
            <p:spPr bwMode="auto">
              <a:xfrm>
                <a:off x="1159" y="1613"/>
                <a:ext cx="539" cy="0"/>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7179" name="Line 11"/>
              <p:cNvSpPr>
                <a:spLocks noChangeShapeType="1"/>
              </p:cNvSpPr>
              <p:nvPr/>
            </p:nvSpPr>
            <p:spPr bwMode="auto">
              <a:xfrm>
                <a:off x="1165" y="1679"/>
                <a:ext cx="539" cy="0"/>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7180" name="Line 12"/>
              <p:cNvSpPr>
                <a:spLocks noChangeShapeType="1"/>
              </p:cNvSpPr>
              <p:nvPr/>
            </p:nvSpPr>
            <p:spPr bwMode="auto">
              <a:xfrm>
                <a:off x="1263" y="1380"/>
                <a:ext cx="0" cy="406"/>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7181" name="Line 13"/>
              <p:cNvSpPr>
                <a:spLocks noChangeShapeType="1"/>
              </p:cNvSpPr>
              <p:nvPr/>
            </p:nvSpPr>
            <p:spPr bwMode="auto">
              <a:xfrm>
                <a:off x="1370" y="1380"/>
                <a:ext cx="0" cy="406"/>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7182" name="Line 14"/>
              <p:cNvSpPr>
                <a:spLocks noChangeShapeType="1"/>
              </p:cNvSpPr>
              <p:nvPr/>
            </p:nvSpPr>
            <p:spPr bwMode="auto">
              <a:xfrm>
                <a:off x="1481" y="1380"/>
                <a:ext cx="0" cy="406"/>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7183" name="Line 15"/>
              <p:cNvSpPr>
                <a:spLocks noChangeShapeType="1"/>
              </p:cNvSpPr>
              <p:nvPr/>
            </p:nvSpPr>
            <p:spPr bwMode="auto">
              <a:xfrm>
                <a:off x="1603" y="1380"/>
                <a:ext cx="0" cy="406"/>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grpSp>
        <p:sp>
          <p:nvSpPr>
            <p:cNvPr id="7184" name="Text Box 16"/>
            <p:cNvSpPr txBox="1">
              <a:spLocks noChangeArrowheads="1"/>
            </p:cNvSpPr>
            <p:nvPr/>
          </p:nvSpPr>
          <p:spPr bwMode="auto">
            <a:xfrm>
              <a:off x="2806" y="1290"/>
              <a:ext cx="418" cy="156"/>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800" b="1">
                  <a:solidFill>
                    <a:srgbClr val="120C80"/>
                  </a:solidFill>
                </a:rPr>
                <a:t>database</a:t>
              </a:r>
            </a:p>
          </p:txBody>
        </p:sp>
      </p:grpSp>
      <p:grpSp>
        <p:nvGrpSpPr>
          <p:cNvPr id="4" name="Group 17"/>
          <p:cNvGrpSpPr>
            <a:grpSpLocks/>
          </p:cNvGrpSpPr>
          <p:nvPr/>
        </p:nvGrpSpPr>
        <p:grpSpPr bwMode="auto">
          <a:xfrm>
            <a:off x="2301875" y="2363788"/>
            <a:ext cx="898525" cy="425450"/>
            <a:chOff x="3634" y="1177"/>
            <a:chExt cx="566" cy="268"/>
          </a:xfrm>
        </p:grpSpPr>
        <p:grpSp>
          <p:nvGrpSpPr>
            <p:cNvPr id="5" name="Group 18"/>
            <p:cNvGrpSpPr>
              <a:grpSpLocks/>
            </p:cNvGrpSpPr>
            <p:nvPr/>
          </p:nvGrpSpPr>
          <p:grpSpPr bwMode="auto">
            <a:xfrm>
              <a:off x="3669" y="1177"/>
              <a:ext cx="531" cy="245"/>
              <a:chOff x="3560" y="1570"/>
              <a:chExt cx="213" cy="167"/>
            </a:xfrm>
          </p:grpSpPr>
          <p:sp>
            <p:nvSpPr>
              <p:cNvPr id="7187" name="Rectangle 19"/>
              <p:cNvSpPr>
                <a:spLocks noChangeArrowheads="1"/>
              </p:cNvSpPr>
              <p:nvPr/>
            </p:nvSpPr>
            <p:spPr bwMode="auto">
              <a:xfrm>
                <a:off x="3560" y="1570"/>
                <a:ext cx="213" cy="167"/>
              </a:xfrm>
              <a:prstGeom prst="rect">
                <a:avLst/>
              </a:prstGeom>
              <a:solidFill>
                <a:srgbClr val="FFCC99">
                  <a:alpha val="50000"/>
                </a:srgbClr>
              </a:solidFill>
              <a:ln w="9525">
                <a:solidFill>
                  <a:srgbClr val="FF9900"/>
                </a:solidFill>
                <a:miter lim="800000"/>
                <a:headEnd/>
                <a:tailEnd/>
              </a:ln>
              <a:effectLst/>
            </p:spPr>
            <p:txBody>
              <a:bodyPr lIns="90000" tIns="46800" rIns="36000" bIns="46800" anchor="ctr">
                <a:prstTxWarp prst="textNoShape">
                  <a:avLst/>
                </a:prstTxWarp>
                <a:spAutoFit/>
              </a:bodyPr>
              <a:lstStyle/>
              <a:p>
                <a:endParaRPr lang="en-US"/>
              </a:p>
            </p:txBody>
          </p:sp>
          <p:sp>
            <p:nvSpPr>
              <p:cNvPr id="7188" name="Line 20"/>
              <p:cNvSpPr>
                <a:spLocks noChangeShapeType="1"/>
              </p:cNvSpPr>
              <p:nvPr/>
            </p:nvSpPr>
            <p:spPr bwMode="auto">
              <a:xfrm>
                <a:off x="3578" y="1615"/>
                <a:ext cx="181" cy="0"/>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7189" name="Line 21"/>
              <p:cNvSpPr>
                <a:spLocks noChangeShapeType="1"/>
              </p:cNvSpPr>
              <p:nvPr/>
            </p:nvSpPr>
            <p:spPr bwMode="auto">
              <a:xfrm>
                <a:off x="3576" y="1654"/>
                <a:ext cx="181" cy="0"/>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7190" name="Line 22"/>
              <p:cNvSpPr>
                <a:spLocks noChangeShapeType="1"/>
              </p:cNvSpPr>
              <p:nvPr/>
            </p:nvSpPr>
            <p:spPr bwMode="auto">
              <a:xfrm>
                <a:off x="3578" y="1688"/>
                <a:ext cx="181" cy="0"/>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7191" name="Line 23"/>
              <p:cNvSpPr>
                <a:spLocks noChangeShapeType="1"/>
              </p:cNvSpPr>
              <p:nvPr/>
            </p:nvSpPr>
            <p:spPr bwMode="auto">
              <a:xfrm>
                <a:off x="3611" y="1582"/>
                <a:ext cx="0" cy="136"/>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7192" name="Line 24"/>
              <p:cNvSpPr>
                <a:spLocks noChangeShapeType="1"/>
              </p:cNvSpPr>
              <p:nvPr/>
            </p:nvSpPr>
            <p:spPr bwMode="auto">
              <a:xfrm>
                <a:off x="3672" y="1582"/>
                <a:ext cx="0" cy="136"/>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7193" name="Line 25"/>
              <p:cNvSpPr>
                <a:spLocks noChangeShapeType="1"/>
              </p:cNvSpPr>
              <p:nvPr/>
            </p:nvSpPr>
            <p:spPr bwMode="auto">
              <a:xfrm>
                <a:off x="3725" y="1582"/>
                <a:ext cx="0" cy="136"/>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grpSp>
        <p:sp>
          <p:nvSpPr>
            <p:cNvPr id="7194" name="Text Box 26"/>
            <p:cNvSpPr txBox="1">
              <a:spLocks noChangeArrowheads="1"/>
            </p:cNvSpPr>
            <p:nvPr/>
          </p:nvSpPr>
          <p:spPr bwMode="auto">
            <a:xfrm>
              <a:off x="3634" y="1308"/>
              <a:ext cx="395" cy="137"/>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800" b="1" dirty="0" smtClean="0">
                  <a:solidFill>
                    <a:srgbClr val="CC0000"/>
                  </a:solidFill>
                </a:rPr>
                <a:t>FCS Store</a:t>
              </a:r>
              <a:endParaRPr lang="en-US" sz="800" b="1" dirty="0">
                <a:solidFill>
                  <a:srgbClr val="CC0000"/>
                </a:solidFill>
              </a:endParaRPr>
            </a:p>
          </p:txBody>
        </p:sp>
      </p:grpSp>
      <p:grpSp>
        <p:nvGrpSpPr>
          <p:cNvPr id="6" name="Group 27"/>
          <p:cNvGrpSpPr>
            <a:grpSpLocks/>
          </p:cNvGrpSpPr>
          <p:nvPr/>
        </p:nvGrpSpPr>
        <p:grpSpPr bwMode="auto">
          <a:xfrm>
            <a:off x="2347913" y="3136900"/>
            <a:ext cx="857250" cy="450850"/>
            <a:chOff x="4365" y="1142"/>
            <a:chExt cx="576" cy="284"/>
          </a:xfrm>
        </p:grpSpPr>
        <p:sp>
          <p:nvSpPr>
            <p:cNvPr id="7196" name="AutoShape 28"/>
            <p:cNvSpPr>
              <a:spLocks noChangeArrowheads="1"/>
            </p:cNvSpPr>
            <p:nvPr/>
          </p:nvSpPr>
          <p:spPr bwMode="auto">
            <a:xfrm>
              <a:off x="4365" y="1142"/>
              <a:ext cx="576" cy="284"/>
            </a:xfrm>
            <a:prstGeom prst="can">
              <a:avLst>
                <a:gd name="adj" fmla="val 25000"/>
              </a:avLst>
            </a:prstGeom>
            <a:solidFill>
              <a:srgbClr val="0000FF">
                <a:alpha val="50000"/>
              </a:srgbClr>
            </a:solidFill>
            <a:ln w="9525">
              <a:solidFill>
                <a:schemeClr val="accent2"/>
              </a:solidFill>
              <a:round/>
              <a:headEnd/>
              <a:tailEnd/>
            </a:ln>
            <a:effectLst/>
          </p:spPr>
          <p:txBody>
            <a:bodyPr lIns="90000" tIns="46800" rIns="36000" bIns="46800" anchor="ctr">
              <a:prstTxWarp prst="textNoShape">
                <a:avLst/>
              </a:prstTxWarp>
              <a:spAutoFit/>
            </a:bodyPr>
            <a:lstStyle/>
            <a:p>
              <a:endParaRPr lang="en-US"/>
            </a:p>
          </p:txBody>
        </p:sp>
        <p:sp>
          <p:nvSpPr>
            <p:cNvPr id="7197" name="Text Box 29"/>
            <p:cNvSpPr txBox="1">
              <a:spLocks noChangeArrowheads="1"/>
            </p:cNvSpPr>
            <p:nvPr/>
          </p:nvSpPr>
          <p:spPr bwMode="auto">
            <a:xfrm>
              <a:off x="4527" y="1243"/>
              <a:ext cx="342" cy="137"/>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800" b="1" dirty="0" smtClean="0">
                  <a:solidFill>
                    <a:schemeClr val="bg1"/>
                  </a:solidFill>
                </a:rPr>
                <a:t>Indexes</a:t>
              </a:r>
              <a:endParaRPr lang="en-US" sz="800" b="1" dirty="0">
                <a:solidFill>
                  <a:schemeClr val="bg1"/>
                </a:solidFill>
              </a:endParaRPr>
            </a:p>
          </p:txBody>
        </p:sp>
      </p:grpSp>
      <p:sp>
        <p:nvSpPr>
          <p:cNvPr id="7198" name="Text Box 30"/>
          <p:cNvSpPr txBox="1">
            <a:spLocks noChangeArrowheads="1"/>
          </p:cNvSpPr>
          <p:nvPr/>
        </p:nvSpPr>
        <p:spPr bwMode="auto">
          <a:xfrm>
            <a:off x="2352675" y="3600450"/>
            <a:ext cx="882896" cy="248402"/>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1000" b="1" dirty="0" smtClean="0">
                <a:solidFill>
                  <a:srgbClr val="CC0099"/>
                </a:solidFill>
              </a:rPr>
              <a:t>Index </a:t>
            </a:r>
            <a:r>
              <a:rPr lang="en-US" sz="1000" b="1" dirty="0">
                <a:solidFill>
                  <a:srgbClr val="CC0099"/>
                </a:solidFill>
              </a:rPr>
              <a:t>server</a:t>
            </a:r>
          </a:p>
        </p:txBody>
      </p:sp>
      <p:sp>
        <p:nvSpPr>
          <p:cNvPr id="7199" name="Text Box 31"/>
          <p:cNvSpPr txBox="1">
            <a:spLocks noChangeArrowheads="1"/>
          </p:cNvSpPr>
          <p:nvPr/>
        </p:nvSpPr>
        <p:spPr bwMode="auto">
          <a:xfrm>
            <a:off x="2224088" y="1830388"/>
            <a:ext cx="1089025"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1000" b="1">
                <a:solidFill>
                  <a:srgbClr val="120C80"/>
                </a:solidFill>
              </a:rPr>
              <a:t>Metadata server</a:t>
            </a:r>
          </a:p>
        </p:txBody>
      </p:sp>
      <p:sp>
        <p:nvSpPr>
          <p:cNvPr id="7200" name="AutoShape 32"/>
          <p:cNvSpPr>
            <a:spLocks noChangeArrowheads="1"/>
          </p:cNvSpPr>
          <p:nvPr/>
        </p:nvSpPr>
        <p:spPr bwMode="auto">
          <a:xfrm>
            <a:off x="3619500" y="1238250"/>
            <a:ext cx="3043238" cy="647700"/>
          </a:xfrm>
          <a:prstGeom prst="rightArrow">
            <a:avLst>
              <a:gd name="adj1" fmla="val 45750"/>
              <a:gd name="adj2" fmla="val 40982"/>
            </a:avLst>
          </a:prstGeom>
          <a:solidFill>
            <a:srgbClr val="99CCFF">
              <a:alpha val="31000"/>
            </a:srgbClr>
          </a:solidFill>
          <a:ln w="9525">
            <a:solidFill>
              <a:srgbClr val="3366FF"/>
            </a:solidFill>
            <a:miter lim="800000"/>
            <a:headEnd/>
            <a:tailEnd/>
          </a:ln>
          <a:effectLst/>
        </p:spPr>
        <p:txBody>
          <a:bodyPr lIns="90000" tIns="46800" rIns="36000" bIns="46800" anchor="ctr">
            <a:prstTxWarp prst="textNoShape">
              <a:avLst/>
            </a:prstTxWarp>
            <a:spAutoFit/>
          </a:bodyPr>
          <a:lstStyle/>
          <a:p>
            <a:endParaRPr lang="en-US"/>
          </a:p>
        </p:txBody>
      </p:sp>
      <p:sp>
        <p:nvSpPr>
          <p:cNvPr id="7201" name="AutoShape 33"/>
          <p:cNvSpPr>
            <a:spLocks noChangeArrowheads="1"/>
          </p:cNvSpPr>
          <p:nvPr/>
        </p:nvSpPr>
        <p:spPr bwMode="auto">
          <a:xfrm>
            <a:off x="3619500" y="2219325"/>
            <a:ext cx="3043238" cy="638175"/>
          </a:xfrm>
          <a:prstGeom prst="rightArrow">
            <a:avLst>
              <a:gd name="adj1" fmla="val 45750"/>
              <a:gd name="adj2" fmla="val 41593"/>
            </a:avLst>
          </a:prstGeom>
          <a:solidFill>
            <a:srgbClr val="FFCC99">
              <a:alpha val="50999"/>
            </a:srgbClr>
          </a:solidFill>
          <a:ln w="9525">
            <a:solidFill>
              <a:srgbClr val="FF9900"/>
            </a:solidFill>
            <a:miter lim="800000"/>
            <a:headEnd/>
            <a:tailEnd/>
          </a:ln>
          <a:effectLst/>
        </p:spPr>
        <p:txBody>
          <a:bodyPr lIns="90000" tIns="46800" rIns="36000" bIns="46800" anchor="ctr">
            <a:prstTxWarp prst="textNoShape">
              <a:avLst/>
            </a:prstTxWarp>
            <a:spAutoFit/>
          </a:bodyPr>
          <a:lstStyle/>
          <a:p>
            <a:endParaRPr lang="en-US"/>
          </a:p>
        </p:txBody>
      </p:sp>
      <p:sp>
        <p:nvSpPr>
          <p:cNvPr id="7202" name="AutoShape 34"/>
          <p:cNvSpPr>
            <a:spLocks noChangeArrowheads="1"/>
          </p:cNvSpPr>
          <p:nvPr/>
        </p:nvSpPr>
        <p:spPr bwMode="auto">
          <a:xfrm>
            <a:off x="3619500" y="3086100"/>
            <a:ext cx="3043238" cy="638175"/>
          </a:xfrm>
          <a:prstGeom prst="rightArrow">
            <a:avLst>
              <a:gd name="adj1" fmla="val 45750"/>
              <a:gd name="adj2" fmla="val 41593"/>
            </a:avLst>
          </a:prstGeom>
          <a:solidFill>
            <a:srgbClr val="0000FF">
              <a:alpha val="50000"/>
            </a:srgbClr>
          </a:solidFill>
          <a:ln w="9525">
            <a:solidFill>
              <a:schemeClr val="accent2"/>
            </a:solidFill>
            <a:miter lim="800000"/>
            <a:headEnd/>
            <a:tailEnd/>
          </a:ln>
          <a:effectLst/>
        </p:spPr>
        <p:txBody>
          <a:bodyPr lIns="90000" tIns="46800" rIns="36000" bIns="46800" anchor="ctr">
            <a:prstTxWarp prst="textNoShape">
              <a:avLst/>
            </a:prstTxWarp>
            <a:spAutoFit/>
          </a:bodyPr>
          <a:lstStyle/>
          <a:p>
            <a:endParaRPr lang="en-US"/>
          </a:p>
        </p:txBody>
      </p:sp>
      <p:sp>
        <p:nvSpPr>
          <p:cNvPr id="7203" name="Oval 35"/>
          <p:cNvSpPr>
            <a:spLocks noChangeArrowheads="1"/>
          </p:cNvSpPr>
          <p:nvPr/>
        </p:nvSpPr>
        <p:spPr bwMode="auto">
          <a:xfrm>
            <a:off x="3781425" y="1495425"/>
            <a:ext cx="104775" cy="114300"/>
          </a:xfrm>
          <a:prstGeom prst="ellipse">
            <a:avLst/>
          </a:prstGeom>
          <a:solidFill>
            <a:srgbClr val="FFFF99"/>
          </a:solidFill>
          <a:ln w="9525">
            <a:solidFill>
              <a:srgbClr val="FFCC00"/>
            </a:solidFill>
            <a:round/>
            <a:headEnd/>
            <a:tailEnd/>
          </a:ln>
          <a:effectLst/>
        </p:spPr>
        <p:txBody>
          <a:bodyPr lIns="90000" tIns="46800" rIns="36000" bIns="46800" anchor="ctr">
            <a:prstTxWarp prst="textNoShape">
              <a:avLst/>
            </a:prstTxWarp>
            <a:spAutoFit/>
          </a:bodyPr>
          <a:lstStyle/>
          <a:p>
            <a:endParaRPr lang="en-US"/>
          </a:p>
        </p:txBody>
      </p:sp>
      <p:sp>
        <p:nvSpPr>
          <p:cNvPr id="7204" name="Rectangle 36"/>
          <p:cNvSpPr>
            <a:spLocks noChangeArrowheads="1"/>
          </p:cNvSpPr>
          <p:nvPr/>
        </p:nvSpPr>
        <p:spPr bwMode="auto">
          <a:xfrm>
            <a:off x="3781425" y="2486025"/>
            <a:ext cx="95250" cy="95250"/>
          </a:xfrm>
          <a:prstGeom prst="rect">
            <a:avLst/>
          </a:prstGeom>
          <a:solidFill>
            <a:srgbClr val="99CC00"/>
          </a:solidFill>
          <a:ln w="9525">
            <a:solidFill>
              <a:srgbClr val="339966"/>
            </a:solidFill>
            <a:miter lim="800000"/>
            <a:headEnd/>
            <a:tailEnd/>
          </a:ln>
          <a:effectLst/>
        </p:spPr>
        <p:txBody>
          <a:bodyPr lIns="90000" tIns="46800" rIns="36000" bIns="46800" anchor="ctr">
            <a:prstTxWarp prst="textNoShape">
              <a:avLst/>
            </a:prstTxWarp>
            <a:spAutoFit/>
          </a:bodyPr>
          <a:lstStyle/>
          <a:p>
            <a:endParaRPr lang="en-US"/>
          </a:p>
        </p:txBody>
      </p:sp>
      <p:grpSp>
        <p:nvGrpSpPr>
          <p:cNvPr id="7" name="Group 37"/>
          <p:cNvGrpSpPr>
            <a:grpSpLocks/>
          </p:cNvGrpSpPr>
          <p:nvPr/>
        </p:nvGrpSpPr>
        <p:grpSpPr bwMode="auto">
          <a:xfrm>
            <a:off x="3743325" y="3286125"/>
            <a:ext cx="209550" cy="247650"/>
            <a:chOff x="1908" y="1428"/>
            <a:chExt cx="132" cy="156"/>
          </a:xfrm>
        </p:grpSpPr>
        <p:sp>
          <p:nvSpPr>
            <p:cNvPr id="7206" name="AutoShape 38"/>
            <p:cNvSpPr>
              <a:spLocks noChangeArrowheads="1"/>
            </p:cNvSpPr>
            <p:nvPr/>
          </p:nvSpPr>
          <p:spPr bwMode="auto">
            <a:xfrm>
              <a:off x="1908" y="1428"/>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7207" name="AutoShape 39"/>
            <p:cNvSpPr>
              <a:spLocks noChangeArrowheads="1"/>
            </p:cNvSpPr>
            <p:nvPr/>
          </p:nvSpPr>
          <p:spPr bwMode="auto">
            <a:xfrm>
              <a:off x="1926" y="1446"/>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7208" name="AutoShape 40"/>
            <p:cNvSpPr>
              <a:spLocks noChangeArrowheads="1"/>
            </p:cNvSpPr>
            <p:nvPr/>
          </p:nvSpPr>
          <p:spPr bwMode="auto">
            <a:xfrm>
              <a:off x="1944" y="1464"/>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grpSp>
      <p:sp>
        <p:nvSpPr>
          <p:cNvPr id="7209" name="Oval 41"/>
          <p:cNvSpPr>
            <a:spLocks noChangeArrowheads="1"/>
          </p:cNvSpPr>
          <p:nvPr/>
        </p:nvSpPr>
        <p:spPr bwMode="auto">
          <a:xfrm>
            <a:off x="4429125" y="1495425"/>
            <a:ext cx="104775" cy="114300"/>
          </a:xfrm>
          <a:prstGeom prst="ellipse">
            <a:avLst/>
          </a:prstGeom>
          <a:solidFill>
            <a:srgbClr val="CC99FF"/>
          </a:solidFill>
          <a:ln w="9525">
            <a:solidFill>
              <a:srgbClr val="800080"/>
            </a:solidFill>
            <a:round/>
            <a:headEnd/>
            <a:tailEnd/>
          </a:ln>
          <a:effectLst/>
        </p:spPr>
        <p:txBody>
          <a:bodyPr lIns="90000" tIns="46800" rIns="36000" bIns="46800" anchor="ctr">
            <a:prstTxWarp prst="textNoShape">
              <a:avLst/>
            </a:prstTxWarp>
            <a:spAutoFit/>
          </a:bodyPr>
          <a:lstStyle/>
          <a:p>
            <a:endParaRPr lang="en-US"/>
          </a:p>
        </p:txBody>
      </p:sp>
      <p:sp>
        <p:nvSpPr>
          <p:cNvPr id="7210" name="Rectangle 42"/>
          <p:cNvSpPr>
            <a:spLocks noChangeArrowheads="1"/>
          </p:cNvSpPr>
          <p:nvPr/>
        </p:nvSpPr>
        <p:spPr bwMode="auto">
          <a:xfrm>
            <a:off x="4429125" y="2486025"/>
            <a:ext cx="95250" cy="95250"/>
          </a:xfrm>
          <a:prstGeom prst="rect">
            <a:avLst/>
          </a:prstGeom>
          <a:solidFill>
            <a:srgbClr val="99CC00"/>
          </a:solidFill>
          <a:ln w="9525">
            <a:solidFill>
              <a:srgbClr val="339966"/>
            </a:solidFill>
            <a:miter lim="800000"/>
            <a:headEnd/>
            <a:tailEnd/>
          </a:ln>
          <a:effectLst/>
        </p:spPr>
        <p:txBody>
          <a:bodyPr lIns="90000" tIns="46800" rIns="36000" bIns="46800" anchor="ctr">
            <a:prstTxWarp prst="textNoShape">
              <a:avLst/>
            </a:prstTxWarp>
            <a:spAutoFit/>
          </a:bodyPr>
          <a:lstStyle/>
          <a:p>
            <a:endParaRPr lang="en-US"/>
          </a:p>
        </p:txBody>
      </p:sp>
      <p:grpSp>
        <p:nvGrpSpPr>
          <p:cNvPr id="8" name="Group 43"/>
          <p:cNvGrpSpPr>
            <a:grpSpLocks/>
          </p:cNvGrpSpPr>
          <p:nvPr/>
        </p:nvGrpSpPr>
        <p:grpSpPr bwMode="auto">
          <a:xfrm>
            <a:off x="4391025" y="3286125"/>
            <a:ext cx="209550" cy="247650"/>
            <a:chOff x="1908" y="1428"/>
            <a:chExt cx="132" cy="156"/>
          </a:xfrm>
        </p:grpSpPr>
        <p:sp>
          <p:nvSpPr>
            <p:cNvPr id="7212" name="AutoShape 44"/>
            <p:cNvSpPr>
              <a:spLocks noChangeArrowheads="1"/>
            </p:cNvSpPr>
            <p:nvPr/>
          </p:nvSpPr>
          <p:spPr bwMode="auto">
            <a:xfrm>
              <a:off x="1908" y="1428"/>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7213" name="AutoShape 45"/>
            <p:cNvSpPr>
              <a:spLocks noChangeArrowheads="1"/>
            </p:cNvSpPr>
            <p:nvPr/>
          </p:nvSpPr>
          <p:spPr bwMode="auto">
            <a:xfrm>
              <a:off x="1926" y="1446"/>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7214" name="AutoShape 46"/>
            <p:cNvSpPr>
              <a:spLocks noChangeArrowheads="1"/>
            </p:cNvSpPr>
            <p:nvPr/>
          </p:nvSpPr>
          <p:spPr bwMode="auto">
            <a:xfrm>
              <a:off x="1944" y="1464"/>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grpSp>
      <p:cxnSp>
        <p:nvCxnSpPr>
          <p:cNvPr id="7215" name="AutoShape 47"/>
          <p:cNvCxnSpPr>
            <a:cxnSpLocks noChangeShapeType="1"/>
            <a:stCxn id="7203" idx="6"/>
            <a:endCxn id="7204" idx="1"/>
          </p:cNvCxnSpPr>
          <p:nvPr/>
        </p:nvCxnSpPr>
        <p:spPr bwMode="auto">
          <a:xfrm flipH="1">
            <a:off x="3781425" y="1552575"/>
            <a:ext cx="104775" cy="981075"/>
          </a:xfrm>
          <a:prstGeom prst="curvedConnector5">
            <a:avLst>
              <a:gd name="adj1" fmla="val -116671"/>
              <a:gd name="adj2" fmla="val 50486"/>
              <a:gd name="adj3" fmla="val 209088"/>
            </a:avLst>
          </a:prstGeom>
          <a:noFill/>
          <a:ln w="9525">
            <a:solidFill>
              <a:srgbClr val="FFCC00"/>
            </a:solidFill>
            <a:round/>
            <a:headEnd/>
            <a:tailEnd type="triangle" w="med" len="med"/>
          </a:ln>
          <a:effectLst/>
        </p:spPr>
      </p:cxnSp>
      <p:cxnSp>
        <p:nvCxnSpPr>
          <p:cNvPr id="7216" name="AutoShape 48"/>
          <p:cNvCxnSpPr>
            <a:cxnSpLocks noChangeShapeType="1"/>
            <a:stCxn id="7204" idx="3"/>
            <a:endCxn id="7206" idx="1"/>
          </p:cNvCxnSpPr>
          <p:nvPr/>
        </p:nvCxnSpPr>
        <p:spPr bwMode="auto">
          <a:xfrm flipH="1">
            <a:off x="3743325" y="2533650"/>
            <a:ext cx="133350" cy="847725"/>
          </a:xfrm>
          <a:prstGeom prst="curvedConnector5">
            <a:avLst>
              <a:gd name="adj1" fmla="val -171431"/>
              <a:gd name="adj2" fmla="val 47190"/>
              <a:gd name="adj3" fmla="val 271431"/>
            </a:avLst>
          </a:prstGeom>
          <a:noFill/>
          <a:ln w="9525">
            <a:solidFill>
              <a:srgbClr val="008000"/>
            </a:solidFill>
            <a:round/>
            <a:headEnd/>
            <a:tailEnd type="triangle" w="med" len="med"/>
          </a:ln>
          <a:effectLst/>
        </p:spPr>
      </p:cxnSp>
      <p:cxnSp>
        <p:nvCxnSpPr>
          <p:cNvPr id="7217" name="AutoShape 49"/>
          <p:cNvCxnSpPr>
            <a:cxnSpLocks noChangeShapeType="1"/>
            <a:stCxn id="7209" idx="6"/>
            <a:endCxn id="7210" idx="1"/>
          </p:cNvCxnSpPr>
          <p:nvPr/>
        </p:nvCxnSpPr>
        <p:spPr bwMode="auto">
          <a:xfrm flipH="1">
            <a:off x="4429125" y="1552575"/>
            <a:ext cx="104775" cy="981075"/>
          </a:xfrm>
          <a:prstGeom prst="curvedConnector5">
            <a:avLst>
              <a:gd name="adj1" fmla="val -134852"/>
              <a:gd name="adj2" fmla="val 50486"/>
              <a:gd name="adj3" fmla="val 218181"/>
            </a:avLst>
          </a:prstGeom>
          <a:noFill/>
          <a:ln w="9525">
            <a:solidFill>
              <a:srgbClr val="800080"/>
            </a:solidFill>
            <a:round/>
            <a:headEnd/>
            <a:tailEnd type="triangle" w="med" len="med"/>
          </a:ln>
          <a:effectLst/>
        </p:spPr>
      </p:cxnSp>
      <p:cxnSp>
        <p:nvCxnSpPr>
          <p:cNvPr id="7218" name="AutoShape 50"/>
          <p:cNvCxnSpPr>
            <a:cxnSpLocks noChangeShapeType="1"/>
            <a:stCxn id="7210" idx="3"/>
            <a:endCxn id="7213" idx="1"/>
          </p:cNvCxnSpPr>
          <p:nvPr/>
        </p:nvCxnSpPr>
        <p:spPr bwMode="auto">
          <a:xfrm flipH="1">
            <a:off x="4419600" y="2533650"/>
            <a:ext cx="104775" cy="876300"/>
          </a:xfrm>
          <a:prstGeom prst="curvedConnector5">
            <a:avLst>
              <a:gd name="adj1" fmla="val -218181"/>
              <a:gd name="adj2" fmla="val 47282"/>
              <a:gd name="adj3" fmla="val 318181"/>
            </a:avLst>
          </a:prstGeom>
          <a:noFill/>
          <a:ln w="9525">
            <a:solidFill>
              <a:srgbClr val="008000"/>
            </a:solidFill>
            <a:round/>
            <a:headEnd/>
            <a:tailEnd type="triangle" w="med" len="med"/>
          </a:ln>
          <a:effectLst/>
        </p:spPr>
      </p:cxnSp>
      <p:sp>
        <p:nvSpPr>
          <p:cNvPr id="7219" name="Oval 51"/>
          <p:cNvSpPr>
            <a:spLocks noChangeArrowheads="1"/>
          </p:cNvSpPr>
          <p:nvPr/>
        </p:nvSpPr>
        <p:spPr bwMode="auto">
          <a:xfrm>
            <a:off x="5114925" y="1495425"/>
            <a:ext cx="104775" cy="114300"/>
          </a:xfrm>
          <a:prstGeom prst="ellipse">
            <a:avLst/>
          </a:prstGeom>
          <a:solidFill>
            <a:srgbClr val="FF9900"/>
          </a:solidFill>
          <a:ln w="9525">
            <a:solidFill>
              <a:srgbClr val="FF0000"/>
            </a:solidFill>
            <a:round/>
            <a:headEnd/>
            <a:tailEnd/>
          </a:ln>
          <a:effectLst/>
        </p:spPr>
        <p:txBody>
          <a:bodyPr lIns="90000" tIns="46800" rIns="36000" bIns="46800" anchor="ctr">
            <a:prstTxWarp prst="textNoShape">
              <a:avLst/>
            </a:prstTxWarp>
            <a:spAutoFit/>
          </a:bodyPr>
          <a:lstStyle/>
          <a:p>
            <a:endParaRPr lang="en-US"/>
          </a:p>
        </p:txBody>
      </p:sp>
      <p:sp>
        <p:nvSpPr>
          <p:cNvPr id="7220" name="Rectangle 52"/>
          <p:cNvSpPr>
            <a:spLocks noChangeArrowheads="1"/>
          </p:cNvSpPr>
          <p:nvPr/>
        </p:nvSpPr>
        <p:spPr bwMode="auto">
          <a:xfrm>
            <a:off x="5114925" y="2486025"/>
            <a:ext cx="95250" cy="95250"/>
          </a:xfrm>
          <a:prstGeom prst="rect">
            <a:avLst/>
          </a:prstGeom>
          <a:solidFill>
            <a:srgbClr val="CCFFFF"/>
          </a:solidFill>
          <a:ln w="9525">
            <a:solidFill>
              <a:srgbClr val="33CCCC"/>
            </a:solidFill>
            <a:miter lim="800000"/>
            <a:headEnd/>
            <a:tailEnd/>
          </a:ln>
          <a:effectLst/>
        </p:spPr>
        <p:txBody>
          <a:bodyPr lIns="90000" tIns="46800" rIns="36000" bIns="46800" anchor="ctr">
            <a:prstTxWarp prst="textNoShape">
              <a:avLst/>
            </a:prstTxWarp>
            <a:spAutoFit/>
          </a:bodyPr>
          <a:lstStyle/>
          <a:p>
            <a:endParaRPr lang="en-US"/>
          </a:p>
        </p:txBody>
      </p:sp>
      <p:grpSp>
        <p:nvGrpSpPr>
          <p:cNvPr id="9" name="Group 53"/>
          <p:cNvGrpSpPr>
            <a:grpSpLocks/>
          </p:cNvGrpSpPr>
          <p:nvPr/>
        </p:nvGrpSpPr>
        <p:grpSpPr bwMode="auto">
          <a:xfrm>
            <a:off x="5076825" y="3286125"/>
            <a:ext cx="209550" cy="247650"/>
            <a:chOff x="1908" y="1428"/>
            <a:chExt cx="132" cy="156"/>
          </a:xfrm>
        </p:grpSpPr>
        <p:sp>
          <p:nvSpPr>
            <p:cNvPr id="7222" name="AutoShape 54"/>
            <p:cNvSpPr>
              <a:spLocks noChangeArrowheads="1"/>
            </p:cNvSpPr>
            <p:nvPr/>
          </p:nvSpPr>
          <p:spPr bwMode="auto">
            <a:xfrm>
              <a:off x="1908" y="1428"/>
              <a:ext cx="96" cy="120"/>
            </a:xfrm>
            <a:prstGeom prst="foldedCorner">
              <a:avLst>
                <a:gd name="adj" fmla="val 50000"/>
              </a:avLst>
            </a:prstGeom>
            <a:solidFill>
              <a:srgbClr val="FFFFFF"/>
            </a:solidFill>
            <a:ln w="9525">
              <a:solidFill>
                <a:srgbClr val="FF99CC"/>
              </a:solidFill>
              <a:round/>
              <a:headEnd/>
              <a:tailEnd/>
            </a:ln>
            <a:effectLst/>
          </p:spPr>
          <p:txBody>
            <a:bodyPr lIns="90000" tIns="46800" rIns="36000" bIns="46800" anchor="ctr">
              <a:prstTxWarp prst="textNoShape">
                <a:avLst/>
              </a:prstTxWarp>
              <a:spAutoFit/>
            </a:bodyPr>
            <a:lstStyle/>
            <a:p>
              <a:endParaRPr lang="en-US"/>
            </a:p>
          </p:txBody>
        </p:sp>
        <p:sp>
          <p:nvSpPr>
            <p:cNvPr id="7223" name="AutoShape 55"/>
            <p:cNvSpPr>
              <a:spLocks noChangeArrowheads="1"/>
            </p:cNvSpPr>
            <p:nvPr/>
          </p:nvSpPr>
          <p:spPr bwMode="auto">
            <a:xfrm>
              <a:off x="1926" y="1446"/>
              <a:ext cx="96" cy="120"/>
            </a:xfrm>
            <a:prstGeom prst="foldedCorner">
              <a:avLst>
                <a:gd name="adj" fmla="val 50000"/>
              </a:avLst>
            </a:prstGeom>
            <a:solidFill>
              <a:srgbClr val="FFFFFF"/>
            </a:solidFill>
            <a:ln w="9525">
              <a:solidFill>
                <a:srgbClr val="FF99CC"/>
              </a:solidFill>
              <a:round/>
              <a:headEnd/>
              <a:tailEnd/>
            </a:ln>
            <a:effectLst/>
          </p:spPr>
          <p:txBody>
            <a:bodyPr lIns="90000" tIns="46800" rIns="36000" bIns="46800" anchor="ctr">
              <a:prstTxWarp prst="textNoShape">
                <a:avLst/>
              </a:prstTxWarp>
              <a:spAutoFit/>
            </a:bodyPr>
            <a:lstStyle/>
            <a:p>
              <a:endParaRPr lang="en-US"/>
            </a:p>
          </p:txBody>
        </p:sp>
        <p:sp>
          <p:nvSpPr>
            <p:cNvPr id="7224" name="AutoShape 56"/>
            <p:cNvSpPr>
              <a:spLocks noChangeArrowheads="1"/>
            </p:cNvSpPr>
            <p:nvPr/>
          </p:nvSpPr>
          <p:spPr bwMode="auto">
            <a:xfrm>
              <a:off x="1944" y="1464"/>
              <a:ext cx="96" cy="120"/>
            </a:xfrm>
            <a:prstGeom prst="foldedCorner">
              <a:avLst>
                <a:gd name="adj" fmla="val 50000"/>
              </a:avLst>
            </a:prstGeom>
            <a:solidFill>
              <a:srgbClr val="FFCCFF"/>
            </a:solidFill>
            <a:ln w="9525">
              <a:solidFill>
                <a:srgbClr val="FF99CC"/>
              </a:solidFill>
              <a:round/>
              <a:headEnd/>
              <a:tailEnd/>
            </a:ln>
            <a:effectLst/>
          </p:spPr>
          <p:txBody>
            <a:bodyPr lIns="90000" tIns="46800" rIns="36000" bIns="46800" anchor="ctr">
              <a:prstTxWarp prst="textNoShape">
                <a:avLst/>
              </a:prstTxWarp>
              <a:spAutoFit/>
            </a:bodyPr>
            <a:lstStyle/>
            <a:p>
              <a:endParaRPr lang="en-US"/>
            </a:p>
          </p:txBody>
        </p:sp>
      </p:grpSp>
      <p:cxnSp>
        <p:nvCxnSpPr>
          <p:cNvPr id="7225" name="AutoShape 57"/>
          <p:cNvCxnSpPr>
            <a:cxnSpLocks noChangeShapeType="1"/>
            <a:stCxn id="7219" idx="6"/>
            <a:endCxn id="7220" idx="1"/>
          </p:cNvCxnSpPr>
          <p:nvPr/>
        </p:nvCxnSpPr>
        <p:spPr bwMode="auto">
          <a:xfrm flipH="1">
            <a:off x="5114925" y="1552575"/>
            <a:ext cx="104775" cy="981075"/>
          </a:xfrm>
          <a:prstGeom prst="curvedConnector5">
            <a:avLst>
              <a:gd name="adj1" fmla="val -134852"/>
              <a:gd name="adj2" fmla="val 50486"/>
              <a:gd name="adj3" fmla="val 218181"/>
            </a:avLst>
          </a:prstGeom>
          <a:noFill/>
          <a:ln w="9525">
            <a:solidFill>
              <a:srgbClr val="FF0000"/>
            </a:solidFill>
            <a:round/>
            <a:headEnd/>
            <a:tailEnd type="triangle" w="med" len="med"/>
          </a:ln>
          <a:effectLst/>
        </p:spPr>
      </p:cxnSp>
      <p:cxnSp>
        <p:nvCxnSpPr>
          <p:cNvPr id="7226" name="AutoShape 58"/>
          <p:cNvCxnSpPr>
            <a:cxnSpLocks noChangeShapeType="1"/>
            <a:stCxn id="7220" idx="3"/>
            <a:endCxn id="7223" idx="1"/>
          </p:cNvCxnSpPr>
          <p:nvPr/>
        </p:nvCxnSpPr>
        <p:spPr bwMode="auto">
          <a:xfrm flipH="1">
            <a:off x="5105400" y="2533650"/>
            <a:ext cx="104775" cy="876300"/>
          </a:xfrm>
          <a:prstGeom prst="curvedConnector5">
            <a:avLst>
              <a:gd name="adj1" fmla="val -218181"/>
              <a:gd name="adj2" fmla="val 47282"/>
              <a:gd name="adj3" fmla="val 318181"/>
            </a:avLst>
          </a:prstGeom>
          <a:noFill/>
          <a:ln w="9525">
            <a:solidFill>
              <a:srgbClr val="33CCCC"/>
            </a:solidFill>
            <a:round/>
            <a:headEnd/>
            <a:tailEnd type="triangle" w="med" len="med"/>
          </a:ln>
          <a:effectLst/>
        </p:spPr>
      </p:cxnSp>
      <p:sp>
        <p:nvSpPr>
          <p:cNvPr id="7227" name="Line 59"/>
          <p:cNvSpPr>
            <a:spLocks noChangeShapeType="1"/>
          </p:cNvSpPr>
          <p:nvPr/>
        </p:nvSpPr>
        <p:spPr bwMode="auto">
          <a:xfrm>
            <a:off x="3629025" y="3971925"/>
            <a:ext cx="3390900" cy="0"/>
          </a:xfrm>
          <a:prstGeom prst="line">
            <a:avLst/>
          </a:prstGeom>
          <a:noFill/>
          <a:ln w="38100" cmpd="dbl">
            <a:solidFill>
              <a:schemeClr val="tx1"/>
            </a:solidFill>
            <a:round/>
            <a:headEnd/>
            <a:tailEnd type="triangle" w="med" len="med"/>
          </a:ln>
          <a:effectLst/>
        </p:spPr>
        <p:txBody>
          <a:bodyPr lIns="90000" tIns="46800" rIns="36000" bIns="46800">
            <a:prstTxWarp prst="textNoShape">
              <a:avLst/>
            </a:prstTxWarp>
            <a:spAutoFit/>
          </a:bodyPr>
          <a:lstStyle/>
          <a:p>
            <a:endParaRPr lang="en-US"/>
          </a:p>
        </p:txBody>
      </p:sp>
      <p:sp>
        <p:nvSpPr>
          <p:cNvPr id="7228" name="Line 60"/>
          <p:cNvSpPr>
            <a:spLocks noChangeShapeType="1"/>
          </p:cNvSpPr>
          <p:nvPr/>
        </p:nvSpPr>
        <p:spPr bwMode="auto">
          <a:xfrm>
            <a:off x="3829050" y="3895725"/>
            <a:ext cx="0" cy="133350"/>
          </a:xfrm>
          <a:prstGeom prst="line">
            <a:avLst/>
          </a:prstGeom>
          <a:noFill/>
          <a:ln w="9525">
            <a:solidFill>
              <a:schemeClr val="tx1"/>
            </a:solidFill>
            <a:round/>
            <a:headEnd/>
            <a:tailEnd/>
          </a:ln>
          <a:effectLst/>
        </p:spPr>
        <p:txBody>
          <a:bodyPr wrap="none" lIns="90000" tIns="46800" rIns="36000" bIns="46800">
            <a:prstTxWarp prst="textNoShape">
              <a:avLst/>
            </a:prstTxWarp>
            <a:spAutoFit/>
          </a:bodyPr>
          <a:lstStyle/>
          <a:p>
            <a:endParaRPr lang="en-US"/>
          </a:p>
        </p:txBody>
      </p:sp>
      <p:sp>
        <p:nvSpPr>
          <p:cNvPr id="7229" name="Line 61"/>
          <p:cNvSpPr>
            <a:spLocks noChangeShapeType="1"/>
          </p:cNvSpPr>
          <p:nvPr/>
        </p:nvSpPr>
        <p:spPr bwMode="auto">
          <a:xfrm>
            <a:off x="4476750" y="3895725"/>
            <a:ext cx="0" cy="133350"/>
          </a:xfrm>
          <a:prstGeom prst="line">
            <a:avLst/>
          </a:prstGeom>
          <a:noFill/>
          <a:ln w="9525">
            <a:solidFill>
              <a:schemeClr val="tx1"/>
            </a:solidFill>
            <a:round/>
            <a:headEnd/>
            <a:tailEnd/>
          </a:ln>
          <a:effectLst/>
        </p:spPr>
        <p:txBody>
          <a:bodyPr wrap="none" lIns="90000" tIns="46800" rIns="36000" bIns="46800">
            <a:prstTxWarp prst="textNoShape">
              <a:avLst/>
            </a:prstTxWarp>
            <a:spAutoFit/>
          </a:bodyPr>
          <a:lstStyle/>
          <a:p>
            <a:endParaRPr lang="en-US"/>
          </a:p>
        </p:txBody>
      </p:sp>
      <p:sp>
        <p:nvSpPr>
          <p:cNvPr id="7230" name="Line 62"/>
          <p:cNvSpPr>
            <a:spLocks noChangeShapeType="1"/>
          </p:cNvSpPr>
          <p:nvPr/>
        </p:nvSpPr>
        <p:spPr bwMode="auto">
          <a:xfrm>
            <a:off x="5162550" y="3895725"/>
            <a:ext cx="0" cy="133350"/>
          </a:xfrm>
          <a:prstGeom prst="line">
            <a:avLst/>
          </a:prstGeom>
          <a:noFill/>
          <a:ln w="9525">
            <a:solidFill>
              <a:schemeClr val="tx1"/>
            </a:solidFill>
            <a:round/>
            <a:headEnd/>
            <a:tailEnd/>
          </a:ln>
          <a:effectLst/>
        </p:spPr>
        <p:txBody>
          <a:bodyPr wrap="none" lIns="90000" tIns="46800" rIns="36000" bIns="46800">
            <a:prstTxWarp prst="textNoShape">
              <a:avLst/>
            </a:prstTxWarp>
            <a:spAutoFit/>
          </a:bodyPr>
          <a:lstStyle/>
          <a:p>
            <a:endParaRPr lang="en-US"/>
          </a:p>
        </p:txBody>
      </p:sp>
      <p:sp>
        <p:nvSpPr>
          <p:cNvPr id="7231" name="Oval 63"/>
          <p:cNvSpPr>
            <a:spLocks noChangeArrowheads="1"/>
          </p:cNvSpPr>
          <p:nvPr/>
        </p:nvSpPr>
        <p:spPr bwMode="auto">
          <a:xfrm>
            <a:off x="2428875" y="1495425"/>
            <a:ext cx="104775" cy="114300"/>
          </a:xfrm>
          <a:prstGeom prst="ellipse">
            <a:avLst/>
          </a:prstGeom>
          <a:solidFill>
            <a:srgbClr val="FFFF99"/>
          </a:solidFill>
          <a:ln w="9525">
            <a:solidFill>
              <a:srgbClr val="FFCC00"/>
            </a:solidFill>
            <a:round/>
            <a:headEnd/>
            <a:tailEnd/>
          </a:ln>
          <a:effectLst/>
        </p:spPr>
        <p:txBody>
          <a:bodyPr lIns="90000" tIns="46800" rIns="36000" bIns="46800" anchor="ctr">
            <a:prstTxWarp prst="textNoShape">
              <a:avLst/>
            </a:prstTxWarp>
            <a:spAutoFit/>
          </a:bodyPr>
          <a:lstStyle/>
          <a:p>
            <a:endParaRPr lang="en-US"/>
          </a:p>
        </p:txBody>
      </p:sp>
      <p:sp>
        <p:nvSpPr>
          <p:cNvPr id="7232" name="Rectangle 64"/>
          <p:cNvSpPr>
            <a:spLocks noChangeArrowheads="1"/>
          </p:cNvSpPr>
          <p:nvPr/>
        </p:nvSpPr>
        <p:spPr bwMode="auto">
          <a:xfrm>
            <a:off x="2428875" y="2486025"/>
            <a:ext cx="95250" cy="95250"/>
          </a:xfrm>
          <a:prstGeom prst="rect">
            <a:avLst/>
          </a:prstGeom>
          <a:solidFill>
            <a:srgbClr val="99CC00"/>
          </a:solidFill>
          <a:ln w="9525">
            <a:solidFill>
              <a:srgbClr val="339966"/>
            </a:solidFill>
            <a:miter lim="800000"/>
            <a:headEnd/>
            <a:tailEnd/>
          </a:ln>
          <a:effectLst/>
        </p:spPr>
        <p:txBody>
          <a:bodyPr lIns="90000" tIns="46800" rIns="36000" bIns="46800" anchor="ctr">
            <a:prstTxWarp prst="textNoShape">
              <a:avLst/>
            </a:prstTxWarp>
            <a:spAutoFit/>
          </a:bodyPr>
          <a:lstStyle/>
          <a:p>
            <a:endParaRPr lang="en-US"/>
          </a:p>
        </p:txBody>
      </p:sp>
      <p:grpSp>
        <p:nvGrpSpPr>
          <p:cNvPr id="10" name="Group 65"/>
          <p:cNvGrpSpPr>
            <a:grpSpLocks/>
          </p:cNvGrpSpPr>
          <p:nvPr/>
        </p:nvGrpSpPr>
        <p:grpSpPr bwMode="auto">
          <a:xfrm>
            <a:off x="2390775" y="3286125"/>
            <a:ext cx="209550" cy="247650"/>
            <a:chOff x="1908" y="1428"/>
            <a:chExt cx="132" cy="156"/>
          </a:xfrm>
        </p:grpSpPr>
        <p:sp>
          <p:nvSpPr>
            <p:cNvPr id="7234" name="AutoShape 66"/>
            <p:cNvSpPr>
              <a:spLocks noChangeArrowheads="1"/>
            </p:cNvSpPr>
            <p:nvPr/>
          </p:nvSpPr>
          <p:spPr bwMode="auto">
            <a:xfrm>
              <a:off x="1908" y="1428"/>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7235" name="AutoShape 67"/>
            <p:cNvSpPr>
              <a:spLocks noChangeArrowheads="1"/>
            </p:cNvSpPr>
            <p:nvPr/>
          </p:nvSpPr>
          <p:spPr bwMode="auto">
            <a:xfrm>
              <a:off x="1926" y="1446"/>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7236" name="AutoShape 68"/>
            <p:cNvSpPr>
              <a:spLocks noChangeArrowheads="1"/>
            </p:cNvSpPr>
            <p:nvPr/>
          </p:nvSpPr>
          <p:spPr bwMode="auto">
            <a:xfrm>
              <a:off x="1944" y="1464"/>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grpSp>
      <p:cxnSp>
        <p:nvCxnSpPr>
          <p:cNvPr id="7237" name="AutoShape 69"/>
          <p:cNvCxnSpPr>
            <a:cxnSpLocks noChangeShapeType="1"/>
            <a:stCxn id="7231" idx="6"/>
            <a:endCxn id="7232" idx="1"/>
          </p:cNvCxnSpPr>
          <p:nvPr/>
        </p:nvCxnSpPr>
        <p:spPr bwMode="auto">
          <a:xfrm flipH="1">
            <a:off x="2428875" y="1552575"/>
            <a:ext cx="104775" cy="981075"/>
          </a:xfrm>
          <a:prstGeom prst="curvedConnector5">
            <a:avLst>
              <a:gd name="adj1" fmla="val -116671"/>
              <a:gd name="adj2" fmla="val 50486"/>
              <a:gd name="adj3" fmla="val 209088"/>
            </a:avLst>
          </a:prstGeom>
          <a:noFill/>
          <a:ln w="9525">
            <a:solidFill>
              <a:srgbClr val="FFCC00"/>
            </a:solidFill>
            <a:round/>
            <a:headEnd/>
            <a:tailEnd type="triangle" w="med" len="med"/>
          </a:ln>
          <a:effectLst/>
        </p:spPr>
      </p:cxnSp>
      <p:cxnSp>
        <p:nvCxnSpPr>
          <p:cNvPr id="7238" name="AutoShape 70"/>
          <p:cNvCxnSpPr>
            <a:cxnSpLocks noChangeShapeType="1"/>
            <a:stCxn id="7232" idx="3"/>
            <a:endCxn id="7234" idx="1"/>
          </p:cNvCxnSpPr>
          <p:nvPr/>
        </p:nvCxnSpPr>
        <p:spPr bwMode="auto">
          <a:xfrm flipH="1">
            <a:off x="2390775" y="2533650"/>
            <a:ext cx="133350" cy="847725"/>
          </a:xfrm>
          <a:prstGeom prst="curvedConnector5">
            <a:avLst>
              <a:gd name="adj1" fmla="val -171431"/>
              <a:gd name="adj2" fmla="val 47190"/>
              <a:gd name="adj3" fmla="val 271431"/>
            </a:avLst>
          </a:prstGeom>
          <a:noFill/>
          <a:ln w="9525">
            <a:solidFill>
              <a:srgbClr val="008000"/>
            </a:solidFill>
            <a:round/>
            <a:headEnd/>
            <a:tailEnd type="triangle" w="med" len="med"/>
          </a:ln>
          <a:effectLst/>
        </p:spPr>
      </p:cxnSp>
      <p:sp>
        <p:nvSpPr>
          <p:cNvPr id="7239" name="Rectangle 71"/>
          <p:cNvSpPr>
            <a:spLocks noChangeArrowheads="1"/>
          </p:cNvSpPr>
          <p:nvPr/>
        </p:nvSpPr>
        <p:spPr bwMode="auto">
          <a:xfrm>
            <a:off x="3886200" y="838200"/>
            <a:ext cx="1676400" cy="444500"/>
          </a:xfrm>
          <a:prstGeom prst="rect">
            <a:avLst/>
          </a:prstGeom>
          <a:solidFill>
            <a:srgbClr val="FFFF99"/>
          </a:solidFill>
          <a:ln w="9525">
            <a:solidFill>
              <a:srgbClr val="0000FF"/>
            </a:solid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a:solidFill>
                  <a:schemeClr val="accent2"/>
                </a:solidFill>
                <a:latin typeface="Times New Roman" pitchFamily="-65" charset="0"/>
              </a:rPr>
              <a:t>The modification impact only the metadata .So the metadata  and her URL link are updated</a:t>
            </a:r>
            <a:endParaRPr lang="en-GB" sz="1000">
              <a:solidFill>
                <a:srgbClr val="FF6600"/>
              </a:solidFill>
              <a:latin typeface="Times New Roman" pitchFamily="-65" charset="0"/>
            </a:endParaRPr>
          </a:p>
        </p:txBody>
      </p:sp>
      <p:sp>
        <p:nvSpPr>
          <p:cNvPr id="7240" name="Rectangle 72"/>
          <p:cNvSpPr>
            <a:spLocks noChangeArrowheads="1"/>
          </p:cNvSpPr>
          <p:nvPr/>
        </p:nvSpPr>
        <p:spPr bwMode="auto">
          <a:xfrm>
            <a:off x="5410200" y="1828800"/>
            <a:ext cx="2209800" cy="609600"/>
          </a:xfrm>
          <a:prstGeom prst="rect">
            <a:avLst/>
          </a:prstGeom>
          <a:solidFill>
            <a:srgbClr val="FFFF99"/>
          </a:solidFill>
          <a:ln w="9525">
            <a:solidFill>
              <a:srgbClr val="0000FF"/>
            </a:solid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US" sz="1000">
                <a:solidFill>
                  <a:schemeClr val="accent2"/>
                </a:solidFill>
                <a:latin typeface="Times New Roman" pitchFamily="-65" charset="0"/>
              </a:rPr>
              <a:t>The modification impacts the set of data linked between them. So whole of  the data and their URL Links are updated</a:t>
            </a:r>
            <a:endParaRPr lang="en-GB" sz="1000">
              <a:solidFill>
                <a:schemeClr val="accent2"/>
              </a:solidFill>
              <a:latin typeface="Times New Roman" pitchFamily="-65" charset="0"/>
            </a:endParaRPr>
          </a:p>
        </p:txBody>
      </p:sp>
      <p:sp>
        <p:nvSpPr>
          <p:cNvPr id="7241" name="Text Box 73"/>
          <p:cNvSpPr txBox="1">
            <a:spLocks noChangeArrowheads="1"/>
          </p:cNvSpPr>
          <p:nvPr/>
        </p:nvSpPr>
        <p:spPr bwMode="auto">
          <a:xfrm>
            <a:off x="3703638" y="3698875"/>
            <a:ext cx="233362"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1000" b="1">
                <a:solidFill>
                  <a:srgbClr val="120C80"/>
                </a:solidFill>
                <a:latin typeface="Times New Roman" pitchFamily="-65" charset="0"/>
              </a:rPr>
              <a:t>t1</a:t>
            </a:r>
          </a:p>
        </p:txBody>
      </p:sp>
      <p:sp>
        <p:nvSpPr>
          <p:cNvPr id="7242" name="Text Box 74"/>
          <p:cNvSpPr txBox="1">
            <a:spLocks noChangeArrowheads="1"/>
          </p:cNvSpPr>
          <p:nvPr/>
        </p:nvSpPr>
        <p:spPr bwMode="auto">
          <a:xfrm>
            <a:off x="4360863" y="3698875"/>
            <a:ext cx="233362"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1000" b="1">
                <a:solidFill>
                  <a:srgbClr val="120C80"/>
                </a:solidFill>
                <a:latin typeface="Times New Roman" pitchFamily="-65" charset="0"/>
              </a:rPr>
              <a:t>t2</a:t>
            </a:r>
          </a:p>
        </p:txBody>
      </p:sp>
      <p:sp>
        <p:nvSpPr>
          <p:cNvPr id="7243" name="Text Box 75"/>
          <p:cNvSpPr txBox="1">
            <a:spLocks noChangeArrowheads="1"/>
          </p:cNvSpPr>
          <p:nvPr/>
        </p:nvSpPr>
        <p:spPr bwMode="auto">
          <a:xfrm>
            <a:off x="5046663" y="3679825"/>
            <a:ext cx="233362"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1000" b="1">
                <a:solidFill>
                  <a:srgbClr val="120C80"/>
                </a:solidFill>
                <a:latin typeface="Times New Roman" pitchFamily="-65" charset="0"/>
              </a:rPr>
              <a:t>t3</a:t>
            </a:r>
          </a:p>
        </p:txBody>
      </p:sp>
      <p:sp>
        <p:nvSpPr>
          <p:cNvPr id="7244" name="Rectangle 76"/>
          <p:cNvSpPr>
            <a:spLocks noChangeArrowheads="1"/>
          </p:cNvSpPr>
          <p:nvPr/>
        </p:nvSpPr>
        <p:spPr bwMode="auto">
          <a:xfrm>
            <a:off x="3657600" y="1371600"/>
            <a:ext cx="400050" cy="2724150"/>
          </a:xfrm>
          <a:prstGeom prst="rect">
            <a:avLst/>
          </a:prstGeom>
          <a:solidFill>
            <a:srgbClr val="FFFF00">
              <a:alpha val="25000"/>
            </a:srgbClr>
          </a:solidFill>
          <a:ln w="9525">
            <a:solidFill>
              <a:srgbClr val="FF9900"/>
            </a:solidFill>
            <a:prstDash val="dash"/>
            <a:miter lim="800000"/>
            <a:headEnd/>
            <a:tailEnd/>
          </a:ln>
          <a:effectLst/>
        </p:spPr>
        <p:txBody>
          <a:bodyPr lIns="90000" tIns="46800" rIns="36000" bIns="46800" anchor="ctr">
            <a:prstTxWarp prst="textNoShape">
              <a:avLst/>
            </a:prstTxWarp>
            <a:spAutoFit/>
          </a:bodyPr>
          <a:lstStyle/>
          <a:p>
            <a:endParaRPr lang="en-US"/>
          </a:p>
        </p:txBody>
      </p:sp>
      <p:sp>
        <p:nvSpPr>
          <p:cNvPr id="7245" name="Rectangle 77"/>
          <p:cNvSpPr>
            <a:spLocks noChangeArrowheads="1"/>
          </p:cNvSpPr>
          <p:nvPr/>
        </p:nvSpPr>
        <p:spPr bwMode="auto">
          <a:xfrm>
            <a:off x="3086100" y="4225925"/>
            <a:ext cx="1485900" cy="711200"/>
          </a:xfrm>
          <a:prstGeom prst="rect">
            <a:avLst/>
          </a:prstGeom>
          <a:solidFill>
            <a:srgbClr val="FFFF00">
              <a:alpha val="25000"/>
            </a:srgbClr>
          </a:solidFill>
          <a:ln w="9525">
            <a:solidFill>
              <a:srgbClr val="FF9900"/>
            </a:solidFill>
            <a:prstDash val="dash"/>
            <a:miter lim="800000"/>
            <a:headEnd/>
            <a:tailEnd/>
          </a:ln>
          <a:effectLst/>
        </p:spPr>
        <p:txBody>
          <a:bodyPr lIns="90000" tIns="46800" rIns="36000" bIns="46800" anchor="ctr">
            <a:prstTxWarp prst="textNoShape">
              <a:avLst/>
            </a:prstTxWarp>
            <a:spAutoFit/>
          </a:bodyPr>
          <a:lstStyle/>
          <a:p>
            <a:pPr algn="ctr" eaLnBrk="0" hangingPunct="0">
              <a:spcBef>
                <a:spcPct val="50000"/>
              </a:spcBef>
              <a:buFont typeface="Wingdings" pitchFamily="-65" charset="2"/>
              <a:buNone/>
            </a:pPr>
            <a:r>
              <a:rPr lang="en-GB" sz="1000">
                <a:solidFill>
                  <a:srgbClr val="FF3300"/>
                </a:solidFill>
                <a:latin typeface="Times New Roman" pitchFamily="-65" charset="0"/>
              </a:rPr>
              <a:t>The data are </a:t>
            </a:r>
            <a:r>
              <a:rPr lang="en-GB" sz="1000" b="1">
                <a:solidFill>
                  <a:srgbClr val="FF3300"/>
                </a:solidFill>
                <a:latin typeface="Times New Roman" pitchFamily="-65" charset="0"/>
              </a:rPr>
              <a:t>always</a:t>
            </a:r>
            <a:r>
              <a:rPr lang="en-GB" sz="1000">
                <a:solidFill>
                  <a:srgbClr val="FF3300"/>
                </a:solidFill>
                <a:latin typeface="Times New Roman" pitchFamily="-65" charset="0"/>
              </a:rPr>
              <a:t> up to date between them from a database to another, </a:t>
            </a:r>
            <a:r>
              <a:rPr lang="en-GB" sz="1000" b="1">
                <a:solidFill>
                  <a:srgbClr val="FF3300"/>
                </a:solidFill>
                <a:latin typeface="Times New Roman" pitchFamily="-65" charset="0"/>
              </a:rPr>
              <a:t>at any time</a:t>
            </a:r>
          </a:p>
        </p:txBody>
      </p:sp>
      <p:sp>
        <p:nvSpPr>
          <p:cNvPr id="7246" name="Rectangle 78"/>
          <p:cNvSpPr>
            <a:spLocks noGrp="1" noChangeArrowheads="1"/>
          </p:cNvSpPr>
          <p:nvPr>
            <p:ph type="body" idx="1"/>
          </p:nvPr>
        </p:nvSpPr>
        <p:spPr>
          <a:xfrm>
            <a:off x="676275" y="5095875"/>
            <a:ext cx="8131175" cy="1200150"/>
          </a:xfrm>
          <a:noFill/>
          <a:ln/>
        </p:spPr>
        <p:txBody>
          <a:bodyPr/>
          <a:lstStyle/>
          <a:p>
            <a:pPr>
              <a:lnSpc>
                <a:spcPct val="90000"/>
              </a:lnSpc>
            </a:pPr>
            <a:r>
              <a:rPr lang="en-US"/>
              <a:t>In a Production environment, the databases work together, and so their data are linked between them and evolve together</a:t>
            </a:r>
          </a:p>
          <a:p>
            <a:pPr lvl="1">
              <a:lnSpc>
                <a:spcPct val="90000"/>
              </a:lnSpc>
            </a:pPr>
            <a:r>
              <a:rPr lang="en-GB"/>
              <a:t>Rule : the backup must respect the data synchronisation between databases and repositories</a:t>
            </a:r>
            <a:endParaRPr lang="en-US"/>
          </a:p>
        </p:txBody>
      </p:sp>
      <p:sp>
        <p:nvSpPr>
          <p:cNvPr id="7247" name="Rectangle 79"/>
          <p:cNvSpPr>
            <a:spLocks noChangeArrowheads="1"/>
          </p:cNvSpPr>
          <p:nvPr/>
        </p:nvSpPr>
        <p:spPr bwMode="auto">
          <a:xfrm>
            <a:off x="5524500" y="1354138"/>
            <a:ext cx="1000125" cy="368300"/>
          </a:xfrm>
          <a:prstGeom prst="rect">
            <a:avLst/>
          </a:prstGeom>
          <a:noFill/>
          <a:ln w="9525">
            <a:no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b="1">
                <a:solidFill>
                  <a:schemeClr val="accent2"/>
                </a:solidFill>
                <a:latin typeface="Times New Roman" pitchFamily="-65" charset="0"/>
              </a:rPr>
              <a:t>Data evolution </a:t>
            </a:r>
            <a:endParaRPr lang="en-GB" sz="1000" b="1">
              <a:solidFill>
                <a:srgbClr val="FF6600"/>
              </a:solidFill>
              <a:latin typeface="Times New Roman" pitchFamily="-65" charset="0"/>
            </a:endParaRPr>
          </a:p>
        </p:txBody>
      </p:sp>
      <p:sp>
        <p:nvSpPr>
          <p:cNvPr id="7248" name="Rectangle 80"/>
          <p:cNvSpPr>
            <a:spLocks noChangeArrowheads="1"/>
          </p:cNvSpPr>
          <p:nvPr/>
        </p:nvSpPr>
        <p:spPr bwMode="auto">
          <a:xfrm>
            <a:off x="5524500" y="2344738"/>
            <a:ext cx="1000125" cy="368300"/>
          </a:xfrm>
          <a:prstGeom prst="rect">
            <a:avLst/>
          </a:prstGeom>
          <a:noFill/>
          <a:ln w="9525">
            <a:no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b="1">
                <a:solidFill>
                  <a:srgbClr val="FF6600"/>
                </a:solidFill>
                <a:latin typeface="Times New Roman" pitchFamily="-65" charset="0"/>
              </a:rPr>
              <a:t>Data evolution </a:t>
            </a:r>
          </a:p>
        </p:txBody>
      </p:sp>
      <p:sp>
        <p:nvSpPr>
          <p:cNvPr id="7249" name="Rectangle 81"/>
          <p:cNvSpPr>
            <a:spLocks noChangeArrowheads="1"/>
          </p:cNvSpPr>
          <p:nvPr/>
        </p:nvSpPr>
        <p:spPr bwMode="auto">
          <a:xfrm>
            <a:off x="5524500" y="3211513"/>
            <a:ext cx="1000125" cy="368300"/>
          </a:xfrm>
          <a:prstGeom prst="rect">
            <a:avLst/>
          </a:prstGeom>
          <a:noFill/>
          <a:ln w="9525">
            <a:no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b="1">
                <a:solidFill>
                  <a:schemeClr val="bg1"/>
                </a:solidFill>
                <a:latin typeface="Times New Roman" pitchFamily="-65" charset="0"/>
              </a:rPr>
              <a:t>Data evolution </a:t>
            </a:r>
          </a:p>
        </p:txBody>
      </p:sp>
      <p:sp>
        <p:nvSpPr>
          <p:cNvPr id="7250" name="Rectangle 82"/>
          <p:cNvSpPr>
            <a:spLocks noChangeArrowheads="1"/>
          </p:cNvSpPr>
          <p:nvPr/>
        </p:nvSpPr>
        <p:spPr bwMode="auto">
          <a:xfrm>
            <a:off x="6162675" y="3687763"/>
            <a:ext cx="1000125" cy="368300"/>
          </a:xfrm>
          <a:prstGeom prst="rect">
            <a:avLst/>
          </a:prstGeom>
          <a:noFill/>
          <a:ln w="9525">
            <a:no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b="1">
                <a:latin typeface="Times New Roman" pitchFamily="-65" charset="0"/>
              </a:rPr>
              <a:t>Time </a:t>
            </a:r>
          </a:p>
        </p:txBody>
      </p:sp>
      <p:sp>
        <p:nvSpPr>
          <p:cNvPr id="7251" name="Text Box 83"/>
          <p:cNvSpPr txBox="1">
            <a:spLocks noChangeArrowheads="1"/>
          </p:cNvSpPr>
          <p:nvPr/>
        </p:nvSpPr>
        <p:spPr bwMode="auto">
          <a:xfrm rot="-2045397">
            <a:off x="3657600" y="1905000"/>
            <a:ext cx="361950" cy="276225"/>
          </a:xfrm>
          <a:prstGeom prst="rect">
            <a:avLst/>
          </a:prstGeom>
          <a:noFill/>
          <a:ln w="9525">
            <a:noFill/>
            <a:miter lim="800000"/>
            <a:headEnd/>
            <a:tailEnd/>
          </a:ln>
          <a:effectLst/>
        </p:spPr>
        <p:txBody>
          <a:bodyPr wrap="none">
            <a:prstTxWarp prst="textNoShape">
              <a:avLst/>
            </a:prstTxWarp>
            <a:spAutoFit/>
          </a:bodyPr>
          <a:lstStyle/>
          <a:p>
            <a:r>
              <a:rPr lang="en-GB" sz="600" b="1">
                <a:solidFill>
                  <a:srgbClr val="FF0000"/>
                </a:solidFill>
              </a:rPr>
              <a:t>URL </a:t>
            </a:r>
          </a:p>
          <a:p>
            <a:r>
              <a:rPr lang="en-GB" sz="600" b="1">
                <a:solidFill>
                  <a:srgbClr val="FF0000"/>
                </a:solidFill>
              </a:rPr>
              <a:t>Link</a:t>
            </a:r>
          </a:p>
        </p:txBody>
      </p:sp>
      <p:sp>
        <p:nvSpPr>
          <p:cNvPr id="7252" name="Text Box 84"/>
          <p:cNvSpPr txBox="1">
            <a:spLocks noChangeArrowheads="1"/>
          </p:cNvSpPr>
          <p:nvPr/>
        </p:nvSpPr>
        <p:spPr bwMode="auto">
          <a:xfrm rot="-541174">
            <a:off x="3676650" y="2790825"/>
            <a:ext cx="361950" cy="276225"/>
          </a:xfrm>
          <a:prstGeom prst="rect">
            <a:avLst/>
          </a:prstGeom>
          <a:noFill/>
          <a:ln w="9525">
            <a:noFill/>
            <a:miter lim="800000"/>
            <a:headEnd/>
            <a:tailEnd/>
          </a:ln>
          <a:effectLst/>
        </p:spPr>
        <p:txBody>
          <a:bodyPr wrap="none">
            <a:prstTxWarp prst="textNoShape">
              <a:avLst/>
            </a:prstTxWarp>
            <a:spAutoFit/>
          </a:bodyPr>
          <a:lstStyle/>
          <a:p>
            <a:r>
              <a:rPr lang="en-GB" sz="600" b="1">
                <a:solidFill>
                  <a:srgbClr val="006600"/>
                </a:solidFill>
              </a:rPr>
              <a:t>URL </a:t>
            </a:r>
          </a:p>
          <a:p>
            <a:r>
              <a:rPr lang="en-GB" sz="600" b="1">
                <a:solidFill>
                  <a:srgbClr val="006600"/>
                </a:solidFill>
              </a:rPr>
              <a:t>Link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52400"/>
            <a:ext cx="7546975" cy="365125"/>
          </a:xfrm>
        </p:spPr>
        <p:txBody>
          <a:bodyPr/>
          <a:lstStyle/>
          <a:p>
            <a:r>
              <a:rPr lang="en-GB" dirty="0" smtClean="0"/>
              <a:t>Cold Backup Example</a:t>
            </a:r>
            <a:endParaRPr lang="en-GB" dirty="0"/>
          </a:p>
        </p:txBody>
      </p:sp>
      <p:sp>
        <p:nvSpPr>
          <p:cNvPr id="8195" name="Rectangle 3"/>
          <p:cNvSpPr>
            <a:spLocks noChangeArrowheads="1"/>
          </p:cNvSpPr>
          <p:nvPr/>
        </p:nvSpPr>
        <p:spPr bwMode="auto">
          <a:xfrm>
            <a:off x="3829050" y="2047875"/>
            <a:ext cx="1743075" cy="304800"/>
          </a:xfrm>
          <a:prstGeom prst="rect">
            <a:avLst/>
          </a:prstGeom>
          <a:solidFill>
            <a:srgbClr val="FFCC99">
              <a:alpha val="50999"/>
            </a:srgbClr>
          </a:solidFill>
          <a:ln w="9525">
            <a:solidFill>
              <a:srgbClr val="FF9900"/>
            </a:solidFill>
            <a:miter lim="800000"/>
            <a:headEnd/>
            <a:tailEnd/>
          </a:ln>
          <a:effectLst/>
        </p:spPr>
        <p:txBody>
          <a:bodyPr lIns="90000" tIns="46800" rIns="36000" bIns="46800" anchor="ctr">
            <a:prstTxWarp prst="textNoShape">
              <a:avLst/>
            </a:prstTxWarp>
            <a:spAutoFit/>
          </a:bodyPr>
          <a:lstStyle/>
          <a:p>
            <a:endParaRPr lang="en-US"/>
          </a:p>
        </p:txBody>
      </p:sp>
      <p:sp>
        <p:nvSpPr>
          <p:cNvPr id="8196" name="Rectangle 4"/>
          <p:cNvSpPr>
            <a:spLocks noChangeArrowheads="1"/>
          </p:cNvSpPr>
          <p:nvPr/>
        </p:nvSpPr>
        <p:spPr bwMode="auto">
          <a:xfrm>
            <a:off x="3829050" y="2914650"/>
            <a:ext cx="1743075" cy="304800"/>
          </a:xfrm>
          <a:prstGeom prst="rect">
            <a:avLst/>
          </a:prstGeom>
          <a:solidFill>
            <a:srgbClr val="0000FF">
              <a:alpha val="50000"/>
            </a:srgbClr>
          </a:solidFill>
          <a:ln w="9525">
            <a:solidFill>
              <a:schemeClr val="accent2"/>
            </a:solidFill>
            <a:miter lim="800000"/>
            <a:headEnd/>
            <a:tailEnd/>
          </a:ln>
          <a:effectLst/>
        </p:spPr>
        <p:txBody>
          <a:bodyPr lIns="90000" tIns="46800" rIns="36000" bIns="46800" anchor="ctr">
            <a:prstTxWarp prst="textNoShape">
              <a:avLst/>
            </a:prstTxWarp>
            <a:spAutoFit/>
          </a:bodyPr>
          <a:lstStyle/>
          <a:p>
            <a:endParaRPr lang="en-US"/>
          </a:p>
        </p:txBody>
      </p:sp>
      <p:sp>
        <p:nvSpPr>
          <p:cNvPr id="8197" name="Rectangle 5"/>
          <p:cNvSpPr>
            <a:spLocks noChangeArrowheads="1"/>
          </p:cNvSpPr>
          <p:nvPr/>
        </p:nvSpPr>
        <p:spPr bwMode="auto">
          <a:xfrm>
            <a:off x="3829050" y="1057275"/>
            <a:ext cx="1743075" cy="304800"/>
          </a:xfrm>
          <a:prstGeom prst="rect">
            <a:avLst/>
          </a:prstGeom>
          <a:solidFill>
            <a:srgbClr val="99CCFF">
              <a:alpha val="31000"/>
            </a:srgbClr>
          </a:solidFill>
          <a:ln w="9525">
            <a:solidFill>
              <a:srgbClr val="3366FF"/>
            </a:solidFill>
            <a:miter lim="800000"/>
            <a:headEnd/>
            <a:tailEnd/>
          </a:ln>
          <a:effectLst/>
        </p:spPr>
        <p:txBody>
          <a:bodyPr lIns="90000" tIns="46800" rIns="36000" bIns="46800" anchor="ctr">
            <a:prstTxWarp prst="textNoShape">
              <a:avLst/>
            </a:prstTxWarp>
            <a:spAutoFit/>
          </a:bodyPr>
          <a:lstStyle/>
          <a:p>
            <a:endParaRPr lang="en-US"/>
          </a:p>
        </p:txBody>
      </p:sp>
      <p:sp>
        <p:nvSpPr>
          <p:cNvPr id="8198" name="Rectangle 6"/>
          <p:cNvSpPr>
            <a:spLocks noChangeArrowheads="1"/>
          </p:cNvSpPr>
          <p:nvPr/>
        </p:nvSpPr>
        <p:spPr bwMode="auto">
          <a:xfrm>
            <a:off x="2457450" y="930275"/>
            <a:ext cx="1028700" cy="806450"/>
          </a:xfrm>
          <a:prstGeom prst="rect">
            <a:avLst/>
          </a:prstGeom>
          <a:solidFill>
            <a:srgbClr val="99CCFF">
              <a:alpha val="34000"/>
            </a:srgbClr>
          </a:solidFill>
          <a:ln w="9525">
            <a:solidFill>
              <a:srgbClr val="0000FF"/>
            </a:solidFill>
            <a:miter lim="800000"/>
            <a:headEnd/>
            <a:tailEnd/>
          </a:ln>
          <a:effectLst/>
        </p:spPr>
        <p:txBody>
          <a:bodyPr lIns="90000" tIns="46800" rIns="36000" bIns="46800" anchor="ctr">
            <a:prstTxWarp prst="textNoShape">
              <a:avLst/>
            </a:prstTxWarp>
            <a:spAutoFit/>
          </a:bodyPr>
          <a:lstStyle/>
          <a:p>
            <a:endParaRPr lang="en-US"/>
          </a:p>
        </p:txBody>
      </p:sp>
      <p:sp>
        <p:nvSpPr>
          <p:cNvPr id="8199" name="Rectangle 7"/>
          <p:cNvSpPr>
            <a:spLocks noChangeArrowheads="1"/>
          </p:cNvSpPr>
          <p:nvPr/>
        </p:nvSpPr>
        <p:spPr bwMode="auto">
          <a:xfrm>
            <a:off x="2463800" y="1939925"/>
            <a:ext cx="1017588" cy="1530350"/>
          </a:xfrm>
          <a:prstGeom prst="rect">
            <a:avLst/>
          </a:prstGeom>
          <a:solidFill>
            <a:srgbClr val="993366">
              <a:alpha val="9000"/>
            </a:srgbClr>
          </a:solidFill>
          <a:ln w="9525">
            <a:solidFill>
              <a:srgbClr val="CC99FF"/>
            </a:solidFill>
            <a:miter lim="800000"/>
            <a:headEnd/>
            <a:tailEnd/>
          </a:ln>
          <a:effectLst/>
        </p:spPr>
        <p:txBody>
          <a:bodyPr lIns="90000" tIns="46800" rIns="36000" bIns="46800" anchor="ctr">
            <a:prstTxWarp prst="textNoShape">
              <a:avLst/>
            </a:prstTxWarp>
            <a:spAutoFit/>
          </a:bodyPr>
          <a:lstStyle/>
          <a:p>
            <a:endParaRPr lang="en-US"/>
          </a:p>
        </p:txBody>
      </p:sp>
      <p:grpSp>
        <p:nvGrpSpPr>
          <p:cNvPr id="2" name="Group 8"/>
          <p:cNvGrpSpPr>
            <a:grpSpLocks/>
          </p:cNvGrpSpPr>
          <p:nvPr/>
        </p:nvGrpSpPr>
        <p:grpSpPr bwMode="auto">
          <a:xfrm>
            <a:off x="2543175" y="966788"/>
            <a:ext cx="865188" cy="590550"/>
            <a:chOff x="2682" y="1017"/>
            <a:chExt cx="635" cy="429"/>
          </a:xfrm>
        </p:grpSpPr>
        <p:grpSp>
          <p:nvGrpSpPr>
            <p:cNvPr id="3" name="Group 9"/>
            <p:cNvGrpSpPr>
              <a:grpSpLocks/>
            </p:cNvGrpSpPr>
            <p:nvPr/>
          </p:nvGrpSpPr>
          <p:grpSpPr bwMode="auto">
            <a:xfrm>
              <a:off x="2682" y="1017"/>
              <a:ext cx="635" cy="391"/>
              <a:chOff x="1111" y="1344"/>
              <a:chExt cx="635" cy="499"/>
            </a:xfrm>
          </p:grpSpPr>
          <p:sp>
            <p:nvSpPr>
              <p:cNvPr id="8202" name="Rectangle 10"/>
              <p:cNvSpPr>
                <a:spLocks noChangeArrowheads="1"/>
              </p:cNvSpPr>
              <p:nvPr/>
            </p:nvSpPr>
            <p:spPr bwMode="auto">
              <a:xfrm>
                <a:off x="1111" y="1344"/>
                <a:ext cx="635" cy="499"/>
              </a:xfrm>
              <a:prstGeom prst="rect">
                <a:avLst/>
              </a:prstGeom>
              <a:solidFill>
                <a:srgbClr val="99CCFF">
                  <a:alpha val="50000"/>
                </a:srgbClr>
              </a:solidFill>
              <a:ln w="9525">
                <a:solidFill>
                  <a:srgbClr val="3366FF"/>
                </a:solidFill>
                <a:miter lim="800000"/>
                <a:headEnd/>
                <a:tailEnd/>
              </a:ln>
              <a:effectLst/>
            </p:spPr>
            <p:txBody>
              <a:bodyPr lIns="90000" tIns="46800" rIns="36000" bIns="46800" anchor="ctr">
                <a:prstTxWarp prst="textNoShape">
                  <a:avLst/>
                </a:prstTxWarp>
                <a:spAutoFit/>
              </a:bodyPr>
              <a:lstStyle/>
              <a:p>
                <a:endParaRPr lang="en-US"/>
              </a:p>
            </p:txBody>
          </p:sp>
          <p:sp>
            <p:nvSpPr>
              <p:cNvPr id="8203" name="Line 11"/>
              <p:cNvSpPr>
                <a:spLocks noChangeShapeType="1"/>
              </p:cNvSpPr>
              <p:nvPr/>
            </p:nvSpPr>
            <p:spPr bwMode="auto">
              <a:xfrm>
                <a:off x="1165" y="1478"/>
                <a:ext cx="539" cy="0"/>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8204" name="Line 12"/>
              <p:cNvSpPr>
                <a:spLocks noChangeShapeType="1"/>
              </p:cNvSpPr>
              <p:nvPr/>
            </p:nvSpPr>
            <p:spPr bwMode="auto">
              <a:xfrm>
                <a:off x="1165" y="1541"/>
                <a:ext cx="539" cy="0"/>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8205" name="Line 13"/>
              <p:cNvSpPr>
                <a:spLocks noChangeShapeType="1"/>
              </p:cNvSpPr>
              <p:nvPr/>
            </p:nvSpPr>
            <p:spPr bwMode="auto">
              <a:xfrm>
                <a:off x="1159" y="1613"/>
                <a:ext cx="539" cy="0"/>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8206" name="Line 14"/>
              <p:cNvSpPr>
                <a:spLocks noChangeShapeType="1"/>
              </p:cNvSpPr>
              <p:nvPr/>
            </p:nvSpPr>
            <p:spPr bwMode="auto">
              <a:xfrm>
                <a:off x="1165" y="1679"/>
                <a:ext cx="539" cy="0"/>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8207" name="Line 15"/>
              <p:cNvSpPr>
                <a:spLocks noChangeShapeType="1"/>
              </p:cNvSpPr>
              <p:nvPr/>
            </p:nvSpPr>
            <p:spPr bwMode="auto">
              <a:xfrm>
                <a:off x="1263" y="1380"/>
                <a:ext cx="0" cy="406"/>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8208" name="Line 16"/>
              <p:cNvSpPr>
                <a:spLocks noChangeShapeType="1"/>
              </p:cNvSpPr>
              <p:nvPr/>
            </p:nvSpPr>
            <p:spPr bwMode="auto">
              <a:xfrm>
                <a:off x="1370" y="1380"/>
                <a:ext cx="0" cy="406"/>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8209" name="Line 17"/>
              <p:cNvSpPr>
                <a:spLocks noChangeShapeType="1"/>
              </p:cNvSpPr>
              <p:nvPr/>
            </p:nvSpPr>
            <p:spPr bwMode="auto">
              <a:xfrm>
                <a:off x="1481" y="1380"/>
                <a:ext cx="0" cy="406"/>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8210" name="Line 18"/>
              <p:cNvSpPr>
                <a:spLocks noChangeShapeType="1"/>
              </p:cNvSpPr>
              <p:nvPr/>
            </p:nvSpPr>
            <p:spPr bwMode="auto">
              <a:xfrm>
                <a:off x="1603" y="1380"/>
                <a:ext cx="0" cy="406"/>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grpSp>
        <p:sp>
          <p:nvSpPr>
            <p:cNvPr id="8211" name="Text Box 19"/>
            <p:cNvSpPr txBox="1">
              <a:spLocks noChangeArrowheads="1"/>
            </p:cNvSpPr>
            <p:nvPr/>
          </p:nvSpPr>
          <p:spPr bwMode="auto">
            <a:xfrm>
              <a:off x="2806" y="1290"/>
              <a:ext cx="418" cy="156"/>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800" b="1">
                  <a:solidFill>
                    <a:srgbClr val="120C80"/>
                  </a:solidFill>
                </a:rPr>
                <a:t>database</a:t>
              </a:r>
            </a:p>
          </p:txBody>
        </p:sp>
      </p:grpSp>
      <p:grpSp>
        <p:nvGrpSpPr>
          <p:cNvPr id="4" name="Group 20"/>
          <p:cNvGrpSpPr>
            <a:grpSpLocks/>
          </p:cNvGrpSpPr>
          <p:nvPr/>
        </p:nvGrpSpPr>
        <p:grpSpPr bwMode="auto">
          <a:xfrm>
            <a:off x="2492375" y="2020888"/>
            <a:ext cx="898525" cy="425450"/>
            <a:chOff x="3634" y="1177"/>
            <a:chExt cx="566" cy="268"/>
          </a:xfrm>
        </p:grpSpPr>
        <p:grpSp>
          <p:nvGrpSpPr>
            <p:cNvPr id="5" name="Group 21"/>
            <p:cNvGrpSpPr>
              <a:grpSpLocks/>
            </p:cNvGrpSpPr>
            <p:nvPr/>
          </p:nvGrpSpPr>
          <p:grpSpPr bwMode="auto">
            <a:xfrm>
              <a:off x="3669" y="1177"/>
              <a:ext cx="531" cy="245"/>
              <a:chOff x="3560" y="1570"/>
              <a:chExt cx="213" cy="167"/>
            </a:xfrm>
          </p:grpSpPr>
          <p:sp>
            <p:nvSpPr>
              <p:cNvPr id="8214" name="Rectangle 22"/>
              <p:cNvSpPr>
                <a:spLocks noChangeArrowheads="1"/>
              </p:cNvSpPr>
              <p:nvPr/>
            </p:nvSpPr>
            <p:spPr bwMode="auto">
              <a:xfrm>
                <a:off x="3560" y="1570"/>
                <a:ext cx="213" cy="167"/>
              </a:xfrm>
              <a:prstGeom prst="rect">
                <a:avLst/>
              </a:prstGeom>
              <a:solidFill>
                <a:srgbClr val="FFCC99">
                  <a:alpha val="50000"/>
                </a:srgbClr>
              </a:solidFill>
              <a:ln w="9525">
                <a:solidFill>
                  <a:srgbClr val="FF9900"/>
                </a:solidFill>
                <a:miter lim="800000"/>
                <a:headEnd/>
                <a:tailEnd/>
              </a:ln>
              <a:effectLst/>
            </p:spPr>
            <p:txBody>
              <a:bodyPr lIns="90000" tIns="46800" rIns="36000" bIns="46800" anchor="ctr">
                <a:prstTxWarp prst="textNoShape">
                  <a:avLst/>
                </a:prstTxWarp>
                <a:spAutoFit/>
              </a:bodyPr>
              <a:lstStyle/>
              <a:p>
                <a:endParaRPr lang="en-US"/>
              </a:p>
            </p:txBody>
          </p:sp>
          <p:sp>
            <p:nvSpPr>
              <p:cNvPr id="8215" name="Line 23"/>
              <p:cNvSpPr>
                <a:spLocks noChangeShapeType="1"/>
              </p:cNvSpPr>
              <p:nvPr/>
            </p:nvSpPr>
            <p:spPr bwMode="auto">
              <a:xfrm>
                <a:off x="3578" y="1615"/>
                <a:ext cx="181" cy="0"/>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8216" name="Line 24"/>
              <p:cNvSpPr>
                <a:spLocks noChangeShapeType="1"/>
              </p:cNvSpPr>
              <p:nvPr/>
            </p:nvSpPr>
            <p:spPr bwMode="auto">
              <a:xfrm>
                <a:off x="3576" y="1654"/>
                <a:ext cx="181" cy="0"/>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8217" name="Line 25"/>
              <p:cNvSpPr>
                <a:spLocks noChangeShapeType="1"/>
              </p:cNvSpPr>
              <p:nvPr/>
            </p:nvSpPr>
            <p:spPr bwMode="auto">
              <a:xfrm>
                <a:off x="3578" y="1688"/>
                <a:ext cx="181" cy="0"/>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8218" name="Line 26"/>
              <p:cNvSpPr>
                <a:spLocks noChangeShapeType="1"/>
              </p:cNvSpPr>
              <p:nvPr/>
            </p:nvSpPr>
            <p:spPr bwMode="auto">
              <a:xfrm>
                <a:off x="3611" y="1582"/>
                <a:ext cx="0" cy="136"/>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8219" name="Line 27"/>
              <p:cNvSpPr>
                <a:spLocks noChangeShapeType="1"/>
              </p:cNvSpPr>
              <p:nvPr/>
            </p:nvSpPr>
            <p:spPr bwMode="auto">
              <a:xfrm>
                <a:off x="3672" y="1582"/>
                <a:ext cx="0" cy="136"/>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8220" name="Line 28"/>
              <p:cNvSpPr>
                <a:spLocks noChangeShapeType="1"/>
              </p:cNvSpPr>
              <p:nvPr/>
            </p:nvSpPr>
            <p:spPr bwMode="auto">
              <a:xfrm>
                <a:off x="3725" y="1582"/>
                <a:ext cx="0" cy="136"/>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grpSp>
        <p:sp>
          <p:nvSpPr>
            <p:cNvPr id="8221" name="Text Box 29"/>
            <p:cNvSpPr txBox="1">
              <a:spLocks noChangeArrowheads="1"/>
            </p:cNvSpPr>
            <p:nvPr/>
          </p:nvSpPr>
          <p:spPr bwMode="auto">
            <a:xfrm>
              <a:off x="3634" y="1308"/>
              <a:ext cx="395" cy="137"/>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800" b="1" dirty="0" smtClean="0">
                  <a:solidFill>
                    <a:srgbClr val="CC0000"/>
                  </a:solidFill>
                </a:rPr>
                <a:t>FCS Store</a:t>
              </a:r>
              <a:endParaRPr lang="en-US" sz="800" b="1" dirty="0">
                <a:solidFill>
                  <a:srgbClr val="CC0000"/>
                </a:solidFill>
              </a:endParaRPr>
            </a:p>
          </p:txBody>
        </p:sp>
      </p:grpSp>
      <p:grpSp>
        <p:nvGrpSpPr>
          <p:cNvPr id="6" name="Group 30"/>
          <p:cNvGrpSpPr>
            <a:grpSpLocks/>
          </p:cNvGrpSpPr>
          <p:nvPr/>
        </p:nvGrpSpPr>
        <p:grpSpPr bwMode="auto">
          <a:xfrm>
            <a:off x="2538413" y="2794000"/>
            <a:ext cx="857250" cy="450850"/>
            <a:chOff x="1479" y="1976"/>
            <a:chExt cx="540" cy="284"/>
          </a:xfrm>
        </p:grpSpPr>
        <p:sp>
          <p:nvSpPr>
            <p:cNvPr id="8223" name="AutoShape 31"/>
            <p:cNvSpPr>
              <a:spLocks noChangeArrowheads="1"/>
            </p:cNvSpPr>
            <p:nvPr/>
          </p:nvSpPr>
          <p:spPr bwMode="auto">
            <a:xfrm>
              <a:off x="1479" y="1976"/>
              <a:ext cx="540" cy="284"/>
            </a:xfrm>
            <a:prstGeom prst="can">
              <a:avLst>
                <a:gd name="adj" fmla="val 25000"/>
              </a:avLst>
            </a:prstGeom>
            <a:solidFill>
              <a:srgbClr val="0000FF">
                <a:alpha val="50000"/>
              </a:srgbClr>
            </a:solidFill>
            <a:ln w="9525">
              <a:solidFill>
                <a:schemeClr val="accent2"/>
              </a:solidFill>
              <a:round/>
              <a:headEnd/>
              <a:tailEnd/>
            </a:ln>
            <a:effectLst/>
          </p:spPr>
          <p:txBody>
            <a:bodyPr lIns="90000" tIns="46800" rIns="36000" bIns="46800" anchor="ctr">
              <a:prstTxWarp prst="textNoShape">
                <a:avLst/>
              </a:prstTxWarp>
              <a:spAutoFit/>
            </a:bodyPr>
            <a:lstStyle/>
            <a:p>
              <a:endParaRPr lang="en-US"/>
            </a:p>
          </p:txBody>
        </p:sp>
        <p:sp>
          <p:nvSpPr>
            <p:cNvPr id="8224" name="Text Box 32"/>
            <p:cNvSpPr txBox="1">
              <a:spLocks noChangeArrowheads="1"/>
            </p:cNvSpPr>
            <p:nvPr/>
          </p:nvSpPr>
          <p:spPr bwMode="auto">
            <a:xfrm>
              <a:off x="1631" y="2077"/>
              <a:ext cx="321" cy="137"/>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800" b="1" dirty="0" smtClean="0">
                  <a:solidFill>
                    <a:schemeClr val="bg1"/>
                  </a:solidFill>
                </a:rPr>
                <a:t>Indexes</a:t>
              </a:r>
              <a:endParaRPr lang="en-US" sz="800" b="1" dirty="0">
                <a:solidFill>
                  <a:schemeClr val="bg1"/>
                </a:solidFill>
              </a:endParaRPr>
            </a:p>
          </p:txBody>
        </p:sp>
      </p:grpSp>
      <p:sp>
        <p:nvSpPr>
          <p:cNvPr id="8225" name="Text Box 33"/>
          <p:cNvSpPr txBox="1">
            <a:spLocks noChangeArrowheads="1"/>
          </p:cNvSpPr>
          <p:nvPr/>
        </p:nvSpPr>
        <p:spPr bwMode="auto">
          <a:xfrm>
            <a:off x="2543175" y="3257550"/>
            <a:ext cx="897110" cy="248402"/>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1000" b="1" dirty="0" smtClean="0">
                <a:solidFill>
                  <a:srgbClr val="CC0099"/>
                </a:solidFill>
              </a:rPr>
              <a:t>Index Server</a:t>
            </a:r>
            <a:endParaRPr lang="en-US" sz="1000" b="1" dirty="0">
              <a:solidFill>
                <a:srgbClr val="CC0099"/>
              </a:solidFill>
            </a:endParaRPr>
          </a:p>
        </p:txBody>
      </p:sp>
      <p:sp>
        <p:nvSpPr>
          <p:cNvPr id="8226" name="Text Box 34"/>
          <p:cNvSpPr txBox="1">
            <a:spLocks noChangeArrowheads="1"/>
          </p:cNvSpPr>
          <p:nvPr/>
        </p:nvSpPr>
        <p:spPr bwMode="auto">
          <a:xfrm>
            <a:off x="2414588" y="1487488"/>
            <a:ext cx="1089025"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1000" b="1">
                <a:solidFill>
                  <a:srgbClr val="120C80"/>
                </a:solidFill>
              </a:rPr>
              <a:t>Metadata server</a:t>
            </a:r>
          </a:p>
        </p:txBody>
      </p:sp>
      <p:sp>
        <p:nvSpPr>
          <p:cNvPr id="8227" name="AutoShape 35"/>
          <p:cNvSpPr>
            <a:spLocks noChangeArrowheads="1"/>
          </p:cNvSpPr>
          <p:nvPr/>
        </p:nvSpPr>
        <p:spPr bwMode="auto">
          <a:xfrm>
            <a:off x="6410325" y="895350"/>
            <a:ext cx="1185863" cy="647700"/>
          </a:xfrm>
          <a:prstGeom prst="rightArrow">
            <a:avLst>
              <a:gd name="adj1" fmla="val 45593"/>
              <a:gd name="adj2" fmla="val 49756"/>
            </a:avLst>
          </a:prstGeom>
          <a:solidFill>
            <a:srgbClr val="99CCFF">
              <a:alpha val="31000"/>
            </a:srgbClr>
          </a:solidFill>
          <a:ln w="9525">
            <a:solidFill>
              <a:srgbClr val="3366FF"/>
            </a:solidFill>
            <a:miter lim="800000"/>
            <a:headEnd/>
            <a:tailEnd/>
          </a:ln>
          <a:effectLst/>
        </p:spPr>
        <p:txBody>
          <a:bodyPr lIns="90000" tIns="46800" rIns="36000" bIns="46800" anchor="ctr">
            <a:prstTxWarp prst="textNoShape">
              <a:avLst/>
            </a:prstTxWarp>
            <a:spAutoFit/>
          </a:bodyPr>
          <a:lstStyle/>
          <a:p>
            <a:endParaRPr lang="en-US"/>
          </a:p>
        </p:txBody>
      </p:sp>
      <p:sp>
        <p:nvSpPr>
          <p:cNvPr id="8228" name="AutoShape 36"/>
          <p:cNvSpPr>
            <a:spLocks noChangeArrowheads="1"/>
          </p:cNvSpPr>
          <p:nvPr/>
        </p:nvSpPr>
        <p:spPr bwMode="auto">
          <a:xfrm>
            <a:off x="6410325" y="1876425"/>
            <a:ext cx="1185863" cy="638175"/>
          </a:xfrm>
          <a:prstGeom prst="rightArrow">
            <a:avLst>
              <a:gd name="adj1" fmla="val 45769"/>
              <a:gd name="adj2" fmla="val 50499"/>
            </a:avLst>
          </a:prstGeom>
          <a:solidFill>
            <a:srgbClr val="FFCC99">
              <a:alpha val="50999"/>
            </a:srgbClr>
          </a:solidFill>
          <a:ln w="9525">
            <a:solidFill>
              <a:srgbClr val="FF9900"/>
            </a:solidFill>
            <a:miter lim="800000"/>
            <a:headEnd/>
            <a:tailEnd/>
          </a:ln>
          <a:effectLst/>
        </p:spPr>
        <p:txBody>
          <a:bodyPr lIns="90000" tIns="46800" rIns="36000" bIns="46800" anchor="ctr">
            <a:prstTxWarp prst="textNoShape">
              <a:avLst/>
            </a:prstTxWarp>
            <a:spAutoFit/>
          </a:bodyPr>
          <a:lstStyle/>
          <a:p>
            <a:endParaRPr lang="en-US"/>
          </a:p>
        </p:txBody>
      </p:sp>
      <p:sp>
        <p:nvSpPr>
          <p:cNvPr id="8229" name="AutoShape 37"/>
          <p:cNvSpPr>
            <a:spLocks noChangeArrowheads="1"/>
          </p:cNvSpPr>
          <p:nvPr/>
        </p:nvSpPr>
        <p:spPr bwMode="auto">
          <a:xfrm>
            <a:off x="6410325" y="2743200"/>
            <a:ext cx="1185863" cy="638175"/>
          </a:xfrm>
          <a:prstGeom prst="rightArrow">
            <a:avLst>
              <a:gd name="adj1" fmla="val 45769"/>
              <a:gd name="adj2" fmla="val 49002"/>
            </a:avLst>
          </a:prstGeom>
          <a:solidFill>
            <a:srgbClr val="0000FF">
              <a:alpha val="50000"/>
            </a:srgbClr>
          </a:solidFill>
          <a:ln w="9525">
            <a:solidFill>
              <a:schemeClr val="accent2"/>
            </a:solidFill>
            <a:miter lim="800000"/>
            <a:headEnd/>
            <a:tailEnd/>
          </a:ln>
          <a:effectLst/>
        </p:spPr>
        <p:txBody>
          <a:bodyPr lIns="90000" tIns="46800" rIns="36000" bIns="46800" anchor="ctr">
            <a:prstTxWarp prst="textNoShape">
              <a:avLst/>
            </a:prstTxWarp>
            <a:spAutoFit/>
          </a:bodyPr>
          <a:lstStyle/>
          <a:p>
            <a:endParaRPr lang="en-US"/>
          </a:p>
        </p:txBody>
      </p:sp>
      <p:sp>
        <p:nvSpPr>
          <p:cNvPr id="8230" name="Oval 38"/>
          <p:cNvSpPr>
            <a:spLocks noChangeArrowheads="1"/>
          </p:cNvSpPr>
          <p:nvPr/>
        </p:nvSpPr>
        <p:spPr bwMode="auto">
          <a:xfrm>
            <a:off x="3971925" y="1152525"/>
            <a:ext cx="104775" cy="114300"/>
          </a:xfrm>
          <a:prstGeom prst="ellipse">
            <a:avLst/>
          </a:prstGeom>
          <a:solidFill>
            <a:srgbClr val="FFFF99"/>
          </a:solidFill>
          <a:ln w="9525">
            <a:solidFill>
              <a:srgbClr val="FFCC00"/>
            </a:solidFill>
            <a:round/>
            <a:headEnd/>
            <a:tailEnd/>
          </a:ln>
          <a:effectLst/>
        </p:spPr>
        <p:txBody>
          <a:bodyPr lIns="90000" tIns="46800" rIns="36000" bIns="46800" anchor="ctr">
            <a:prstTxWarp prst="textNoShape">
              <a:avLst/>
            </a:prstTxWarp>
            <a:spAutoFit/>
          </a:bodyPr>
          <a:lstStyle/>
          <a:p>
            <a:endParaRPr lang="en-US"/>
          </a:p>
        </p:txBody>
      </p:sp>
      <p:sp>
        <p:nvSpPr>
          <p:cNvPr id="8231" name="Rectangle 39"/>
          <p:cNvSpPr>
            <a:spLocks noChangeArrowheads="1"/>
          </p:cNvSpPr>
          <p:nvPr/>
        </p:nvSpPr>
        <p:spPr bwMode="auto">
          <a:xfrm>
            <a:off x="3971925" y="2143125"/>
            <a:ext cx="95250" cy="95250"/>
          </a:xfrm>
          <a:prstGeom prst="rect">
            <a:avLst/>
          </a:prstGeom>
          <a:solidFill>
            <a:srgbClr val="99CC00"/>
          </a:solidFill>
          <a:ln w="9525">
            <a:solidFill>
              <a:srgbClr val="339966"/>
            </a:solidFill>
            <a:miter lim="800000"/>
            <a:headEnd/>
            <a:tailEnd/>
          </a:ln>
          <a:effectLst/>
        </p:spPr>
        <p:txBody>
          <a:bodyPr lIns="90000" tIns="46800" rIns="36000" bIns="46800" anchor="ctr">
            <a:prstTxWarp prst="textNoShape">
              <a:avLst/>
            </a:prstTxWarp>
            <a:spAutoFit/>
          </a:bodyPr>
          <a:lstStyle/>
          <a:p>
            <a:endParaRPr lang="en-US"/>
          </a:p>
        </p:txBody>
      </p:sp>
      <p:grpSp>
        <p:nvGrpSpPr>
          <p:cNvPr id="7" name="Group 40"/>
          <p:cNvGrpSpPr>
            <a:grpSpLocks/>
          </p:cNvGrpSpPr>
          <p:nvPr/>
        </p:nvGrpSpPr>
        <p:grpSpPr bwMode="auto">
          <a:xfrm>
            <a:off x="3933825" y="2943225"/>
            <a:ext cx="209550" cy="247650"/>
            <a:chOff x="1908" y="1428"/>
            <a:chExt cx="132" cy="156"/>
          </a:xfrm>
        </p:grpSpPr>
        <p:sp>
          <p:nvSpPr>
            <p:cNvPr id="8233" name="AutoShape 41"/>
            <p:cNvSpPr>
              <a:spLocks noChangeArrowheads="1"/>
            </p:cNvSpPr>
            <p:nvPr/>
          </p:nvSpPr>
          <p:spPr bwMode="auto">
            <a:xfrm>
              <a:off x="1908" y="1428"/>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8234" name="AutoShape 42"/>
            <p:cNvSpPr>
              <a:spLocks noChangeArrowheads="1"/>
            </p:cNvSpPr>
            <p:nvPr/>
          </p:nvSpPr>
          <p:spPr bwMode="auto">
            <a:xfrm>
              <a:off x="1926" y="1446"/>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8235" name="AutoShape 43"/>
            <p:cNvSpPr>
              <a:spLocks noChangeArrowheads="1"/>
            </p:cNvSpPr>
            <p:nvPr/>
          </p:nvSpPr>
          <p:spPr bwMode="auto">
            <a:xfrm>
              <a:off x="1944" y="1464"/>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grpSp>
      <p:sp>
        <p:nvSpPr>
          <p:cNvPr id="8236" name="Oval 44"/>
          <p:cNvSpPr>
            <a:spLocks noChangeArrowheads="1"/>
          </p:cNvSpPr>
          <p:nvPr/>
        </p:nvSpPr>
        <p:spPr bwMode="auto">
          <a:xfrm>
            <a:off x="4619625" y="1152525"/>
            <a:ext cx="104775" cy="114300"/>
          </a:xfrm>
          <a:prstGeom prst="ellipse">
            <a:avLst/>
          </a:prstGeom>
          <a:solidFill>
            <a:srgbClr val="CC99FF"/>
          </a:solidFill>
          <a:ln w="9525">
            <a:solidFill>
              <a:srgbClr val="800080"/>
            </a:solidFill>
            <a:round/>
            <a:headEnd/>
            <a:tailEnd/>
          </a:ln>
          <a:effectLst/>
        </p:spPr>
        <p:txBody>
          <a:bodyPr lIns="90000" tIns="46800" rIns="36000" bIns="46800" anchor="ctr">
            <a:prstTxWarp prst="textNoShape">
              <a:avLst/>
            </a:prstTxWarp>
            <a:spAutoFit/>
          </a:bodyPr>
          <a:lstStyle/>
          <a:p>
            <a:endParaRPr lang="en-US"/>
          </a:p>
        </p:txBody>
      </p:sp>
      <p:sp>
        <p:nvSpPr>
          <p:cNvPr id="8237" name="Rectangle 45"/>
          <p:cNvSpPr>
            <a:spLocks noChangeArrowheads="1"/>
          </p:cNvSpPr>
          <p:nvPr/>
        </p:nvSpPr>
        <p:spPr bwMode="auto">
          <a:xfrm>
            <a:off x="4619625" y="2143125"/>
            <a:ext cx="95250" cy="95250"/>
          </a:xfrm>
          <a:prstGeom prst="rect">
            <a:avLst/>
          </a:prstGeom>
          <a:solidFill>
            <a:srgbClr val="99CC00"/>
          </a:solidFill>
          <a:ln w="9525">
            <a:solidFill>
              <a:srgbClr val="339966"/>
            </a:solidFill>
            <a:miter lim="800000"/>
            <a:headEnd/>
            <a:tailEnd/>
          </a:ln>
          <a:effectLst/>
        </p:spPr>
        <p:txBody>
          <a:bodyPr lIns="90000" tIns="46800" rIns="36000" bIns="46800" anchor="ctr">
            <a:prstTxWarp prst="textNoShape">
              <a:avLst/>
            </a:prstTxWarp>
            <a:spAutoFit/>
          </a:bodyPr>
          <a:lstStyle/>
          <a:p>
            <a:endParaRPr lang="en-US"/>
          </a:p>
        </p:txBody>
      </p:sp>
      <p:grpSp>
        <p:nvGrpSpPr>
          <p:cNvPr id="8" name="Group 46"/>
          <p:cNvGrpSpPr>
            <a:grpSpLocks/>
          </p:cNvGrpSpPr>
          <p:nvPr/>
        </p:nvGrpSpPr>
        <p:grpSpPr bwMode="auto">
          <a:xfrm>
            <a:off x="4581525" y="2943225"/>
            <a:ext cx="209550" cy="247650"/>
            <a:chOff x="1908" y="1428"/>
            <a:chExt cx="132" cy="156"/>
          </a:xfrm>
        </p:grpSpPr>
        <p:sp>
          <p:nvSpPr>
            <p:cNvPr id="8239" name="AutoShape 47"/>
            <p:cNvSpPr>
              <a:spLocks noChangeArrowheads="1"/>
            </p:cNvSpPr>
            <p:nvPr/>
          </p:nvSpPr>
          <p:spPr bwMode="auto">
            <a:xfrm>
              <a:off x="1908" y="1428"/>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8240" name="AutoShape 48"/>
            <p:cNvSpPr>
              <a:spLocks noChangeArrowheads="1"/>
            </p:cNvSpPr>
            <p:nvPr/>
          </p:nvSpPr>
          <p:spPr bwMode="auto">
            <a:xfrm>
              <a:off x="1926" y="1446"/>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8241" name="AutoShape 49"/>
            <p:cNvSpPr>
              <a:spLocks noChangeArrowheads="1"/>
            </p:cNvSpPr>
            <p:nvPr/>
          </p:nvSpPr>
          <p:spPr bwMode="auto">
            <a:xfrm>
              <a:off x="1944" y="1464"/>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grpSp>
      <p:cxnSp>
        <p:nvCxnSpPr>
          <p:cNvPr id="8242" name="AutoShape 50"/>
          <p:cNvCxnSpPr>
            <a:cxnSpLocks noChangeShapeType="1"/>
            <a:stCxn id="8230" idx="6"/>
            <a:endCxn id="8231" idx="1"/>
          </p:cNvCxnSpPr>
          <p:nvPr/>
        </p:nvCxnSpPr>
        <p:spPr bwMode="auto">
          <a:xfrm flipH="1">
            <a:off x="3971925" y="1209675"/>
            <a:ext cx="104775" cy="981075"/>
          </a:xfrm>
          <a:prstGeom prst="curvedConnector5">
            <a:avLst>
              <a:gd name="adj1" fmla="val -116671"/>
              <a:gd name="adj2" fmla="val 50486"/>
              <a:gd name="adj3" fmla="val 209088"/>
            </a:avLst>
          </a:prstGeom>
          <a:noFill/>
          <a:ln w="9525">
            <a:solidFill>
              <a:srgbClr val="FFCC00"/>
            </a:solidFill>
            <a:round/>
            <a:headEnd/>
            <a:tailEnd type="triangle" w="med" len="med"/>
          </a:ln>
          <a:effectLst/>
        </p:spPr>
      </p:cxnSp>
      <p:cxnSp>
        <p:nvCxnSpPr>
          <p:cNvPr id="8243" name="AutoShape 51"/>
          <p:cNvCxnSpPr>
            <a:cxnSpLocks noChangeShapeType="1"/>
            <a:stCxn id="8231" idx="3"/>
            <a:endCxn id="8233" idx="1"/>
          </p:cNvCxnSpPr>
          <p:nvPr/>
        </p:nvCxnSpPr>
        <p:spPr bwMode="auto">
          <a:xfrm flipH="1">
            <a:off x="3933825" y="2190750"/>
            <a:ext cx="133350" cy="847725"/>
          </a:xfrm>
          <a:prstGeom prst="curvedConnector5">
            <a:avLst>
              <a:gd name="adj1" fmla="val -171431"/>
              <a:gd name="adj2" fmla="val 47190"/>
              <a:gd name="adj3" fmla="val 229759"/>
            </a:avLst>
          </a:prstGeom>
          <a:noFill/>
          <a:ln w="9525">
            <a:solidFill>
              <a:srgbClr val="008000"/>
            </a:solidFill>
            <a:round/>
            <a:headEnd/>
            <a:tailEnd type="triangle" w="med" len="med"/>
          </a:ln>
          <a:effectLst/>
        </p:spPr>
      </p:cxnSp>
      <p:cxnSp>
        <p:nvCxnSpPr>
          <p:cNvPr id="8244" name="AutoShape 52"/>
          <p:cNvCxnSpPr>
            <a:cxnSpLocks noChangeShapeType="1"/>
            <a:stCxn id="8236" idx="6"/>
            <a:endCxn id="8237" idx="1"/>
          </p:cNvCxnSpPr>
          <p:nvPr/>
        </p:nvCxnSpPr>
        <p:spPr bwMode="auto">
          <a:xfrm flipH="1">
            <a:off x="4619625" y="1209675"/>
            <a:ext cx="104775" cy="981075"/>
          </a:xfrm>
          <a:prstGeom prst="curvedConnector5">
            <a:avLst>
              <a:gd name="adj1" fmla="val -134852"/>
              <a:gd name="adj2" fmla="val 50486"/>
              <a:gd name="adj3" fmla="val 218181"/>
            </a:avLst>
          </a:prstGeom>
          <a:noFill/>
          <a:ln w="9525">
            <a:solidFill>
              <a:srgbClr val="800080"/>
            </a:solidFill>
            <a:round/>
            <a:headEnd/>
            <a:tailEnd type="triangle" w="med" len="med"/>
          </a:ln>
          <a:effectLst/>
        </p:spPr>
      </p:cxnSp>
      <p:cxnSp>
        <p:nvCxnSpPr>
          <p:cNvPr id="8245" name="AutoShape 53"/>
          <p:cNvCxnSpPr>
            <a:cxnSpLocks noChangeShapeType="1"/>
            <a:stCxn id="8237" idx="3"/>
            <a:endCxn id="8240" idx="1"/>
          </p:cNvCxnSpPr>
          <p:nvPr/>
        </p:nvCxnSpPr>
        <p:spPr bwMode="auto">
          <a:xfrm flipH="1">
            <a:off x="4610100" y="2190750"/>
            <a:ext cx="104775" cy="876300"/>
          </a:xfrm>
          <a:prstGeom prst="curvedConnector5">
            <a:avLst>
              <a:gd name="adj1" fmla="val -218181"/>
              <a:gd name="adj2" fmla="val 47282"/>
              <a:gd name="adj3" fmla="val 254542"/>
            </a:avLst>
          </a:prstGeom>
          <a:noFill/>
          <a:ln w="9525">
            <a:solidFill>
              <a:srgbClr val="008000"/>
            </a:solidFill>
            <a:round/>
            <a:headEnd/>
            <a:tailEnd type="triangle" w="med" len="med"/>
          </a:ln>
          <a:effectLst/>
        </p:spPr>
      </p:cxnSp>
      <p:sp>
        <p:nvSpPr>
          <p:cNvPr id="8246" name="Oval 54"/>
          <p:cNvSpPr>
            <a:spLocks noChangeArrowheads="1"/>
          </p:cNvSpPr>
          <p:nvPr/>
        </p:nvSpPr>
        <p:spPr bwMode="auto">
          <a:xfrm>
            <a:off x="5410200" y="1152525"/>
            <a:ext cx="104775" cy="114300"/>
          </a:xfrm>
          <a:prstGeom prst="ellipse">
            <a:avLst/>
          </a:prstGeom>
          <a:solidFill>
            <a:srgbClr val="FF9900"/>
          </a:solidFill>
          <a:ln w="9525">
            <a:solidFill>
              <a:srgbClr val="FF0000"/>
            </a:solidFill>
            <a:round/>
            <a:headEnd/>
            <a:tailEnd/>
          </a:ln>
          <a:effectLst/>
        </p:spPr>
        <p:txBody>
          <a:bodyPr lIns="90000" tIns="46800" rIns="36000" bIns="46800" anchor="ctr">
            <a:prstTxWarp prst="textNoShape">
              <a:avLst/>
            </a:prstTxWarp>
            <a:spAutoFit/>
          </a:bodyPr>
          <a:lstStyle/>
          <a:p>
            <a:endParaRPr lang="en-US"/>
          </a:p>
        </p:txBody>
      </p:sp>
      <p:sp>
        <p:nvSpPr>
          <p:cNvPr id="8247" name="Rectangle 55"/>
          <p:cNvSpPr>
            <a:spLocks noChangeArrowheads="1"/>
          </p:cNvSpPr>
          <p:nvPr/>
        </p:nvSpPr>
        <p:spPr bwMode="auto">
          <a:xfrm>
            <a:off x="5410200" y="2143125"/>
            <a:ext cx="95250" cy="95250"/>
          </a:xfrm>
          <a:prstGeom prst="rect">
            <a:avLst/>
          </a:prstGeom>
          <a:solidFill>
            <a:srgbClr val="CCFFFF"/>
          </a:solidFill>
          <a:ln w="9525">
            <a:solidFill>
              <a:srgbClr val="33CCCC"/>
            </a:solidFill>
            <a:miter lim="800000"/>
            <a:headEnd/>
            <a:tailEnd/>
          </a:ln>
          <a:effectLst/>
        </p:spPr>
        <p:txBody>
          <a:bodyPr lIns="90000" tIns="46800" rIns="36000" bIns="46800" anchor="ctr">
            <a:prstTxWarp prst="textNoShape">
              <a:avLst/>
            </a:prstTxWarp>
            <a:spAutoFit/>
          </a:bodyPr>
          <a:lstStyle/>
          <a:p>
            <a:endParaRPr lang="en-US"/>
          </a:p>
        </p:txBody>
      </p:sp>
      <p:grpSp>
        <p:nvGrpSpPr>
          <p:cNvPr id="9" name="Group 56"/>
          <p:cNvGrpSpPr>
            <a:grpSpLocks/>
          </p:cNvGrpSpPr>
          <p:nvPr/>
        </p:nvGrpSpPr>
        <p:grpSpPr bwMode="auto">
          <a:xfrm>
            <a:off x="5372100" y="2943225"/>
            <a:ext cx="209550" cy="247650"/>
            <a:chOff x="1908" y="1428"/>
            <a:chExt cx="132" cy="156"/>
          </a:xfrm>
        </p:grpSpPr>
        <p:sp>
          <p:nvSpPr>
            <p:cNvPr id="8249" name="AutoShape 57"/>
            <p:cNvSpPr>
              <a:spLocks noChangeArrowheads="1"/>
            </p:cNvSpPr>
            <p:nvPr/>
          </p:nvSpPr>
          <p:spPr bwMode="auto">
            <a:xfrm>
              <a:off x="1908" y="1428"/>
              <a:ext cx="96" cy="120"/>
            </a:xfrm>
            <a:prstGeom prst="foldedCorner">
              <a:avLst>
                <a:gd name="adj" fmla="val 50000"/>
              </a:avLst>
            </a:prstGeom>
            <a:solidFill>
              <a:srgbClr val="FFFFFF"/>
            </a:solidFill>
            <a:ln w="9525">
              <a:solidFill>
                <a:srgbClr val="FF99CC"/>
              </a:solidFill>
              <a:round/>
              <a:headEnd/>
              <a:tailEnd/>
            </a:ln>
            <a:effectLst/>
          </p:spPr>
          <p:txBody>
            <a:bodyPr lIns="90000" tIns="46800" rIns="36000" bIns="46800" anchor="ctr">
              <a:prstTxWarp prst="textNoShape">
                <a:avLst/>
              </a:prstTxWarp>
              <a:spAutoFit/>
            </a:bodyPr>
            <a:lstStyle/>
            <a:p>
              <a:endParaRPr lang="en-US"/>
            </a:p>
          </p:txBody>
        </p:sp>
        <p:sp>
          <p:nvSpPr>
            <p:cNvPr id="8250" name="AutoShape 58"/>
            <p:cNvSpPr>
              <a:spLocks noChangeArrowheads="1"/>
            </p:cNvSpPr>
            <p:nvPr/>
          </p:nvSpPr>
          <p:spPr bwMode="auto">
            <a:xfrm>
              <a:off x="1926" y="1446"/>
              <a:ext cx="96" cy="120"/>
            </a:xfrm>
            <a:prstGeom prst="foldedCorner">
              <a:avLst>
                <a:gd name="adj" fmla="val 50000"/>
              </a:avLst>
            </a:prstGeom>
            <a:solidFill>
              <a:srgbClr val="FFFFFF"/>
            </a:solidFill>
            <a:ln w="9525">
              <a:solidFill>
                <a:srgbClr val="FF99CC"/>
              </a:solidFill>
              <a:round/>
              <a:headEnd/>
              <a:tailEnd/>
            </a:ln>
            <a:effectLst/>
          </p:spPr>
          <p:txBody>
            <a:bodyPr lIns="90000" tIns="46800" rIns="36000" bIns="46800" anchor="ctr">
              <a:prstTxWarp prst="textNoShape">
                <a:avLst/>
              </a:prstTxWarp>
              <a:spAutoFit/>
            </a:bodyPr>
            <a:lstStyle/>
            <a:p>
              <a:endParaRPr lang="en-US"/>
            </a:p>
          </p:txBody>
        </p:sp>
        <p:sp>
          <p:nvSpPr>
            <p:cNvPr id="8251" name="AutoShape 59"/>
            <p:cNvSpPr>
              <a:spLocks noChangeArrowheads="1"/>
            </p:cNvSpPr>
            <p:nvPr/>
          </p:nvSpPr>
          <p:spPr bwMode="auto">
            <a:xfrm>
              <a:off x="1944" y="1464"/>
              <a:ext cx="96" cy="120"/>
            </a:xfrm>
            <a:prstGeom prst="foldedCorner">
              <a:avLst>
                <a:gd name="adj" fmla="val 50000"/>
              </a:avLst>
            </a:prstGeom>
            <a:solidFill>
              <a:srgbClr val="FFCCFF"/>
            </a:solidFill>
            <a:ln w="9525">
              <a:solidFill>
                <a:srgbClr val="FF99CC"/>
              </a:solidFill>
              <a:round/>
              <a:headEnd/>
              <a:tailEnd/>
            </a:ln>
            <a:effectLst/>
          </p:spPr>
          <p:txBody>
            <a:bodyPr lIns="90000" tIns="46800" rIns="36000" bIns="46800" anchor="ctr">
              <a:prstTxWarp prst="textNoShape">
                <a:avLst/>
              </a:prstTxWarp>
              <a:spAutoFit/>
            </a:bodyPr>
            <a:lstStyle/>
            <a:p>
              <a:endParaRPr lang="en-US"/>
            </a:p>
          </p:txBody>
        </p:sp>
      </p:grpSp>
      <p:cxnSp>
        <p:nvCxnSpPr>
          <p:cNvPr id="8252" name="AutoShape 60"/>
          <p:cNvCxnSpPr>
            <a:cxnSpLocks noChangeShapeType="1"/>
            <a:stCxn id="8246" idx="6"/>
            <a:endCxn id="8247" idx="1"/>
          </p:cNvCxnSpPr>
          <p:nvPr/>
        </p:nvCxnSpPr>
        <p:spPr bwMode="auto">
          <a:xfrm flipH="1">
            <a:off x="5410200" y="1209675"/>
            <a:ext cx="104775" cy="981075"/>
          </a:xfrm>
          <a:prstGeom prst="curvedConnector5">
            <a:avLst>
              <a:gd name="adj1" fmla="val -116671"/>
              <a:gd name="adj2" fmla="val 50486"/>
              <a:gd name="adj3" fmla="val 263634"/>
            </a:avLst>
          </a:prstGeom>
          <a:noFill/>
          <a:ln w="9525">
            <a:solidFill>
              <a:srgbClr val="FF0000"/>
            </a:solidFill>
            <a:round/>
            <a:headEnd/>
            <a:tailEnd type="triangle" w="med" len="med"/>
          </a:ln>
          <a:effectLst/>
        </p:spPr>
      </p:cxnSp>
      <p:cxnSp>
        <p:nvCxnSpPr>
          <p:cNvPr id="8253" name="AutoShape 61"/>
          <p:cNvCxnSpPr>
            <a:cxnSpLocks noChangeShapeType="1"/>
            <a:stCxn id="8247" idx="3"/>
            <a:endCxn id="8250" idx="1"/>
          </p:cNvCxnSpPr>
          <p:nvPr/>
        </p:nvCxnSpPr>
        <p:spPr bwMode="auto">
          <a:xfrm flipH="1">
            <a:off x="5400675" y="2190750"/>
            <a:ext cx="104775" cy="876300"/>
          </a:xfrm>
          <a:prstGeom prst="curvedConnector5">
            <a:avLst>
              <a:gd name="adj1" fmla="val -89398"/>
              <a:gd name="adj2" fmla="val 47282"/>
              <a:gd name="adj3" fmla="val 245454"/>
            </a:avLst>
          </a:prstGeom>
          <a:noFill/>
          <a:ln w="9525">
            <a:solidFill>
              <a:srgbClr val="33CCCC"/>
            </a:solidFill>
            <a:round/>
            <a:headEnd/>
            <a:tailEnd type="triangle" w="med" len="med"/>
          </a:ln>
          <a:effectLst/>
        </p:spPr>
      </p:cxnSp>
      <p:sp>
        <p:nvSpPr>
          <p:cNvPr id="8254" name="Line 62"/>
          <p:cNvSpPr>
            <a:spLocks noChangeShapeType="1"/>
          </p:cNvSpPr>
          <p:nvPr/>
        </p:nvSpPr>
        <p:spPr bwMode="auto">
          <a:xfrm>
            <a:off x="3819525" y="3629025"/>
            <a:ext cx="3390900" cy="0"/>
          </a:xfrm>
          <a:prstGeom prst="line">
            <a:avLst/>
          </a:prstGeom>
          <a:noFill/>
          <a:ln w="38100" cmpd="dbl">
            <a:solidFill>
              <a:schemeClr val="tx1"/>
            </a:solidFill>
            <a:round/>
            <a:headEnd/>
            <a:tailEnd type="triangle" w="med" len="med"/>
          </a:ln>
          <a:effectLst/>
        </p:spPr>
        <p:txBody>
          <a:bodyPr lIns="90000" tIns="46800" rIns="36000" bIns="46800">
            <a:prstTxWarp prst="textNoShape">
              <a:avLst/>
            </a:prstTxWarp>
            <a:spAutoFit/>
          </a:bodyPr>
          <a:lstStyle/>
          <a:p>
            <a:endParaRPr lang="en-US"/>
          </a:p>
        </p:txBody>
      </p:sp>
      <p:sp>
        <p:nvSpPr>
          <p:cNvPr id="8255" name="Line 63"/>
          <p:cNvSpPr>
            <a:spLocks noChangeShapeType="1"/>
          </p:cNvSpPr>
          <p:nvPr/>
        </p:nvSpPr>
        <p:spPr bwMode="auto">
          <a:xfrm>
            <a:off x="4019550" y="3552825"/>
            <a:ext cx="0" cy="133350"/>
          </a:xfrm>
          <a:prstGeom prst="line">
            <a:avLst/>
          </a:prstGeom>
          <a:noFill/>
          <a:ln w="9525">
            <a:solidFill>
              <a:schemeClr val="tx1"/>
            </a:solidFill>
            <a:round/>
            <a:headEnd/>
            <a:tailEnd/>
          </a:ln>
          <a:effectLst/>
        </p:spPr>
        <p:txBody>
          <a:bodyPr wrap="none" lIns="90000" tIns="46800" rIns="36000" bIns="46800">
            <a:prstTxWarp prst="textNoShape">
              <a:avLst/>
            </a:prstTxWarp>
            <a:spAutoFit/>
          </a:bodyPr>
          <a:lstStyle/>
          <a:p>
            <a:endParaRPr lang="en-US"/>
          </a:p>
        </p:txBody>
      </p:sp>
      <p:sp>
        <p:nvSpPr>
          <p:cNvPr id="8256" name="Line 64"/>
          <p:cNvSpPr>
            <a:spLocks noChangeShapeType="1"/>
          </p:cNvSpPr>
          <p:nvPr/>
        </p:nvSpPr>
        <p:spPr bwMode="auto">
          <a:xfrm>
            <a:off x="4667250" y="3552825"/>
            <a:ext cx="0" cy="133350"/>
          </a:xfrm>
          <a:prstGeom prst="line">
            <a:avLst/>
          </a:prstGeom>
          <a:noFill/>
          <a:ln w="9525">
            <a:solidFill>
              <a:schemeClr val="tx1"/>
            </a:solidFill>
            <a:round/>
            <a:headEnd/>
            <a:tailEnd/>
          </a:ln>
          <a:effectLst/>
        </p:spPr>
        <p:txBody>
          <a:bodyPr wrap="none" lIns="90000" tIns="46800" rIns="36000" bIns="46800">
            <a:prstTxWarp prst="textNoShape">
              <a:avLst/>
            </a:prstTxWarp>
            <a:spAutoFit/>
          </a:bodyPr>
          <a:lstStyle/>
          <a:p>
            <a:endParaRPr lang="en-US"/>
          </a:p>
        </p:txBody>
      </p:sp>
      <p:sp>
        <p:nvSpPr>
          <p:cNvPr id="8257" name="Oval 65"/>
          <p:cNvSpPr>
            <a:spLocks noChangeArrowheads="1"/>
          </p:cNvSpPr>
          <p:nvPr/>
        </p:nvSpPr>
        <p:spPr bwMode="auto">
          <a:xfrm>
            <a:off x="2619375" y="1152525"/>
            <a:ext cx="104775" cy="114300"/>
          </a:xfrm>
          <a:prstGeom prst="ellipse">
            <a:avLst/>
          </a:prstGeom>
          <a:solidFill>
            <a:srgbClr val="FFFF99"/>
          </a:solidFill>
          <a:ln w="9525">
            <a:solidFill>
              <a:srgbClr val="FFCC00"/>
            </a:solidFill>
            <a:round/>
            <a:headEnd/>
            <a:tailEnd/>
          </a:ln>
          <a:effectLst/>
        </p:spPr>
        <p:txBody>
          <a:bodyPr lIns="90000" tIns="46800" rIns="36000" bIns="46800" anchor="ctr">
            <a:prstTxWarp prst="textNoShape">
              <a:avLst/>
            </a:prstTxWarp>
            <a:spAutoFit/>
          </a:bodyPr>
          <a:lstStyle/>
          <a:p>
            <a:endParaRPr lang="en-US"/>
          </a:p>
        </p:txBody>
      </p:sp>
      <p:sp>
        <p:nvSpPr>
          <p:cNvPr id="8258" name="Rectangle 66"/>
          <p:cNvSpPr>
            <a:spLocks noChangeArrowheads="1"/>
          </p:cNvSpPr>
          <p:nvPr/>
        </p:nvSpPr>
        <p:spPr bwMode="auto">
          <a:xfrm>
            <a:off x="2619375" y="2143125"/>
            <a:ext cx="95250" cy="95250"/>
          </a:xfrm>
          <a:prstGeom prst="rect">
            <a:avLst/>
          </a:prstGeom>
          <a:solidFill>
            <a:srgbClr val="99CC00"/>
          </a:solidFill>
          <a:ln w="9525">
            <a:solidFill>
              <a:srgbClr val="339966"/>
            </a:solidFill>
            <a:miter lim="800000"/>
            <a:headEnd/>
            <a:tailEnd/>
          </a:ln>
          <a:effectLst/>
        </p:spPr>
        <p:txBody>
          <a:bodyPr lIns="90000" tIns="46800" rIns="36000" bIns="46800" anchor="ctr">
            <a:prstTxWarp prst="textNoShape">
              <a:avLst/>
            </a:prstTxWarp>
            <a:spAutoFit/>
          </a:bodyPr>
          <a:lstStyle/>
          <a:p>
            <a:endParaRPr lang="en-US"/>
          </a:p>
        </p:txBody>
      </p:sp>
      <p:grpSp>
        <p:nvGrpSpPr>
          <p:cNvPr id="10" name="Group 67"/>
          <p:cNvGrpSpPr>
            <a:grpSpLocks/>
          </p:cNvGrpSpPr>
          <p:nvPr/>
        </p:nvGrpSpPr>
        <p:grpSpPr bwMode="auto">
          <a:xfrm>
            <a:off x="2581275" y="2943225"/>
            <a:ext cx="209550" cy="247650"/>
            <a:chOff x="1908" y="1428"/>
            <a:chExt cx="132" cy="156"/>
          </a:xfrm>
        </p:grpSpPr>
        <p:sp>
          <p:nvSpPr>
            <p:cNvPr id="8260" name="AutoShape 68"/>
            <p:cNvSpPr>
              <a:spLocks noChangeArrowheads="1"/>
            </p:cNvSpPr>
            <p:nvPr/>
          </p:nvSpPr>
          <p:spPr bwMode="auto">
            <a:xfrm>
              <a:off x="1908" y="1428"/>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8261" name="AutoShape 69"/>
            <p:cNvSpPr>
              <a:spLocks noChangeArrowheads="1"/>
            </p:cNvSpPr>
            <p:nvPr/>
          </p:nvSpPr>
          <p:spPr bwMode="auto">
            <a:xfrm>
              <a:off x="1926" y="1446"/>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8262" name="AutoShape 70"/>
            <p:cNvSpPr>
              <a:spLocks noChangeArrowheads="1"/>
            </p:cNvSpPr>
            <p:nvPr/>
          </p:nvSpPr>
          <p:spPr bwMode="auto">
            <a:xfrm>
              <a:off x="1944" y="1464"/>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grpSp>
      <p:cxnSp>
        <p:nvCxnSpPr>
          <p:cNvPr id="8263" name="AutoShape 71"/>
          <p:cNvCxnSpPr>
            <a:cxnSpLocks noChangeShapeType="1"/>
            <a:stCxn id="8257" idx="6"/>
            <a:endCxn id="8258" idx="1"/>
          </p:cNvCxnSpPr>
          <p:nvPr/>
        </p:nvCxnSpPr>
        <p:spPr bwMode="auto">
          <a:xfrm flipH="1">
            <a:off x="2619375" y="1209675"/>
            <a:ext cx="104775" cy="981075"/>
          </a:xfrm>
          <a:prstGeom prst="curvedConnector5">
            <a:avLst>
              <a:gd name="adj1" fmla="val -116671"/>
              <a:gd name="adj2" fmla="val 50486"/>
              <a:gd name="adj3" fmla="val 209088"/>
            </a:avLst>
          </a:prstGeom>
          <a:noFill/>
          <a:ln w="9525">
            <a:solidFill>
              <a:srgbClr val="FFCC00"/>
            </a:solidFill>
            <a:round/>
            <a:headEnd/>
            <a:tailEnd type="triangle" w="med" len="med"/>
          </a:ln>
          <a:effectLst/>
        </p:spPr>
      </p:cxnSp>
      <p:cxnSp>
        <p:nvCxnSpPr>
          <p:cNvPr id="8264" name="AutoShape 72"/>
          <p:cNvCxnSpPr>
            <a:cxnSpLocks noChangeShapeType="1"/>
            <a:stCxn id="8258" idx="3"/>
            <a:endCxn id="8260" idx="1"/>
          </p:cNvCxnSpPr>
          <p:nvPr/>
        </p:nvCxnSpPr>
        <p:spPr bwMode="auto">
          <a:xfrm flipH="1">
            <a:off x="2581275" y="2190750"/>
            <a:ext cx="133350" cy="847725"/>
          </a:xfrm>
          <a:prstGeom prst="curvedConnector5">
            <a:avLst>
              <a:gd name="adj1" fmla="val -171431"/>
              <a:gd name="adj2" fmla="val 47190"/>
              <a:gd name="adj3" fmla="val 194046"/>
            </a:avLst>
          </a:prstGeom>
          <a:noFill/>
          <a:ln w="9525">
            <a:solidFill>
              <a:srgbClr val="008000"/>
            </a:solidFill>
            <a:round/>
            <a:headEnd/>
            <a:tailEnd type="triangle" w="med" len="med"/>
          </a:ln>
          <a:effectLst/>
        </p:spPr>
      </p:cxnSp>
      <p:sp>
        <p:nvSpPr>
          <p:cNvPr id="8265" name="Text Box 73"/>
          <p:cNvSpPr txBox="1">
            <a:spLocks noChangeArrowheads="1"/>
          </p:cNvSpPr>
          <p:nvPr/>
        </p:nvSpPr>
        <p:spPr bwMode="auto">
          <a:xfrm>
            <a:off x="3894138" y="3355975"/>
            <a:ext cx="233362"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1000" b="1">
                <a:solidFill>
                  <a:srgbClr val="120C80"/>
                </a:solidFill>
                <a:latin typeface="Times New Roman" pitchFamily="-65" charset="0"/>
              </a:rPr>
              <a:t>t1</a:t>
            </a:r>
          </a:p>
        </p:txBody>
      </p:sp>
      <p:sp>
        <p:nvSpPr>
          <p:cNvPr id="8266" name="Text Box 74"/>
          <p:cNvSpPr txBox="1">
            <a:spLocks noChangeArrowheads="1"/>
          </p:cNvSpPr>
          <p:nvPr/>
        </p:nvSpPr>
        <p:spPr bwMode="auto">
          <a:xfrm>
            <a:off x="4551363" y="3355975"/>
            <a:ext cx="233362"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1000" b="1">
                <a:solidFill>
                  <a:srgbClr val="120C80"/>
                </a:solidFill>
                <a:latin typeface="Times New Roman" pitchFamily="-65" charset="0"/>
              </a:rPr>
              <a:t>t2</a:t>
            </a:r>
          </a:p>
        </p:txBody>
      </p:sp>
      <p:sp>
        <p:nvSpPr>
          <p:cNvPr id="8267" name="Rectangle 75"/>
          <p:cNvSpPr>
            <a:spLocks noChangeArrowheads="1"/>
          </p:cNvSpPr>
          <p:nvPr/>
        </p:nvSpPr>
        <p:spPr bwMode="auto">
          <a:xfrm>
            <a:off x="5338763" y="962025"/>
            <a:ext cx="342900" cy="2724150"/>
          </a:xfrm>
          <a:prstGeom prst="rect">
            <a:avLst/>
          </a:prstGeom>
          <a:solidFill>
            <a:srgbClr val="FFFF00">
              <a:alpha val="25000"/>
            </a:srgbClr>
          </a:solidFill>
          <a:ln w="9525">
            <a:solidFill>
              <a:srgbClr val="FF9900"/>
            </a:solidFill>
            <a:prstDash val="dash"/>
            <a:miter lim="800000"/>
            <a:headEnd/>
            <a:tailEnd/>
          </a:ln>
          <a:effectLst/>
        </p:spPr>
        <p:txBody>
          <a:bodyPr lIns="90000" tIns="46800" rIns="36000" bIns="46800" anchor="ctr">
            <a:prstTxWarp prst="textNoShape">
              <a:avLst/>
            </a:prstTxWarp>
            <a:spAutoFit/>
          </a:bodyPr>
          <a:lstStyle/>
          <a:p>
            <a:endParaRPr lang="en-US"/>
          </a:p>
        </p:txBody>
      </p:sp>
      <p:sp>
        <p:nvSpPr>
          <p:cNvPr id="8268" name="Rectangle 76"/>
          <p:cNvSpPr>
            <a:spLocks noChangeArrowheads="1"/>
          </p:cNvSpPr>
          <p:nvPr/>
        </p:nvSpPr>
        <p:spPr bwMode="auto">
          <a:xfrm>
            <a:off x="6457950" y="1011238"/>
            <a:ext cx="1000125" cy="368300"/>
          </a:xfrm>
          <a:prstGeom prst="rect">
            <a:avLst/>
          </a:prstGeom>
          <a:noFill/>
          <a:ln w="9525">
            <a:no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b="1">
                <a:solidFill>
                  <a:schemeClr val="accent2"/>
                </a:solidFill>
                <a:latin typeface="Times New Roman" pitchFamily="-65" charset="0"/>
              </a:rPr>
              <a:t>Data evolution </a:t>
            </a:r>
            <a:endParaRPr lang="en-GB" sz="1000" b="1">
              <a:solidFill>
                <a:srgbClr val="FF6600"/>
              </a:solidFill>
              <a:latin typeface="Times New Roman" pitchFamily="-65" charset="0"/>
            </a:endParaRPr>
          </a:p>
        </p:txBody>
      </p:sp>
      <p:sp>
        <p:nvSpPr>
          <p:cNvPr id="8269" name="Rectangle 77"/>
          <p:cNvSpPr>
            <a:spLocks noChangeArrowheads="1"/>
          </p:cNvSpPr>
          <p:nvPr/>
        </p:nvSpPr>
        <p:spPr bwMode="auto">
          <a:xfrm>
            <a:off x="6457950" y="2001838"/>
            <a:ext cx="1000125" cy="368300"/>
          </a:xfrm>
          <a:prstGeom prst="rect">
            <a:avLst/>
          </a:prstGeom>
          <a:noFill/>
          <a:ln w="9525">
            <a:no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b="1">
                <a:solidFill>
                  <a:srgbClr val="FF6600"/>
                </a:solidFill>
                <a:latin typeface="Times New Roman" pitchFamily="-65" charset="0"/>
              </a:rPr>
              <a:t>Data evolution </a:t>
            </a:r>
          </a:p>
        </p:txBody>
      </p:sp>
      <p:sp>
        <p:nvSpPr>
          <p:cNvPr id="8270" name="Rectangle 78"/>
          <p:cNvSpPr>
            <a:spLocks noChangeArrowheads="1"/>
          </p:cNvSpPr>
          <p:nvPr/>
        </p:nvSpPr>
        <p:spPr bwMode="auto">
          <a:xfrm>
            <a:off x="6457950" y="2868613"/>
            <a:ext cx="1000125" cy="368300"/>
          </a:xfrm>
          <a:prstGeom prst="rect">
            <a:avLst/>
          </a:prstGeom>
          <a:noFill/>
          <a:ln w="9525">
            <a:no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b="1">
                <a:solidFill>
                  <a:schemeClr val="bg1"/>
                </a:solidFill>
                <a:latin typeface="Times New Roman" pitchFamily="-65" charset="0"/>
              </a:rPr>
              <a:t>Data evolution </a:t>
            </a:r>
          </a:p>
        </p:txBody>
      </p:sp>
      <p:sp>
        <p:nvSpPr>
          <p:cNvPr id="8271" name="Rectangle 79"/>
          <p:cNvSpPr>
            <a:spLocks noChangeArrowheads="1"/>
          </p:cNvSpPr>
          <p:nvPr/>
        </p:nvSpPr>
        <p:spPr bwMode="auto">
          <a:xfrm>
            <a:off x="6353175" y="3344863"/>
            <a:ext cx="1000125" cy="368300"/>
          </a:xfrm>
          <a:prstGeom prst="rect">
            <a:avLst/>
          </a:prstGeom>
          <a:noFill/>
          <a:ln w="9525">
            <a:no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b="1">
                <a:latin typeface="Times New Roman" pitchFamily="-65" charset="0"/>
              </a:rPr>
              <a:t>Time </a:t>
            </a:r>
          </a:p>
        </p:txBody>
      </p:sp>
      <p:sp>
        <p:nvSpPr>
          <p:cNvPr id="8272" name="AutoShape 80"/>
          <p:cNvSpPr>
            <a:spLocks noChangeArrowheads="1"/>
          </p:cNvSpPr>
          <p:nvPr/>
        </p:nvSpPr>
        <p:spPr bwMode="auto">
          <a:xfrm>
            <a:off x="6316663" y="514350"/>
            <a:ext cx="276225" cy="342900"/>
          </a:xfrm>
          <a:prstGeom prst="foldedCorner">
            <a:avLst>
              <a:gd name="adj" fmla="val 50000"/>
            </a:avLst>
          </a:prstGeom>
          <a:solidFill>
            <a:srgbClr val="99CCFF">
              <a:alpha val="31000"/>
            </a:srgbClr>
          </a:solidFill>
          <a:ln w="9525">
            <a:solidFill>
              <a:srgbClr val="3366FF"/>
            </a:solidFill>
            <a:round/>
            <a:headEnd/>
            <a:tailEnd/>
          </a:ln>
          <a:effectLst/>
        </p:spPr>
        <p:txBody>
          <a:bodyPr lIns="90000" tIns="46800" rIns="36000" bIns="46800" anchor="ctr">
            <a:prstTxWarp prst="textNoShape">
              <a:avLst/>
            </a:prstTxWarp>
            <a:spAutoFit/>
          </a:bodyPr>
          <a:lstStyle/>
          <a:p>
            <a:endParaRPr lang="en-US"/>
          </a:p>
        </p:txBody>
      </p:sp>
      <p:sp>
        <p:nvSpPr>
          <p:cNvPr id="8273" name="AutoShape 81"/>
          <p:cNvSpPr>
            <a:spLocks noChangeArrowheads="1"/>
          </p:cNvSpPr>
          <p:nvPr/>
        </p:nvSpPr>
        <p:spPr bwMode="auto">
          <a:xfrm>
            <a:off x="6316663" y="1533525"/>
            <a:ext cx="276225" cy="342900"/>
          </a:xfrm>
          <a:prstGeom prst="foldedCorner">
            <a:avLst>
              <a:gd name="adj" fmla="val 50000"/>
            </a:avLst>
          </a:prstGeom>
          <a:solidFill>
            <a:srgbClr val="FFCC99">
              <a:alpha val="50999"/>
            </a:srgbClr>
          </a:solidFill>
          <a:ln w="9525">
            <a:solidFill>
              <a:srgbClr val="FF9900"/>
            </a:solidFill>
            <a:round/>
            <a:headEnd/>
            <a:tailEnd/>
          </a:ln>
          <a:effectLst/>
        </p:spPr>
        <p:txBody>
          <a:bodyPr lIns="90000" tIns="46800" rIns="36000" bIns="46800" anchor="ctr">
            <a:prstTxWarp prst="textNoShape">
              <a:avLst/>
            </a:prstTxWarp>
            <a:spAutoFit/>
          </a:bodyPr>
          <a:lstStyle/>
          <a:p>
            <a:endParaRPr lang="en-US"/>
          </a:p>
        </p:txBody>
      </p:sp>
      <p:sp>
        <p:nvSpPr>
          <p:cNvPr id="8274" name="AutoShape 82"/>
          <p:cNvSpPr>
            <a:spLocks noChangeArrowheads="1"/>
          </p:cNvSpPr>
          <p:nvPr/>
        </p:nvSpPr>
        <p:spPr bwMode="auto">
          <a:xfrm>
            <a:off x="6326188" y="2495550"/>
            <a:ext cx="276225" cy="342900"/>
          </a:xfrm>
          <a:prstGeom prst="foldedCorner">
            <a:avLst>
              <a:gd name="adj" fmla="val 50000"/>
            </a:avLst>
          </a:prstGeom>
          <a:solidFill>
            <a:srgbClr val="0000FF">
              <a:alpha val="50000"/>
            </a:srgbClr>
          </a:solidFill>
          <a:ln w="9525">
            <a:solidFill>
              <a:schemeClr val="accent2"/>
            </a:solidFill>
            <a:round/>
            <a:headEnd/>
            <a:tailEnd/>
          </a:ln>
          <a:effectLst/>
        </p:spPr>
        <p:txBody>
          <a:bodyPr lIns="90000" tIns="46800" rIns="36000" bIns="46800" anchor="ctr">
            <a:prstTxWarp prst="textNoShape">
              <a:avLst/>
            </a:prstTxWarp>
            <a:spAutoFit/>
          </a:bodyPr>
          <a:lstStyle/>
          <a:p>
            <a:endParaRPr lang="en-US"/>
          </a:p>
        </p:txBody>
      </p:sp>
      <p:grpSp>
        <p:nvGrpSpPr>
          <p:cNvPr id="11" name="Group 83"/>
          <p:cNvGrpSpPr>
            <a:grpSpLocks/>
          </p:cNvGrpSpPr>
          <p:nvPr/>
        </p:nvGrpSpPr>
        <p:grpSpPr bwMode="auto">
          <a:xfrm>
            <a:off x="6354763" y="2514600"/>
            <a:ext cx="161925" cy="219075"/>
            <a:chOff x="1908" y="1428"/>
            <a:chExt cx="132" cy="156"/>
          </a:xfrm>
        </p:grpSpPr>
        <p:sp>
          <p:nvSpPr>
            <p:cNvPr id="8276" name="AutoShape 84"/>
            <p:cNvSpPr>
              <a:spLocks noChangeArrowheads="1"/>
            </p:cNvSpPr>
            <p:nvPr/>
          </p:nvSpPr>
          <p:spPr bwMode="auto">
            <a:xfrm>
              <a:off x="1908" y="1428"/>
              <a:ext cx="96" cy="120"/>
            </a:xfrm>
            <a:prstGeom prst="foldedCorner">
              <a:avLst>
                <a:gd name="adj" fmla="val 50000"/>
              </a:avLst>
            </a:prstGeom>
            <a:solidFill>
              <a:srgbClr val="FFFFFF"/>
            </a:solidFill>
            <a:ln w="9525">
              <a:solidFill>
                <a:srgbClr val="FF99CC"/>
              </a:solidFill>
              <a:round/>
              <a:headEnd/>
              <a:tailEnd/>
            </a:ln>
            <a:effectLst/>
          </p:spPr>
          <p:txBody>
            <a:bodyPr lIns="90000" tIns="46800" rIns="36000" bIns="46800" anchor="ctr">
              <a:prstTxWarp prst="textNoShape">
                <a:avLst/>
              </a:prstTxWarp>
              <a:spAutoFit/>
            </a:bodyPr>
            <a:lstStyle/>
            <a:p>
              <a:endParaRPr lang="en-US"/>
            </a:p>
          </p:txBody>
        </p:sp>
        <p:sp>
          <p:nvSpPr>
            <p:cNvPr id="8277" name="AutoShape 85"/>
            <p:cNvSpPr>
              <a:spLocks noChangeArrowheads="1"/>
            </p:cNvSpPr>
            <p:nvPr/>
          </p:nvSpPr>
          <p:spPr bwMode="auto">
            <a:xfrm>
              <a:off x="1926" y="1446"/>
              <a:ext cx="96" cy="120"/>
            </a:xfrm>
            <a:prstGeom prst="foldedCorner">
              <a:avLst>
                <a:gd name="adj" fmla="val 50000"/>
              </a:avLst>
            </a:prstGeom>
            <a:solidFill>
              <a:srgbClr val="FFFFFF"/>
            </a:solidFill>
            <a:ln w="9525">
              <a:solidFill>
                <a:srgbClr val="FF99CC"/>
              </a:solidFill>
              <a:round/>
              <a:headEnd/>
              <a:tailEnd/>
            </a:ln>
            <a:effectLst/>
          </p:spPr>
          <p:txBody>
            <a:bodyPr lIns="90000" tIns="46800" rIns="36000" bIns="46800" anchor="ctr">
              <a:prstTxWarp prst="textNoShape">
                <a:avLst/>
              </a:prstTxWarp>
              <a:spAutoFit/>
            </a:bodyPr>
            <a:lstStyle/>
            <a:p>
              <a:endParaRPr lang="en-US"/>
            </a:p>
          </p:txBody>
        </p:sp>
        <p:sp>
          <p:nvSpPr>
            <p:cNvPr id="8278" name="AutoShape 86"/>
            <p:cNvSpPr>
              <a:spLocks noChangeArrowheads="1"/>
            </p:cNvSpPr>
            <p:nvPr/>
          </p:nvSpPr>
          <p:spPr bwMode="auto">
            <a:xfrm>
              <a:off x="1944" y="1464"/>
              <a:ext cx="96" cy="120"/>
            </a:xfrm>
            <a:prstGeom prst="foldedCorner">
              <a:avLst>
                <a:gd name="adj" fmla="val 50000"/>
              </a:avLst>
            </a:prstGeom>
            <a:solidFill>
              <a:srgbClr val="FFCCFF"/>
            </a:solidFill>
            <a:ln w="9525">
              <a:solidFill>
                <a:srgbClr val="FF99CC"/>
              </a:solidFill>
              <a:round/>
              <a:headEnd/>
              <a:tailEnd/>
            </a:ln>
            <a:effectLst/>
          </p:spPr>
          <p:txBody>
            <a:bodyPr lIns="90000" tIns="46800" rIns="36000" bIns="46800" anchor="ctr">
              <a:prstTxWarp prst="textNoShape">
                <a:avLst/>
              </a:prstTxWarp>
              <a:spAutoFit/>
            </a:bodyPr>
            <a:lstStyle/>
            <a:p>
              <a:endParaRPr lang="en-US"/>
            </a:p>
          </p:txBody>
        </p:sp>
      </p:grpSp>
      <p:sp>
        <p:nvSpPr>
          <p:cNvPr id="8279" name="Rectangle 87"/>
          <p:cNvSpPr>
            <a:spLocks noChangeArrowheads="1"/>
          </p:cNvSpPr>
          <p:nvPr/>
        </p:nvSpPr>
        <p:spPr bwMode="auto">
          <a:xfrm>
            <a:off x="6364288" y="1590675"/>
            <a:ext cx="95250" cy="95250"/>
          </a:xfrm>
          <a:prstGeom prst="rect">
            <a:avLst/>
          </a:prstGeom>
          <a:solidFill>
            <a:srgbClr val="CCFFFF"/>
          </a:solidFill>
          <a:ln w="9525">
            <a:solidFill>
              <a:srgbClr val="33CCCC"/>
            </a:solidFill>
            <a:miter lim="800000"/>
            <a:headEnd/>
            <a:tailEnd/>
          </a:ln>
          <a:effectLst/>
        </p:spPr>
        <p:txBody>
          <a:bodyPr lIns="90000" tIns="46800" rIns="36000" bIns="46800" anchor="ctr">
            <a:prstTxWarp prst="textNoShape">
              <a:avLst/>
            </a:prstTxWarp>
            <a:spAutoFit/>
          </a:bodyPr>
          <a:lstStyle/>
          <a:p>
            <a:endParaRPr lang="en-US"/>
          </a:p>
        </p:txBody>
      </p:sp>
      <p:sp>
        <p:nvSpPr>
          <p:cNvPr id="8280" name="Oval 88"/>
          <p:cNvSpPr>
            <a:spLocks noChangeArrowheads="1"/>
          </p:cNvSpPr>
          <p:nvPr/>
        </p:nvSpPr>
        <p:spPr bwMode="auto">
          <a:xfrm>
            <a:off x="6354763" y="552450"/>
            <a:ext cx="104775" cy="114300"/>
          </a:xfrm>
          <a:prstGeom prst="ellipse">
            <a:avLst/>
          </a:prstGeom>
          <a:solidFill>
            <a:srgbClr val="FF9900"/>
          </a:solidFill>
          <a:ln w="9525">
            <a:solidFill>
              <a:srgbClr val="FF0000"/>
            </a:solidFill>
            <a:round/>
            <a:headEnd/>
            <a:tailEnd/>
          </a:ln>
          <a:effectLst/>
        </p:spPr>
        <p:txBody>
          <a:bodyPr lIns="90000" tIns="46800" rIns="36000" bIns="46800" anchor="ctr">
            <a:prstTxWarp prst="textNoShape">
              <a:avLst/>
            </a:prstTxWarp>
            <a:spAutoFit/>
          </a:bodyPr>
          <a:lstStyle/>
          <a:p>
            <a:endParaRPr lang="en-US"/>
          </a:p>
        </p:txBody>
      </p:sp>
      <p:sp>
        <p:nvSpPr>
          <p:cNvPr id="8281" name="AutoShape 89"/>
          <p:cNvSpPr>
            <a:spLocks noChangeArrowheads="1"/>
          </p:cNvSpPr>
          <p:nvPr/>
        </p:nvSpPr>
        <p:spPr bwMode="auto">
          <a:xfrm rot="-2064988">
            <a:off x="5856288" y="755650"/>
            <a:ext cx="457200" cy="314325"/>
          </a:xfrm>
          <a:custGeom>
            <a:avLst/>
            <a:gdLst>
              <a:gd name="G0" fmla="+- 8382 0 0"/>
              <a:gd name="G1" fmla="+- 4800 0 0"/>
              <a:gd name="G2" fmla="+- 21600 0 4800"/>
              <a:gd name="G3" fmla="+- 10800 0 4800"/>
              <a:gd name="G4" fmla="+- 21600 0 8382"/>
              <a:gd name="G5" fmla="*/ G4 G3 10800"/>
              <a:gd name="G6" fmla="+- 21600 0 G5"/>
              <a:gd name="T0" fmla="*/ 8382 w 21600"/>
              <a:gd name="T1" fmla="*/ 0 h 21600"/>
              <a:gd name="T2" fmla="*/ 0 w 21600"/>
              <a:gd name="T3" fmla="*/ 10800 h 21600"/>
              <a:gd name="T4" fmla="*/ 838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8382" y="0"/>
                </a:moveTo>
                <a:lnTo>
                  <a:pt x="8382" y="4800"/>
                </a:lnTo>
                <a:lnTo>
                  <a:pt x="3375" y="4800"/>
                </a:lnTo>
                <a:lnTo>
                  <a:pt x="3375" y="16800"/>
                </a:lnTo>
                <a:lnTo>
                  <a:pt x="8382" y="16800"/>
                </a:lnTo>
                <a:lnTo>
                  <a:pt x="8382" y="21600"/>
                </a:lnTo>
                <a:lnTo>
                  <a:pt x="21600" y="10800"/>
                </a:lnTo>
                <a:close/>
              </a:path>
              <a:path w="21600" h="21600">
                <a:moveTo>
                  <a:pt x="1350" y="4800"/>
                </a:moveTo>
                <a:lnTo>
                  <a:pt x="1350" y="16800"/>
                </a:lnTo>
                <a:lnTo>
                  <a:pt x="2700" y="16800"/>
                </a:lnTo>
                <a:lnTo>
                  <a:pt x="2700" y="4800"/>
                </a:lnTo>
                <a:close/>
              </a:path>
              <a:path w="21600" h="21600">
                <a:moveTo>
                  <a:pt x="0" y="4800"/>
                </a:moveTo>
                <a:lnTo>
                  <a:pt x="0" y="16800"/>
                </a:lnTo>
                <a:lnTo>
                  <a:pt x="675" y="16800"/>
                </a:lnTo>
                <a:lnTo>
                  <a:pt x="675" y="4800"/>
                </a:lnTo>
                <a:close/>
              </a:path>
            </a:pathLst>
          </a:custGeom>
          <a:solidFill>
            <a:srgbClr val="99CCFF">
              <a:alpha val="31000"/>
            </a:srgbClr>
          </a:solidFill>
          <a:ln w="9525">
            <a:solidFill>
              <a:srgbClr val="3366FF"/>
            </a:solidFill>
            <a:miter lim="800000"/>
            <a:headEnd/>
            <a:tailEnd/>
          </a:ln>
          <a:effectLst/>
        </p:spPr>
        <p:txBody>
          <a:bodyPr lIns="90000" tIns="46800" rIns="36000" bIns="46800" anchor="ctr">
            <a:prstTxWarp prst="textNoShape">
              <a:avLst/>
            </a:prstTxWarp>
            <a:spAutoFit/>
          </a:bodyPr>
          <a:lstStyle/>
          <a:p>
            <a:endParaRPr lang="en-US"/>
          </a:p>
        </p:txBody>
      </p:sp>
      <p:sp>
        <p:nvSpPr>
          <p:cNvPr id="8282" name="AutoShape 90"/>
          <p:cNvSpPr>
            <a:spLocks noChangeArrowheads="1"/>
          </p:cNvSpPr>
          <p:nvPr/>
        </p:nvSpPr>
        <p:spPr bwMode="auto">
          <a:xfrm rot="-2064988">
            <a:off x="5856288" y="2593975"/>
            <a:ext cx="457200" cy="314325"/>
          </a:xfrm>
          <a:custGeom>
            <a:avLst/>
            <a:gdLst>
              <a:gd name="G0" fmla="+- 8382 0 0"/>
              <a:gd name="G1" fmla="+- 4800 0 0"/>
              <a:gd name="G2" fmla="+- 21600 0 4800"/>
              <a:gd name="G3" fmla="+- 10800 0 4800"/>
              <a:gd name="G4" fmla="+- 21600 0 8382"/>
              <a:gd name="G5" fmla="*/ G4 G3 10800"/>
              <a:gd name="G6" fmla="+- 21600 0 G5"/>
              <a:gd name="T0" fmla="*/ 8382 w 21600"/>
              <a:gd name="T1" fmla="*/ 0 h 21600"/>
              <a:gd name="T2" fmla="*/ 0 w 21600"/>
              <a:gd name="T3" fmla="*/ 10800 h 21600"/>
              <a:gd name="T4" fmla="*/ 838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8382" y="0"/>
                </a:moveTo>
                <a:lnTo>
                  <a:pt x="8382" y="4800"/>
                </a:lnTo>
                <a:lnTo>
                  <a:pt x="3375" y="4800"/>
                </a:lnTo>
                <a:lnTo>
                  <a:pt x="3375" y="16800"/>
                </a:lnTo>
                <a:lnTo>
                  <a:pt x="8382" y="16800"/>
                </a:lnTo>
                <a:lnTo>
                  <a:pt x="8382" y="21600"/>
                </a:lnTo>
                <a:lnTo>
                  <a:pt x="21600" y="10800"/>
                </a:lnTo>
                <a:close/>
              </a:path>
              <a:path w="21600" h="21600">
                <a:moveTo>
                  <a:pt x="1350" y="4800"/>
                </a:moveTo>
                <a:lnTo>
                  <a:pt x="1350" y="16800"/>
                </a:lnTo>
                <a:lnTo>
                  <a:pt x="2700" y="16800"/>
                </a:lnTo>
                <a:lnTo>
                  <a:pt x="2700" y="4800"/>
                </a:lnTo>
                <a:close/>
              </a:path>
              <a:path w="21600" h="21600">
                <a:moveTo>
                  <a:pt x="0" y="4800"/>
                </a:moveTo>
                <a:lnTo>
                  <a:pt x="0" y="16800"/>
                </a:lnTo>
                <a:lnTo>
                  <a:pt x="675" y="16800"/>
                </a:lnTo>
                <a:lnTo>
                  <a:pt x="675" y="4800"/>
                </a:lnTo>
                <a:close/>
              </a:path>
            </a:pathLst>
          </a:custGeom>
          <a:solidFill>
            <a:srgbClr val="0000FF">
              <a:alpha val="50000"/>
            </a:srgbClr>
          </a:solidFill>
          <a:ln w="9525">
            <a:solidFill>
              <a:schemeClr val="accent2"/>
            </a:solidFill>
            <a:miter lim="800000"/>
            <a:headEnd/>
            <a:tailEnd/>
          </a:ln>
          <a:effectLst/>
        </p:spPr>
        <p:txBody>
          <a:bodyPr lIns="90000" tIns="46800" rIns="36000" bIns="46800" anchor="ctr">
            <a:prstTxWarp prst="textNoShape">
              <a:avLst/>
            </a:prstTxWarp>
            <a:spAutoFit/>
          </a:bodyPr>
          <a:lstStyle/>
          <a:p>
            <a:endParaRPr lang="en-US"/>
          </a:p>
        </p:txBody>
      </p:sp>
      <p:sp>
        <p:nvSpPr>
          <p:cNvPr id="8283" name="AutoShape 91"/>
          <p:cNvSpPr>
            <a:spLocks noChangeArrowheads="1"/>
          </p:cNvSpPr>
          <p:nvPr/>
        </p:nvSpPr>
        <p:spPr bwMode="auto">
          <a:xfrm rot="-2064988">
            <a:off x="5856288" y="1717675"/>
            <a:ext cx="457200" cy="314325"/>
          </a:xfrm>
          <a:custGeom>
            <a:avLst/>
            <a:gdLst>
              <a:gd name="G0" fmla="+- 8382 0 0"/>
              <a:gd name="G1" fmla="+- 4800 0 0"/>
              <a:gd name="G2" fmla="+- 21600 0 4800"/>
              <a:gd name="G3" fmla="+- 10800 0 4800"/>
              <a:gd name="G4" fmla="+- 21600 0 8382"/>
              <a:gd name="G5" fmla="*/ G4 G3 10800"/>
              <a:gd name="G6" fmla="+- 21600 0 G5"/>
              <a:gd name="T0" fmla="*/ 8382 w 21600"/>
              <a:gd name="T1" fmla="*/ 0 h 21600"/>
              <a:gd name="T2" fmla="*/ 0 w 21600"/>
              <a:gd name="T3" fmla="*/ 10800 h 21600"/>
              <a:gd name="T4" fmla="*/ 838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8382" y="0"/>
                </a:moveTo>
                <a:lnTo>
                  <a:pt x="8382" y="4800"/>
                </a:lnTo>
                <a:lnTo>
                  <a:pt x="3375" y="4800"/>
                </a:lnTo>
                <a:lnTo>
                  <a:pt x="3375" y="16800"/>
                </a:lnTo>
                <a:lnTo>
                  <a:pt x="8382" y="16800"/>
                </a:lnTo>
                <a:lnTo>
                  <a:pt x="8382" y="21600"/>
                </a:lnTo>
                <a:lnTo>
                  <a:pt x="21600" y="10800"/>
                </a:lnTo>
                <a:close/>
              </a:path>
              <a:path w="21600" h="21600">
                <a:moveTo>
                  <a:pt x="1350" y="4800"/>
                </a:moveTo>
                <a:lnTo>
                  <a:pt x="1350" y="16800"/>
                </a:lnTo>
                <a:lnTo>
                  <a:pt x="2700" y="16800"/>
                </a:lnTo>
                <a:lnTo>
                  <a:pt x="2700" y="4800"/>
                </a:lnTo>
                <a:close/>
              </a:path>
              <a:path w="21600" h="21600">
                <a:moveTo>
                  <a:pt x="0" y="4800"/>
                </a:moveTo>
                <a:lnTo>
                  <a:pt x="0" y="16800"/>
                </a:lnTo>
                <a:lnTo>
                  <a:pt x="675" y="16800"/>
                </a:lnTo>
                <a:lnTo>
                  <a:pt x="675" y="4800"/>
                </a:lnTo>
                <a:close/>
              </a:path>
            </a:pathLst>
          </a:custGeom>
          <a:solidFill>
            <a:srgbClr val="FFCC99">
              <a:alpha val="50999"/>
            </a:srgbClr>
          </a:solidFill>
          <a:ln w="9525">
            <a:solidFill>
              <a:srgbClr val="FF9900"/>
            </a:solidFill>
            <a:miter lim="800000"/>
            <a:headEnd/>
            <a:tailEnd/>
          </a:ln>
          <a:effectLst/>
        </p:spPr>
        <p:txBody>
          <a:bodyPr lIns="90000" tIns="46800" rIns="36000" bIns="46800" anchor="ctr">
            <a:prstTxWarp prst="textNoShape">
              <a:avLst/>
            </a:prstTxWarp>
            <a:spAutoFit/>
          </a:bodyPr>
          <a:lstStyle/>
          <a:p>
            <a:endParaRPr lang="en-US"/>
          </a:p>
        </p:txBody>
      </p:sp>
      <p:sp>
        <p:nvSpPr>
          <p:cNvPr id="8284" name="Line 92"/>
          <p:cNvSpPr>
            <a:spLocks noChangeShapeType="1"/>
          </p:cNvSpPr>
          <p:nvPr/>
        </p:nvSpPr>
        <p:spPr bwMode="auto">
          <a:xfrm>
            <a:off x="5581650" y="914400"/>
            <a:ext cx="0" cy="2790825"/>
          </a:xfrm>
          <a:prstGeom prst="line">
            <a:avLst/>
          </a:prstGeom>
          <a:noFill/>
          <a:ln w="9525">
            <a:solidFill>
              <a:schemeClr val="tx1"/>
            </a:solidFill>
            <a:prstDash val="lgDashDotDot"/>
            <a:round/>
            <a:headEnd/>
            <a:tailEnd/>
          </a:ln>
          <a:effectLst/>
        </p:spPr>
        <p:txBody>
          <a:bodyPr wrap="none" lIns="90000" tIns="46800" rIns="36000" bIns="46800">
            <a:prstTxWarp prst="textNoShape">
              <a:avLst/>
            </a:prstTxWarp>
            <a:spAutoFit/>
          </a:bodyPr>
          <a:lstStyle/>
          <a:p>
            <a:endParaRPr lang="en-US"/>
          </a:p>
        </p:txBody>
      </p:sp>
      <p:sp>
        <p:nvSpPr>
          <p:cNvPr id="8285" name="Line 93"/>
          <p:cNvSpPr>
            <a:spLocks noChangeShapeType="1"/>
          </p:cNvSpPr>
          <p:nvPr/>
        </p:nvSpPr>
        <p:spPr bwMode="auto">
          <a:xfrm>
            <a:off x="5581650" y="3552825"/>
            <a:ext cx="0" cy="133350"/>
          </a:xfrm>
          <a:prstGeom prst="line">
            <a:avLst/>
          </a:prstGeom>
          <a:noFill/>
          <a:ln w="9525">
            <a:solidFill>
              <a:schemeClr val="tx1"/>
            </a:solidFill>
            <a:round/>
            <a:headEnd/>
            <a:tailEnd/>
          </a:ln>
          <a:effectLst/>
        </p:spPr>
        <p:txBody>
          <a:bodyPr wrap="none" lIns="90000" tIns="46800" rIns="36000" bIns="46800">
            <a:prstTxWarp prst="textNoShape">
              <a:avLst/>
            </a:prstTxWarp>
            <a:spAutoFit/>
          </a:bodyPr>
          <a:lstStyle/>
          <a:p>
            <a:endParaRPr lang="en-US"/>
          </a:p>
        </p:txBody>
      </p:sp>
      <p:sp>
        <p:nvSpPr>
          <p:cNvPr id="8286" name="Text Box 94"/>
          <p:cNvSpPr txBox="1">
            <a:spLocks noChangeArrowheads="1"/>
          </p:cNvSpPr>
          <p:nvPr/>
        </p:nvSpPr>
        <p:spPr bwMode="auto">
          <a:xfrm>
            <a:off x="5456238" y="3336925"/>
            <a:ext cx="233362"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1000" b="1">
                <a:solidFill>
                  <a:srgbClr val="120C80"/>
                </a:solidFill>
                <a:latin typeface="Times New Roman" pitchFamily="-65" charset="0"/>
              </a:rPr>
              <a:t>t3</a:t>
            </a:r>
          </a:p>
        </p:txBody>
      </p:sp>
      <p:sp>
        <p:nvSpPr>
          <p:cNvPr id="8287" name="Text Box 95"/>
          <p:cNvSpPr txBox="1">
            <a:spLocks noChangeArrowheads="1"/>
          </p:cNvSpPr>
          <p:nvPr/>
        </p:nvSpPr>
        <p:spPr bwMode="auto">
          <a:xfrm rot="18658579">
            <a:off x="6181725" y="606425"/>
            <a:ext cx="487363" cy="214313"/>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rgbClr val="120C80"/>
                </a:solidFill>
                <a:latin typeface="Times New Roman" pitchFamily="-65" charset="0"/>
              </a:rPr>
              <a:t>Back up</a:t>
            </a:r>
          </a:p>
        </p:txBody>
      </p:sp>
      <p:sp>
        <p:nvSpPr>
          <p:cNvPr id="8288" name="Text Box 96"/>
          <p:cNvSpPr txBox="1">
            <a:spLocks noChangeArrowheads="1"/>
          </p:cNvSpPr>
          <p:nvPr/>
        </p:nvSpPr>
        <p:spPr bwMode="auto">
          <a:xfrm rot="18658579">
            <a:off x="6181725" y="1616075"/>
            <a:ext cx="487363" cy="214313"/>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rgbClr val="120C80"/>
                </a:solidFill>
                <a:latin typeface="Times New Roman" pitchFamily="-65" charset="0"/>
              </a:rPr>
              <a:t>Back up</a:t>
            </a:r>
          </a:p>
        </p:txBody>
      </p:sp>
      <p:sp>
        <p:nvSpPr>
          <p:cNvPr id="8289" name="Text Box 97"/>
          <p:cNvSpPr txBox="1">
            <a:spLocks noChangeArrowheads="1"/>
          </p:cNvSpPr>
          <p:nvPr/>
        </p:nvSpPr>
        <p:spPr bwMode="auto">
          <a:xfrm rot="18658579">
            <a:off x="6200775" y="2597150"/>
            <a:ext cx="487363" cy="214313"/>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chemeClr val="bg1"/>
                </a:solidFill>
                <a:latin typeface="Times New Roman" pitchFamily="-65" charset="0"/>
              </a:rPr>
              <a:t>Back up</a:t>
            </a:r>
          </a:p>
        </p:txBody>
      </p:sp>
      <p:sp>
        <p:nvSpPr>
          <p:cNvPr id="8290" name="Rectangle 98"/>
          <p:cNvSpPr>
            <a:spLocks noGrp="1" noChangeArrowheads="1"/>
          </p:cNvSpPr>
          <p:nvPr>
            <p:ph type="body" idx="1"/>
          </p:nvPr>
        </p:nvSpPr>
        <p:spPr>
          <a:xfrm>
            <a:off x="457200" y="3506788"/>
            <a:ext cx="8210550" cy="2970212"/>
          </a:xfrm>
          <a:solidFill>
            <a:schemeClr val="bg1"/>
          </a:solidFill>
          <a:ln/>
        </p:spPr>
        <p:txBody>
          <a:bodyPr/>
          <a:lstStyle/>
          <a:p>
            <a:pPr>
              <a:lnSpc>
                <a:spcPct val="80000"/>
              </a:lnSpc>
            </a:pPr>
            <a:r>
              <a:rPr lang="en-US" sz="1200" dirty="0"/>
              <a:t>Backup principle</a:t>
            </a:r>
          </a:p>
          <a:p>
            <a:pPr lvl="1">
              <a:lnSpc>
                <a:spcPct val="80000"/>
              </a:lnSpc>
            </a:pPr>
            <a:r>
              <a:rPr lang="en-US" sz="1200" dirty="0"/>
              <a:t>A complete production environment stopping (main and remote sites) is performed</a:t>
            </a:r>
          </a:p>
          <a:p>
            <a:pPr lvl="1">
              <a:lnSpc>
                <a:spcPct val="80000"/>
              </a:lnSpc>
            </a:pPr>
            <a:r>
              <a:rPr lang="fr-FR" sz="1200" dirty="0"/>
              <a:t>The </a:t>
            </a:r>
            <a:r>
              <a:rPr lang="fr-FR" sz="1200" dirty="0" err="1"/>
              <a:t>redo</a:t>
            </a:r>
            <a:r>
              <a:rPr lang="fr-FR" sz="1200" dirty="0"/>
              <a:t> logs are not </a:t>
            </a:r>
            <a:r>
              <a:rPr lang="fr-FR" sz="1200" dirty="0" err="1"/>
              <a:t>archived</a:t>
            </a:r>
            <a:endParaRPr lang="en-US" sz="1200" dirty="0"/>
          </a:p>
          <a:p>
            <a:pPr lvl="1">
              <a:lnSpc>
                <a:spcPct val="80000"/>
              </a:lnSpc>
            </a:pPr>
            <a:r>
              <a:rPr lang="en-US" sz="1200" dirty="0"/>
              <a:t>Then the save procedure is launched</a:t>
            </a:r>
          </a:p>
          <a:p>
            <a:pPr lvl="2">
              <a:lnSpc>
                <a:spcPct val="80000"/>
              </a:lnSpc>
            </a:pPr>
            <a:r>
              <a:rPr lang="en-US" sz="1050" dirty="0"/>
              <a:t>Each database and vault is saved through a compressed file</a:t>
            </a:r>
          </a:p>
          <a:p>
            <a:pPr lvl="2">
              <a:lnSpc>
                <a:spcPct val="80000"/>
              </a:lnSpc>
            </a:pPr>
            <a:r>
              <a:rPr lang="en-US" sz="1050" dirty="0"/>
              <a:t>As the databases are simultaneously stopped, they are all in a coherent state between them. So the resulting database, vault database (and repository) backups are </a:t>
            </a:r>
            <a:r>
              <a:rPr lang="en-US" sz="1050" dirty="0" smtClean="0"/>
              <a:t>synchronized</a:t>
            </a:r>
          </a:p>
          <a:p>
            <a:pPr>
              <a:lnSpc>
                <a:spcPct val="80000"/>
              </a:lnSpc>
            </a:pPr>
            <a:r>
              <a:rPr lang="en-US" sz="1200" dirty="0"/>
              <a:t>Advantages </a:t>
            </a:r>
          </a:p>
          <a:p>
            <a:pPr lvl="1">
              <a:lnSpc>
                <a:spcPct val="80000"/>
              </a:lnSpc>
            </a:pPr>
            <a:r>
              <a:rPr lang="en-US" sz="1200" dirty="0"/>
              <a:t>A safety image of the complete environment at a given time</a:t>
            </a:r>
          </a:p>
          <a:p>
            <a:pPr lvl="1">
              <a:lnSpc>
                <a:spcPct val="80000"/>
              </a:lnSpc>
            </a:pPr>
            <a:r>
              <a:rPr lang="en-US" sz="1200" dirty="0"/>
              <a:t>The databases and Vaults data are </a:t>
            </a:r>
            <a:r>
              <a:rPr lang="en-US" sz="1200" dirty="0" smtClean="0"/>
              <a:t>synchronized</a:t>
            </a:r>
          </a:p>
          <a:p>
            <a:pPr>
              <a:lnSpc>
                <a:spcPct val="80000"/>
              </a:lnSpc>
            </a:pPr>
            <a:r>
              <a:rPr lang="en-US" sz="1200" dirty="0"/>
              <a:t>Disadvantages :</a:t>
            </a:r>
          </a:p>
          <a:p>
            <a:pPr lvl="1">
              <a:lnSpc>
                <a:spcPct val="80000"/>
              </a:lnSpc>
            </a:pPr>
            <a:r>
              <a:rPr lang="en-GB" sz="1200" dirty="0"/>
              <a:t>The complete environment must be stopped</a:t>
            </a:r>
          </a:p>
          <a:p>
            <a:pPr lvl="1">
              <a:lnSpc>
                <a:spcPct val="80000"/>
              </a:lnSpc>
            </a:pPr>
            <a:r>
              <a:rPr lang="en-GB" sz="1200" dirty="0"/>
              <a:t>The databases and vaults modifications (data, instructions…) after the last backup are not saved until the next backup. </a:t>
            </a:r>
            <a:r>
              <a:rPr lang="en-US" sz="1200" dirty="0"/>
              <a:t>So In case of database crash, the data lost can be important</a:t>
            </a:r>
            <a:endParaRPr lang="en-GB" sz="1200" dirty="0"/>
          </a:p>
        </p:txBody>
      </p:sp>
      <p:grpSp>
        <p:nvGrpSpPr>
          <p:cNvPr id="12" name="Group 99"/>
          <p:cNvGrpSpPr>
            <a:grpSpLocks/>
          </p:cNvGrpSpPr>
          <p:nvPr/>
        </p:nvGrpSpPr>
        <p:grpSpPr bwMode="auto">
          <a:xfrm>
            <a:off x="5467350" y="2771775"/>
            <a:ext cx="342900" cy="276225"/>
            <a:chOff x="3414" y="3192"/>
            <a:chExt cx="216" cy="174"/>
          </a:xfrm>
        </p:grpSpPr>
        <p:grpSp>
          <p:nvGrpSpPr>
            <p:cNvPr id="13" name="Group 100"/>
            <p:cNvGrpSpPr>
              <a:grpSpLocks/>
            </p:cNvGrpSpPr>
            <p:nvPr/>
          </p:nvGrpSpPr>
          <p:grpSpPr bwMode="auto">
            <a:xfrm>
              <a:off x="3426" y="3192"/>
              <a:ext cx="204" cy="174"/>
              <a:chOff x="3372" y="882"/>
              <a:chExt cx="276" cy="228"/>
            </a:xfrm>
          </p:grpSpPr>
          <p:sp>
            <p:nvSpPr>
              <p:cNvPr id="8293" name="AutoShape 101"/>
              <p:cNvSpPr>
                <a:spLocks noChangeArrowheads="1"/>
              </p:cNvSpPr>
              <p:nvPr/>
            </p:nvSpPr>
            <p:spPr bwMode="auto">
              <a:xfrm>
                <a:off x="3372" y="882"/>
                <a:ext cx="276" cy="228"/>
              </a:xfrm>
              <a:prstGeom prst="hexagon">
                <a:avLst>
                  <a:gd name="adj" fmla="val 30263"/>
                  <a:gd name="vf" fmla="val 115470"/>
                </a:avLst>
              </a:prstGeom>
              <a:solidFill>
                <a:srgbClr val="FFFFFF"/>
              </a:solidFill>
              <a:ln w="9525">
                <a:solidFill>
                  <a:srgbClr val="FF3300"/>
                </a:solidFill>
                <a:miter lim="800000"/>
                <a:headEnd/>
                <a:tailEnd/>
              </a:ln>
              <a:effectLst/>
            </p:spPr>
            <p:txBody>
              <a:bodyPr lIns="90000" tIns="46800" rIns="36000" bIns="46800" anchor="ctr">
                <a:prstTxWarp prst="textNoShape">
                  <a:avLst/>
                </a:prstTxWarp>
                <a:spAutoFit/>
              </a:bodyPr>
              <a:lstStyle/>
              <a:p>
                <a:endParaRPr lang="en-US"/>
              </a:p>
            </p:txBody>
          </p:sp>
          <p:sp>
            <p:nvSpPr>
              <p:cNvPr id="8294" name="AutoShape 102"/>
              <p:cNvSpPr>
                <a:spLocks noChangeArrowheads="1"/>
              </p:cNvSpPr>
              <p:nvPr/>
            </p:nvSpPr>
            <p:spPr bwMode="auto">
              <a:xfrm>
                <a:off x="3402" y="903"/>
                <a:ext cx="214" cy="183"/>
              </a:xfrm>
              <a:prstGeom prst="hexagon">
                <a:avLst>
                  <a:gd name="adj" fmla="val 29235"/>
                  <a:gd name="vf" fmla="val 115470"/>
                </a:avLst>
              </a:prstGeom>
              <a:solidFill>
                <a:srgbClr val="FF0000"/>
              </a:solidFill>
              <a:ln w="9525">
                <a:solidFill>
                  <a:srgbClr val="FF0000"/>
                </a:solidFill>
                <a:miter lim="800000"/>
                <a:headEnd/>
                <a:tailEnd/>
              </a:ln>
              <a:effectLst/>
            </p:spPr>
            <p:txBody>
              <a:bodyPr lIns="90000" tIns="46800" rIns="36000" bIns="46800" anchor="ctr" anchorCtr="1">
                <a:prstTxWarp prst="textNoShape">
                  <a:avLst/>
                </a:prstTxWarp>
              </a:bodyPr>
              <a:lstStyle/>
              <a:p>
                <a:pPr algn="ctr" eaLnBrk="0" hangingPunct="0">
                  <a:spcBef>
                    <a:spcPct val="50000"/>
                  </a:spcBef>
                  <a:buFont typeface="Wingdings" pitchFamily="-65" charset="2"/>
                  <a:buNone/>
                </a:pPr>
                <a:endParaRPr lang="en-US" sz="400" b="1">
                  <a:solidFill>
                    <a:schemeClr val="bg1"/>
                  </a:solidFill>
                  <a:latin typeface="Times New Roman" pitchFamily="-65" charset="0"/>
                </a:endParaRPr>
              </a:p>
            </p:txBody>
          </p:sp>
        </p:grpSp>
        <p:sp>
          <p:nvSpPr>
            <p:cNvPr id="8295" name="Text Box 103"/>
            <p:cNvSpPr txBox="1">
              <a:spLocks noChangeArrowheads="1"/>
            </p:cNvSpPr>
            <p:nvPr/>
          </p:nvSpPr>
          <p:spPr bwMode="auto">
            <a:xfrm>
              <a:off x="3414" y="3224"/>
              <a:ext cx="205" cy="116"/>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600" b="1">
                  <a:solidFill>
                    <a:schemeClr val="bg1"/>
                  </a:solidFill>
                  <a:latin typeface="Times New Roman" pitchFamily="-65" charset="0"/>
                </a:rPr>
                <a:t>STOP</a:t>
              </a:r>
            </a:p>
          </p:txBody>
        </p:sp>
      </p:grpSp>
      <p:grpSp>
        <p:nvGrpSpPr>
          <p:cNvPr id="14" name="Group 104"/>
          <p:cNvGrpSpPr>
            <a:grpSpLocks/>
          </p:cNvGrpSpPr>
          <p:nvPr/>
        </p:nvGrpSpPr>
        <p:grpSpPr bwMode="auto">
          <a:xfrm>
            <a:off x="5467350" y="1905000"/>
            <a:ext cx="342900" cy="276225"/>
            <a:chOff x="3414" y="3192"/>
            <a:chExt cx="216" cy="174"/>
          </a:xfrm>
        </p:grpSpPr>
        <p:grpSp>
          <p:nvGrpSpPr>
            <p:cNvPr id="15" name="Group 105"/>
            <p:cNvGrpSpPr>
              <a:grpSpLocks/>
            </p:cNvGrpSpPr>
            <p:nvPr/>
          </p:nvGrpSpPr>
          <p:grpSpPr bwMode="auto">
            <a:xfrm>
              <a:off x="3426" y="3192"/>
              <a:ext cx="204" cy="174"/>
              <a:chOff x="3372" y="882"/>
              <a:chExt cx="276" cy="228"/>
            </a:xfrm>
          </p:grpSpPr>
          <p:sp>
            <p:nvSpPr>
              <p:cNvPr id="8298" name="AutoShape 106"/>
              <p:cNvSpPr>
                <a:spLocks noChangeArrowheads="1"/>
              </p:cNvSpPr>
              <p:nvPr/>
            </p:nvSpPr>
            <p:spPr bwMode="auto">
              <a:xfrm>
                <a:off x="3372" y="882"/>
                <a:ext cx="276" cy="228"/>
              </a:xfrm>
              <a:prstGeom prst="hexagon">
                <a:avLst>
                  <a:gd name="adj" fmla="val 30263"/>
                  <a:gd name="vf" fmla="val 115470"/>
                </a:avLst>
              </a:prstGeom>
              <a:solidFill>
                <a:srgbClr val="FFFFFF"/>
              </a:solidFill>
              <a:ln w="9525">
                <a:solidFill>
                  <a:srgbClr val="FF3300"/>
                </a:solidFill>
                <a:miter lim="800000"/>
                <a:headEnd/>
                <a:tailEnd/>
              </a:ln>
              <a:effectLst/>
            </p:spPr>
            <p:txBody>
              <a:bodyPr lIns="90000" tIns="46800" rIns="36000" bIns="46800" anchor="ctr">
                <a:prstTxWarp prst="textNoShape">
                  <a:avLst/>
                </a:prstTxWarp>
                <a:spAutoFit/>
              </a:bodyPr>
              <a:lstStyle/>
              <a:p>
                <a:endParaRPr lang="en-US"/>
              </a:p>
            </p:txBody>
          </p:sp>
          <p:sp>
            <p:nvSpPr>
              <p:cNvPr id="8299" name="AutoShape 107"/>
              <p:cNvSpPr>
                <a:spLocks noChangeArrowheads="1"/>
              </p:cNvSpPr>
              <p:nvPr/>
            </p:nvSpPr>
            <p:spPr bwMode="auto">
              <a:xfrm>
                <a:off x="3402" y="903"/>
                <a:ext cx="214" cy="183"/>
              </a:xfrm>
              <a:prstGeom prst="hexagon">
                <a:avLst>
                  <a:gd name="adj" fmla="val 29235"/>
                  <a:gd name="vf" fmla="val 115470"/>
                </a:avLst>
              </a:prstGeom>
              <a:solidFill>
                <a:srgbClr val="FF0000"/>
              </a:solidFill>
              <a:ln w="9525">
                <a:solidFill>
                  <a:srgbClr val="FF0000"/>
                </a:solidFill>
                <a:miter lim="800000"/>
                <a:headEnd/>
                <a:tailEnd/>
              </a:ln>
              <a:effectLst/>
            </p:spPr>
            <p:txBody>
              <a:bodyPr lIns="90000" tIns="46800" rIns="36000" bIns="46800" anchor="ctr" anchorCtr="1">
                <a:prstTxWarp prst="textNoShape">
                  <a:avLst/>
                </a:prstTxWarp>
              </a:bodyPr>
              <a:lstStyle/>
              <a:p>
                <a:pPr algn="ctr" eaLnBrk="0" hangingPunct="0">
                  <a:spcBef>
                    <a:spcPct val="50000"/>
                  </a:spcBef>
                  <a:buFont typeface="Wingdings" pitchFamily="-65" charset="2"/>
                  <a:buNone/>
                </a:pPr>
                <a:endParaRPr lang="en-US" sz="400" b="1">
                  <a:solidFill>
                    <a:schemeClr val="bg1"/>
                  </a:solidFill>
                  <a:latin typeface="Times New Roman" pitchFamily="-65" charset="0"/>
                </a:endParaRPr>
              </a:p>
            </p:txBody>
          </p:sp>
        </p:grpSp>
        <p:sp>
          <p:nvSpPr>
            <p:cNvPr id="8300" name="Text Box 108"/>
            <p:cNvSpPr txBox="1">
              <a:spLocks noChangeArrowheads="1"/>
            </p:cNvSpPr>
            <p:nvPr/>
          </p:nvSpPr>
          <p:spPr bwMode="auto">
            <a:xfrm>
              <a:off x="3414" y="3224"/>
              <a:ext cx="205" cy="116"/>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600" b="1">
                  <a:solidFill>
                    <a:schemeClr val="bg1"/>
                  </a:solidFill>
                  <a:latin typeface="Times New Roman" pitchFamily="-65" charset="0"/>
                </a:rPr>
                <a:t>STOP</a:t>
              </a:r>
            </a:p>
          </p:txBody>
        </p:sp>
      </p:grpSp>
      <p:grpSp>
        <p:nvGrpSpPr>
          <p:cNvPr id="16" name="Group 109"/>
          <p:cNvGrpSpPr>
            <a:grpSpLocks/>
          </p:cNvGrpSpPr>
          <p:nvPr/>
        </p:nvGrpSpPr>
        <p:grpSpPr bwMode="auto">
          <a:xfrm>
            <a:off x="5467350" y="923925"/>
            <a:ext cx="342900" cy="276225"/>
            <a:chOff x="3414" y="3192"/>
            <a:chExt cx="216" cy="174"/>
          </a:xfrm>
        </p:grpSpPr>
        <p:grpSp>
          <p:nvGrpSpPr>
            <p:cNvPr id="17" name="Group 110"/>
            <p:cNvGrpSpPr>
              <a:grpSpLocks/>
            </p:cNvGrpSpPr>
            <p:nvPr/>
          </p:nvGrpSpPr>
          <p:grpSpPr bwMode="auto">
            <a:xfrm>
              <a:off x="3426" y="3192"/>
              <a:ext cx="204" cy="174"/>
              <a:chOff x="3372" y="882"/>
              <a:chExt cx="276" cy="228"/>
            </a:xfrm>
          </p:grpSpPr>
          <p:sp>
            <p:nvSpPr>
              <p:cNvPr id="8303" name="AutoShape 111"/>
              <p:cNvSpPr>
                <a:spLocks noChangeArrowheads="1"/>
              </p:cNvSpPr>
              <p:nvPr/>
            </p:nvSpPr>
            <p:spPr bwMode="auto">
              <a:xfrm>
                <a:off x="3372" y="882"/>
                <a:ext cx="276" cy="228"/>
              </a:xfrm>
              <a:prstGeom prst="hexagon">
                <a:avLst>
                  <a:gd name="adj" fmla="val 30263"/>
                  <a:gd name="vf" fmla="val 115470"/>
                </a:avLst>
              </a:prstGeom>
              <a:solidFill>
                <a:srgbClr val="FFFFFF"/>
              </a:solidFill>
              <a:ln w="9525">
                <a:solidFill>
                  <a:srgbClr val="FF3300"/>
                </a:solidFill>
                <a:miter lim="800000"/>
                <a:headEnd/>
                <a:tailEnd/>
              </a:ln>
              <a:effectLst/>
            </p:spPr>
            <p:txBody>
              <a:bodyPr lIns="90000" tIns="46800" rIns="36000" bIns="46800" anchor="ctr">
                <a:prstTxWarp prst="textNoShape">
                  <a:avLst/>
                </a:prstTxWarp>
                <a:spAutoFit/>
              </a:bodyPr>
              <a:lstStyle/>
              <a:p>
                <a:endParaRPr lang="en-US"/>
              </a:p>
            </p:txBody>
          </p:sp>
          <p:sp>
            <p:nvSpPr>
              <p:cNvPr id="8304" name="AutoShape 112"/>
              <p:cNvSpPr>
                <a:spLocks noChangeArrowheads="1"/>
              </p:cNvSpPr>
              <p:nvPr/>
            </p:nvSpPr>
            <p:spPr bwMode="auto">
              <a:xfrm>
                <a:off x="3402" y="903"/>
                <a:ext cx="214" cy="183"/>
              </a:xfrm>
              <a:prstGeom prst="hexagon">
                <a:avLst>
                  <a:gd name="adj" fmla="val 29235"/>
                  <a:gd name="vf" fmla="val 115470"/>
                </a:avLst>
              </a:prstGeom>
              <a:solidFill>
                <a:srgbClr val="FF0000"/>
              </a:solidFill>
              <a:ln w="9525">
                <a:solidFill>
                  <a:srgbClr val="FF0000"/>
                </a:solidFill>
                <a:miter lim="800000"/>
                <a:headEnd/>
                <a:tailEnd/>
              </a:ln>
              <a:effectLst/>
            </p:spPr>
            <p:txBody>
              <a:bodyPr lIns="90000" tIns="46800" rIns="36000" bIns="46800" anchor="ctr" anchorCtr="1">
                <a:prstTxWarp prst="textNoShape">
                  <a:avLst/>
                </a:prstTxWarp>
              </a:bodyPr>
              <a:lstStyle/>
              <a:p>
                <a:pPr algn="ctr" eaLnBrk="0" hangingPunct="0">
                  <a:spcBef>
                    <a:spcPct val="50000"/>
                  </a:spcBef>
                  <a:buFont typeface="Wingdings" pitchFamily="-65" charset="2"/>
                  <a:buNone/>
                </a:pPr>
                <a:endParaRPr lang="en-US" sz="400" b="1">
                  <a:solidFill>
                    <a:schemeClr val="bg1"/>
                  </a:solidFill>
                  <a:latin typeface="Times New Roman" pitchFamily="-65" charset="0"/>
                </a:endParaRPr>
              </a:p>
            </p:txBody>
          </p:sp>
        </p:grpSp>
        <p:sp>
          <p:nvSpPr>
            <p:cNvPr id="8305" name="Text Box 113"/>
            <p:cNvSpPr txBox="1">
              <a:spLocks noChangeArrowheads="1"/>
            </p:cNvSpPr>
            <p:nvPr/>
          </p:nvSpPr>
          <p:spPr bwMode="auto">
            <a:xfrm>
              <a:off x="3414" y="3224"/>
              <a:ext cx="205" cy="116"/>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600" b="1">
                  <a:solidFill>
                    <a:schemeClr val="bg1"/>
                  </a:solidFill>
                  <a:latin typeface="Times New Roman" pitchFamily="-65" charset="0"/>
                </a:rPr>
                <a:t>STOP</a:t>
              </a:r>
            </a:p>
          </p:txBody>
        </p:sp>
      </p:grpSp>
      <p:grpSp>
        <p:nvGrpSpPr>
          <p:cNvPr id="18" name="Group 114"/>
          <p:cNvGrpSpPr>
            <a:grpSpLocks/>
          </p:cNvGrpSpPr>
          <p:nvPr/>
        </p:nvGrpSpPr>
        <p:grpSpPr bwMode="auto">
          <a:xfrm>
            <a:off x="6230938" y="984250"/>
            <a:ext cx="319087" cy="446088"/>
            <a:chOff x="4651" y="1845"/>
            <a:chExt cx="243" cy="335"/>
          </a:xfrm>
        </p:grpSpPr>
        <p:sp>
          <p:nvSpPr>
            <p:cNvPr id="8307" name="AutoShape 115"/>
            <p:cNvSpPr>
              <a:spLocks noChangeArrowheads="1"/>
            </p:cNvSpPr>
            <p:nvPr/>
          </p:nvSpPr>
          <p:spPr bwMode="auto">
            <a:xfrm rot="13090840" flipH="1">
              <a:off x="4651" y="1892"/>
              <a:ext cx="243" cy="237"/>
            </a:xfrm>
            <a:custGeom>
              <a:avLst/>
              <a:gdLst>
                <a:gd name="G0" fmla="+- -11630 0 0"/>
                <a:gd name="G1" fmla="+- 4017565 0 0"/>
                <a:gd name="G2" fmla="+- -11630 0 4017565"/>
                <a:gd name="G3" fmla="+- 10800 0 0"/>
                <a:gd name="G4" fmla="+- 0 0 -11630"/>
                <a:gd name="T0" fmla="*/ 360 256 1"/>
                <a:gd name="T1" fmla="*/ 0 256 1"/>
                <a:gd name="G5" fmla="+- G2 T0 T1"/>
                <a:gd name="G6" fmla="?: G2 G2 G5"/>
                <a:gd name="G7" fmla="+- 0 0 G6"/>
                <a:gd name="G8" fmla="+- 5812 0 0"/>
                <a:gd name="G9" fmla="+- 0 0 4017565"/>
                <a:gd name="G10" fmla="+- 5812 0 2700"/>
                <a:gd name="G11" fmla="cos G10 -11630"/>
                <a:gd name="G12" fmla="sin G10 -11630"/>
                <a:gd name="G13" fmla="cos 13500 -11630"/>
                <a:gd name="G14" fmla="sin 13500 -11630"/>
                <a:gd name="G15" fmla="+- G11 10800 0"/>
                <a:gd name="G16" fmla="+- G12 10800 0"/>
                <a:gd name="G17" fmla="+- G13 10800 0"/>
                <a:gd name="G18" fmla="+- G14 10800 0"/>
                <a:gd name="G19" fmla="*/ 5812 1 2"/>
                <a:gd name="G20" fmla="+- G19 5400 0"/>
                <a:gd name="G21" fmla="cos G20 -11630"/>
                <a:gd name="G22" fmla="sin G20 -11630"/>
                <a:gd name="G23" fmla="+- G21 10800 0"/>
                <a:gd name="G24" fmla="+- G12 G23 G22"/>
                <a:gd name="G25" fmla="+- G22 G23 G11"/>
                <a:gd name="G26" fmla="cos 10800 -11630"/>
                <a:gd name="G27" fmla="sin 10800 -11630"/>
                <a:gd name="G28" fmla="cos 5812 -11630"/>
                <a:gd name="G29" fmla="sin 5812 -11630"/>
                <a:gd name="G30" fmla="+- G26 10800 0"/>
                <a:gd name="G31" fmla="+- G27 10800 0"/>
                <a:gd name="G32" fmla="+- G28 10800 0"/>
                <a:gd name="G33" fmla="+- G29 10800 0"/>
                <a:gd name="G34" fmla="+- G19 5400 0"/>
                <a:gd name="G35" fmla="cos G34 4017565"/>
                <a:gd name="G36" fmla="sin G34 4017565"/>
                <a:gd name="G37" fmla="+/ 4017565 -11630 2"/>
                <a:gd name="T2" fmla="*/ 180 256 1"/>
                <a:gd name="T3" fmla="*/ 0 256 1"/>
                <a:gd name="G38" fmla="+- G37 T2 T3"/>
                <a:gd name="G39" fmla="?: G2 G37 G38"/>
                <a:gd name="G40" fmla="cos 10800 G39"/>
                <a:gd name="G41" fmla="sin 10800 G39"/>
                <a:gd name="G42" fmla="cos 5812 G39"/>
                <a:gd name="G43" fmla="sin 5812 G39"/>
                <a:gd name="G44" fmla="+- G40 10800 0"/>
                <a:gd name="G45" fmla="+- G41 10800 0"/>
                <a:gd name="G46" fmla="+- G42 10800 0"/>
                <a:gd name="G47" fmla="+- G43 10800 0"/>
                <a:gd name="G48" fmla="+- G35 10800 0"/>
                <a:gd name="G49" fmla="+- G36 10800 0"/>
                <a:gd name="T4" fmla="*/ 1500 w 21600"/>
                <a:gd name="T5" fmla="*/ 5308 h 21600"/>
                <a:gd name="T6" fmla="*/ 14788 w 21600"/>
                <a:gd name="T7" fmla="*/ 18085 h 21600"/>
                <a:gd name="T8" fmla="*/ 5795 w 21600"/>
                <a:gd name="T9" fmla="*/ 7844 h 21600"/>
                <a:gd name="T10" fmla="*/ 24299 w 21600"/>
                <a:gd name="T11" fmla="*/ 10758 h 21600"/>
                <a:gd name="T12" fmla="*/ 19121 w 21600"/>
                <a:gd name="T13" fmla="*/ 15968 h 21600"/>
                <a:gd name="T14" fmla="*/ 13911 w 21600"/>
                <a:gd name="T15" fmla="*/ 1079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611" y="10781"/>
                  </a:moveTo>
                  <a:cubicBezTo>
                    <a:pt x="16602" y="7579"/>
                    <a:pt x="14002" y="4987"/>
                    <a:pt x="10800" y="4987"/>
                  </a:cubicBezTo>
                  <a:cubicBezTo>
                    <a:pt x="7590" y="4988"/>
                    <a:pt x="4988" y="7590"/>
                    <a:pt x="4988" y="10800"/>
                  </a:cubicBezTo>
                  <a:cubicBezTo>
                    <a:pt x="4988" y="14009"/>
                    <a:pt x="7590" y="16612"/>
                    <a:pt x="10800" y="16612"/>
                  </a:cubicBezTo>
                  <a:cubicBezTo>
                    <a:pt x="11775" y="16612"/>
                    <a:pt x="12735" y="16366"/>
                    <a:pt x="13590" y="15898"/>
                  </a:cubicBezTo>
                  <a:lnTo>
                    <a:pt x="15985" y="20273"/>
                  </a:lnTo>
                  <a:cubicBezTo>
                    <a:pt x="14395" y="21143"/>
                    <a:pt x="12612" y="21599"/>
                    <a:pt x="10800" y="21599"/>
                  </a:cubicBezTo>
                  <a:cubicBezTo>
                    <a:pt x="4835" y="21600"/>
                    <a:pt x="0" y="16764"/>
                    <a:pt x="0" y="10800"/>
                  </a:cubicBezTo>
                  <a:cubicBezTo>
                    <a:pt x="0" y="4835"/>
                    <a:pt x="4835" y="0"/>
                    <a:pt x="10800" y="0"/>
                  </a:cubicBezTo>
                  <a:cubicBezTo>
                    <a:pt x="16751" y="0"/>
                    <a:pt x="21581" y="4814"/>
                    <a:pt x="21599" y="10766"/>
                  </a:cubicBezTo>
                  <a:lnTo>
                    <a:pt x="24299" y="10758"/>
                  </a:lnTo>
                  <a:lnTo>
                    <a:pt x="19121" y="15968"/>
                  </a:lnTo>
                  <a:lnTo>
                    <a:pt x="13911" y="10790"/>
                  </a:lnTo>
                  <a:lnTo>
                    <a:pt x="16611" y="10781"/>
                  </a:lnTo>
                  <a:close/>
                </a:path>
              </a:pathLst>
            </a:custGeom>
            <a:solidFill>
              <a:srgbClr val="99CC00"/>
            </a:solidFill>
            <a:ln w="31750">
              <a:solidFill>
                <a:srgbClr val="008000"/>
              </a:solidFill>
              <a:miter lim="800000"/>
              <a:headEnd/>
              <a:tailEnd/>
            </a:ln>
            <a:effectLst/>
          </p:spPr>
          <p:txBody>
            <a:bodyPr lIns="90000" tIns="46800" rIns="36000" bIns="46800" anchor="ctr">
              <a:prstTxWarp prst="textNoShape">
                <a:avLst/>
              </a:prstTxWarp>
              <a:spAutoFit/>
            </a:bodyPr>
            <a:lstStyle/>
            <a:p>
              <a:endParaRPr lang="en-US"/>
            </a:p>
          </p:txBody>
        </p:sp>
        <p:sp>
          <p:nvSpPr>
            <p:cNvPr id="8308" name="Text Box 116"/>
            <p:cNvSpPr txBox="1">
              <a:spLocks noChangeArrowheads="1"/>
            </p:cNvSpPr>
            <p:nvPr/>
          </p:nvSpPr>
          <p:spPr bwMode="auto">
            <a:xfrm rot="-3109160">
              <a:off x="4592" y="1931"/>
              <a:ext cx="335" cy="163"/>
            </a:xfrm>
            <a:prstGeom prst="rect">
              <a:avLst/>
            </a:prstGeom>
            <a:noFill/>
            <a:ln w="9525">
              <a:noFill/>
              <a:miter lim="800000"/>
              <a:headEnd/>
              <a:tailEnd/>
            </a:ln>
            <a:effectLst/>
          </p:spPr>
          <p:txBody>
            <a:bodyPr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rgbClr val="000066"/>
                  </a:solidFill>
                  <a:latin typeface="Times New Roman" pitchFamily="-65" charset="0"/>
                </a:rPr>
                <a:t>Restart</a:t>
              </a:r>
            </a:p>
          </p:txBody>
        </p:sp>
      </p:grpSp>
      <p:grpSp>
        <p:nvGrpSpPr>
          <p:cNvPr id="19" name="Group 117"/>
          <p:cNvGrpSpPr>
            <a:grpSpLocks/>
          </p:cNvGrpSpPr>
          <p:nvPr/>
        </p:nvGrpSpPr>
        <p:grpSpPr bwMode="auto">
          <a:xfrm>
            <a:off x="6230938" y="1965325"/>
            <a:ext cx="319087" cy="446088"/>
            <a:chOff x="4651" y="1845"/>
            <a:chExt cx="243" cy="335"/>
          </a:xfrm>
        </p:grpSpPr>
        <p:sp>
          <p:nvSpPr>
            <p:cNvPr id="8310" name="AutoShape 118"/>
            <p:cNvSpPr>
              <a:spLocks noChangeArrowheads="1"/>
            </p:cNvSpPr>
            <p:nvPr/>
          </p:nvSpPr>
          <p:spPr bwMode="auto">
            <a:xfrm rot="13090840" flipH="1">
              <a:off x="4651" y="1892"/>
              <a:ext cx="243" cy="237"/>
            </a:xfrm>
            <a:custGeom>
              <a:avLst/>
              <a:gdLst>
                <a:gd name="G0" fmla="+- -11630 0 0"/>
                <a:gd name="G1" fmla="+- 4017565 0 0"/>
                <a:gd name="G2" fmla="+- -11630 0 4017565"/>
                <a:gd name="G3" fmla="+- 10800 0 0"/>
                <a:gd name="G4" fmla="+- 0 0 -11630"/>
                <a:gd name="T0" fmla="*/ 360 256 1"/>
                <a:gd name="T1" fmla="*/ 0 256 1"/>
                <a:gd name="G5" fmla="+- G2 T0 T1"/>
                <a:gd name="G6" fmla="?: G2 G2 G5"/>
                <a:gd name="G7" fmla="+- 0 0 G6"/>
                <a:gd name="G8" fmla="+- 5812 0 0"/>
                <a:gd name="G9" fmla="+- 0 0 4017565"/>
                <a:gd name="G10" fmla="+- 5812 0 2700"/>
                <a:gd name="G11" fmla="cos G10 -11630"/>
                <a:gd name="G12" fmla="sin G10 -11630"/>
                <a:gd name="G13" fmla="cos 13500 -11630"/>
                <a:gd name="G14" fmla="sin 13500 -11630"/>
                <a:gd name="G15" fmla="+- G11 10800 0"/>
                <a:gd name="G16" fmla="+- G12 10800 0"/>
                <a:gd name="G17" fmla="+- G13 10800 0"/>
                <a:gd name="G18" fmla="+- G14 10800 0"/>
                <a:gd name="G19" fmla="*/ 5812 1 2"/>
                <a:gd name="G20" fmla="+- G19 5400 0"/>
                <a:gd name="G21" fmla="cos G20 -11630"/>
                <a:gd name="G22" fmla="sin G20 -11630"/>
                <a:gd name="G23" fmla="+- G21 10800 0"/>
                <a:gd name="G24" fmla="+- G12 G23 G22"/>
                <a:gd name="G25" fmla="+- G22 G23 G11"/>
                <a:gd name="G26" fmla="cos 10800 -11630"/>
                <a:gd name="G27" fmla="sin 10800 -11630"/>
                <a:gd name="G28" fmla="cos 5812 -11630"/>
                <a:gd name="G29" fmla="sin 5812 -11630"/>
                <a:gd name="G30" fmla="+- G26 10800 0"/>
                <a:gd name="G31" fmla="+- G27 10800 0"/>
                <a:gd name="G32" fmla="+- G28 10800 0"/>
                <a:gd name="G33" fmla="+- G29 10800 0"/>
                <a:gd name="G34" fmla="+- G19 5400 0"/>
                <a:gd name="G35" fmla="cos G34 4017565"/>
                <a:gd name="G36" fmla="sin G34 4017565"/>
                <a:gd name="G37" fmla="+/ 4017565 -11630 2"/>
                <a:gd name="T2" fmla="*/ 180 256 1"/>
                <a:gd name="T3" fmla="*/ 0 256 1"/>
                <a:gd name="G38" fmla="+- G37 T2 T3"/>
                <a:gd name="G39" fmla="?: G2 G37 G38"/>
                <a:gd name="G40" fmla="cos 10800 G39"/>
                <a:gd name="G41" fmla="sin 10800 G39"/>
                <a:gd name="G42" fmla="cos 5812 G39"/>
                <a:gd name="G43" fmla="sin 5812 G39"/>
                <a:gd name="G44" fmla="+- G40 10800 0"/>
                <a:gd name="G45" fmla="+- G41 10800 0"/>
                <a:gd name="G46" fmla="+- G42 10800 0"/>
                <a:gd name="G47" fmla="+- G43 10800 0"/>
                <a:gd name="G48" fmla="+- G35 10800 0"/>
                <a:gd name="G49" fmla="+- G36 10800 0"/>
                <a:gd name="T4" fmla="*/ 1500 w 21600"/>
                <a:gd name="T5" fmla="*/ 5308 h 21600"/>
                <a:gd name="T6" fmla="*/ 14788 w 21600"/>
                <a:gd name="T7" fmla="*/ 18085 h 21600"/>
                <a:gd name="T8" fmla="*/ 5795 w 21600"/>
                <a:gd name="T9" fmla="*/ 7844 h 21600"/>
                <a:gd name="T10" fmla="*/ 24299 w 21600"/>
                <a:gd name="T11" fmla="*/ 10758 h 21600"/>
                <a:gd name="T12" fmla="*/ 19121 w 21600"/>
                <a:gd name="T13" fmla="*/ 15968 h 21600"/>
                <a:gd name="T14" fmla="*/ 13911 w 21600"/>
                <a:gd name="T15" fmla="*/ 1079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611" y="10781"/>
                  </a:moveTo>
                  <a:cubicBezTo>
                    <a:pt x="16602" y="7579"/>
                    <a:pt x="14002" y="4987"/>
                    <a:pt x="10800" y="4987"/>
                  </a:cubicBezTo>
                  <a:cubicBezTo>
                    <a:pt x="7590" y="4988"/>
                    <a:pt x="4988" y="7590"/>
                    <a:pt x="4988" y="10800"/>
                  </a:cubicBezTo>
                  <a:cubicBezTo>
                    <a:pt x="4988" y="14009"/>
                    <a:pt x="7590" y="16612"/>
                    <a:pt x="10800" y="16612"/>
                  </a:cubicBezTo>
                  <a:cubicBezTo>
                    <a:pt x="11775" y="16612"/>
                    <a:pt x="12735" y="16366"/>
                    <a:pt x="13590" y="15898"/>
                  </a:cubicBezTo>
                  <a:lnTo>
                    <a:pt x="15985" y="20273"/>
                  </a:lnTo>
                  <a:cubicBezTo>
                    <a:pt x="14395" y="21143"/>
                    <a:pt x="12612" y="21599"/>
                    <a:pt x="10800" y="21599"/>
                  </a:cubicBezTo>
                  <a:cubicBezTo>
                    <a:pt x="4835" y="21600"/>
                    <a:pt x="0" y="16764"/>
                    <a:pt x="0" y="10800"/>
                  </a:cubicBezTo>
                  <a:cubicBezTo>
                    <a:pt x="0" y="4835"/>
                    <a:pt x="4835" y="0"/>
                    <a:pt x="10800" y="0"/>
                  </a:cubicBezTo>
                  <a:cubicBezTo>
                    <a:pt x="16751" y="0"/>
                    <a:pt x="21581" y="4814"/>
                    <a:pt x="21599" y="10766"/>
                  </a:cubicBezTo>
                  <a:lnTo>
                    <a:pt x="24299" y="10758"/>
                  </a:lnTo>
                  <a:lnTo>
                    <a:pt x="19121" y="15968"/>
                  </a:lnTo>
                  <a:lnTo>
                    <a:pt x="13911" y="10790"/>
                  </a:lnTo>
                  <a:lnTo>
                    <a:pt x="16611" y="10781"/>
                  </a:lnTo>
                  <a:close/>
                </a:path>
              </a:pathLst>
            </a:custGeom>
            <a:solidFill>
              <a:srgbClr val="99CC00"/>
            </a:solidFill>
            <a:ln w="31750">
              <a:solidFill>
                <a:srgbClr val="008000"/>
              </a:solidFill>
              <a:miter lim="800000"/>
              <a:headEnd/>
              <a:tailEnd/>
            </a:ln>
            <a:effectLst/>
          </p:spPr>
          <p:txBody>
            <a:bodyPr lIns="90000" tIns="46800" rIns="36000" bIns="46800" anchor="ctr">
              <a:prstTxWarp prst="textNoShape">
                <a:avLst/>
              </a:prstTxWarp>
              <a:spAutoFit/>
            </a:bodyPr>
            <a:lstStyle/>
            <a:p>
              <a:endParaRPr lang="en-US"/>
            </a:p>
          </p:txBody>
        </p:sp>
        <p:sp>
          <p:nvSpPr>
            <p:cNvPr id="8311" name="Text Box 119"/>
            <p:cNvSpPr txBox="1">
              <a:spLocks noChangeArrowheads="1"/>
            </p:cNvSpPr>
            <p:nvPr/>
          </p:nvSpPr>
          <p:spPr bwMode="auto">
            <a:xfrm rot="-3109160">
              <a:off x="4592" y="1931"/>
              <a:ext cx="335" cy="163"/>
            </a:xfrm>
            <a:prstGeom prst="rect">
              <a:avLst/>
            </a:prstGeom>
            <a:noFill/>
            <a:ln w="9525">
              <a:noFill/>
              <a:miter lim="800000"/>
              <a:headEnd/>
              <a:tailEnd/>
            </a:ln>
            <a:effectLst/>
          </p:spPr>
          <p:txBody>
            <a:bodyPr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rgbClr val="000066"/>
                  </a:solidFill>
                  <a:latin typeface="Times New Roman" pitchFamily="-65" charset="0"/>
                </a:rPr>
                <a:t>Restart</a:t>
              </a:r>
            </a:p>
          </p:txBody>
        </p:sp>
      </p:grpSp>
      <p:grpSp>
        <p:nvGrpSpPr>
          <p:cNvPr id="20" name="Group 120"/>
          <p:cNvGrpSpPr>
            <a:grpSpLocks/>
          </p:cNvGrpSpPr>
          <p:nvPr/>
        </p:nvGrpSpPr>
        <p:grpSpPr bwMode="auto">
          <a:xfrm>
            <a:off x="6230938" y="2813050"/>
            <a:ext cx="319087" cy="446088"/>
            <a:chOff x="4651" y="1845"/>
            <a:chExt cx="243" cy="335"/>
          </a:xfrm>
        </p:grpSpPr>
        <p:sp>
          <p:nvSpPr>
            <p:cNvPr id="8313" name="AutoShape 121"/>
            <p:cNvSpPr>
              <a:spLocks noChangeArrowheads="1"/>
            </p:cNvSpPr>
            <p:nvPr/>
          </p:nvSpPr>
          <p:spPr bwMode="auto">
            <a:xfrm rot="13090840" flipH="1">
              <a:off x="4651" y="1892"/>
              <a:ext cx="243" cy="237"/>
            </a:xfrm>
            <a:custGeom>
              <a:avLst/>
              <a:gdLst>
                <a:gd name="G0" fmla="+- -11630 0 0"/>
                <a:gd name="G1" fmla="+- 4017565 0 0"/>
                <a:gd name="G2" fmla="+- -11630 0 4017565"/>
                <a:gd name="G3" fmla="+- 10800 0 0"/>
                <a:gd name="G4" fmla="+- 0 0 -11630"/>
                <a:gd name="T0" fmla="*/ 360 256 1"/>
                <a:gd name="T1" fmla="*/ 0 256 1"/>
                <a:gd name="G5" fmla="+- G2 T0 T1"/>
                <a:gd name="G6" fmla="?: G2 G2 G5"/>
                <a:gd name="G7" fmla="+- 0 0 G6"/>
                <a:gd name="G8" fmla="+- 5812 0 0"/>
                <a:gd name="G9" fmla="+- 0 0 4017565"/>
                <a:gd name="G10" fmla="+- 5812 0 2700"/>
                <a:gd name="G11" fmla="cos G10 -11630"/>
                <a:gd name="G12" fmla="sin G10 -11630"/>
                <a:gd name="G13" fmla="cos 13500 -11630"/>
                <a:gd name="G14" fmla="sin 13500 -11630"/>
                <a:gd name="G15" fmla="+- G11 10800 0"/>
                <a:gd name="G16" fmla="+- G12 10800 0"/>
                <a:gd name="G17" fmla="+- G13 10800 0"/>
                <a:gd name="G18" fmla="+- G14 10800 0"/>
                <a:gd name="G19" fmla="*/ 5812 1 2"/>
                <a:gd name="G20" fmla="+- G19 5400 0"/>
                <a:gd name="G21" fmla="cos G20 -11630"/>
                <a:gd name="G22" fmla="sin G20 -11630"/>
                <a:gd name="G23" fmla="+- G21 10800 0"/>
                <a:gd name="G24" fmla="+- G12 G23 G22"/>
                <a:gd name="G25" fmla="+- G22 G23 G11"/>
                <a:gd name="G26" fmla="cos 10800 -11630"/>
                <a:gd name="G27" fmla="sin 10800 -11630"/>
                <a:gd name="G28" fmla="cos 5812 -11630"/>
                <a:gd name="G29" fmla="sin 5812 -11630"/>
                <a:gd name="G30" fmla="+- G26 10800 0"/>
                <a:gd name="G31" fmla="+- G27 10800 0"/>
                <a:gd name="G32" fmla="+- G28 10800 0"/>
                <a:gd name="G33" fmla="+- G29 10800 0"/>
                <a:gd name="G34" fmla="+- G19 5400 0"/>
                <a:gd name="G35" fmla="cos G34 4017565"/>
                <a:gd name="G36" fmla="sin G34 4017565"/>
                <a:gd name="G37" fmla="+/ 4017565 -11630 2"/>
                <a:gd name="T2" fmla="*/ 180 256 1"/>
                <a:gd name="T3" fmla="*/ 0 256 1"/>
                <a:gd name="G38" fmla="+- G37 T2 T3"/>
                <a:gd name="G39" fmla="?: G2 G37 G38"/>
                <a:gd name="G40" fmla="cos 10800 G39"/>
                <a:gd name="G41" fmla="sin 10800 G39"/>
                <a:gd name="G42" fmla="cos 5812 G39"/>
                <a:gd name="G43" fmla="sin 5812 G39"/>
                <a:gd name="G44" fmla="+- G40 10800 0"/>
                <a:gd name="G45" fmla="+- G41 10800 0"/>
                <a:gd name="G46" fmla="+- G42 10800 0"/>
                <a:gd name="G47" fmla="+- G43 10800 0"/>
                <a:gd name="G48" fmla="+- G35 10800 0"/>
                <a:gd name="G49" fmla="+- G36 10800 0"/>
                <a:gd name="T4" fmla="*/ 1500 w 21600"/>
                <a:gd name="T5" fmla="*/ 5308 h 21600"/>
                <a:gd name="T6" fmla="*/ 14788 w 21600"/>
                <a:gd name="T7" fmla="*/ 18085 h 21600"/>
                <a:gd name="T8" fmla="*/ 5795 w 21600"/>
                <a:gd name="T9" fmla="*/ 7844 h 21600"/>
                <a:gd name="T10" fmla="*/ 24299 w 21600"/>
                <a:gd name="T11" fmla="*/ 10758 h 21600"/>
                <a:gd name="T12" fmla="*/ 19121 w 21600"/>
                <a:gd name="T13" fmla="*/ 15968 h 21600"/>
                <a:gd name="T14" fmla="*/ 13911 w 21600"/>
                <a:gd name="T15" fmla="*/ 1079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611" y="10781"/>
                  </a:moveTo>
                  <a:cubicBezTo>
                    <a:pt x="16602" y="7579"/>
                    <a:pt x="14002" y="4987"/>
                    <a:pt x="10800" y="4987"/>
                  </a:cubicBezTo>
                  <a:cubicBezTo>
                    <a:pt x="7590" y="4988"/>
                    <a:pt x="4988" y="7590"/>
                    <a:pt x="4988" y="10800"/>
                  </a:cubicBezTo>
                  <a:cubicBezTo>
                    <a:pt x="4988" y="14009"/>
                    <a:pt x="7590" y="16612"/>
                    <a:pt x="10800" y="16612"/>
                  </a:cubicBezTo>
                  <a:cubicBezTo>
                    <a:pt x="11775" y="16612"/>
                    <a:pt x="12735" y="16366"/>
                    <a:pt x="13590" y="15898"/>
                  </a:cubicBezTo>
                  <a:lnTo>
                    <a:pt x="15985" y="20273"/>
                  </a:lnTo>
                  <a:cubicBezTo>
                    <a:pt x="14395" y="21143"/>
                    <a:pt x="12612" y="21599"/>
                    <a:pt x="10800" y="21599"/>
                  </a:cubicBezTo>
                  <a:cubicBezTo>
                    <a:pt x="4835" y="21600"/>
                    <a:pt x="0" y="16764"/>
                    <a:pt x="0" y="10800"/>
                  </a:cubicBezTo>
                  <a:cubicBezTo>
                    <a:pt x="0" y="4835"/>
                    <a:pt x="4835" y="0"/>
                    <a:pt x="10800" y="0"/>
                  </a:cubicBezTo>
                  <a:cubicBezTo>
                    <a:pt x="16751" y="0"/>
                    <a:pt x="21581" y="4814"/>
                    <a:pt x="21599" y="10766"/>
                  </a:cubicBezTo>
                  <a:lnTo>
                    <a:pt x="24299" y="10758"/>
                  </a:lnTo>
                  <a:lnTo>
                    <a:pt x="19121" y="15968"/>
                  </a:lnTo>
                  <a:lnTo>
                    <a:pt x="13911" y="10790"/>
                  </a:lnTo>
                  <a:lnTo>
                    <a:pt x="16611" y="10781"/>
                  </a:lnTo>
                  <a:close/>
                </a:path>
              </a:pathLst>
            </a:custGeom>
            <a:solidFill>
              <a:srgbClr val="99CC00"/>
            </a:solidFill>
            <a:ln w="31750">
              <a:solidFill>
                <a:srgbClr val="008000"/>
              </a:solidFill>
              <a:miter lim="800000"/>
              <a:headEnd/>
              <a:tailEnd/>
            </a:ln>
            <a:effectLst/>
          </p:spPr>
          <p:txBody>
            <a:bodyPr lIns="90000" tIns="46800" rIns="36000" bIns="46800" anchor="ctr">
              <a:prstTxWarp prst="textNoShape">
                <a:avLst/>
              </a:prstTxWarp>
              <a:spAutoFit/>
            </a:bodyPr>
            <a:lstStyle/>
            <a:p>
              <a:endParaRPr lang="en-US"/>
            </a:p>
          </p:txBody>
        </p:sp>
        <p:sp>
          <p:nvSpPr>
            <p:cNvPr id="8314" name="Text Box 122"/>
            <p:cNvSpPr txBox="1">
              <a:spLocks noChangeArrowheads="1"/>
            </p:cNvSpPr>
            <p:nvPr/>
          </p:nvSpPr>
          <p:spPr bwMode="auto">
            <a:xfrm rot="-3109160">
              <a:off x="4592" y="1931"/>
              <a:ext cx="335" cy="163"/>
            </a:xfrm>
            <a:prstGeom prst="rect">
              <a:avLst/>
            </a:prstGeom>
            <a:noFill/>
            <a:ln w="9525">
              <a:noFill/>
              <a:miter lim="800000"/>
              <a:headEnd/>
              <a:tailEnd/>
            </a:ln>
            <a:effectLst/>
          </p:spPr>
          <p:txBody>
            <a:bodyPr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rgbClr val="000066"/>
                  </a:solidFill>
                  <a:latin typeface="Times New Roman" pitchFamily="-65" charset="0"/>
                </a:rPr>
                <a:t>Restart</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4363" y="1"/>
            <a:ext cx="8794750" cy="533400"/>
          </a:xfrm>
        </p:spPr>
        <p:txBody>
          <a:bodyPr/>
          <a:lstStyle/>
          <a:p>
            <a:r>
              <a:rPr lang="en-GB" dirty="0"/>
              <a:t>Restore offline</a:t>
            </a:r>
          </a:p>
        </p:txBody>
      </p:sp>
      <p:sp>
        <p:nvSpPr>
          <p:cNvPr id="10243" name="Rectangle 3"/>
          <p:cNvSpPr>
            <a:spLocks noChangeArrowheads="1"/>
          </p:cNvSpPr>
          <p:nvPr/>
        </p:nvSpPr>
        <p:spPr bwMode="auto">
          <a:xfrm>
            <a:off x="3257550" y="2200275"/>
            <a:ext cx="2076450" cy="304800"/>
          </a:xfrm>
          <a:prstGeom prst="rect">
            <a:avLst/>
          </a:prstGeom>
          <a:solidFill>
            <a:srgbClr val="FFCC99">
              <a:alpha val="50999"/>
            </a:srgbClr>
          </a:solidFill>
          <a:ln w="9525">
            <a:solidFill>
              <a:srgbClr val="FF9900"/>
            </a:solidFill>
            <a:miter lim="800000"/>
            <a:headEnd/>
            <a:tailEnd/>
          </a:ln>
          <a:effectLst/>
        </p:spPr>
        <p:txBody>
          <a:bodyPr lIns="90000" tIns="46800" rIns="36000" bIns="46800" anchor="ctr">
            <a:prstTxWarp prst="textNoShape">
              <a:avLst/>
            </a:prstTxWarp>
            <a:spAutoFit/>
          </a:bodyPr>
          <a:lstStyle/>
          <a:p>
            <a:endParaRPr lang="en-US"/>
          </a:p>
        </p:txBody>
      </p:sp>
      <p:sp>
        <p:nvSpPr>
          <p:cNvPr id="10244" name="Rectangle 4"/>
          <p:cNvSpPr>
            <a:spLocks noChangeArrowheads="1"/>
          </p:cNvSpPr>
          <p:nvPr/>
        </p:nvSpPr>
        <p:spPr bwMode="auto">
          <a:xfrm>
            <a:off x="3257550" y="3067050"/>
            <a:ext cx="2076450" cy="304800"/>
          </a:xfrm>
          <a:prstGeom prst="rect">
            <a:avLst/>
          </a:prstGeom>
          <a:solidFill>
            <a:srgbClr val="0000FF">
              <a:alpha val="50000"/>
            </a:srgbClr>
          </a:solidFill>
          <a:ln w="9525">
            <a:solidFill>
              <a:schemeClr val="accent2"/>
            </a:solidFill>
            <a:miter lim="800000"/>
            <a:headEnd/>
            <a:tailEnd/>
          </a:ln>
          <a:effectLst/>
        </p:spPr>
        <p:txBody>
          <a:bodyPr lIns="90000" tIns="46800" rIns="36000" bIns="46800" anchor="ctr">
            <a:prstTxWarp prst="textNoShape">
              <a:avLst/>
            </a:prstTxWarp>
            <a:spAutoFit/>
          </a:bodyPr>
          <a:lstStyle/>
          <a:p>
            <a:endParaRPr lang="en-US"/>
          </a:p>
        </p:txBody>
      </p:sp>
      <p:sp>
        <p:nvSpPr>
          <p:cNvPr id="10245" name="Rectangle 5"/>
          <p:cNvSpPr>
            <a:spLocks noChangeArrowheads="1"/>
          </p:cNvSpPr>
          <p:nvPr/>
        </p:nvSpPr>
        <p:spPr bwMode="auto">
          <a:xfrm>
            <a:off x="3257550" y="1209675"/>
            <a:ext cx="1876425" cy="304800"/>
          </a:xfrm>
          <a:prstGeom prst="rect">
            <a:avLst/>
          </a:prstGeom>
          <a:solidFill>
            <a:srgbClr val="99CCFF">
              <a:alpha val="31000"/>
            </a:srgbClr>
          </a:solidFill>
          <a:ln w="9525">
            <a:solidFill>
              <a:srgbClr val="3366FF"/>
            </a:solidFill>
            <a:miter lim="800000"/>
            <a:headEnd/>
            <a:tailEnd/>
          </a:ln>
          <a:effectLst/>
        </p:spPr>
        <p:txBody>
          <a:bodyPr lIns="90000" tIns="46800" rIns="36000" bIns="46800" anchor="ctr">
            <a:prstTxWarp prst="textNoShape">
              <a:avLst/>
            </a:prstTxWarp>
            <a:spAutoFit/>
          </a:bodyPr>
          <a:lstStyle/>
          <a:p>
            <a:endParaRPr lang="en-US"/>
          </a:p>
        </p:txBody>
      </p:sp>
      <p:sp>
        <p:nvSpPr>
          <p:cNvPr id="10246" name="Rectangle 6"/>
          <p:cNvSpPr>
            <a:spLocks noChangeArrowheads="1"/>
          </p:cNvSpPr>
          <p:nvPr/>
        </p:nvSpPr>
        <p:spPr bwMode="auto">
          <a:xfrm>
            <a:off x="1590675" y="1082675"/>
            <a:ext cx="1028700" cy="806450"/>
          </a:xfrm>
          <a:prstGeom prst="rect">
            <a:avLst/>
          </a:prstGeom>
          <a:solidFill>
            <a:srgbClr val="99CCFF">
              <a:alpha val="34000"/>
            </a:srgbClr>
          </a:solidFill>
          <a:ln w="9525">
            <a:solidFill>
              <a:srgbClr val="0000FF"/>
            </a:solidFill>
            <a:miter lim="800000"/>
            <a:headEnd/>
            <a:tailEnd/>
          </a:ln>
          <a:effectLst/>
        </p:spPr>
        <p:txBody>
          <a:bodyPr lIns="90000" tIns="46800" rIns="36000" bIns="46800" anchor="ctr">
            <a:prstTxWarp prst="textNoShape">
              <a:avLst/>
            </a:prstTxWarp>
            <a:spAutoFit/>
          </a:bodyPr>
          <a:lstStyle/>
          <a:p>
            <a:endParaRPr lang="en-US"/>
          </a:p>
        </p:txBody>
      </p:sp>
      <p:sp>
        <p:nvSpPr>
          <p:cNvPr id="10247" name="Rectangle 7"/>
          <p:cNvSpPr>
            <a:spLocks noChangeArrowheads="1"/>
          </p:cNvSpPr>
          <p:nvPr/>
        </p:nvSpPr>
        <p:spPr bwMode="auto">
          <a:xfrm>
            <a:off x="1597025" y="2092325"/>
            <a:ext cx="1017588" cy="1530350"/>
          </a:xfrm>
          <a:prstGeom prst="rect">
            <a:avLst/>
          </a:prstGeom>
          <a:solidFill>
            <a:srgbClr val="993366">
              <a:alpha val="9000"/>
            </a:srgbClr>
          </a:solidFill>
          <a:ln w="9525">
            <a:solidFill>
              <a:srgbClr val="CC99FF"/>
            </a:solidFill>
            <a:miter lim="800000"/>
            <a:headEnd/>
            <a:tailEnd/>
          </a:ln>
          <a:effectLst/>
        </p:spPr>
        <p:txBody>
          <a:bodyPr lIns="90000" tIns="46800" rIns="36000" bIns="46800" anchor="ctr">
            <a:prstTxWarp prst="textNoShape">
              <a:avLst/>
            </a:prstTxWarp>
            <a:spAutoFit/>
          </a:bodyPr>
          <a:lstStyle/>
          <a:p>
            <a:endParaRPr lang="en-US"/>
          </a:p>
        </p:txBody>
      </p:sp>
      <p:grpSp>
        <p:nvGrpSpPr>
          <p:cNvPr id="2" name="Group 8"/>
          <p:cNvGrpSpPr>
            <a:grpSpLocks/>
          </p:cNvGrpSpPr>
          <p:nvPr/>
        </p:nvGrpSpPr>
        <p:grpSpPr bwMode="auto">
          <a:xfrm>
            <a:off x="1676400" y="1119188"/>
            <a:ext cx="865188" cy="590550"/>
            <a:chOff x="2682" y="1017"/>
            <a:chExt cx="635" cy="429"/>
          </a:xfrm>
        </p:grpSpPr>
        <p:grpSp>
          <p:nvGrpSpPr>
            <p:cNvPr id="3" name="Group 9"/>
            <p:cNvGrpSpPr>
              <a:grpSpLocks/>
            </p:cNvGrpSpPr>
            <p:nvPr/>
          </p:nvGrpSpPr>
          <p:grpSpPr bwMode="auto">
            <a:xfrm>
              <a:off x="2682" y="1017"/>
              <a:ext cx="635" cy="391"/>
              <a:chOff x="1111" y="1344"/>
              <a:chExt cx="635" cy="499"/>
            </a:xfrm>
          </p:grpSpPr>
          <p:sp>
            <p:nvSpPr>
              <p:cNvPr id="10250" name="Rectangle 10"/>
              <p:cNvSpPr>
                <a:spLocks noChangeArrowheads="1"/>
              </p:cNvSpPr>
              <p:nvPr/>
            </p:nvSpPr>
            <p:spPr bwMode="auto">
              <a:xfrm>
                <a:off x="1111" y="1344"/>
                <a:ext cx="635" cy="499"/>
              </a:xfrm>
              <a:prstGeom prst="rect">
                <a:avLst/>
              </a:prstGeom>
              <a:solidFill>
                <a:srgbClr val="99CCFF">
                  <a:alpha val="50000"/>
                </a:srgbClr>
              </a:solidFill>
              <a:ln w="9525">
                <a:solidFill>
                  <a:srgbClr val="3366FF"/>
                </a:solidFill>
                <a:miter lim="800000"/>
                <a:headEnd/>
                <a:tailEnd/>
              </a:ln>
              <a:effectLst/>
            </p:spPr>
            <p:txBody>
              <a:bodyPr lIns="90000" tIns="46800" rIns="36000" bIns="46800" anchor="ctr">
                <a:prstTxWarp prst="textNoShape">
                  <a:avLst/>
                </a:prstTxWarp>
                <a:spAutoFit/>
              </a:bodyPr>
              <a:lstStyle/>
              <a:p>
                <a:endParaRPr lang="en-US"/>
              </a:p>
            </p:txBody>
          </p:sp>
          <p:sp>
            <p:nvSpPr>
              <p:cNvPr id="10251" name="Line 11"/>
              <p:cNvSpPr>
                <a:spLocks noChangeShapeType="1"/>
              </p:cNvSpPr>
              <p:nvPr/>
            </p:nvSpPr>
            <p:spPr bwMode="auto">
              <a:xfrm>
                <a:off x="1165" y="1478"/>
                <a:ext cx="539" cy="0"/>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10252" name="Line 12"/>
              <p:cNvSpPr>
                <a:spLocks noChangeShapeType="1"/>
              </p:cNvSpPr>
              <p:nvPr/>
            </p:nvSpPr>
            <p:spPr bwMode="auto">
              <a:xfrm>
                <a:off x="1165" y="1541"/>
                <a:ext cx="539" cy="0"/>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10253" name="Line 13"/>
              <p:cNvSpPr>
                <a:spLocks noChangeShapeType="1"/>
              </p:cNvSpPr>
              <p:nvPr/>
            </p:nvSpPr>
            <p:spPr bwMode="auto">
              <a:xfrm>
                <a:off x="1159" y="1613"/>
                <a:ext cx="539" cy="0"/>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10254" name="Line 14"/>
              <p:cNvSpPr>
                <a:spLocks noChangeShapeType="1"/>
              </p:cNvSpPr>
              <p:nvPr/>
            </p:nvSpPr>
            <p:spPr bwMode="auto">
              <a:xfrm>
                <a:off x="1165" y="1679"/>
                <a:ext cx="539" cy="0"/>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10255" name="Line 15"/>
              <p:cNvSpPr>
                <a:spLocks noChangeShapeType="1"/>
              </p:cNvSpPr>
              <p:nvPr/>
            </p:nvSpPr>
            <p:spPr bwMode="auto">
              <a:xfrm>
                <a:off x="1263" y="1380"/>
                <a:ext cx="0" cy="406"/>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10256" name="Line 16"/>
              <p:cNvSpPr>
                <a:spLocks noChangeShapeType="1"/>
              </p:cNvSpPr>
              <p:nvPr/>
            </p:nvSpPr>
            <p:spPr bwMode="auto">
              <a:xfrm>
                <a:off x="1370" y="1380"/>
                <a:ext cx="0" cy="406"/>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10257" name="Line 17"/>
              <p:cNvSpPr>
                <a:spLocks noChangeShapeType="1"/>
              </p:cNvSpPr>
              <p:nvPr/>
            </p:nvSpPr>
            <p:spPr bwMode="auto">
              <a:xfrm>
                <a:off x="1481" y="1380"/>
                <a:ext cx="0" cy="406"/>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sp>
            <p:nvSpPr>
              <p:cNvPr id="10258" name="Line 18"/>
              <p:cNvSpPr>
                <a:spLocks noChangeShapeType="1"/>
              </p:cNvSpPr>
              <p:nvPr/>
            </p:nvSpPr>
            <p:spPr bwMode="auto">
              <a:xfrm>
                <a:off x="1603" y="1380"/>
                <a:ext cx="0" cy="406"/>
              </a:xfrm>
              <a:prstGeom prst="line">
                <a:avLst/>
              </a:prstGeom>
              <a:noFill/>
              <a:ln w="9525">
                <a:solidFill>
                  <a:srgbClr val="3366FF"/>
                </a:solidFill>
                <a:round/>
                <a:headEnd/>
                <a:tailEnd/>
              </a:ln>
              <a:effectLst/>
            </p:spPr>
            <p:txBody>
              <a:bodyPr lIns="90000" tIns="46800" rIns="36000" bIns="46800">
                <a:prstTxWarp prst="textNoShape">
                  <a:avLst/>
                </a:prstTxWarp>
                <a:spAutoFit/>
              </a:bodyPr>
              <a:lstStyle/>
              <a:p>
                <a:endParaRPr lang="en-US"/>
              </a:p>
            </p:txBody>
          </p:sp>
        </p:grpSp>
        <p:sp>
          <p:nvSpPr>
            <p:cNvPr id="10259" name="Text Box 19"/>
            <p:cNvSpPr txBox="1">
              <a:spLocks noChangeArrowheads="1"/>
            </p:cNvSpPr>
            <p:nvPr/>
          </p:nvSpPr>
          <p:spPr bwMode="auto">
            <a:xfrm>
              <a:off x="2806" y="1290"/>
              <a:ext cx="418" cy="156"/>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800" b="1">
                  <a:solidFill>
                    <a:srgbClr val="120C80"/>
                  </a:solidFill>
                </a:rPr>
                <a:t>database</a:t>
              </a:r>
            </a:p>
          </p:txBody>
        </p:sp>
      </p:grpSp>
      <p:grpSp>
        <p:nvGrpSpPr>
          <p:cNvPr id="4" name="Group 20"/>
          <p:cNvGrpSpPr>
            <a:grpSpLocks/>
          </p:cNvGrpSpPr>
          <p:nvPr/>
        </p:nvGrpSpPr>
        <p:grpSpPr bwMode="auto">
          <a:xfrm>
            <a:off x="1625600" y="2173288"/>
            <a:ext cx="933450" cy="422275"/>
            <a:chOff x="3634" y="1177"/>
            <a:chExt cx="588" cy="266"/>
          </a:xfrm>
        </p:grpSpPr>
        <p:grpSp>
          <p:nvGrpSpPr>
            <p:cNvPr id="5" name="Group 21"/>
            <p:cNvGrpSpPr>
              <a:grpSpLocks/>
            </p:cNvGrpSpPr>
            <p:nvPr/>
          </p:nvGrpSpPr>
          <p:grpSpPr bwMode="auto">
            <a:xfrm>
              <a:off x="3669" y="1177"/>
              <a:ext cx="531" cy="245"/>
              <a:chOff x="3560" y="1570"/>
              <a:chExt cx="213" cy="167"/>
            </a:xfrm>
          </p:grpSpPr>
          <p:sp>
            <p:nvSpPr>
              <p:cNvPr id="10262" name="Rectangle 22"/>
              <p:cNvSpPr>
                <a:spLocks noChangeArrowheads="1"/>
              </p:cNvSpPr>
              <p:nvPr/>
            </p:nvSpPr>
            <p:spPr bwMode="auto">
              <a:xfrm>
                <a:off x="3560" y="1570"/>
                <a:ext cx="213" cy="167"/>
              </a:xfrm>
              <a:prstGeom prst="rect">
                <a:avLst/>
              </a:prstGeom>
              <a:solidFill>
                <a:srgbClr val="FFCC99">
                  <a:alpha val="50000"/>
                </a:srgbClr>
              </a:solidFill>
              <a:ln w="9525">
                <a:solidFill>
                  <a:srgbClr val="FF9900"/>
                </a:solidFill>
                <a:miter lim="800000"/>
                <a:headEnd/>
                <a:tailEnd/>
              </a:ln>
              <a:effectLst/>
            </p:spPr>
            <p:txBody>
              <a:bodyPr lIns="90000" tIns="46800" rIns="36000" bIns="46800" anchor="ctr">
                <a:prstTxWarp prst="textNoShape">
                  <a:avLst/>
                </a:prstTxWarp>
                <a:spAutoFit/>
              </a:bodyPr>
              <a:lstStyle/>
              <a:p>
                <a:endParaRPr lang="en-US"/>
              </a:p>
            </p:txBody>
          </p:sp>
          <p:sp>
            <p:nvSpPr>
              <p:cNvPr id="10263" name="Line 23"/>
              <p:cNvSpPr>
                <a:spLocks noChangeShapeType="1"/>
              </p:cNvSpPr>
              <p:nvPr/>
            </p:nvSpPr>
            <p:spPr bwMode="auto">
              <a:xfrm>
                <a:off x="3578" y="1615"/>
                <a:ext cx="181" cy="0"/>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10264" name="Line 24"/>
              <p:cNvSpPr>
                <a:spLocks noChangeShapeType="1"/>
              </p:cNvSpPr>
              <p:nvPr/>
            </p:nvSpPr>
            <p:spPr bwMode="auto">
              <a:xfrm>
                <a:off x="3576" y="1654"/>
                <a:ext cx="181" cy="0"/>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10265" name="Line 25"/>
              <p:cNvSpPr>
                <a:spLocks noChangeShapeType="1"/>
              </p:cNvSpPr>
              <p:nvPr/>
            </p:nvSpPr>
            <p:spPr bwMode="auto">
              <a:xfrm>
                <a:off x="3578" y="1688"/>
                <a:ext cx="181" cy="0"/>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10266" name="Line 26"/>
              <p:cNvSpPr>
                <a:spLocks noChangeShapeType="1"/>
              </p:cNvSpPr>
              <p:nvPr/>
            </p:nvSpPr>
            <p:spPr bwMode="auto">
              <a:xfrm>
                <a:off x="3611" y="1582"/>
                <a:ext cx="0" cy="136"/>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10267" name="Line 27"/>
              <p:cNvSpPr>
                <a:spLocks noChangeShapeType="1"/>
              </p:cNvSpPr>
              <p:nvPr/>
            </p:nvSpPr>
            <p:spPr bwMode="auto">
              <a:xfrm>
                <a:off x="3672" y="1582"/>
                <a:ext cx="0" cy="136"/>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sp>
            <p:nvSpPr>
              <p:cNvPr id="10268" name="Line 28"/>
              <p:cNvSpPr>
                <a:spLocks noChangeShapeType="1"/>
              </p:cNvSpPr>
              <p:nvPr/>
            </p:nvSpPr>
            <p:spPr bwMode="auto">
              <a:xfrm>
                <a:off x="3725" y="1582"/>
                <a:ext cx="0" cy="136"/>
              </a:xfrm>
              <a:prstGeom prst="line">
                <a:avLst/>
              </a:prstGeom>
              <a:noFill/>
              <a:ln w="9525">
                <a:solidFill>
                  <a:srgbClr val="FF9900"/>
                </a:solidFill>
                <a:round/>
                <a:headEnd/>
                <a:tailEnd/>
              </a:ln>
              <a:effectLst/>
            </p:spPr>
            <p:txBody>
              <a:bodyPr lIns="90000" tIns="46800" rIns="36000" bIns="46800">
                <a:prstTxWarp prst="textNoShape">
                  <a:avLst/>
                </a:prstTxWarp>
                <a:spAutoFit/>
              </a:bodyPr>
              <a:lstStyle/>
              <a:p>
                <a:endParaRPr lang="en-US"/>
              </a:p>
            </p:txBody>
          </p:sp>
        </p:grpSp>
        <p:sp>
          <p:nvSpPr>
            <p:cNvPr id="10269" name="Text Box 29"/>
            <p:cNvSpPr txBox="1">
              <a:spLocks noChangeArrowheads="1"/>
            </p:cNvSpPr>
            <p:nvPr/>
          </p:nvSpPr>
          <p:spPr bwMode="auto">
            <a:xfrm>
              <a:off x="3634" y="1308"/>
              <a:ext cx="588" cy="135"/>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800" b="1">
                  <a:solidFill>
                    <a:srgbClr val="CC0000"/>
                  </a:solidFill>
                </a:rPr>
                <a:t>Vault database 1</a:t>
              </a:r>
            </a:p>
          </p:txBody>
        </p:sp>
      </p:grpSp>
      <p:grpSp>
        <p:nvGrpSpPr>
          <p:cNvPr id="6" name="Group 30"/>
          <p:cNvGrpSpPr>
            <a:grpSpLocks/>
          </p:cNvGrpSpPr>
          <p:nvPr/>
        </p:nvGrpSpPr>
        <p:grpSpPr bwMode="auto">
          <a:xfrm>
            <a:off x="1671638" y="2946400"/>
            <a:ext cx="857250" cy="450850"/>
            <a:chOff x="1479" y="1976"/>
            <a:chExt cx="540" cy="284"/>
          </a:xfrm>
        </p:grpSpPr>
        <p:sp>
          <p:nvSpPr>
            <p:cNvPr id="10271" name="AutoShape 31"/>
            <p:cNvSpPr>
              <a:spLocks noChangeArrowheads="1"/>
            </p:cNvSpPr>
            <p:nvPr/>
          </p:nvSpPr>
          <p:spPr bwMode="auto">
            <a:xfrm>
              <a:off x="1479" y="1976"/>
              <a:ext cx="540" cy="284"/>
            </a:xfrm>
            <a:prstGeom prst="can">
              <a:avLst>
                <a:gd name="adj" fmla="val 25000"/>
              </a:avLst>
            </a:prstGeom>
            <a:solidFill>
              <a:srgbClr val="0000FF">
                <a:alpha val="50000"/>
              </a:srgbClr>
            </a:solidFill>
            <a:ln w="9525">
              <a:solidFill>
                <a:schemeClr val="accent2"/>
              </a:solidFill>
              <a:round/>
              <a:headEnd/>
              <a:tailEnd/>
            </a:ln>
            <a:effectLst/>
          </p:spPr>
          <p:txBody>
            <a:bodyPr lIns="90000" tIns="46800" rIns="36000" bIns="46800" anchor="ctr">
              <a:prstTxWarp prst="textNoShape">
                <a:avLst/>
              </a:prstTxWarp>
              <a:spAutoFit/>
            </a:bodyPr>
            <a:lstStyle/>
            <a:p>
              <a:endParaRPr lang="en-US"/>
            </a:p>
          </p:txBody>
        </p:sp>
        <p:sp>
          <p:nvSpPr>
            <p:cNvPr id="10272" name="Text Box 32"/>
            <p:cNvSpPr txBox="1">
              <a:spLocks noChangeArrowheads="1"/>
            </p:cNvSpPr>
            <p:nvPr/>
          </p:nvSpPr>
          <p:spPr bwMode="auto">
            <a:xfrm>
              <a:off x="1631" y="2077"/>
              <a:ext cx="321" cy="137"/>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800" b="1" dirty="0" smtClean="0">
                  <a:solidFill>
                    <a:schemeClr val="bg1"/>
                  </a:solidFill>
                </a:rPr>
                <a:t>Indexes</a:t>
              </a:r>
              <a:endParaRPr lang="en-US" sz="800" b="1" dirty="0">
                <a:solidFill>
                  <a:schemeClr val="bg1"/>
                </a:solidFill>
              </a:endParaRPr>
            </a:p>
          </p:txBody>
        </p:sp>
      </p:grpSp>
      <p:sp>
        <p:nvSpPr>
          <p:cNvPr id="10273" name="Text Box 33"/>
          <p:cNvSpPr txBox="1">
            <a:spLocks noChangeArrowheads="1"/>
          </p:cNvSpPr>
          <p:nvPr/>
        </p:nvSpPr>
        <p:spPr bwMode="auto">
          <a:xfrm>
            <a:off x="1676400" y="3409950"/>
            <a:ext cx="882896" cy="248402"/>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1000" b="1" dirty="0" smtClean="0">
                <a:solidFill>
                  <a:srgbClr val="CC0099"/>
                </a:solidFill>
              </a:rPr>
              <a:t>Index </a:t>
            </a:r>
            <a:r>
              <a:rPr lang="en-US" sz="1000" b="1" dirty="0">
                <a:solidFill>
                  <a:srgbClr val="CC0099"/>
                </a:solidFill>
              </a:rPr>
              <a:t>server</a:t>
            </a:r>
          </a:p>
        </p:txBody>
      </p:sp>
      <p:sp>
        <p:nvSpPr>
          <p:cNvPr id="10274" name="Text Box 34"/>
          <p:cNvSpPr txBox="1">
            <a:spLocks noChangeArrowheads="1"/>
          </p:cNvSpPr>
          <p:nvPr/>
        </p:nvSpPr>
        <p:spPr bwMode="auto">
          <a:xfrm>
            <a:off x="1547813" y="1639888"/>
            <a:ext cx="1089025"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eaLnBrk="0" hangingPunct="0">
              <a:spcBef>
                <a:spcPct val="50000"/>
              </a:spcBef>
            </a:pPr>
            <a:r>
              <a:rPr lang="en-US" sz="1000" b="1">
                <a:solidFill>
                  <a:srgbClr val="120C80"/>
                </a:solidFill>
              </a:rPr>
              <a:t>Metadata server</a:t>
            </a:r>
          </a:p>
        </p:txBody>
      </p:sp>
      <p:sp>
        <p:nvSpPr>
          <p:cNvPr id="10275" name="AutoShape 35"/>
          <p:cNvSpPr>
            <a:spLocks noChangeArrowheads="1"/>
          </p:cNvSpPr>
          <p:nvPr/>
        </p:nvSpPr>
        <p:spPr bwMode="auto">
          <a:xfrm>
            <a:off x="6467475" y="1047750"/>
            <a:ext cx="1662113" cy="647700"/>
          </a:xfrm>
          <a:prstGeom prst="rightArrow">
            <a:avLst>
              <a:gd name="adj1" fmla="val 48528"/>
              <a:gd name="adj2" fmla="val 53676"/>
            </a:avLst>
          </a:prstGeom>
          <a:solidFill>
            <a:srgbClr val="99CCFF">
              <a:alpha val="31000"/>
            </a:srgbClr>
          </a:solidFill>
          <a:ln w="9525">
            <a:solidFill>
              <a:srgbClr val="3366FF"/>
            </a:solidFill>
            <a:miter lim="800000"/>
            <a:headEnd/>
            <a:tailEnd/>
          </a:ln>
          <a:effectLst/>
        </p:spPr>
        <p:txBody>
          <a:bodyPr lIns="90000" tIns="46800" rIns="36000" bIns="46800" anchor="ctr">
            <a:prstTxWarp prst="textNoShape">
              <a:avLst/>
            </a:prstTxWarp>
            <a:spAutoFit/>
          </a:bodyPr>
          <a:lstStyle/>
          <a:p>
            <a:endParaRPr lang="en-US"/>
          </a:p>
        </p:txBody>
      </p:sp>
      <p:sp>
        <p:nvSpPr>
          <p:cNvPr id="10276" name="AutoShape 36"/>
          <p:cNvSpPr>
            <a:spLocks noChangeArrowheads="1"/>
          </p:cNvSpPr>
          <p:nvPr/>
        </p:nvSpPr>
        <p:spPr bwMode="auto">
          <a:xfrm>
            <a:off x="6467475" y="2028825"/>
            <a:ext cx="1662113" cy="638175"/>
          </a:xfrm>
          <a:prstGeom prst="rightArrow">
            <a:avLst>
              <a:gd name="adj1" fmla="val 45769"/>
              <a:gd name="adj2" fmla="val 54477"/>
            </a:avLst>
          </a:prstGeom>
          <a:solidFill>
            <a:srgbClr val="FFCC99">
              <a:alpha val="50999"/>
            </a:srgbClr>
          </a:solidFill>
          <a:ln w="9525">
            <a:solidFill>
              <a:srgbClr val="FF9900"/>
            </a:solidFill>
            <a:miter lim="800000"/>
            <a:headEnd/>
            <a:tailEnd/>
          </a:ln>
          <a:effectLst/>
        </p:spPr>
        <p:txBody>
          <a:bodyPr lIns="90000" tIns="46800" rIns="36000" bIns="46800" anchor="ctr">
            <a:prstTxWarp prst="textNoShape">
              <a:avLst/>
            </a:prstTxWarp>
            <a:spAutoFit/>
          </a:bodyPr>
          <a:lstStyle/>
          <a:p>
            <a:endParaRPr lang="en-US"/>
          </a:p>
        </p:txBody>
      </p:sp>
      <p:sp>
        <p:nvSpPr>
          <p:cNvPr id="10277" name="AutoShape 37"/>
          <p:cNvSpPr>
            <a:spLocks noChangeArrowheads="1"/>
          </p:cNvSpPr>
          <p:nvPr/>
        </p:nvSpPr>
        <p:spPr bwMode="auto">
          <a:xfrm>
            <a:off x="6467475" y="2895600"/>
            <a:ext cx="1662113" cy="638175"/>
          </a:xfrm>
          <a:prstGeom prst="rightArrow">
            <a:avLst>
              <a:gd name="adj1" fmla="val 49750"/>
              <a:gd name="adj2" fmla="val 56213"/>
            </a:avLst>
          </a:prstGeom>
          <a:solidFill>
            <a:srgbClr val="0000FF">
              <a:alpha val="50000"/>
            </a:srgbClr>
          </a:solidFill>
          <a:ln w="9525">
            <a:solidFill>
              <a:schemeClr val="accent2"/>
            </a:solidFill>
            <a:miter lim="800000"/>
            <a:headEnd/>
            <a:tailEnd/>
          </a:ln>
          <a:effectLst/>
        </p:spPr>
        <p:txBody>
          <a:bodyPr lIns="90000" tIns="46800" rIns="36000" bIns="46800" anchor="ctr">
            <a:prstTxWarp prst="textNoShape">
              <a:avLst/>
            </a:prstTxWarp>
            <a:spAutoFit/>
          </a:bodyPr>
          <a:lstStyle/>
          <a:p>
            <a:endParaRPr lang="en-US"/>
          </a:p>
        </p:txBody>
      </p:sp>
      <p:sp>
        <p:nvSpPr>
          <p:cNvPr id="10278" name="Oval 38"/>
          <p:cNvSpPr>
            <a:spLocks noChangeArrowheads="1"/>
          </p:cNvSpPr>
          <p:nvPr/>
        </p:nvSpPr>
        <p:spPr bwMode="auto">
          <a:xfrm>
            <a:off x="3400425" y="1304925"/>
            <a:ext cx="104775" cy="114300"/>
          </a:xfrm>
          <a:prstGeom prst="ellipse">
            <a:avLst/>
          </a:prstGeom>
          <a:solidFill>
            <a:srgbClr val="FFFF99"/>
          </a:solidFill>
          <a:ln w="9525">
            <a:solidFill>
              <a:srgbClr val="FFCC00"/>
            </a:solidFill>
            <a:round/>
            <a:headEnd/>
            <a:tailEnd/>
          </a:ln>
          <a:effectLst/>
        </p:spPr>
        <p:txBody>
          <a:bodyPr lIns="90000" tIns="46800" rIns="36000" bIns="46800" anchor="ctr">
            <a:prstTxWarp prst="textNoShape">
              <a:avLst/>
            </a:prstTxWarp>
            <a:spAutoFit/>
          </a:bodyPr>
          <a:lstStyle/>
          <a:p>
            <a:endParaRPr lang="en-US"/>
          </a:p>
        </p:txBody>
      </p:sp>
      <p:sp>
        <p:nvSpPr>
          <p:cNvPr id="10279" name="Rectangle 39"/>
          <p:cNvSpPr>
            <a:spLocks noChangeArrowheads="1"/>
          </p:cNvSpPr>
          <p:nvPr/>
        </p:nvSpPr>
        <p:spPr bwMode="auto">
          <a:xfrm>
            <a:off x="3400425" y="2295525"/>
            <a:ext cx="95250" cy="95250"/>
          </a:xfrm>
          <a:prstGeom prst="rect">
            <a:avLst/>
          </a:prstGeom>
          <a:solidFill>
            <a:srgbClr val="99CC00"/>
          </a:solidFill>
          <a:ln w="9525">
            <a:solidFill>
              <a:srgbClr val="339966"/>
            </a:solidFill>
            <a:miter lim="800000"/>
            <a:headEnd/>
            <a:tailEnd/>
          </a:ln>
          <a:effectLst/>
        </p:spPr>
        <p:txBody>
          <a:bodyPr lIns="90000" tIns="46800" rIns="36000" bIns="46800" anchor="ctr">
            <a:prstTxWarp prst="textNoShape">
              <a:avLst/>
            </a:prstTxWarp>
            <a:spAutoFit/>
          </a:bodyPr>
          <a:lstStyle/>
          <a:p>
            <a:endParaRPr lang="en-US"/>
          </a:p>
        </p:txBody>
      </p:sp>
      <p:grpSp>
        <p:nvGrpSpPr>
          <p:cNvPr id="7" name="Group 40"/>
          <p:cNvGrpSpPr>
            <a:grpSpLocks/>
          </p:cNvGrpSpPr>
          <p:nvPr/>
        </p:nvGrpSpPr>
        <p:grpSpPr bwMode="auto">
          <a:xfrm>
            <a:off x="3362325" y="3095625"/>
            <a:ext cx="209550" cy="247650"/>
            <a:chOff x="1908" y="1428"/>
            <a:chExt cx="132" cy="156"/>
          </a:xfrm>
        </p:grpSpPr>
        <p:sp>
          <p:nvSpPr>
            <p:cNvPr id="10281" name="AutoShape 41"/>
            <p:cNvSpPr>
              <a:spLocks noChangeArrowheads="1"/>
            </p:cNvSpPr>
            <p:nvPr/>
          </p:nvSpPr>
          <p:spPr bwMode="auto">
            <a:xfrm>
              <a:off x="1908" y="1428"/>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10282" name="AutoShape 42"/>
            <p:cNvSpPr>
              <a:spLocks noChangeArrowheads="1"/>
            </p:cNvSpPr>
            <p:nvPr/>
          </p:nvSpPr>
          <p:spPr bwMode="auto">
            <a:xfrm>
              <a:off x="1926" y="1446"/>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10283" name="AutoShape 43"/>
            <p:cNvSpPr>
              <a:spLocks noChangeArrowheads="1"/>
            </p:cNvSpPr>
            <p:nvPr/>
          </p:nvSpPr>
          <p:spPr bwMode="auto">
            <a:xfrm>
              <a:off x="1944" y="1464"/>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grpSp>
      <p:sp>
        <p:nvSpPr>
          <p:cNvPr id="10284" name="Oval 44"/>
          <p:cNvSpPr>
            <a:spLocks noChangeArrowheads="1"/>
          </p:cNvSpPr>
          <p:nvPr/>
        </p:nvSpPr>
        <p:spPr bwMode="auto">
          <a:xfrm>
            <a:off x="4048125" y="1304925"/>
            <a:ext cx="104775" cy="114300"/>
          </a:xfrm>
          <a:prstGeom prst="ellipse">
            <a:avLst/>
          </a:prstGeom>
          <a:solidFill>
            <a:srgbClr val="CC99FF"/>
          </a:solidFill>
          <a:ln w="9525">
            <a:solidFill>
              <a:srgbClr val="800080"/>
            </a:solidFill>
            <a:round/>
            <a:headEnd/>
            <a:tailEnd/>
          </a:ln>
          <a:effectLst/>
        </p:spPr>
        <p:txBody>
          <a:bodyPr lIns="90000" tIns="46800" rIns="36000" bIns="46800" anchor="ctr">
            <a:prstTxWarp prst="textNoShape">
              <a:avLst/>
            </a:prstTxWarp>
            <a:spAutoFit/>
          </a:bodyPr>
          <a:lstStyle/>
          <a:p>
            <a:endParaRPr lang="en-US"/>
          </a:p>
        </p:txBody>
      </p:sp>
      <p:sp>
        <p:nvSpPr>
          <p:cNvPr id="10285" name="Rectangle 45"/>
          <p:cNvSpPr>
            <a:spLocks noChangeArrowheads="1"/>
          </p:cNvSpPr>
          <p:nvPr/>
        </p:nvSpPr>
        <p:spPr bwMode="auto">
          <a:xfrm>
            <a:off x="4048125" y="2295525"/>
            <a:ext cx="95250" cy="95250"/>
          </a:xfrm>
          <a:prstGeom prst="rect">
            <a:avLst/>
          </a:prstGeom>
          <a:solidFill>
            <a:srgbClr val="99CC00"/>
          </a:solidFill>
          <a:ln w="9525">
            <a:solidFill>
              <a:srgbClr val="339966"/>
            </a:solidFill>
            <a:miter lim="800000"/>
            <a:headEnd/>
            <a:tailEnd/>
          </a:ln>
          <a:effectLst/>
        </p:spPr>
        <p:txBody>
          <a:bodyPr lIns="90000" tIns="46800" rIns="36000" bIns="46800" anchor="ctr">
            <a:prstTxWarp prst="textNoShape">
              <a:avLst/>
            </a:prstTxWarp>
            <a:spAutoFit/>
          </a:bodyPr>
          <a:lstStyle/>
          <a:p>
            <a:endParaRPr lang="en-US"/>
          </a:p>
        </p:txBody>
      </p:sp>
      <p:grpSp>
        <p:nvGrpSpPr>
          <p:cNvPr id="8" name="Group 46"/>
          <p:cNvGrpSpPr>
            <a:grpSpLocks/>
          </p:cNvGrpSpPr>
          <p:nvPr/>
        </p:nvGrpSpPr>
        <p:grpSpPr bwMode="auto">
          <a:xfrm>
            <a:off x="4010025" y="3095625"/>
            <a:ext cx="209550" cy="247650"/>
            <a:chOff x="1908" y="1428"/>
            <a:chExt cx="132" cy="156"/>
          </a:xfrm>
        </p:grpSpPr>
        <p:sp>
          <p:nvSpPr>
            <p:cNvPr id="10287" name="AutoShape 47"/>
            <p:cNvSpPr>
              <a:spLocks noChangeArrowheads="1"/>
            </p:cNvSpPr>
            <p:nvPr/>
          </p:nvSpPr>
          <p:spPr bwMode="auto">
            <a:xfrm>
              <a:off x="1908" y="1428"/>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10288" name="AutoShape 48"/>
            <p:cNvSpPr>
              <a:spLocks noChangeArrowheads="1"/>
            </p:cNvSpPr>
            <p:nvPr/>
          </p:nvSpPr>
          <p:spPr bwMode="auto">
            <a:xfrm>
              <a:off x="1926" y="1446"/>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10289" name="AutoShape 49"/>
            <p:cNvSpPr>
              <a:spLocks noChangeArrowheads="1"/>
            </p:cNvSpPr>
            <p:nvPr/>
          </p:nvSpPr>
          <p:spPr bwMode="auto">
            <a:xfrm>
              <a:off x="1944" y="1464"/>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grpSp>
      <p:cxnSp>
        <p:nvCxnSpPr>
          <p:cNvPr id="10290" name="AutoShape 50"/>
          <p:cNvCxnSpPr>
            <a:cxnSpLocks noChangeShapeType="1"/>
            <a:stCxn id="10278" idx="6"/>
            <a:endCxn id="10279" idx="1"/>
          </p:cNvCxnSpPr>
          <p:nvPr/>
        </p:nvCxnSpPr>
        <p:spPr bwMode="auto">
          <a:xfrm flipH="1">
            <a:off x="3400425" y="1362075"/>
            <a:ext cx="104775" cy="981075"/>
          </a:xfrm>
          <a:prstGeom prst="curvedConnector5">
            <a:avLst>
              <a:gd name="adj1" fmla="val -116671"/>
              <a:gd name="adj2" fmla="val 50486"/>
              <a:gd name="adj3" fmla="val 209088"/>
            </a:avLst>
          </a:prstGeom>
          <a:noFill/>
          <a:ln w="9525">
            <a:solidFill>
              <a:srgbClr val="FFCC00"/>
            </a:solidFill>
            <a:round/>
            <a:headEnd/>
            <a:tailEnd type="triangle" w="med" len="med"/>
          </a:ln>
          <a:effectLst/>
        </p:spPr>
      </p:cxnSp>
      <p:cxnSp>
        <p:nvCxnSpPr>
          <p:cNvPr id="10291" name="AutoShape 51"/>
          <p:cNvCxnSpPr>
            <a:cxnSpLocks noChangeShapeType="1"/>
            <a:stCxn id="10279" idx="3"/>
            <a:endCxn id="10281" idx="1"/>
          </p:cNvCxnSpPr>
          <p:nvPr/>
        </p:nvCxnSpPr>
        <p:spPr bwMode="auto">
          <a:xfrm flipH="1">
            <a:off x="3362325" y="2343150"/>
            <a:ext cx="133350" cy="847725"/>
          </a:xfrm>
          <a:prstGeom prst="curvedConnector5">
            <a:avLst>
              <a:gd name="adj1" fmla="val -171431"/>
              <a:gd name="adj2" fmla="val 47190"/>
              <a:gd name="adj3" fmla="val 271431"/>
            </a:avLst>
          </a:prstGeom>
          <a:noFill/>
          <a:ln w="9525">
            <a:solidFill>
              <a:srgbClr val="008000"/>
            </a:solidFill>
            <a:round/>
            <a:headEnd/>
            <a:tailEnd type="triangle" w="med" len="med"/>
          </a:ln>
          <a:effectLst/>
        </p:spPr>
      </p:cxnSp>
      <p:cxnSp>
        <p:nvCxnSpPr>
          <p:cNvPr id="10292" name="AutoShape 52"/>
          <p:cNvCxnSpPr>
            <a:cxnSpLocks noChangeShapeType="1"/>
            <a:stCxn id="10284" idx="6"/>
            <a:endCxn id="10285" idx="1"/>
          </p:cNvCxnSpPr>
          <p:nvPr/>
        </p:nvCxnSpPr>
        <p:spPr bwMode="auto">
          <a:xfrm flipH="1">
            <a:off x="4048125" y="1362075"/>
            <a:ext cx="104775" cy="981075"/>
          </a:xfrm>
          <a:prstGeom prst="curvedConnector5">
            <a:avLst>
              <a:gd name="adj1" fmla="val -134852"/>
              <a:gd name="adj2" fmla="val 50486"/>
              <a:gd name="adj3" fmla="val 218181"/>
            </a:avLst>
          </a:prstGeom>
          <a:noFill/>
          <a:ln w="9525">
            <a:solidFill>
              <a:srgbClr val="800080"/>
            </a:solidFill>
            <a:round/>
            <a:headEnd/>
            <a:tailEnd type="triangle" w="med" len="med"/>
          </a:ln>
          <a:effectLst/>
        </p:spPr>
      </p:cxnSp>
      <p:cxnSp>
        <p:nvCxnSpPr>
          <p:cNvPr id="10293" name="AutoShape 53"/>
          <p:cNvCxnSpPr>
            <a:cxnSpLocks noChangeShapeType="1"/>
            <a:stCxn id="10285" idx="3"/>
            <a:endCxn id="10288" idx="1"/>
          </p:cNvCxnSpPr>
          <p:nvPr/>
        </p:nvCxnSpPr>
        <p:spPr bwMode="auto">
          <a:xfrm flipH="1">
            <a:off x="4038600" y="2343150"/>
            <a:ext cx="104775" cy="876300"/>
          </a:xfrm>
          <a:prstGeom prst="curvedConnector5">
            <a:avLst>
              <a:gd name="adj1" fmla="val -218181"/>
              <a:gd name="adj2" fmla="val 47282"/>
              <a:gd name="adj3" fmla="val 318181"/>
            </a:avLst>
          </a:prstGeom>
          <a:noFill/>
          <a:ln w="9525">
            <a:solidFill>
              <a:srgbClr val="008000"/>
            </a:solidFill>
            <a:round/>
            <a:headEnd/>
            <a:tailEnd type="triangle" w="med" len="med"/>
          </a:ln>
          <a:effectLst/>
        </p:spPr>
      </p:cxnSp>
      <p:sp>
        <p:nvSpPr>
          <p:cNvPr id="10294" name="Oval 54"/>
          <p:cNvSpPr>
            <a:spLocks noChangeArrowheads="1"/>
          </p:cNvSpPr>
          <p:nvPr/>
        </p:nvSpPr>
        <p:spPr bwMode="auto">
          <a:xfrm>
            <a:off x="4838700" y="1304925"/>
            <a:ext cx="104775" cy="114300"/>
          </a:xfrm>
          <a:prstGeom prst="ellipse">
            <a:avLst/>
          </a:prstGeom>
          <a:solidFill>
            <a:srgbClr val="FF9900"/>
          </a:solidFill>
          <a:ln w="9525">
            <a:solidFill>
              <a:srgbClr val="FF0000"/>
            </a:solidFill>
            <a:round/>
            <a:headEnd/>
            <a:tailEnd/>
          </a:ln>
          <a:effectLst/>
        </p:spPr>
        <p:txBody>
          <a:bodyPr lIns="90000" tIns="46800" rIns="36000" bIns="46800" anchor="ctr">
            <a:prstTxWarp prst="textNoShape">
              <a:avLst/>
            </a:prstTxWarp>
            <a:spAutoFit/>
          </a:bodyPr>
          <a:lstStyle/>
          <a:p>
            <a:endParaRPr lang="en-US"/>
          </a:p>
        </p:txBody>
      </p:sp>
      <p:sp>
        <p:nvSpPr>
          <p:cNvPr id="10295" name="Rectangle 55"/>
          <p:cNvSpPr>
            <a:spLocks noChangeArrowheads="1"/>
          </p:cNvSpPr>
          <p:nvPr/>
        </p:nvSpPr>
        <p:spPr bwMode="auto">
          <a:xfrm>
            <a:off x="4838700" y="2295525"/>
            <a:ext cx="95250" cy="95250"/>
          </a:xfrm>
          <a:prstGeom prst="rect">
            <a:avLst/>
          </a:prstGeom>
          <a:solidFill>
            <a:srgbClr val="CCFFFF"/>
          </a:solidFill>
          <a:ln w="9525">
            <a:solidFill>
              <a:srgbClr val="33CCCC"/>
            </a:solidFill>
            <a:miter lim="800000"/>
            <a:headEnd/>
            <a:tailEnd/>
          </a:ln>
          <a:effectLst/>
        </p:spPr>
        <p:txBody>
          <a:bodyPr lIns="90000" tIns="46800" rIns="36000" bIns="46800" anchor="ctr">
            <a:prstTxWarp prst="textNoShape">
              <a:avLst/>
            </a:prstTxWarp>
            <a:spAutoFit/>
          </a:bodyPr>
          <a:lstStyle/>
          <a:p>
            <a:endParaRPr lang="en-US"/>
          </a:p>
        </p:txBody>
      </p:sp>
      <p:grpSp>
        <p:nvGrpSpPr>
          <p:cNvPr id="9" name="Group 56"/>
          <p:cNvGrpSpPr>
            <a:grpSpLocks/>
          </p:cNvGrpSpPr>
          <p:nvPr/>
        </p:nvGrpSpPr>
        <p:grpSpPr bwMode="auto">
          <a:xfrm>
            <a:off x="4800600" y="3095625"/>
            <a:ext cx="209550" cy="247650"/>
            <a:chOff x="1908" y="1428"/>
            <a:chExt cx="132" cy="156"/>
          </a:xfrm>
        </p:grpSpPr>
        <p:sp>
          <p:nvSpPr>
            <p:cNvPr id="10297" name="AutoShape 57"/>
            <p:cNvSpPr>
              <a:spLocks noChangeArrowheads="1"/>
            </p:cNvSpPr>
            <p:nvPr/>
          </p:nvSpPr>
          <p:spPr bwMode="auto">
            <a:xfrm>
              <a:off x="1908" y="1428"/>
              <a:ext cx="96" cy="120"/>
            </a:xfrm>
            <a:prstGeom prst="foldedCorner">
              <a:avLst>
                <a:gd name="adj" fmla="val 50000"/>
              </a:avLst>
            </a:prstGeom>
            <a:solidFill>
              <a:srgbClr val="FFFFFF"/>
            </a:solidFill>
            <a:ln w="9525">
              <a:solidFill>
                <a:srgbClr val="FF99CC"/>
              </a:solidFill>
              <a:round/>
              <a:headEnd/>
              <a:tailEnd/>
            </a:ln>
            <a:effectLst/>
          </p:spPr>
          <p:txBody>
            <a:bodyPr lIns="90000" tIns="46800" rIns="36000" bIns="46800" anchor="ctr">
              <a:prstTxWarp prst="textNoShape">
                <a:avLst/>
              </a:prstTxWarp>
              <a:spAutoFit/>
            </a:bodyPr>
            <a:lstStyle/>
            <a:p>
              <a:endParaRPr lang="en-US"/>
            </a:p>
          </p:txBody>
        </p:sp>
        <p:sp>
          <p:nvSpPr>
            <p:cNvPr id="10298" name="AutoShape 58"/>
            <p:cNvSpPr>
              <a:spLocks noChangeArrowheads="1"/>
            </p:cNvSpPr>
            <p:nvPr/>
          </p:nvSpPr>
          <p:spPr bwMode="auto">
            <a:xfrm>
              <a:off x="1926" y="1446"/>
              <a:ext cx="96" cy="120"/>
            </a:xfrm>
            <a:prstGeom prst="foldedCorner">
              <a:avLst>
                <a:gd name="adj" fmla="val 50000"/>
              </a:avLst>
            </a:prstGeom>
            <a:solidFill>
              <a:srgbClr val="FFFFFF"/>
            </a:solidFill>
            <a:ln w="9525">
              <a:solidFill>
                <a:srgbClr val="FF99CC"/>
              </a:solidFill>
              <a:round/>
              <a:headEnd/>
              <a:tailEnd/>
            </a:ln>
            <a:effectLst/>
          </p:spPr>
          <p:txBody>
            <a:bodyPr lIns="90000" tIns="46800" rIns="36000" bIns="46800" anchor="ctr">
              <a:prstTxWarp prst="textNoShape">
                <a:avLst/>
              </a:prstTxWarp>
              <a:spAutoFit/>
            </a:bodyPr>
            <a:lstStyle/>
            <a:p>
              <a:endParaRPr lang="en-US"/>
            </a:p>
          </p:txBody>
        </p:sp>
        <p:sp>
          <p:nvSpPr>
            <p:cNvPr id="10299" name="AutoShape 59"/>
            <p:cNvSpPr>
              <a:spLocks noChangeArrowheads="1"/>
            </p:cNvSpPr>
            <p:nvPr/>
          </p:nvSpPr>
          <p:spPr bwMode="auto">
            <a:xfrm>
              <a:off x="1944" y="1464"/>
              <a:ext cx="96" cy="120"/>
            </a:xfrm>
            <a:prstGeom prst="foldedCorner">
              <a:avLst>
                <a:gd name="adj" fmla="val 50000"/>
              </a:avLst>
            </a:prstGeom>
            <a:solidFill>
              <a:srgbClr val="FFCCFF"/>
            </a:solidFill>
            <a:ln w="9525">
              <a:solidFill>
                <a:srgbClr val="FF99CC"/>
              </a:solidFill>
              <a:round/>
              <a:headEnd/>
              <a:tailEnd/>
            </a:ln>
            <a:effectLst/>
          </p:spPr>
          <p:txBody>
            <a:bodyPr lIns="90000" tIns="46800" rIns="36000" bIns="46800" anchor="ctr">
              <a:prstTxWarp prst="textNoShape">
                <a:avLst/>
              </a:prstTxWarp>
              <a:spAutoFit/>
            </a:bodyPr>
            <a:lstStyle/>
            <a:p>
              <a:endParaRPr lang="en-US"/>
            </a:p>
          </p:txBody>
        </p:sp>
      </p:grpSp>
      <p:cxnSp>
        <p:nvCxnSpPr>
          <p:cNvPr id="10300" name="AutoShape 60"/>
          <p:cNvCxnSpPr>
            <a:cxnSpLocks noChangeShapeType="1"/>
            <a:stCxn id="10294" idx="6"/>
            <a:endCxn id="10295" idx="1"/>
          </p:cNvCxnSpPr>
          <p:nvPr/>
        </p:nvCxnSpPr>
        <p:spPr bwMode="auto">
          <a:xfrm flipH="1">
            <a:off x="4838700" y="1362075"/>
            <a:ext cx="104775" cy="981075"/>
          </a:xfrm>
          <a:prstGeom prst="curvedConnector5">
            <a:avLst>
              <a:gd name="adj1" fmla="val -116671"/>
              <a:gd name="adj2" fmla="val 50486"/>
              <a:gd name="adj3" fmla="val 263634"/>
            </a:avLst>
          </a:prstGeom>
          <a:noFill/>
          <a:ln w="9525">
            <a:solidFill>
              <a:srgbClr val="FF0000"/>
            </a:solidFill>
            <a:round/>
            <a:headEnd/>
            <a:tailEnd type="triangle" w="med" len="med"/>
          </a:ln>
          <a:effectLst/>
        </p:spPr>
      </p:cxnSp>
      <p:cxnSp>
        <p:nvCxnSpPr>
          <p:cNvPr id="10301" name="AutoShape 61"/>
          <p:cNvCxnSpPr>
            <a:cxnSpLocks noChangeShapeType="1"/>
            <a:stCxn id="10295" idx="3"/>
            <a:endCxn id="10298" idx="1"/>
          </p:cNvCxnSpPr>
          <p:nvPr/>
        </p:nvCxnSpPr>
        <p:spPr bwMode="auto">
          <a:xfrm flipH="1">
            <a:off x="4829175" y="2343150"/>
            <a:ext cx="104775" cy="876300"/>
          </a:xfrm>
          <a:prstGeom prst="curvedConnector5">
            <a:avLst>
              <a:gd name="adj1" fmla="val -218181"/>
              <a:gd name="adj2" fmla="val 47282"/>
              <a:gd name="adj3" fmla="val 318181"/>
            </a:avLst>
          </a:prstGeom>
          <a:noFill/>
          <a:ln w="9525">
            <a:solidFill>
              <a:srgbClr val="33CCCC"/>
            </a:solidFill>
            <a:round/>
            <a:headEnd/>
            <a:tailEnd type="triangle" w="med" len="med"/>
          </a:ln>
          <a:effectLst/>
        </p:spPr>
      </p:cxnSp>
      <p:sp>
        <p:nvSpPr>
          <p:cNvPr id="10302" name="Line 62"/>
          <p:cNvSpPr>
            <a:spLocks noChangeShapeType="1"/>
          </p:cNvSpPr>
          <p:nvPr/>
        </p:nvSpPr>
        <p:spPr bwMode="auto">
          <a:xfrm>
            <a:off x="3248025" y="3676650"/>
            <a:ext cx="4629150" cy="0"/>
          </a:xfrm>
          <a:prstGeom prst="line">
            <a:avLst/>
          </a:prstGeom>
          <a:noFill/>
          <a:ln w="38100" cmpd="dbl">
            <a:solidFill>
              <a:schemeClr val="tx1"/>
            </a:solidFill>
            <a:round/>
            <a:headEnd/>
            <a:tailEnd type="triangle" w="med" len="med"/>
          </a:ln>
          <a:effectLst/>
        </p:spPr>
        <p:txBody>
          <a:bodyPr lIns="90000" tIns="46800" rIns="36000" bIns="46800">
            <a:prstTxWarp prst="textNoShape">
              <a:avLst/>
            </a:prstTxWarp>
            <a:spAutoFit/>
          </a:bodyPr>
          <a:lstStyle/>
          <a:p>
            <a:endParaRPr lang="en-US"/>
          </a:p>
        </p:txBody>
      </p:sp>
      <p:sp>
        <p:nvSpPr>
          <p:cNvPr id="10303" name="Line 63"/>
          <p:cNvSpPr>
            <a:spLocks noChangeShapeType="1"/>
          </p:cNvSpPr>
          <p:nvPr/>
        </p:nvSpPr>
        <p:spPr bwMode="auto">
          <a:xfrm>
            <a:off x="3448050" y="3600450"/>
            <a:ext cx="0" cy="133350"/>
          </a:xfrm>
          <a:prstGeom prst="line">
            <a:avLst/>
          </a:prstGeom>
          <a:noFill/>
          <a:ln w="9525">
            <a:solidFill>
              <a:schemeClr val="tx1"/>
            </a:solidFill>
            <a:round/>
            <a:headEnd/>
            <a:tailEnd/>
          </a:ln>
          <a:effectLst/>
        </p:spPr>
        <p:txBody>
          <a:bodyPr wrap="none" lIns="90000" tIns="46800" rIns="36000" bIns="46800">
            <a:prstTxWarp prst="textNoShape">
              <a:avLst/>
            </a:prstTxWarp>
            <a:spAutoFit/>
          </a:bodyPr>
          <a:lstStyle/>
          <a:p>
            <a:endParaRPr lang="en-US"/>
          </a:p>
        </p:txBody>
      </p:sp>
      <p:sp>
        <p:nvSpPr>
          <p:cNvPr id="10304" name="Line 64"/>
          <p:cNvSpPr>
            <a:spLocks noChangeShapeType="1"/>
          </p:cNvSpPr>
          <p:nvPr/>
        </p:nvSpPr>
        <p:spPr bwMode="auto">
          <a:xfrm>
            <a:off x="4095750" y="3600450"/>
            <a:ext cx="0" cy="133350"/>
          </a:xfrm>
          <a:prstGeom prst="line">
            <a:avLst/>
          </a:prstGeom>
          <a:noFill/>
          <a:ln w="9525">
            <a:solidFill>
              <a:schemeClr val="tx1"/>
            </a:solidFill>
            <a:round/>
            <a:headEnd/>
            <a:tailEnd/>
          </a:ln>
          <a:effectLst/>
        </p:spPr>
        <p:txBody>
          <a:bodyPr wrap="none" lIns="90000" tIns="46800" rIns="36000" bIns="46800">
            <a:prstTxWarp prst="textNoShape">
              <a:avLst/>
            </a:prstTxWarp>
            <a:spAutoFit/>
          </a:bodyPr>
          <a:lstStyle/>
          <a:p>
            <a:endParaRPr lang="en-US"/>
          </a:p>
        </p:txBody>
      </p:sp>
      <p:sp>
        <p:nvSpPr>
          <p:cNvPr id="10305" name="Oval 65"/>
          <p:cNvSpPr>
            <a:spLocks noChangeArrowheads="1"/>
          </p:cNvSpPr>
          <p:nvPr/>
        </p:nvSpPr>
        <p:spPr bwMode="auto">
          <a:xfrm>
            <a:off x="1752600" y="1304925"/>
            <a:ext cx="104775" cy="114300"/>
          </a:xfrm>
          <a:prstGeom prst="ellipse">
            <a:avLst/>
          </a:prstGeom>
          <a:solidFill>
            <a:srgbClr val="FFFF99"/>
          </a:solidFill>
          <a:ln w="9525">
            <a:solidFill>
              <a:srgbClr val="FFCC00"/>
            </a:solidFill>
            <a:round/>
            <a:headEnd/>
            <a:tailEnd/>
          </a:ln>
          <a:effectLst/>
        </p:spPr>
        <p:txBody>
          <a:bodyPr lIns="90000" tIns="46800" rIns="36000" bIns="46800" anchor="ctr">
            <a:prstTxWarp prst="textNoShape">
              <a:avLst/>
            </a:prstTxWarp>
            <a:spAutoFit/>
          </a:bodyPr>
          <a:lstStyle/>
          <a:p>
            <a:endParaRPr lang="en-US"/>
          </a:p>
        </p:txBody>
      </p:sp>
      <p:sp>
        <p:nvSpPr>
          <p:cNvPr id="10306" name="Rectangle 66"/>
          <p:cNvSpPr>
            <a:spLocks noChangeArrowheads="1"/>
          </p:cNvSpPr>
          <p:nvPr/>
        </p:nvSpPr>
        <p:spPr bwMode="auto">
          <a:xfrm>
            <a:off x="1752600" y="2295525"/>
            <a:ext cx="95250" cy="95250"/>
          </a:xfrm>
          <a:prstGeom prst="rect">
            <a:avLst/>
          </a:prstGeom>
          <a:solidFill>
            <a:srgbClr val="99CC00"/>
          </a:solidFill>
          <a:ln w="9525">
            <a:solidFill>
              <a:srgbClr val="339966"/>
            </a:solidFill>
            <a:miter lim="800000"/>
            <a:headEnd/>
            <a:tailEnd/>
          </a:ln>
          <a:effectLst/>
        </p:spPr>
        <p:txBody>
          <a:bodyPr lIns="90000" tIns="46800" rIns="36000" bIns="46800" anchor="ctr">
            <a:prstTxWarp prst="textNoShape">
              <a:avLst/>
            </a:prstTxWarp>
            <a:spAutoFit/>
          </a:bodyPr>
          <a:lstStyle/>
          <a:p>
            <a:endParaRPr lang="en-US"/>
          </a:p>
        </p:txBody>
      </p:sp>
      <p:grpSp>
        <p:nvGrpSpPr>
          <p:cNvPr id="10" name="Group 67"/>
          <p:cNvGrpSpPr>
            <a:grpSpLocks/>
          </p:cNvGrpSpPr>
          <p:nvPr/>
        </p:nvGrpSpPr>
        <p:grpSpPr bwMode="auto">
          <a:xfrm>
            <a:off x="1714500" y="3095625"/>
            <a:ext cx="209550" cy="247650"/>
            <a:chOff x="1908" y="1428"/>
            <a:chExt cx="132" cy="156"/>
          </a:xfrm>
        </p:grpSpPr>
        <p:sp>
          <p:nvSpPr>
            <p:cNvPr id="10308" name="AutoShape 68"/>
            <p:cNvSpPr>
              <a:spLocks noChangeArrowheads="1"/>
            </p:cNvSpPr>
            <p:nvPr/>
          </p:nvSpPr>
          <p:spPr bwMode="auto">
            <a:xfrm>
              <a:off x="1908" y="1428"/>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10309" name="AutoShape 69"/>
            <p:cNvSpPr>
              <a:spLocks noChangeArrowheads="1"/>
            </p:cNvSpPr>
            <p:nvPr/>
          </p:nvSpPr>
          <p:spPr bwMode="auto">
            <a:xfrm>
              <a:off x="1926" y="1446"/>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10310" name="AutoShape 70"/>
            <p:cNvSpPr>
              <a:spLocks noChangeArrowheads="1"/>
            </p:cNvSpPr>
            <p:nvPr/>
          </p:nvSpPr>
          <p:spPr bwMode="auto">
            <a:xfrm>
              <a:off x="1944" y="1464"/>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grpSp>
      <p:cxnSp>
        <p:nvCxnSpPr>
          <p:cNvPr id="10311" name="AutoShape 71"/>
          <p:cNvCxnSpPr>
            <a:cxnSpLocks noChangeShapeType="1"/>
            <a:stCxn id="10305" idx="6"/>
            <a:endCxn id="10306" idx="1"/>
          </p:cNvCxnSpPr>
          <p:nvPr/>
        </p:nvCxnSpPr>
        <p:spPr bwMode="auto">
          <a:xfrm flipH="1">
            <a:off x="1752600" y="1362075"/>
            <a:ext cx="104775" cy="981075"/>
          </a:xfrm>
          <a:prstGeom prst="curvedConnector5">
            <a:avLst>
              <a:gd name="adj1" fmla="val -116671"/>
              <a:gd name="adj2" fmla="val 50486"/>
              <a:gd name="adj3" fmla="val 209088"/>
            </a:avLst>
          </a:prstGeom>
          <a:noFill/>
          <a:ln w="9525">
            <a:solidFill>
              <a:srgbClr val="FFCC00"/>
            </a:solidFill>
            <a:round/>
            <a:headEnd/>
            <a:tailEnd type="triangle" w="med" len="med"/>
          </a:ln>
          <a:effectLst/>
        </p:spPr>
      </p:cxnSp>
      <p:cxnSp>
        <p:nvCxnSpPr>
          <p:cNvPr id="10312" name="AutoShape 72"/>
          <p:cNvCxnSpPr>
            <a:cxnSpLocks noChangeShapeType="1"/>
            <a:stCxn id="10306" idx="3"/>
            <a:endCxn id="10308" idx="1"/>
          </p:cNvCxnSpPr>
          <p:nvPr/>
        </p:nvCxnSpPr>
        <p:spPr bwMode="auto">
          <a:xfrm flipH="1">
            <a:off x="1714500" y="2343150"/>
            <a:ext cx="133350" cy="847725"/>
          </a:xfrm>
          <a:prstGeom prst="curvedConnector5">
            <a:avLst>
              <a:gd name="adj1" fmla="val -171431"/>
              <a:gd name="adj2" fmla="val 47190"/>
              <a:gd name="adj3" fmla="val 271431"/>
            </a:avLst>
          </a:prstGeom>
          <a:noFill/>
          <a:ln w="9525">
            <a:solidFill>
              <a:srgbClr val="008000"/>
            </a:solidFill>
            <a:round/>
            <a:headEnd/>
            <a:tailEnd type="triangle" w="med" len="med"/>
          </a:ln>
          <a:effectLst/>
        </p:spPr>
      </p:cxnSp>
      <p:sp>
        <p:nvSpPr>
          <p:cNvPr id="10313" name="Text Box 73"/>
          <p:cNvSpPr txBox="1">
            <a:spLocks noChangeArrowheads="1"/>
          </p:cNvSpPr>
          <p:nvPr/>
        </p:nvSpPr>
        <p:spPr bwMode="auto">
          <a:xfrm>
            <a:off x="3322638" y="3403600"/>
            <a:ext cx="233362"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1000" b="1">
                <a:solidFill>
                  <a:srgbClr val="120C80"/>
                </a:solidFill>
                <a:latin typeface="Times New Roman" pitchFamily="-65" charset="0"/>
              </a:rPr>
              <a:t>t1</a:t>
            </a:r>
          </a:p>
        </p:txBody>
      </p:sp>
      <p:sp>
        <p:nvSpPr>
          <p:cNvPr id="10314" name="Text Box 74"/>
          <p:cNvSpPr txBox="1">
            <a:spLocks noChangeArrowheads="1"/>
          </p:cNvSpPr>
          <p:nvPr/>
        </p:nvSpPr>
        <p:spPr bwMode="auto">
          <a:xfrm>
            <a:off x="3979863" y="3403600"/>
            <a:ext cx="233362"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1000" b="1">
                <a:solidFill>
                  <a:srgbClr val="120C80"/>
                </a:solidFill>
                <a:latin typeface="Times New Roman" pitchFamily="-65" charset="0"/>
              </a:rPr>
              <a:t>t2</a:t>
            </a:r>
          </a:p>
        </p:txBody>
      </p:sp>
      <p:sp>
        <p:nvSpPr>
          <p:cNvPr id="10315" name="Rectangle 75"/>
          <p:cNvSpPr>
            <a:spLocks noChangeArrowheads="1"/>
          </p:cNvSpPr>
          <p:nvPr/>
        </p:nvSpPr>
        <p:spPr bwMode="auto">
          <a:xfrm>
            <a:off x="6567488" y="1171575"/>
            <a:ext cx="342900" cy="2724150"/>
          </a:xfrm>
          <a:prstGeom prst="rect">
            <a:avLst/>
          </a:prstGeom>
          <a:solidFill>
            <a:srgbClr val="FFFF00">
              <a:alpha val="25000"/>
            </a:srgbClr>
          </a:solidFill>
          <a:ln w="9525">
            <a:solidFill>
              <a:srgbClr val="FF9900"/>
            </a:solidFill>
            <a:prstDash val="dash"/>
            <a:miter lim="800000"/>
            <a:headEnd/>
            <a:tailEnd/>
          </a:ln>
          <a:effectLst/>
        </p:spPr>
        <p:txBody>
          <a:bodyPr lIns="90000" tIns="46800" rIns="36000" bIns="46800" anchor="ctr">
            <a:prstTxWarp prst="textNoShape">
              <a:avLst/>
            </a:prstTxWarp>
            <a:spAutoFit/>
          </a:bodyPr>
          <a:lstStyle/>
          <a:p>
            <a:endParaRPr lang="en-US"/>
          </a:p>
        </p:txBody>
      </p:sp>
      <p:sp>
        <p:nvSpPr>
          <p:cNvPr id="10316" name="Rectangle 76"/>
          <p:cNvSpPr>
            <a:spLocks noChangeArrowheads="1"/>
          </p:cNvSpPr>
          <p:nvPr/>
        </p:nvSpPr>
        <p:spPr bwMode="auto">
          <a:xfrm>
            <a:off x="7038975" y="1163638"/>
            <a:ext cx="1000125" cy="368300"/>
          </a:xfrm>
          <a:prstGeom prst="rect">
            <a:avLst/>
          </a:prstGeom>
          <a:noFill/>
          <a:ln w="9525">
            <a:no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b="1">
                <a:solidFill>
                  <a:schemeClr val="accent2"/>
                </a:solidFill>
                <a:latin typeface="Times New Roman" pitchFamily="-65" charset="0"/>
              </a:rPr>
              <a:t>Data evolution </a:t>
            </a:r>
            <a:endParaRPr lang="en-GB" sz="1000" b="1">
              <a:solidFill>
                <a:srgbClr val="FF6600"/>
              </a:solidFill>
              <a:latin typeface="Times New Roman" pitchFamily="-65" charset="0"/>
            </a:endParaRPr>
          </a:p>
        </p:txBody>
      </p:sp>
      <p:sp>
        <p:nvSpPr>
          <p:cNvPr id="10317" name="Rectangle 77"/>
          <p:cNvSpPr>
            <a:spLocks noChangeArrowheads="1"/>
          </p:cNvSpPr>
          <p:nvPr/>
        </p:nvSpPr>
        <p:spPr bwMode="auto">
          <a:xfrm>
            <a:off x="7038975" y="2154238"/>
            <a:ext cx="1000125" cy="368300"/>
          </a:xfrm>
          <a:prstGeom prst="rect">
            <a:avLst/>
          </a:prstGeom>
          <a:noFill/>
          <a:ln w="9525">
            <a:no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b="1">
                <a:solidFill>
                  <a:srgbClr val="FF6600"/>
                </a:solidFill>
                <a:latin typeface="Times New Roman" pitchFamily="-65" charset="0"/>
              </a:rPr>
              <a:t>Data evolution </a:t>
            </a:r>
          </a:p>
        </p:txBody>
      </p:sp>
      <p:sp>
        <p:nvSpPr>
          <p:cNvPr id="10318" name="Rectangle 78"/>
          <p:cNvSpPr>
            <a:spLocks noChangeArrowheads="1"/>
          </p:cNvSpPr>
          <p:nvPr/>
        </p:nvSpPr>
        <p:spPr bwMode="auto">
          <a:xfrm>
            <a:off x="7038975" y="3021013"/>
            <a:ext cx="1000125" cy="368300"/>
          </a:xfrm>
          <a:prstGeom prst="rect">
            <a:avLst/>
          </a:prstGeom>
          <a:noFill/>
          <a:ln w="9525">
            <a:no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b="1">
                <a:solidFill>
                  <a:schemeClr val="bg1"/>
                </a:solidFill>
                <a:latin typeface="Times New Roman" pitchFamily="-65" charset="0"/>
              </a:rPr>
              <a:t>Data evolution </a:t>
            </a:r>
          </a:p>
        </p:txBody>
      </p:sp>
      <p:sp>
        <p:nvSpPr>
          <p:cNvPr id="10319" name="Rectangle 79"/>
          <p:cNvSpPr>
            <a:spLocks noChangeArrowheads="1"/>
          </p:cNvSpPr>
          <p:nvPr/>
        </p:nvSpPr>
        <p:spPr bwMode="auto">
          <a:xfrm>
            <a:off x="7058025" y="3392488"/>
            <a:ext cx="1000125" cy="368300"/>
          </a:xfrm>
          <a:prstGeom prst="rect">
            <a:avLst/>
          </a:prstGeom>
          <a:noFill/>
          <a:ln w="9525">
            <a:no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1000" b="1">
                <a:latin typeface="Times New Roman" pitchFamily="-65" charset="0"/>
              </a:rPr>
              <a:t>Time </a:t>
            </a:r>
          </a:p>
        </p:txBody>
      </p:sp>
      <p:sp>
        <p:nvSpPr>
          <p:cNvPr id="10320" name="AutoShape 80"/>
          <p:cNvSpPr>
            <a:spLocks noChangeArrowheads="1"/>
          </p:cNvSpPr>
          <p:nvPr/>
        </p:nvSpPr>
        <p:spPr bwMode="auto">
          <a:xfrm>
            <a:off x="2887663" y="657225"/>
            <a:ext cx="276225" cy="342900"/>
          </a:xfrm>
          <a:prstGeom prst="foldedCorner">
            <a:avLst>
              <a:gd name="adj" fmla="val 50000"/>
            </a:avLst>
          </a:prstGeom>
          <a:solidFill>
            <a:srgbClr val="99CCFF">
              <a:alpha val="31000"/>
            </a:srgbClr>
          </a:solidFill>
          <a:ln w="9525">
            <a:solidFill>
              <a:srgbClr val="3366FF"/>
            </a:solidFill>
            <a:round/>
            <a:headEnd/>
            <a:tailEnd/>
          </a:ln>
          <a:effectLst/>
        </p:spPr>
        <p:txBody>
          <a:bodyPr lIns="90000" tIns="46800" rIns="36000" bIns="46800" anchor="ctr">
            <a:prstTxWarp prst="textNoShape">
              <a:avLst/>
            </a:prstTxWarp>
            <a:spAutoFit/>
          </a:bodyPr>
          <a:lstStyle/>
          <a:p>
            <a:endParaRPr lang="en-US"/>
          </a:p>
        </p:txBody>
      </p:sp>
      <p:sp>
        <p:nvSpPr>
          <p:cNvPr id="10321" name="AutoShape 81"/>
          <p:cNvSpPr>
            <a:spLocks noChangeArrowheads="1"/>
          </p:cNvSpPr>
          <p:nvPr/>
        </p:nvSpPr>
        <p:spPr bwMode="auto">
          <a:xfrm>
            <a:off x="2887663" y="1676400"/>
            <a:ext cx="276225" cy="342900"/>
          </a:xfrm>
          <a:prstGeom prst="foldedCorner">
            <a:avLst>
              <a:gd name="adj" fmla="val 50000"/>
            </a:avLst>
          </a:prstGeom>
          <a:solidFill>
            <a:srgbClr val="FFCC99">
              <a:alpha val="50999"/>
            </a:srgbClr>
          </a:solidFill>
          <a:ln w="9525">
            <a:solidFill>
              <a:srgbClr val="FF9900"/>
            </a:solidFill>
            <a:round/>
            <a:headEnd/>
            <a:tailEnd/>
          </a:ln>
          <a:effectLst/>
        </p:spPr>
        <p:txBody>
          <a:bodyPr lIns="90000" tIns="46800" rIns="36000" bIns="46800" anchor="ctr">
            <a:prstTxWarp prst="textNoShape">
              <a:avLst/>
            </a:prstTxWarp>
            <a:spAutoFit/>
          </a:bodyPr>
          <a:lstStyle/>
          <a:p>
            <a:endParaRPr lang="en-US"/>
          </a:p>
        </p:txBody>
      </p:sp>
      <p:sp>
        <p:nvSpPr>
          <p:cNvPr id="10322" name="AutoShape 82"/>
          <p:cNvSpPr>
            <a:spLocks noChangeArrowheads="1"/>
          </p:cNvSpPr>
          <p:nvPr/>
        </p:nvSpPr>
        <p:spPr bwMode="auto">
          <a:xfrm>
            <a:off x="2897188" y="2638425"/>
            <a:ext cx="276225" cy="342900"/>
          </a:xfrm>
          <a:prstGeom prst="foldedCorner">
            <a:avLst>
              <a:gd name="adj" fmla="val 50000"/>
            </a:avLst>
          </a:prstGeom>
          <a:solidFill>
            <a:srgbClr val="0000FF">
              <a:alpha val="50000"/>
            </a:srgbClr>
          </a:solidFill>
          <a:ln w="9525">
            <a:solidFill>
              <a:schemeClr val="accent2"/>
            </a:solidFill>
            <a:round/>
            <a:headEnd/>
            <a:tailEnd/>
          </a:ln>
          <a:effectLst/>
        </p:spPr>
        <p:txBody>
          <a:bodyPr lIns="90000" tIns="46800" rIns="36000" bIns="46800" anchor="ctr">
            <a:prstTxWarp prst="textNoShape">
              <a:avLst/>
            </a:prstTxWarp>
            <a:spAutoFit/>
          </a:bodyPr>
          <a:lstStyle/>
          <a:p>
            <a:endParaRPr lang="en-US"/>
          </a:p>
        </p:txBody>
      </p:sp>
      <p:grpSp>
        <p:nvGrpSpPr>
          <p:cNvPr id="11" name="Group 83"/>
          <p:cNvGrpSpPr>
            <a:grpSpLocks/>
          </p:cNvGrpSpPr>
          <p:nvPr/>
        </p:nvGrpSpPr>
        <p:grpSpPr bwMode="auto">
          <a:xfrm>
            <a:off x="2925763" y="2657475"/>
            <a:ext cx="161925" cy="219075"/>
            <a:chOff x="1908" y="1428"/>
            <a:chExt cx="132" cy="156"/>
          </a:xfrm>
        </p:grpSpPr>
        <p:sp>
          <p:nvSpPr>
            <p:cNvPr id="10324" name="AutoShape 84"/>
            <p:cNvSpPr>
              <a:spLocks noChangeArrowheads="1"/>
            </p:cNvSpPr>
            <p:nvPr/>
          </p:nvSpPr>
          <p:spPr bwMode="auto">
            <a:xfrm>
              <a:off x="1908" y="1428"/>
              <a:ext cx="96" cy="120"/>
            </a:xfrm>
            <a:prstGeom prst="foldedCorner">
              <a:avLst>
                <a:gd name="adj" fmla="val 50000"/>
              </a:avLst>
            </a:prstGeom>
            <a:solidFill>
              <a:srgbClr val="DDDDDD"/>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10325" name="AutoShape 85"/>
            <p:cNvSpPr>
              <a:spLocks noChangeArrowheads="1"/>
            </p:cNvSpPr>
            <p:nvPr/>
          </p:nvSpPr>
          <p:spPr bwMode="auto">
            <a:xfrm>
              <a:off x="1926" y="1446"/>
              <a:ext cx="96" cy="120"/>
            </a:xfrm>
            <a:prstGeom prst="foldedCorner">
              <a:avLst>
                <a:gd name="adj" fmla="val 50000"/>
              </a:avLst>
            </a:prstGeom>
            <a:solidFill>
              <a:srgbClr val="DDDDDD"/>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10326" name="AutoShape 86"/>
            <p:cNvSpPr>
              <a:spLocks noChangeArrowheads="1"/>
            </p:cNvSpPr>
            <p:nvPr/>
          </p:nvSpPr>
          <p:spPr bwMode="auto">
            <a:xfrm>
              <a:off x="1944" y="1464"/>
              <a:ext cx="96" cy="120"/>
            </a:xfrm>
            <a:prstGeom prst="foldedCorner">
              <a:avLst>
                <a:gd name="adj" fmla="val 50000"/>
              </a:avLst>
            </a:prstGeom>
            <a:solidFill>
              <a:srgbClr val="DDDDDD"/>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grpSp>
      <p:sp>
        <p:nvSpPr>
          <p:cNvPr id="10327" name="Rectangle 87"/>
          <p:cNvSpPr>
            <a:spLocks noChangeArrowheads="1"/>
          </p:cNvSpPr>
          <p:nvPr/>
        </p:nvSpPr>
        <p:spPr bwMode="auto">
          <a:xfrm>
            <a:off x="2935288" y="1733550"/>
            <a:ext cx="95250" cy="95250"/>
          </a:xfrm>
          <a:prstGeom prst="rect">
            <a:avLst/>
          </a:prstGeom>
          <a:solidFill>
            <a:srgbClr val="99CC00"/>
          </a:solidFill>
          <a:ln w="9525">
            <a:solidFill>
              <a:srgbClr val="808000"/>
            </a:solidFill>
            <a:miter lim="800000"/>
            <a:headEnd/>
            <a:tailEnd/>
          </a:ln>
          <a:effectLst/>
        </p:spPr>
        <p:txBody>
          <a:bodyPr lIns="90000" tIns="46800" rIns="36000" bIns="46800" anchor="ctr">
            <a:prstTxWarp prst="textNoShape">
              <a:avLst/>
            </a:prstTxWarp>
            <a:spAutoFit/>
          </a:bodyPr>
          <a:lstStyle/>
          <a:p>
            <a:endParaRPr lang="en-US"/>
          </a:p>
        </p:txBody>
      </p:sp>
      <p:sp>
        <p:nvSpPr>
          <p:cNvPr id="10328" name="Oval 88"/>
          <p:cNvSpPr>
            <a:spLocks noChangeArrowheads="1"/>
          </p:cNvSpPr>
          <p:nvPr/>
        </p:nvSpPr>
        <p:spPr bwMode="auto">
          <a:xfrm>
            <a:off x="2925763" y="695325"/>
            <a:ext cx="104775" cy="114300"/>
          </a:xfrm>
          <a:prstGeom prst="ellipse">
            <a:avLst/>
          </a:prstGeom>
          <a:solidFill>
            <a:srgbClr val="FFFF00"/>
          </a:solidFill>
          <a:ln w="9525">
            <a:solidFill>
              <a:srgbClr val="FF9900"/>
            </a:solidFill>
            <a:round/>
            <a:headEnd/>
            <a:tailEnd/>
          </a:ln>
          <a:effectLst/>
        </p:spPr>
        <p:txBody>
          <a:bodyPr lIns="90000" tIns="46800" rIns="36000" bIns="46800" anchor="ctr">
            <a:prstTxWarp prst="textNoShape">
              <a:avLst/>
            </a:prstTxWarp>
            <a:spAutoFit/>
          </a:bodyPr>
          <a:lstStyle/>
          <a:p>
            <a:endParaRPr lang="en-US"/>
          </a:p>
        </p:txBody>
      </p:sp>
      <p:sp>
        <p:nvSpPr>
          <p:cNvPr id="10329" name="AutoShape 89"/>
          <p:cNvSpPr>
            <a:spLocks noChangeArrowheads="1"/>
          </p:cNvSpPr>
          <p:nvPr/>
        </p:nvSpPr>
        <p:spPr bwMode="auto">
          <a:xfrm rot="13578103">
            <a:off x="3059113" y="952500"/>
            <a:ext cx="306387" cy="176213"/>
          </a:xfrm>
          <a:custGeom>
            <a:avLst/>
            <a:gdLst>
              <a:gd name="G0" fmla="+- 8382 0 0"/>
              <a:gd name="G1" fmla="+- 4800 0 0"/>
              <a:gd name="G2" fmla="+- 21600 0 4800"/>
              <a:gd name="G3" fmla="+- 10800 0 4800"/>
              <a:gd name="G4" fmla="+- 21600 0 8382"/>
              <a:gd name="G5" fmla="*/ G4 G3 10800"/>
              <a:gd name="G6" fmla="+- 21600 0 G5"/>
              <a:gd name="T0" fmla="*/ 8382 w 21600"/>
              <a:gd name="T1" fmla="*/ 0 h 21600"/>
              <a:gd name="T2" fmla="*/ 0 w 21600"/>
              <a:gd name="T3" fmla="*/ 10800 h 21600"/>
              <a:gd name="T4" fmla="*/ 838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8382" y="0"/>
                </a:moveTo>
                <a:lnTo>
                  <a:pt x="8382" y="4800"/>
                </a:lnTo>
                <a:lnTo>
                  <a:pt x="3375" y="4800"/>
                </a:lnTo>
                <a:lnTo>
                  <a:pt x="3375" y="16800"/>
                </a:lnTo>
                <a:lnTo>
                  <a:pt x="8382" y="16800"/>
                </a:lnTo>
                <a:lnTo>
                  <a:pt x="8382" y="21600"/>
                </a:lnTo>
                <a:lnTo>
                  <a:pt x="21600" y="10800"/>
                </a:lnTo>
                <a:close/>
              </a:path>
              <a:path w="21600" h="21600">
                <a:moveTo>
                  <a:pt x="1350" y="4800"/>
                </a:moveTo>
                <a:lnTo>
                  <a:pt x="1350" y="16800"/>
                </a:lnTo>
                <a:lnTo>
                  <a:pt x="2700" y="16800"/>
                </a:lnTo>
                <a:lnTo>
                  <a:pt x="2700" y="4800"/>
                </a:lnTo>
                <a:close/>
              </a:path>
              <a:path w="21600" h="21600">
                <a:moveTo>
                  <a:pt x="0" y="4800"/>
                </a:moveTo>
                <a:lnTo>
                  <a:pt x="0" y="16800"/>
                </a:lnTo>
                <a:lnTo>
                  <a:pt x="675" y="16800"/>
                </a:lnTo>
                <a:lnTo>
                  <a:pt x="675" y="4800"/>
                </a:lnTo>
                <a:close/>
              </a:path>
            </a:pathLst>
          </a:custGeom>
          <a:solidFill>
            <a:srgbClr val="99CCFF">
              <a:alpha val="31000"/>
            </a:srgbClr>
          </a:solidFill>
          <a:ln w="9525">
            <a:solidFill>
              <a:srgbClr val="3366FF"/>
            </a:solidFill>
            <a:miter lim="800000"/>
            <a:headEnd/>
            <a:tailEnd/>
          </a:ln>
          <a:effectLst/>
        </p:spPr>
        <p:txBody>
          <a:bodyPr lIns="90000" tIns="46800" rIns="36000" bIns="46800" anchor="ctr">
            <a:prstTxWarp prst="textNoShape">
              <a:avLst/>
            </a:prstTxWarp>
            <a:spAutoFit/>
          </a:bodyPr>
          <a:lstStyle/>
          <a:p>
            <a:endParaRPr lang="en-US"/>
          </a:p>
        </p:txBody>
      </p:sp>
      <p:sp>
        <p:nvSpPr>
          <p:cNvPr id="10330" name="AutoShape 90"/>
          <p:cNvSpPr>
            <a:spLocks noChangeArrowheads="1"/>
          </p:cNvSpPr>
          <p:nvPr/>
        </p:nvSpPr>
        <p:spPr bwMode="auto">
          <a:xfrm rot="13578103">
            <a:off x="3097213" y="2943225"/>
            <a:ext cx="306387" cy="176213"/>
          </a:xfrm>
          <a:custGeom>
            <a:avLst/>
            <a:gdLst>
              <a:gd name="G0" fmla="+- 8382 0 0"/>
              <a:gd name="G1" fmla="+- 4800 0 0"/>
              <a:gd name="G2" fmla="+- 21600 0 4800"/>
              <a:gd name="G3" fmla="+- 10800 0 4800"/>
              <a:gd name="G4" fmla="+- 21600 0 8382"/>
              <a:gd name="G5" fmla="*/ G4 G3 10800"/>
              <a:gd name="G6" fmla="+- 21600 0 G5"/>
              <a:gd name="T0" fmla="*/ 8382 w 21600"/>
              <a:gd name="T1" fmla="*/ 0 h 21600"/>
              <a:gd name="T2" fmla="*/ 0 w 21600"/>
              <a:gd name="T3" fmla="*/ 10800 h 21600"/>
              <a:gd name="T4" fmla="*/ 838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8382" y="0"/>
                </a:moveTo>
                <a:lnTo>
                  <a:pt x="8382" y="4800"/>
                </a:lnTo>
                <a:lnTo>
                  <a:pt x="3375" y="4800"/>
                </a:lnTo>
                <a:lnTo>
                  <a:pt x="3375" y="16800"/>
                </a:lnTo>
                <a:lnTo>
                  <a:pt x="8382" y="16800"/>
                </a:lnTo>
                <a:lnTo>
                  <a:pt x="8382" y="21600"/>
                </a:lnTo>
                <a:lnTo>
                  <a:pt x="21600" y="10800"/>
                </a:lnTo>
                <a:close/>
              </a:path>
              <a:path w="21600" h="21600">
                <a:moveTo>
                  <a:pt x="1350" y="4800"/>
                </a:moveTo>
                <a:lnTo>
                  <a:pt x="1350" y="16800"/>
                </a:lnTo>
                <a:lnTo>
                  <a:pt x="2700" y="16800"/>
                </a:lnTo>
                <a:lnTo>
                  <a:pt x="2700" y="4800"/>
                </a:lnTo>
                <a:close/>
              </a:path>
              <a:path w="21600" h="21600">
                <a:moveTo>
                  <a:pt x="0" y="4800"/>
                </a:moveTo>
                <a:lnTo>
                  <a:pt x="0" y="16800"/>
                </a:lnTo>
                <a:lnTo>
                  <a:pt x="675" y="16800"/>
                </a:lnTo>
                <a:lnTo>
                  <a:pt x="675" y="4800"/>
                </a:lnTo>
                <a:close/>
              </a:path>
            </a:pathLst>
          </a:custGeom>
          <a:solidFill>
            <a:srgbClr val="0000FF">
              <a:alpha val="50000"/>
            </a:srgbClr>
          </a:solidFill>
          <a:ln w="9525">
            <a:solidFill>
              <a:schemeClr val="accent2"/>
            </a:solidFill>
            <a:miter lim="800000"/>
            <a:headEnd/>
            <a:tailEnd/>
          </a:ln>
          <a:effectLst/>
        </p:spPr>
        <p:txBody>
          <a:bodyPr lIns="90000" tIns="46800" rIns="36000" bIns="46800" anchor="ctr">
            <a:prstTxWarp prst="textNoShape">
              <a:avLst/>
            </a:prstTxWarp>
            <a:spAutoFit/>
          </a:bodyPr>
          <a:lstStyle/>
          <a:p>
            <a:endParaRPr lang="en-US"/>
          </a:p>
        </p:txBody>
      </p:sp>
      <p:sp>
        <p:nvSpPr>
          <p:cNvPr id="10331" name="AutoShape 91"/>
          <p:cNvSpPr>
            <a:spLocks noChangeArrowheads="1"/>
          </p:cNvSpPr>
          <p:nvPr/>
        </p:nvSpPr>
        <p:spPr bwMode="auto">
          <a:xfrm rot="13578103">
            <a:off x="3078163" y="1981200"/>
            <a:ext cx="306387" cy="176213"/>
          </a:xfrm>
          <a:custGeom>
            <a:avLst/>
            <a:gdLst>
              <a:gd name="G0" fmla="+- 8382 0 0"/>
              <a:gd name="G1" fmla="+- 4800 0 0"/>
              <a:gd name="G2" fmla="+- 21600 0 4800"/>
              <a:gd name="G3" fmla="+- 10800 0 4800"/>
              <a:gd name="G4" fmla="+- 21600 0 8382"/>
              <a:gd name="G5" fmla="*/ G4 G3 10800"/>
              <a:gd name="G6" fmla="+- 21600 0 G5"/>
              <a:gd name="T0" fmla="*/ 8382 w 21600"/>
              <a:gd name="T1" fmla="*/ 0 h 21600"/>
              <a:gd name="T2" fmla="*/ 0 w 21600"/>
              <a:gd name="T3" fmla="*/ 10800 h 21600"/>
              <a:gd name="T4" fmla="*/ 838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8382" y="0"/>
                </a:moveTo>
                <a:lnTo>
                  <a:pt x="8382" y="4800"/>
                </a:lnTo>
                <a:lnTo>
                  <a:pt x="3375" y="4800"/>
                </a:lnTo>
                <a:lnTo>
                  <a:pt x="3375" y="16800"/>
                </a:lnTo>
                <a:lnTo>
                  <a:pt x="8382" y="16800"/>
                </a:lnTo>
                <a:lnTo>
                  <a:pt x="8382" y="21600"/>
                </a:lnTo>
                <a:lnTo>
                  <a:pt x="21600" y="10800"/>
                </a:lnTo>
                <a:close/>
              </a:path>
              <a:path w="21600" h="21600">
                <a:moveTo>
                  <a:pt x="1350" y="4800"/>
                </a:moveTo>
                <a:lnTo>
                  <a:pt x="1350" y="16800"/>
                </a:lnTo>
                <a:lnTo>
                  <a:pt x="2700" y="16800"/>
                </a:lnTo>
                <a:lnTo>
                  <a:pt x="2700" y="4800"/>
                </a:lnTo>
                <a:close/>
              </a:path>
              <a:path w="21600" h="21600">
                <a:moveTo>
                  <a:pt x="0" y="4800"/>
                </a:moveTo>
                <a:lnTo>
                  <a:pt x="0" y="16800"/>
                </a:lnTo>
                <a:lnTo>
                  <a:pt x="675" y="16800"/>
                </a:lnTo>
                <a:lnTo>
                  <a:pt x="675" y="4800"/>
                </a:lnTo>
                <a:close/>
              </a:path>
            </a:pathLst>
          </a:custGeom>
          <a:solidFill>
            <a:srgbClr val="FFCC99">
              <a:alpha val="50999"/>
            </a:srgbClr>
          </a:solidFill>
          <a:ln w="9525">
            <a:solidFill>
              <a:srgbClr val="FF9900"/>
            </a:solidFill>
            <a:miter lim="800000"/>
            <a:headEnd/>
            <a:tailEnd/>
          </a:ln>
          <a:effectLst/>
        </p:spPr>
        <p:txBody>
          <a:bodyPr lIns="90000" tIns="46800" rIns="36000" bIns="46800" anchor="ctr">
            <a:prstTxWarp prst="textNoShape">
              <a:avLst/>
            </a:prstTxWarp>
            <a:spAutoFit/>
          </a:bodyPr>
          <a:lstStyle/>
          <a:p>
            <a:endParaRPr lang="en-US"/>
          </a:p>
        </p:txBody>
      </p:sp>
      <p:sp>
        <p:nvSpPr>
          <p:cNvPr id="10332" name="Line 92"/>
          <p:cNvSpPr>
            <a:spLocks noChangeShapeType="1"/>
          </p:cNvSpPr>
          <p:nvPr/>
        </p:nvSpPr>
        <p:spPr bwMode="auto">
          <a:xfrm>
            <a:off x="5143500" y="952500"/>
            <a:ext cx="0" cy="2790825"/>
          </a:xfrm>
          <a:prstGeom prst="line">
            <a:avLst/>
          </a:prstGeom>
          <a:noFill/>
          <a:ln w="9525">
            <a:solidFill>
              <a:schemeClr val="tx1"/>
            </a:solidFill>
            <a:prstDash val="lgDashDotDot"/>
            <a:round/>
            <a:headEnd/>
            <a:tailEnd/>
          </a:ln>
          <a:effectLst/>
        </p:spPr>
        <p:txBody>
          <a:bodyPr wrap="none" lIns="90000" tIns="46800" rIns="36000" bIns="46800">
            <a:prstTxWarp prst="textNoShape">
              <a:avLst/>
            </a:prstTxWarp>
            <a:spAutoFit/>
          </a:bodyPr>
          <a:lstStyle/>
          <a:p>
            <a:endParaRPr lang="en-US"/>
          </a:p>
        </p:txBody>
      </p:sp>
      <p:sp>
        <p:nvSpPr>
          <p:cNvPr id="10333" name="Line 93"/>
          <p:cNvSpPr>
            <a:spLocks noChangeShapeType="1"/>
          </p:cNvSpPr>
          <p:nvPr/>
        </p:nvSpPr>
        <p:spPr bwMode="auto">
          <a:xfrm>
            <a:off x="4905375" y="3600450"/>
            <a:ext cx="0" cy="133350"/>
          </a:xfrm>
          <a:prstGeom prst="line">
            <a:avLst/>
          </a:prstGeom>
          <a:noFill/>
          <a:ln w="9525">
            <a:solidFill>
              <a:schemeClr val="tx1"/>
            </a:solidFill>
            <a:round/>
            <a:headEnd/>
            <a:tailEnd/>
          </a:ln>
          <a:effectLst/>
        </p:spPr>
        <p:txBody>
          <a:bodyPr wrap="none" lIns="90000" tIns="46800" rIns="36000" bIns="46800">
            <a:prstTxWarp prst="textNoShape">
              <a:avLst/>
            </a:prstTxWarp>
            <a:spAutoFit/>
          </a:bodyPr>
          <a:lstStyle/>
          <a:p>
            <a:endParaRPr lang="en-US"/>
          </a:p>
        </p:txBody>
      </p:sp>
      <p:sp>
        <p:nvSpPr>
          <p:cNvPr id="10334" name="Text Box 94"/>
          <p:cNvSpPr txBox="1">
            <a:spLocks noChangeArrowheads="1"/>
          </p:cNvSpPr>
          <p:nvPr/>
        </p:nvSpPr>
        <p:spPr bwMode="auto">
          <a:xfrm>
            <a:off x="4779963" y="3384550"/>
            <a:ext cx="233362"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1000" b="1">
                <a:solidFill>
                  <a:srgbClr val="120C80"/>
                </a:solidFill>
                <a:latin typeface="Times New Roman" pitchFamily="-65" charset="0"/>
              </a:rPr>
              <a:t>t3</a:t>
            </a:r>
          </a:p>
        </p:txBody>
      </p:sp>
      <p:sp>
        <p:nvSpPr>
          <p:cNvPr id="10335" name="Text Box 95"/>
          <p:cNvSpPr txBox="1">
            <a:spLocks noChangeArrowheads="1"/>
          </p:cNvSpPr>
          <p:nvPr/>
        </p:nvSpPr>
        <p:spPr bwMode="auto">
          <a:xfrm rot="18658579">
            <a:off x="2752725" y="749300"/>
            <a:ext cx="487363" cy="214313"/>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rgbClr val="120C80"/>
                </a:solidFill>
                <a:latin typeface="Times New Roman" pitchFamily="-65" charset="0"/>
              </a:rPr>
              <a:t>Back up</a:t>
            </a:r>
          </a:p>
        </p:txBody>
      </p:sp>
      <p:sp>
        <p:nvSpPr>
          <p:cNvPr id="10336" name="Text Box 96"/>
          <p:cNvSpPr txBox="1">
            <a:spLocks noChangeArrowheads="1"/>
          </p:cNvSpPr>
          <p:nvPr/>
        </p:nvSpPr>
        <p:spPr bwMode="auto">
          <a:xfrm rot="18658579">
            <a:off x="2752725" y="1758950"/>
            <a:ext cx="487363" cy="214313"/>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rgbClr val="120C80"/>
                </a:solidFill>
                <a:latin typeface="Times New Roman" pitchFamily="-65" charset="0"/>
              </a:rPr>
              <a:t>Back up</a:t>
            </a:r>
          </a:p>
        </p:txBody>
      </p:sp>
      <p:sp>
        <p:nvSpPr>
          <p:cNvPr id="10337" name="Text Box 97"/>
          <p:cNvSpPr txBox="1">
            <a:spLocks noChangeArrowheads="1"/>
          </p:cNvSpPr>
          <p:nvPr/>
        </p:nvSpPr>
        <p:spPr bwMode="auto">
          <a:xfrm rot="18658579">
            <a:off x="2771775" y="2740025"/>
            <a:ext cx="487363" cy="214313"/>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chemeClr val="bg1"/>
                </a:solidFill>
                <a:latin typeface="Times New Roman" pitchFamily="-65" charset="0"/>
              </a:rPr>
              <a:t>Back up</a:t>
            </a:r>
          </a:p>
        </p:txBody>
      </p:sp>
      <p:sp>
        <p:nvSpPr>
          <p:cNvPr id="10338" name="AutoShape 98"/>
          <p:cNvSpPr>
            <a:spLocks noChangeArrowheads="1"/>
          </p:cNvSpPr>
          <p:nvPr/>
        </p:nvSpPr>
        <p:spPr bwMode="auto">
          <a:xfrm>
            <a:off x="5000625" y="1162050"/>
            <a:ext cx="238125" cy="361950"/>
          </a:xfrm>
          <a:prstGeom prst="lightningBolt">
            <a:avLst/>
          </a:prstGeom>
          <a:solidFill>
            <a:srgbClr val="FFCC00"/>
          </a:solidFill>
          <a:ln w="9525">
            <a:solidFill>
              <a:srgbClr val="FF6600"/>
            </a:solidFill>
            <a:miter lim="800000"/>
            <a:headEnd/>
            <a:tailEnd/>
          </a:ln>
          <a:effectLst/>
        </p:spPr>
        <p:txBody>
          <a:bodyPr lIns="90000" tIns="46800" rIns="36000" bIns="46800" anchor="ctr">
            <a:prstTxWarp prst="textNoShape">
              <a:avLst/>
            </a:prstTxWarp>
            <a:spAutoFit/>
          </a:bodyPr>
          <a:lstStyle/>
          <a:p>
            <a:endParaRPr lang="en-US"/>
          </a:p>
        </p:txBody>
      </p:sp>
      <p:sp>
        <p:nvSpPr>
          <p:cNvPr id="10339" name="Line 99"/>
          <p:cNvSpPr>
            <a:spLocks noChangeShapeType="1"/>
          </p:cNvSpPr>
          <p:nvPr/>
        </p:nvSpPr>
        <p:spPr bwMode="auto">
          <a:xfrm>
            <a:off x="5334000" y="1552575"/>
            <a:ext cx="0" cy="2190750"/>
          </a:xfrm>
          <a:prstGeom prst="line">
            <a:avLst/>
          </a:prstGeom>
          <a:noFill/>
          <a:ln w="9525">
            <a:solidFill>
              <a:schemeClr val="tx1"/>
            </a:solidFill>
            <a:prstDash val="lgDashDotDot"/>
            <a:round/>
            <a:headEnd/>
            <a:tailEnd/>
          </a:ln>
          <a:effectLst/>
        </p:spPr>
        <p:txBody>
          <a:bodyPr lIns="90000" tIns="46800" rIns="36000" bIns="46800">
            <a:prstTxWarp prst="textNoShape">
              <a:avLst/>
            </a:prstTxWarp>
            <a:spAutoFit/>
          </a:bodyPr>
          <a:lstStyle/>
          <a:p>
            <a:endParaRPr lang="en-US"/>
          </a:p>
        </p:txBody>
      </p:sp>
      <p:grpSp>
        <p:nvGrpSpPr>
          <p:cNvPr id="12" name="Group 100"/>
          <p:cNvGrpSpPr>
            <a:grpSpLocks/>
          </p:cNvGrpSpPr>
          <p:nvPr/>
        </p:nvGrpSpPr>
        <p:grpSpPr bwMode="auto">
          <a:xfrm>
            <a:off x="5172075" y="2857500"/>
            <a:ext cx="342900" cy="276225"/>
            <a:chOff x="3414" y="3192"/>
            <a:chExt cx="216" cy="174"/>
          </a:xfrm>
        </p:grpSpPr>
        <p:grpSp>
          <p:nvGrpSpPr>
            <p:cNvPr id="13" name="Group 101"/>
            <p:cNvGrpSpPr>
              <a:grpSpLocks/>
            </p:cNvGrpSpPr>
            <p:nvPr/>
          </p:nvGrpSpPr>
          <p:grpSpPr bwMode="auto">
            <a:xfrm>
              <a:off x="3426" y="3192"/>
              <a:ext cx="204" cy="174"/>
              <a:chOff x="3372" y="882"/>
              <a:chExt cx="276" cy="228"/>
            </a:xfrm>
          </p:grpSpPr>
          <p:sp>
            <p:nvSpPr>
              <p:cNvPr id="10342" name="AutoShape 102"/>
              <p:cNvSpPr>
                <a:spLocks noChangeArrowheads="1"/>
              </p:cNvSpPr>
              <p:nvPr/>
            </p:nvSpPr>
            <p:spPr bwMode="auto">
              <a:xfrm>
                <a:off x="3372" y="882"/>
                <a:ext cx="276" cy="228"/>
              </a:xfrm>
              <a:prstGeom prst="hexagon">
                <a:avLst>
                  <a:gd name="adj" fmla="val 30263"/>
                  <a:gd name="vf" fmla="val 115470"/>
                </a:avLst>
              </a:prstGeom>
              <a:solidFill>
                <a:srgbClr val="FFFFFF"/>
              </a:solidFill>
              <a:ln w="9525">
                <a:solidFill>
                  <a:srgbClr val="FF3300"/>
                </a:solidFill>
                <a:miter lim="800000"/>
                <a:headEnd/>
                <a:tailEnd/>
              </a:ln>
              <a:effectLst/>
            </p:spPr>
            <p:txBody>
              <a:bodyPr lIns="90000" tIns="46800" rIns="36000" bIns="46800" anchor="ctr">
                <a:prstTxWarp prst="textNoShape">
                  <a:avLst/>
                </a:prstTxWarp>
                <a:spAutoFit/>
              </a:bodyPr>
              <a:lstStyle/>
              <a:p>
                <a:endParaRPr lang="en-US"/>
              </a:p>
            </p:txBody>
          </p:sp>
          <p:sp>
            <p:nvSpPr>
              <p:cNvPr id="10343" name="AutoShape 103"/>
              <p:cNvSpPr>
                <a:spLocks noChangeArrowheads="1"/>
              </p:cNvSpPr>
              <p:nvPr/>
            </p:nvSpPr>
            <p:spPr bwMode="auto">
              <a:xfrm>
                <a:off x="3402" y="903"/>
                <a:ext cx="214" cy="183"/>
              </a:xfrm>
              <a:prstGeom prst="hexagon">
                <a:avLst>
                  <a:gd name="adj" fmla="val 29235"/>
                  <a:gd name="vf" fmla="val 115470"/>
                </a:avLst>
              </a:prstGeom>
              <a:solidFill>
                <a:srgbClr val="FF0000"/>
              </a:solidFill>
              <a:ln w="9525">
                <a:solidFill>
                  <a:srgbClr val="FF0000"/>
                </a:solidFill>
                <a:miter lim="800000"/>
                <a:headEnd/>
                <a:tailEnd/>
              </a:ln>
              <a:effectLst/>
            </p:spPr>
            <p:txBody>
              <a:bodyPr lIns="90000" tIns="46800" rIns="36000" bIns="46800" anchor="ctr" anchorCtr="1">
                <a:prstTxWarp prst="textNoShape">
                  <a:avLst/>
                </a:prstTxWarp>
              </a:bodyPr>
              <a:lstStyle/>
              <a:p>
                <a:pPr algn="ctr" eaLnBrk="0" hangingPunct="0">
                  <a:spcBef>
                    <a:spcPct val="50000"/>
                  </a:spcBef>
                  <a:buFont typeface="Wingdings" pitchFamily="-65" charset="2"/>
                  <a:buNone/>
                </a:pPr>
                <a:endParaRPr lang="en-US" sz="400" b="1">
                  <a:solidFill>
                    <a:schemeClr val="bg1"/>
                  </a:solidFill>
                  <a:latin typeface="Times New Roman" pitchFamily="-65" charset="0"/>
                </a:endParaRPr>
              </a:p>
            </p:txBody>
          </p:sp>
        </p:grpSp>
        <p:sp>
          <p:nvSpPr>
            <p:cNvPr id="10344" name="Text Box 104"/>
            <p:cNvSpPr txBox="1">
              <a:spLocks noChangeArrowheads="1"/>
            </p:cNvSpPr>
            <p:nvPr/>
          </p:nvSpPr>
          <p:spPr bwMode="auto">
            <a:xfrm>
              <a:off x="3414" y="3224"/>
              <a:ext cx="205" cy="116"/>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600" b="1">
                  <a:solidFill>
                    <a:schemeClr val="bg1"/>
                  </a:solidFill>
                  <a:latin typeface="Times New Roman" pitchFamily="-65" charset="0"/>
                </a:rPr>
                <a:t>STOP</a:t>
              </a:r>
            </a:p>
          </p:txBody>
        </p:sp>
      </p:grpSp>
      <p:grpSp>
        <p:nvGrpSpPr>
          <p:cNvPr id="14" name="Group 105"/>
          <p:cNvGrpSpPr>
            <a:grpSpLocks/>
          </p:cNvGrpSpPr>
          <p:nvPr/>
        </p:nvGrpSpPr>
        <p:grpSpPr bwMode="auto">
          <a:xfrm>
            <a:off x="5181600" y="2019300"/>
            <a:ext cx="342900" cy="276225"/>
            <a:chOff x="3414" y="3192"/>
            <a:chExt cx="216" cy="174"/>
          </a:xfrm>
        </p:grpSpPr>
        <p:grpSp>
          <p:nvGrpSpPr>
            <p:cNvPr id="15" name="Group 106"/>
            <p:cNvGrpSpPr>
              <a:grpSpLocks/>
            </p:cNvGrpSpPr>
            <p:nvPr/>
          </p:nvGrpSpPr>
          <p:grpSpPr bwMode="auto">
            <a:xfrm>
              <a:off x="3426" y="3192"/>
              <a:ext cx="204" cy="174"/>
              <a:chOff x="3372" y="882"/>
              <a:chExt cx="276" cy="228"/>
            </a:xfrm>
          </p:grpSpPr>
          <p:sp>
            <p:nvSpPr>
              <p:cNvPr id="10347" name="AutoShape 107"/>
              <p:cNvSpPr>
                <a:spLocks noChangeArrowheads="1"/>
              </p:cNvSpPr>
              <p:nvPr/>
            </p:nvSpPr>
            <p:spPr bwMode="auto">
              <a:xfrm>
                <a:off x="3372" y="882"/>
                <a:ext cx="276" cy="228"/>
              </a:xfrm>
              <a:prstGeom prst="hexagon">
                <a:avLst>
                  <a:gd name="adj" fmla="val 30263"/>
                  <a:gd name="vf" fmla="val 115470"/>
                </a:avLst>
              </a:prstGeom>
              <a:solidFill>
                <a:srgbClr val="FFFFFF"/>
              </a:solidFill>
              <a:ln w="9525">
                <a:solidFill>
                  <a:srgbClr val="FF3300"/>
                </a:solidFill>
                <a:miter lim="800000"/>
                <a:headEnd/>
                <a:tailEnd/>
              </a:ln>
              <a:effectLst/>
            </p:spPr>
            <p:txBody>
              <a:bodyPr lIns="90000" tIns="46800" rIns="36000" bIns="46800" anchor="ctr">
                <a:prstTxWarp prst="textNoShape">
                  <a:avLst/>
                </a:prstTxWarp>
                <a:spAutoFit/>
              </a:bodyPr>
              <a:lstStyle/>
              <a:p>
                <a:endParaRPr lang="en-US"/>
              </a:p>
            </p:txBody>
          </p:sp>
          <p:sp>
            <p:nvSpPr>
              <p:cNvPr id="10348" name="AutoShape 108"/>
              <p:cNvSpPr>
                <a:spLocks noChangeArrowheads="1"/>
              </p:cNvSpPr>
              <p:nvPr/>
            </p:nvSpPr>
            <p:spPr bwMode="auto">
              <a:xfrm>
                <a:off x="3402" y="903"/>
                <a:ext cx="214" cy="183"/>
              </a:xfrm>
              <a:prstGeom prst="hexagon">
                <a:avLst>
                  <a:gd name="adj" fmla="val 29235"/>
                  <a:gd name="vf" fmla="val 115470"/>
                </a:avLst>
              </a:prstGeom>
              <a:solidFill>
                <a:srgbClr val="FF0000"/>
              </a:solidFill>
              <a:ln w="9525">
                <a:solidFill>
                  <a:srgbClr val="FF0000"/>
                </a:solidFill>
                <a:miter lim="800000"/>
                <a:headEnd/>
                <a:tailEnd/>
              </a:ln>
              <a:effectLst/>
            </p:spPr>
            <p:txBody>
              <a:bodyPr lIns="90000" tIns="46800" rIns="36000" bIns="46800" anchor="ctr" anchorCtr="1">
                <a:prstTxWarp prst="textNoShape">
                  <a:avLst/>
                </a:prstTxWarp>
              </a:bodyPr>
              <a:lstStyle/>
              <a:p>
                <a:pPr algn="ctr" eaLnBrk="0" hangingPunct="0">
                  <a:spcBef>
                    <a:spcPct val="50000"/>
                  </a:spcBef>
                  <a:buFont typeface="Wingdings" pitchFamily="-65" charset="2"/>
                  <a:buNone/>
                </a:pPr>
                <a:endParaRPr lang="en-US" sz="400" b="1">
                  <a:solidFill>
                    <a:schemeClr val="bg1"/>
                  </a:solidFill>
                  <a:latin typeface="Times New Roman" pitchFamily="-65" charset="0"/>
                </a:endParaRPr>
              </a:p>
            </p:txBody>
          </p:sp>
        </p:grpSp>
        <p:sp>
          <p:nvSpPr>
            <p:cNvPr id="10349" name="Text Box 109"/>
            <p:cNvSpPr txBox="1">
              <a:spLocks noChangeArrowheads="1"/>
            </p:cNvSpPr>
            <p:nvPr/>
          </p:nvSpPr>
          <p:spPr bwMode="auto">
            <a:xfrm>
              <a:off x="3414" y="3224"/>
              <a:ext cx="205" cy="116"/>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600" b="1">
                  <a:solidFill>
                    <a:schemeClr val="bg1"/>
                  </a:solidFill>
                  <a:latin typeface="Times New Roman" pitchFamily="-65" charset="0"/>
                </a:rPr>
                <a:t>STOP</a:t>
              </a:r>
            </a:p>
          </p:txBody>
        </p:sp>
      </p:grpSp>
      <p:sp>
        <p:nvSpPr>
          <p:cNvPr id="10350" name="AutoShape 110"/>
          <p:cNvSpPr>
            <a:spLocks noChangeArrowheads="1"/>
          </p:cNvSpPr>
          <p:nvPr/>
        </p:nvSpPr>
        <p:spPr bwMode="auto">
          <a:xfrm>
            <a:off x="5964238" y="666750"/>
            <a:ext cx="276225" cy="342900"/>
          </a:xfrm>
          <a:prstGeom prst="foldedCorner">
            <a:avLst>
              <a:gd name="adj" fmla="val 50000"/>
            </a:avLst>
          </a:prstGeom>
          <a:solidFill>
            <a:srgbClr val="99CCFF">
              <a:alpha val="31000"/>
            </a:srgbClr>
          </a:solidFill>
          <a:ln w="9525">
            <a:solidFill>
              <a:srgbClr val="3366FF"/>
            </a:solidFill>
            <a:round/>
            <a:headEnd/>
            <a:tailEnd/>
          </a:ln>
          <a:effectLst/>
        </p:spPr>
        <p:txBody>
          <a:bodyPr lIns="90000" tIns="46800" rIns="36000" bIns="46800" anchor="ctr">
            <a:prstTxWarp prst="textNoShape">
              <a:avLst/>
            </a:prstTxWarp>
            <a:spAutoFit/>
          </a:bodyPr>
          <a:lstStyle/>
          <a:p>
            <a:endParaRPr lang="en-US"/>
          </a:p>
        </p:txBody>
      </p:sp>
      <p:sp>
        <p:nvSpPr>
          <p:cNvPr id="10351" name="AutoShape 111"/>
          <p:cNvSpPr>
            <a:spLocks noChangeArrowheads="1"/>
          </p:cNvSpPr>
          <p:nvPr/>
        </p:nvSpPr>
        <p:spPr bwMode="auto">
          <a:xfrm>
            <a:off x="5964238" y="1685925"/>
            <a:ext cx="276225" cy="342900"/>
          </a:xfrm>
          <a:prstGeom prst="foldedCorner">
            <a:avLst>
              <a:gd name="adj" fmla="val 50000"/>
            </a:avLst>
          </a:prstGeom>
          <a:solidFill>
            <a:srgbClr val="FFCC99">
              <a:alpha val="50999"/>
            </a:srgbClr>
          </a:solidFill>
          <a:ln w="9525">
            <a:solidFill>
              <a:srgbClr val="FF9900"/>
            </a:solidFill>
            <a:round/>
            <a:headEnd/>
            <a:tailEnd/>
          </a:ln>
          <a:effectLst/>
        </p:spPr>
        <p:txBody>
          <a:bodyPr lIns="90000" tIns="46800" rIns="36000" bIns="46800" anchor="ctr">
            <a:prstTxWarp prst="textNoShape">
              <a:avLst/>
            </a:prstTxWarp>
            <a:spAutoFit/>
          </a:bodyPr>
          <a:lstStyle/>
          <a:p>
            <a:endParaRPr lang="en-US"/>
          </a:p>
        </p:txBody>
      </p:sp>
      <p:sp>
        <p:nvSpPr>
          <p:cNvPr id="10352" name="AutoShape 112"/>
          <p:cNvSpPr>
            <a:spLocks noChangeArrowheads="1"/>
          </p:cNvSpPr>
          <p:nvPr/>
        </p:nvSpPr>
        <p:spPr bwMode="auto">
          <a:xfrm>
            <a:off x="5964238" y="2543175"/>
            <a:ext cx="276225" cy="342900"/>
          </a:xfrm>
          <a:prstGeom prst="foldedCorner">
            <a:avLst>
              <a:gd name="adj" fmla="val 50000"/>
            </a:avLst>
          </a:prstGeom>
          <a:solidFill>
            <a:srgbClr val="0000FF">
              <a:alpha val="50000"/>
            </a:srgbClr>
          </a:solidFill>
          <a:ln w="9525">
            <a:solidFill>
              <a:schemeClr val="accent2"/>
            </a:solidFill>
            <a:round/>
            <a:headEnd/>
            <a:tailEnd/>
          </a:ln>
          <a:effectLst/>
        </p:spPr>
        <p:txBody>
          <a:bodyPr lIns="90000" tIns="46800" rIns="36000" bIns="46800" anchor="ctr">
            <a:prstTxWarp prst="textNoShape">
              <a:avLst/>
            </a:prstTxWarp>
            <a:spAutoFit/>
          </a:bodyPr>
          <a:lstStyle/>
          <a:p>
            <a:endParaRPr lang="en-US"/>
          </a:p>
        </p:txBody>
      </p:sp>
      <p:grpSp>
        <p:nvGrpSpPr>
          <p:cNvPr id="16" name="Group 113"/>
          <p:cNvGrpSpPr>
            <a:grpSpLocks/>
          </p:cNvGrpSpPr>
          <p:nvPr/>
        </p:nvGrpSpPr>
        <p:grpSpPr bwMode="auto">
          <a:xfrm>
            <a:off x="5992813" y="2562225"/>
            <a:ext cx="161925" cy="219075"/>
            <a:chOff x="1908" y="1428"/>
            <a:chExt cx="132" cy="156"/>
          </a:xfrm>
        </p:grpSpPr>
        <p:sp>
          <p:nvSpPr>
            <p:cNvPr id="10354" name="AutoShape 114"/>
            <p:cNvSpPr>
              <a:spLocks noChangeArrowheads="1"/>
            </p:cNvSpPr>
            <p:nvPr/>
          </p:nvSpPr>
          <p:spPr bwMode="auto">
            <a:xfrm>
              <a:off x="1908" y="1428"/>
              <a:ext cx="96" cy="120"/>
            </a:xfrm>
            <a:prstGeom prst="foldedCorner">
              <a:avLst>
                <a:gd name="adj" fmla="val 50000"/>
              </a:avLst>
            </a:prstGeom>
            <a:solidFill>
              <a:srgbClr val="DDDDDD"/>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10355" name="AutoShape 115"/>
            <p:cNvSpPr>
              <a:spLocks noChangeArrowheads="1"/>
            </p:cNvSpPr>
            <p:nvPr/>
          </p:nvSpPr>
          <p:spPr bwMode="auto">
            <a:xfrm>
              <a:off x="1926" y="1446"/>
              <a:ext cx="96" cy="120"/>
            </a:xfrm>
            <a:prstGeom prst="foldedCorner">
              <a:avLst>
                <a:gd name="adj" fmla="val 50000"/>
              </a:avLst>
            </a:prstGeom>
            <a:solidFill>
              <a:srgbClr val="DDDDDD"/>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10356" name="AutoShape 116"/>
            <p:cNvSpPr>
              <a:spLocks noChangeArrowheads="1"/>
            </p:cNvSpPr>
            <p:nvPr/>
          </p:nvSpPr>
          <p:spPr bwMode="auto">
            <a:xfrm>
              <a:off x="1944" y="1464"/>
              <a:ext cx="96" cy="120"/>
            </a:xfrm>
            <a:prstGeom prst="foldedCorner">
              <a:avLst>
                <a:gd name="adj" fmla="val 50000"/>
              </a:avLst>
            </a:prstGeom>
            <a:solidFill>
              <a:srgbClr val="DDDDDD"/>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grpSp>
      <p:sp>
        <p:nvSpPr>
          <p:cNvPr id="10357" name="Rectangle 117"/>
          <p:cNvSpPr>
            <a:spLocks noChangeArrowheads="1"/>
          </p:cNvSpPr>
          <p:nvPr/>
        </p:nvSpPr>
        <p:spPr bwMode="auto">
          <a:xfrm>
            <a:off x="6011863" y="1743075"/>
            <a:ext cx="95250" cy="95250"/>
          </a:xfrm>
          <a:prstGeom prst="rect">
            <a:avLst/>
          </a:prstGeom>
          <a:solidFill>
            <a:srgbClr val="99CC00"/>
          </a:solidFill>
          <a:ln w="9525">
            <a:solidFill>
              <a:srgbClr val="808000"/>
            </a:solidFill>
            <a:miter lim="800000"/>
            <a:headEnd/>
            <a:tailEnd/>
          </a:ln>
          <a:effectLst/>
        </p:spPr>
        <p:txBody>
          <a:bodyPr lIns="90000" tIns="46800" rIns="36000" bIns="46800" anchor="ctr">
            <a:prstTxWarp prst="textNoShape">
              <a:avLst/>
            </a:prstTxWarp>
            <a:spAutoFit/>
          </a:bodyPr>
          <a:lstStyle/>
          <a:p>
            <a:endParaRPr lang="en-US"/>
          </a:p>
        </p:txBody>
      </p:sp>
      <p:sp>
        <p:nvSpPr>
          <p:cNvPr id="10358" name="Oval 118"/>
          <p:cNvSpPr>
            <a:spLocks noChangeArrowheads="1"/>
          </p:cNvSpPr>
          <p:nvPr/>
        </p:nvSpPr>
        <p:spPr bwMode="auto">
          <a:xfrm>
            <a:off x="6002338" y="704850"/>
            <a:ext cx="104775" cy="114300"/>
          </a:xfrm>
          <a:prstGeom prst="ellipse">
            <a:avLst/>
          </a:prstGeom>
          <a:solidFill>
            <a:srgbClr val="FFFF00"/>
          </a:solidFill>
          <a:ln w="9525">
            <a:solidFill>
              <a:srgbClr val="FF9900"/>
            </a:solidFill>
            <a:round/>
            <a:headEnd/>
            <a:tailEnd/>
          </a:ln>
          <a:effectLst/>
        </p:spPr>
        <p:txBody>
          <a:bodyPr lIns="90000" tIns="46800" rIns="36000" bIns="46800" anchor="ctr">
            <a:prstTxWarp prst="textNoShape">
              <a:avLst/>
            </a:prstTxWarp>
            <a:spAutoFit/>
          </a:bodyPr>
          <a:lstStyle/>
          <a:p>
            <a:endParaRPr lang="en-US"/>
          </a:p>
        </p:txBody>
      </p:sp>
      <p:sp>
        <p:nvSpPr>
          <p:cNvPr id="10359" name="AutoShape 119"/>
          <p:cNvSpPr>
            <a:spLocks noChangeArrowheads="1"/>
          </p:cNvSpPr>
          <p:nvPr/>
        </p:nvSpPr>
        <p:spPr bwMode="auto">
          <a:xfrm rot="24067143">
            <a:off x="6135688" y="962025"/>
            <a:ext cx="306387" cy="176213"/>
          </a:xfrm>
          <a:custGeom>
            <a:avLst/>
            <a:gdLst>
              <a:gd name="G0" fmla="+- 8382 0 0"/>
              <a:gd name="G1" fmla="+- 4800 0 0"/>
              <a:gd name="G2" fmla="+- 21600 0 4800"/>
              <a:gd name="G3" fmla="+- 10800 0 4800"/>
              <a:gd name="G4" fmla="+- 21600 0 8382"/>
              <a:gd name="G5" fmla="*/ G4 G3 10800"/>
              <a:gd name="G6" fmla="+- 21600 0 G5"/>
              <a:gd name="T0" fmla="*/ 8382 w 21600"/>
              <a:gd name="T1" fmla="*/ 0 h 21600"/>
              <a:gd name="T2" fmla="*/ 0 w 21600"/>
              <a:gd name="T3" fmla="*/ 10800 h 21600"/>
              <a:gd name="T4" fmla="*/ 838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8382" y="0"/>
                </a:moveTo>
                <a:lnTo>
                  <a:pt x="8382" y="4800"/>
                </a:lnTo>
                <a:lnTo>
                  <a:pt x="3375" y="4800"/>
                </a:lnTo>
                <a:lnTo>
                  <a:pt x="3375" y="16800"/>
                </a:lnTo>
                <a:lnTo>
                  <a:pt x="8382" y="16800"/>
                </a:lnTo>
                <a:lnTo>
                  <a:pt x="8382" y="21600"/>
                </a:lnTo>
                <a:lnTo>
                  <a:pt x="21600" y="10800"/>
                </a:lnTo>
                <a:close/>
              </a:path>
              <a:path w="21600" h="21600">
                <a:moveTo>
                  <a:pt x="1350" y="4800"/>
                </a:moveTo>
                <a:lnTo>
                  <a:pt x="1350" y="16800"/>
                </a:lnTo>
                <a:lnTo>
                  <a:pt x="2700" y="16800"/>
                </a:lnTo>
                <a:lnTo>
                  <a:pt x="2700" y="4800"/>
                </a:lnTo>
                <a:close/>
              </a:path>
              <a:path w="21600" h="21600">
                <a:moveTo>
                  <a:pt x="0" y="4800"/>
                </a:moveTo>
                <a:lnTo>
                  <a:pt x="0" y="16800"/>
                </a:lnTo>
                <a:lnTo>
                  <a:pt x="675" y="16800"/>
                </a:lnTo>
                <a:lnTo>
                  <a:pt x="675" y="4800"/>
                </a:lnTo>
                <a:close/>
              </a:path>
            </a:pathLst>
          </a:custGeom>
          <a:solidFill>
            <a:srgbClr val="99CCFF">
              <a:alpha val="31000"/>
            </a:srgbClr>
          </a:solidFill>
          <a:ln w="9525">
            <a:solidFill>
              <a:srgbClr val="3366FF"/>
            </a:solidFill>
            <a:miter lim="800000"/>
            <a:headEnd/>
            <a:tailEnd/>
          </a:ln>
          <a:effectLst/>
        </p:spPr>
        <p:txBody>
          <a:bodyPr lIns="90000" tIns="46800" rIns="36000" bIns="46800" anchor="ctr">
            <a:prstTxWarp prst="textNoShape">
              <a:avLst/>
            </a:prstTxWarp>
            <a:spAutoFit/>
          </a:bodyPr>
          <a:lstStyle/>
          <a:p>
            <a:endParaRPr lang="en-US"/>
          </a:p>
        </p:txBody>
      </p:sp>
      <p:sp>
        <p:nvSpPr>
          <p:cNvPr id="10360" name="AutoShape 120"/>
          <p:cNvSpPr>
            <a:spLocks noChangeArrowheads="1"/>
          </p:cNvSpPr>
          <p:nvPr/>
        </p:nvSpPr>
        <p:spPr bwMode="auto">
          <a:xfrm rot="24067143">
            <a:off x="6164263" y="2847975"/>
            <a:ext cx="306387" cy="176213"/>
          </a:xfrm>
          <a:custGeom>
            <a:avLst/>
            <a:gdLst>
              <a:gd name="G0" fmla="+- 8382 0 0"/>
              <a:gd name="G1" fmla="+- 4800 0 0"/>
              <a:gd name="G2" fmla="+- 21600 0 4800"/>
              <a:gd name="G3" fmla="+- 10800 0 4800"/>
              <a:gd name="G4" fmla="+- 21600 0 8382"/>
              <a:gd name="G5" fmla="*/ G4 G3 10800"/>
              <a:gd name="G6" fmla="+- 21600 0 G5"/>
              <a:gd name="T0" fmla="*/ 8382 w 21600"/>
              <a:gd name="T1" fmla="*/ 0 h 21600"/>
              <a:gd name="T2" fmla="*/ 0 w 21600"/>
              <a:gd name="T3" fmla="*/ 10800 h 21600"/>
              <a:gd name="T4" fmla="*/ 838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8382" y="0"/>
                </a:moveTo>
                <a:lnTo>
                  <a:pt x="8382" y="4800"/>
                </a:lnTo>
                <a:lnTo>
                  <a:pt x="3375" y="4800"/>
                </a:lnTo>
                <a:lnTo>
                  <a:pt x="3375" y="16800"/>
                </a:lnTo>
                <a:lnTo>
                  <a:pt x="8382" y="16800"/>
                </a:lnTo>
                <a:lnTo>
                  <a:pt x="8382" y="21600"/>
                </a:lnTo>
                <a:lnTo>
                  <a:pt x="21600" y="10800"/>
                </a:lnTo>
                <a:close/>
              </a:path>
              <a:path w="21600" h="21600">
                <a:moveTo>
                  <a:pt x="1350" y="4800"/>
                </a:moveTo>
                <a:lnTo>
                  <a:pt x="1350" y="16800"/>
                </a:lnTo>
                <a:lnTo>
                  <a:pt x="2700" y="16800"/>
                </a:lnTo>
                <a:lnTo>
                  <a:pt x="2700" y="4800"/>
                </a:lnTo>
                <a:close/>
              </a:path>
              <a:path w="21600" h="21600">
                <a:moveTo>
                  <a:pt x="0" y="4800"/>
                </a:moveTo>
                <a:lnTo>
                  <a:pt x="0" y="16800"/>
                </a:lnTo>
                <a:lnTo>
                  <a:pt x="675" y="16800"/>
                </a:lnTo>
                <a:lnTo>
                  <a:pt x="675" y="4800"/>
                </a:lnTo>
                <a:close/>
              </a:path>
            </a:pathLst>
          </a:custGeom>
          <a:solidFill>
            <a:srgbClr val="0000FF">
              <a:alpha val="50000"/>
            </a:srgbClr>
          </a:solidFill>
          <a:ln w="9525">
            <a:solidFill>
              <a:schemeClr val="accent2"/>
            </a:solidFill>
            <a:miter lim="800000"/>
            <a:headEnd/>
            <a:tailEnd/>
          </a:ln>
          <a:effectLst/>
        </p:spPr>
        <p:txBody>
          <a:bodyPr lIns="90000" tIns="46800" rIns="36000" bIns="46800" anchor="ctr">
            <a:prstTxWarp prst="textNoShape">
              <a:avLst/>
            </a:prstTxWarp>
            <a:spAutoFit/>
          </a:bodyPr>
          <a:lstStyle/>
          <a:p>
            <a:endParaRPr lang="en-US"/>
          </a:p>
        </p:txBody>
      </p:sp>
      <p:sp>
        <p:nvSpPr>
          <p:cNvPr id="10361" name="AutoShape 121"/>
          <p:cNvSpPr>
            <a:spLocks noChangeArrowheads="1"/>
          </p:cNvSpPr>
          <p:nvPr/>
        </p:nvSpPr>
        <p:spPr bwMode="auto">
          <a:xfrm rot="24067143">
            <a:off x="6154738" y="1990725"/>
            <a:ext cx="306387" cy="176213"/>
          </a:xfrm>
          <a:custGeom>
            <a:avLst/>
            <a:gdLst>
              <a:gd name="G0" fmla="+- 8382 0 0"/>
              <a:gd name="G1" fmla="+- 4800 0 0"/>
              <a:gd name="G2" fmla="+- 21600 0 4800"/>
              <a:gd name="G3" fmla="+- 10800 0 4800"/>
              <a:gd name="G4" fmla="+- 21600 0 8382"/>
              <a:gd name="G5" fmla="*/ G4 G3 10800"/>
              <a:gd name="G6" fmla="+- 21600 0 G5"/>
              <a:gd name="T0" fmla="*/ 8382 w 21600"/>
              <a:gd name="T1" fmla="*/ 0 h 21600"/>
              <a:gd name="T2" fmla="*/ 0 w 21600"/>
              <a:gd name="T3" fmla="*/ 10800 h 21600"/>
              <a:gd name="T4" fmla="*/ 838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8382" y="0"/>
                </a:moveTo>
                <a:lnTo>
                  <a:pt x="8382" y="4800"/>
                </a:lnTo>
                <a:lnTo>
                  <a:pt x="3375" y="4800"/>
                </a:lnTo>
                <a:lnTo>
                  <a:pt x="3375" y="16800"/>
                </a:lnTo>
                <a:lnTo>
                  <a:pt x="8382" y="16800"/>
                </a:lnTo>
                <a:lnTo>
                  <a:pt x="8382" y="21600"/>
                </a:lnTo>
                <a:lnTo>
                  <a:pt x="21600" y="10800"/>
                </a:lnTo>
                <a:close/>
              </a:path>
              <a:path w="21600" h="21600">
                <a:moveTo>
                  <a:pt x="1350" y="4800"/>
                </a:moveTo>
                <a:lnTo>
                  <a:pt x="1350" y="16800"/>
                </a:lnTo>
                <a:lnTo>
                  <a:pt x="2700" y="16800"/>
                </a:lnTo>
                <a:lnTo>
                  <a:pt x="2700" y="4800"/>
                </a:lnTo>
                <a:close/>
              </a:path>
              <a:path w="21600" h="21600">
                <a:moveTo>
                  <a:pt x="0" y="4800"/>
                </a:moveTo>
                <a:lnTo>
                  <a:pt x="0" y="16800"/>
                </a:lnTo>
                <a:lnTo>
                  <a:pt x="675" y="16800"/>
                </a:lnTo>
                <a:lnTo>
                  <a:pt x="675" y="4800"/>
                </a:lnTo>
                <a:close/>
              </a:path>
            </a:pathLst>
          </a:custGeom>
          <a:solidFill>
            <a:srgbClr val="FFCC99">
              <a:alpha val="50999"/>
            </a:srgbClr>
          </a:solidFill>
          <a:ln w="9525">
            <a:solidFill>
              <a:srgbClr val="FF9900"/>
            </a:solidFill>
            <a:miter lim="800000"/>
            <a:headEnd/>
            <a:tailEnd/>
          </a:ln>
          <a:effectLst/>
        </p:spPr>
        <p:txBody>
          <a:bodyPr lIns="90000" tIns="46800" rIns="36000" bIns="46800" anchor="ctr">
            <a:prstTxWarp prst="textNoShape">
              <a:avLst/>
            </a:prstTxWarp>
            <a:spAutoFit/>
          </a:bodyPr>
          <a:lstStyle/>
          <a:p>
            <a:endParaRPr lang="en-US"/>
          </a:p>
        </p:txBody>
      </p:sp>
      <p:sp>
        <p:nvSpPr>
          <p:cNvPr id="10362" name="Text Box 122"/>
          <p:cNvSpPr txBox="1">
            <a:spLocks noChangeArrowheads="1"/>
          </p:cNvSpPr>
          <p:nvPr/>
        </p:nvSpPr>
        <p:spPr bwMode="auto">
          <a:xfrm rot="18658579">
            <a:off x="5829300" y="758825"/>
            <a:ext cx="487363" cy="214313"/>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rgbClr val="120C80"/>
                </a:solidFill>
                <a:latin typeface="Times New Roman" pitchFamily="-65" charset="0"/>
              </a:rPr>
              <a:t>Back up</a:t>
            </a:r>
          </a:p>
        </p:txBody>
      </p:sp>
      <p:sp>
        <p:nvSpPr>
          <p:cNvPr id="10363" name="Text Box 123"/>
          <p:cNvSpPr txBox="1">
            <a:spLocks noChangeArrowheads="1"/>
          </p:cNvSpPr>
          <p:nvPr/>
        </p:nvSpPr>
        <p:spPr bwMode="auto">
          <a:xfrm rot="18658579">
            <a:off x="5829300" y="1768475"/>
            <a:ext cx="487363" cy="214313"/>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rgbClr val="120C80"/>
                </a:solidFill>
                <a:latin typeface="Times New Roman" pitchFamily="-65" charset="0"/>
              </a:rPr>
              <a:t>Back up</a:t>
            </a:r>
          </a:p>
        </p:txBody>
      </p:sp>
      <p:sp>
        <p:nvSpPr>
          <p:cNvPr id="10364" name="Text Box 124"/>
          <p:cNvSpPr txBox="1">
            <a:spLocks noChangeArrowheads="1"/>
          </p:cNvSpPr>
          <p:nvPr/>
        </p:nvSpPr>
        <p:spPr bwMode="auto">
          <a:xfrm rot="18658579">
            <a:off x="5838825" y="2644775"/>
            <a:ext cx="487363" cy="214313"/>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chemeClr val="bg1"/>
                </a:solidFill>
                <a:latin typeface="Times New Roman" pitchFamily="-65" charset="0"/>
              </a:rPr>
              <a:t>Back up</a:t>
            </a:r>
          </a:p>
        </p:txBody>
      </p:sp>
      <p:cxnSp>
        <p:nvCxnSpPr>
          <p:cNvPr id="10365" name="AutoShape 125"/>
          <p:cNvCxnSpPr>
            <a:cxnSpLocks noChangeShapeType="1"/>
            <a:stCxn id="10384" idx="6"/>
            <a:endCxn id="10385" idx="1"/>
          </p:cNvCxnSpPr>
          <p:nvPr/>
        </p:nvCxnSpPr>
        <p:spPr bwMode="auto">
          <a:xfrm flipH="1">
            <a:off x="6686550" y="1362075"/>
            <a:ext cx="104775" cy="981075"/>
          </a:xfrm>
          <a:prstGeom prst="curvedConnector5">
            <a:avLst>
              <a:gd name="adj1" fmla="val -116671"/>
              <a:gd name="adj2" fmla="val 50486"/>
              <a:gd name="adj3" fmla="val 209088"/>
            </a:avLst>
          </a:prstGeom>
          <a:noFill/>
          <a:ln w="9525">
            <a:solidFill>
              <a:srgbClr val="FFCC00"/>
            </a:solidFill>
            <a:round/>
            <a:headEnd/>
            <a:tailEnd type="triangle" w="med" len="med"/>
          </a:ln>
          <a:effectLst/>
        </p:spPr>
      </p:cxnSp>
      <p:sp>
        <p:nvSpPr>
          <p:cNvPr id="10366" name="Rectangle 126"/>
          <p:cNvSpPr>
            <a:spLocks noGrp="1" noChangeArrowheads="1"/>
          </p:cNvSpPr>
          <p:nvPr>
            <p:ph type="body" idx="1"/>
          </p:nvPr>
        </p:nvSpPr>
        <p:spPr>
          <a:xfrm>
            <a:off x="962025" y="3916362"/>
            <a:ext cx="7483475" cy="2560638"/>
          </a:xfrm>
          <a:noFill/>
          <a:ln/>
        </p:spPr>
        <p:txBody>
          <a:bodyPr/>
          <a:lstStyle/>
          <a:p>
            <a:pPr>
              <a:lnSpc>
                <a:spcPct val="80000"/>
              </a:lnSpc>
            </a:pPr>
            <a:r>
              <a:rPr lang="en-US" sz="1400" dirty="0"/>
              <a:t>Restoration procedure </a:t>
            </a:r>
          </a:p>
          <a:p>
            <a:pPr lvl="1">
              <a:lnSpc>
                <a:spcPct val="80000"/>
              </a:lnSpc>
            </a:pPr>
            <a:r>
              <a:rPr lang="en-US" sz="1400" dirty="0"/>
              <a:t>All the environment is stopped</a:t>
            </a:r>
          </a:p>
          <a:p>
            <a:pPr lvl="1">
              <a:lnSpc>
                <a:spcPct val="80000"/>
              </a:lnSpc>
            </a:pPr>
            <a:r>
              <a:rPr lang="en-US" sz="1400" dirty="0"/>
              <a:t>From the backups offline files, all databases and vaults are unloaded</a:t>
            </a:r>
            <a:endParaRPr lang="en-US" sz="1400" dirty="0" smtClean="0"/>
          </a:p>
          <a:p>
            <a:pPr>
              <a:lnSpc>
                <a:spcPct val="80000"/>
              </a:lnSpc>
            </a:pPr>
            <a:r>
              <a:rPr lang="en-US" sz="1400" dirty="0" smtClean="0"/>
              <a:t>After </a:t>
            </a:r>
            <a:r>
              <a:rPr lang="en-US" sz="1400" dirty="0"/>
              <a:t>restoration :</a:t>
            </a:r>
          </a:p>
          <a:p>
            <a:pPr lvl="1">
              <a:lnSpc>
                <a:spcPct val="80000"/>
              </a:lnSpc>
            </a:pPr>
            <a:r>
              <a:rPr lang="en-US" sz="1400" dirty="0"/>
              <a:t>All databases and vaults are consistent and synchronized  between them</a:t>
            </a:r>
          </a:p>
          <a:p>
            <a:pPr lvl="1">
              <a:lnSpc>
                <a:spcPct val="80000"/>
              </a:lnSpc>
            </a:pPr>
            <a:r>
              <a:rPr lang="en-US" sz="1400" dirty="0"/>
              <a:t>The rebuilt environment is in the state at the time of the backup</a:t>
            </a:r>
          </a:p>
          <a:p>
            <a:pPr lvl="2">
              <a:lnSpc>
                <a:spcPct val="80000"/>
              </a:lnSpc>
            </a:pPr>
            <a:r>
              <a:rPr lang="en-US" sz="1000" dirty="0"/>
              <a:t>All data, instructions performed after this backup are definitely </a:t>
            </a:r>
            <a:r>
              <a:rPr lang="en-US" sz="1000" dirty="0" smtClean="0"/>
              <a:t>lost</a:t>
            </a:r>
            <a:endParaRPr lang="en-US" sz="1400" dirty="0" smtClean="0"/>
          </a:p>
          <a:p>
            <a:pPr>
              <a:lnSpc>
                <a:spcPct val="80000"/>
              </a:lnSpc>
            </a:pPr>
            <a:r>
              <a:rPr lang="en-US" sz="1400" dirty="0"/>
              <a:t>Due to the important data lost potential, this restoration is rarely used  except in case of :</a:t>
            </a:r>
          </a:p>
          <a:p>
            <a:pPr lvl="1">
              <a:lnSpc>
                <a:spcPct val="80000"/>
              </a:lnSpc>
            </a:pPr>
            <a:r>
              <a:rPr lang="en-US" sz="1400" dirty="0"/>
              <a:t>main crash of </a:t>
            </a:r>
            <a:r>
              <a:rPr lang="en-US" sz="1400" dirty="0" smtClean="0"/>
              <a:t>company or new </a:t>
            </a:r>
            <a:r>
              <a:rPr lang="en-US" sz="1400" dirty="0"/>
              <a:t>environment to set-</a:t>
            </a:r>
            <a:r>
              <a:rPr lang="en-US" sz="1400" dirty="0" smtClean="0"/>
              <a:t>up		</a:t>
            </a:r>
            <a:endParaRPr lang="en-US" sz="1400" dirty="0"/>
          </a:p>
        </p:txBody>
      </p:sp>
      <p:sp>
        <p:nvSpPr>
          <p:cNvPr id="10367" name="Rectangle 127"/>
          <p:cNvSpPr>
            <a:spLocks noChangeArrowheads="1"/>
          </p:cNvSpPr>
          <p:nvPr/>
        </p:nvSpPr>
        <p:spPr bwMode="auto">
          <a:xfrm>
            <a:off x="3200400" y="533400"/>
            <a:ext cx="857250" cy="303213"/>
          </a:xfrm>
          <a:prstGeom prst="rect">
            <a:avLst/>
          </a:prstGeom>
          <a:solidFill>
            <a:srgbClr val="FFFF99"/>
          </a:solidFill>
          <a:ln w="9525">
            <a:solidFill>
              <a:srgbClr val="FF6600"/>
            </a:solid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800" b="1">
                <a:solidFill>
                  <a:srgbClr val="FF3300"/>
                </a:solidFill>
                <a:latin typeface="Times New Roman" pitchFamily="-65" charset="0"/>
              </a:rPr>
              <a:t>Backups have been made at t1</a:t>
            </a:r>
          </a:p>
        </p:txBody>
      </p:sp>
      <p:sp>
        <p:nvSpPr>
          <p:cNvPr id="10368" name="Rectangle 128"/>
          <p:cNvSpPr>
            <a:spLocks noChangeArrowheads="1"/>
          </p:cNvSpPr>
          <p:nvPr/>
        </p:nvSpPr>
        <p:spPr bwMode="auto">
          <a:xfrm>
            <a:off x="6858000" y="3733800"/>
            <a:ext cx="1162050" cy="511175"/>
          </a:xfrm>
          <a:prstGeom prst="rect">
            <a:avLst/>
          </a:prstGeom>
          <a:solidFill>
            <a:srgbClr val="FFFF99"/>
          </a:solidFill>
          <a:ln w="9525">
            <a:solidFill>
              <a:srgbClr val="FF6600"/>
            </a:solid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800" b="1">
                <a:solidFill>
                  <a:srgbClr val="FF3300"/>
                </a:solidFill>
                <a:latin typeface="Times New Roman" pitchFamily="-65" charset="0"/>
              </a:rPr>
              <a:t>At tx, the environment is in the same state than at the moment t1</a:t>
            </a:r>
          </a:p>
        </p:txBody>
      </p:sp>
      <p:sp>
        <p:nvSpPr>
          <p:cNvPr id="10369" name="Line 129"/>
          <p:cNvSpPr>
            <a:spLocks noChangeShapeType="1"/>
          </p:cNvSpPr>
          <p:nvPr/>
        </p:nvSpPr>
        <p:spPr bwMode="auto">
          <a:xfrm>
            <a:off x="6743700" y="1066800"/>
            <a:ext cx="0" cy="2790825"/>
          </a:xfrm>
          <a:prstGeom prst="line">
            <a:avLst/>
          </a:prstGeom>
          <a:noFill/>
          <a:ln w="9525">
            <a:solidFill>
              <a:schemeClr val="tx1"/>
            </a:solidFill>
            <a:prstDash val="lgDashDotDot"/>
            <a:round/>
            <a:headEnd/>
            <a:tailEnd/>
          </a:ln>
          <a:effectLst/>
        </p:spPr>
        <p:txBody>
          <a:bodyPr wrap="none" lIns="90000" tIns="46800" rIns="36000" bIns="46800">
            <a:prstTxWarp prst="textNoShape">
              <a:avLst/>
            </a:prstTxWarp>
            <a:spAutoFit/>
          </a:bodyPr>
          <a:lstStyle/>
          <a:p>
            <a:endParaRPr lang="en-US"/>
          </a:p>
        </p:txBody>
      </p:sp>
      <p:sp>
        <p:nvSpPr>
          <p:cNvPr id="10370" name="Line 130"/>
          <p:cNvSpPr>
            <a:spLocks noChangeShapeType="1"/>
          </p:cNvSpPr>
          <p:nvPr/>
        </p:nvSpPr>
        <p:spPr bwMode="auto">
          <a:xfrm>
            <a:off x="6743700" y="3600450"/>
            <a:ext cx="0" cy="133350"/>
          </a:xfrm>
          <a:prstGeom prst="line">
            <a:avLst/>
          </a:prstGeom>
          <a:noFill/>
          <a:ln w="9525">
            <a:solidFill>
              <a:schemeClr val="tx1"/>
            </a:solidFill>
            <a:round/>
            <a:headEnd/>
            <a:tailEnd/>
          </a:ln>
          <a:effectLst/>
        </p:spPr>
        <p:txBody>
          <a:bodyPr wrap="none" lIns="90000" tIns="46800" rIns="36000" bIns="46800">
            <a:prstTxWarp prst="textNoShape">
              <a:avLst/>
            </a:prstTxWarp>
            <a:spAutoFit/>
          </a:bodyPr>
          <a:lstStyle/>
          <a:p>
            <a:endParaRPr lang="en-US"/>
          </a:p>
        </p:txBody>
      </p:sp>
      <p:sp>
        <p:nvSpPr>
          <p:cNvPr id="10371" name="Text Box 131"/>
          <p:cNvSpPr txBox="1">
            <a:spLocks noChangeArrowheads="1"/>
          </p:cNvSpPr>
          <p:nvPr/>
        </p:nvSpPr>
        <p:spPr bwMode="auto">
          <a:xfrm>
            <a:off x="6618288" y="3384550"/>
            <a:ext cx="233362"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1000" b="1">
                <a:solidFill>
                  <a:srgbClr val="120C80"/>
                </a:solidFill>
                <a:latin typeface="Times New Roman" pitchFamily="-65" charset="0"/>
              </a:rPr>
              <a:t>tx</a:t>
            </a:r>
          </a:p>
        </p:txBody>
      </p:sp>
      <p:sp>
        <p:nvSpPr>
          <p:cNvPr id="10372" name="Rectangle 132"/>
          <p:cNvSpPr>
            <a:spLocks noChangeArrowheads="1"/>
          </p:cNvSpPr>
          <p:nvPr/>
        </p:nvSpPr>
        <p:spPr bwMode="auto">
          <a:xfrm>
            <a:off x="4591050" y="696913"/>
            <a:ext cx="971550" cy="446087"/>
          </a:xfrm>
          <a:prstGeom prst="rect">
            <a:avLst/>
          </a:prstGeom>
          <a:solidFill>
            <a:srgbClr val="FFFF99"/>
          </a:solidFill>
          <a:ln w="9525">
            <a:solidFill>
              <a:srgbClr val="FF6600"/>
            </a:solid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800" b="1">
                <a:solidFill>
                  <a:srgbClr val="FF3300"/>
                </a:solidFill>
                <a:latin typeface="Times New Roman" pitchFamily="-65" charset="0"/>
              </a:rPr>
              <a:t>A crash occurred.</a:t>
            </a:r>
          </a:p>
          <a:p>
            <a:pPr algn="ctr" eaLnBrk="0" hangingPunct="0">
              <a:spcBef>
                <a:spcPct val="50000"/>
              </a:spcBef>
              <a:buFont typeface="Wingdings" pitchFamily="-65" charset="2"/>
              <a:buNone/>
            </a:pPr>
            <a:r>
              <a:rPr lang="en-GB" sz="800" b="1">
                <a:solidFill>
                  <a:srgbClr val="FF3300"/>
                </a:solidFill>
                <a:latin typeface="Times New Roman" pitchFamily="-65" charset="0"/>
              </a:rPr>
              <a:t>Databases and vault are stopped</a:t>
            </a:r>
          </a:p>
        </p:txBody>
      </p:sp>
      <p:cxnSp>
        <p:nvCxnSpPr>
          <p:cNvPr id="10373" name="AutoShape 133"/>
          <p:cNvCxnSpPr>
            <a:cxnSpLocks noChangeShapeType="1"/>
            <a:stCxn id="10385" idx="3"/>
            <a:endCxn id="10388" idx="1"/>
          </p:cNvCxnSpPr>
          <p:nvPr/>
        </p:nvCxnSpPr>
        <p:spPr bwMode="auto">
          <a:xfrm flipH="1">
            <a:off x="6677025" y="2343150"/>
            <a:ext cx="104775" cy="876300"/>
          </a:xfrm>
          <a:prstGeom prst="curvedConnector5">
            <a:avLst>
              <a:gd name="adj1" fmla="val -218181"/>
              <a:gd name="adj2" fmla="val 47282"/>
              <a:gd name="adj3" fmla="val 318181"/>
            </a:avLst>
          </a:prstGeom>
          <a:noFill/>
          <a:ln w="9525">
            <a:solidFill>
              <a:srgbClr val="008000"/>
            </a:solidFill>
            <a:round/>
            <a:headEnd/>
            <a:tailEnd type="triangle" w="med" len="med"/>
          </a:ln>
          <a:effectLst/>
        </p:spPr>
      </p:cxnSp>
      <p:sp>
        <p:nvSpPr>
          <p:cNvPr id="10374" name="Rectangle 134"/>
          <p:cNvSpPr>
            <a:spLocks noChangeArrowheads="1"/>
          </p:cNvSpPr>
          <p:nvPr/>
        </p:nvSpPr>
        <p:spPr bwMode="auto">
          <a:xfrm>
            <a:off x="6286500" y="457200"/>
            <a:ext cx="1181100" cy="388938"/>
          </a:xfrm>
          <a:prstGeom prst="rect">
            <a:avLst/>
          </a:prstGeom>
          <a:solidFill>
            <a:srgbClr val="FFFF99"/>
          </a:solidFill>
          <a:ln w="9525">
            <a:solidFill>
              <a:srgbClr val="FF6600"/>
            </a:solidFill>
            <a:miter lim="800000"/>
            <a:headEnd/>
            <a:tailEnd/>
          </a:ln>
          <a:effectLst/>
        </p:spPr>
        <p:txBody>
          <a:bodyPr lIns="90000" tIns="46800" rIns="36000" bIns="46800" anchor="ctr">
            <a:prstTxWarp prst="textNoShape">
              <a:avLst/>
            </a:prstTxWarp>
          </a:bodyPr>
          <a:lstStyle/>
          <a:p>
            <a:pPr algn="ctr" eaLnBrk="0" hangingPunct="0">
              <a:spcBef>
                <a:spcPct val="50000"/>
              </a:spcBef>
              <a:buFont typeface="Wingdings" pitchFamily="-65" charset="2"/>
              <a:buNone/>
            </a:pPr>
            <a:r>
              <a:rPr lang="en-GB" sz="800" b="1">
                <a:solidFill>
                  <a:srgbClr val="FF3300"/>
                </a:solidFill>
                <a:latin typeface="Times New Roman" pitchFamily="-65" charset="0"/>
              </a:rPr>
              <a:t>The different backups are restored and the databases are restarted</a:t>
            </a:r>
          </a:p>
        </p:txBody>
      </p:sp>
      <p:grpSp>
        <p:nvGrpSpPr>
          <p:cNvPr id="17" name="Group 135"/>
          <p:cNvGrpSpPr>
            <a:grpSpLocks/>
          </p:cNvGrpSpPr>
          <p:nvPr/>
        </p:nvGrpSpPr>
        <p:grpSpPr bwMode="auto">
          <a:xfrm>
            <a:off x="6316663" y="2146300"/>
            <a:ext cx="319087" cy="446088"/>
            <a:chOff x="4651" y="1845"/>
            <a:chExt cx="243" cy="335"/>
          </a:xfrm>
        </p:grpSpPr>
        <p:sp>
          <p:nvSpPr>
            <p:cNvPr id="10376" name="AutoShape 136"/>
            <p:cNvSpPr>
              <a:spLocks noChangeArrowheads="1"/>
            </p:cNvSpPr>
            <p:nvPr/>
          </p:nvSpPr>
          <p:spPr bwMode="auto">
            <a:xfrm rot="13090840" flipH="1">
              <a:off x="4651" y="1892"/>
              <a:ext cx="243" cy="237"/>
            </a:xfrm>
            <a:custGeom>
              <a:avLst/>
              <a:gdLst>
                <a:gd name="G0" fmla="+- -11630 0 0"/>
                <a:gd name="G1" fmla="+- 4017565 0 0"/>
                <a:gd name="G2" fmla="+- -11630 0 4017565"/>
                <a:gd name="G3" fmla="+- 10800 0 0"/>
                <a:gd name="G4" fmla="+- 0 0 -11630"/>
                <a:gd name="T0" fmla="*/ 360 256 1"/>
                <a:gd name="T1" fmla="*/ 0 256 1"/>
                <a:gd name="G5" fmla="+- G2 T0 T1"/>
                <a:gd name="G6" fmla="?: G2 G2 G5"/>
                <a:gd name="G7" fmla="+- 0 0 G6"/>
                <a:gd name="G8" fmla="+- 5812 0 0"/>
                <a:gd name="G9" fmla="+- 0 0 4017565"/>
                <a:gd name="G10" fmla="+- 5812 0 2700"/>
                <a:gd name="G11" fmla="cos G10 -11630"/>
                <a:gd name="G12" fmla="sin G10 -11630"/>
                <a:gd name="G13" fmla="cos 13500 -11630"/>
                <a:gd name="G14" fmla="sin 13500 -11630"/>
                <a:gd name="G15" fmla="+- G11 10800 0"/>
                <a:gd name="G16" fmla="+- G12 10800 0"/>
                <a:gd name="G17" fmla="+- G13 10800 0"/>
                <a:gd name="G18" fmla="+- G14 10800 0"/>
                <a:gd name="G19" fmla="*/ 5812 1 2"/>
                <a:gd name="G20" fmla="+- G19 5400 0"/>
                <a:gd name="G21" fmla="cos G20 -11630"/>
                <a:gd name="G22" fmla="sin G20 -11630"/>
                <a:gd name="G23" fmla="+- G21 10800 0"/>
                <a:gd name="G24" fmla="+- G12 G23 G22"/>
                <a:gd name="G25" fmla="+- G22 G23 G11"/>
                <a:gd name="G26" fmla="cos 10800 -11630"/>
                <a:gd name="G27" fmla="sin 10800 -11630"/>
                <a:gd name="G28" fmla="cos 5812 -11630"/>
                <a:gd name="G29" fmla="sin 5812 -11630"/>
                <a:gd name="G30" fmla="+- G26 10800 0"/>
                <a:gd name="G31" fmla="+- G27 10800 0"/>
                <a:gd name="G32" fmla="+- G28 10800 0"/>
                <a:gd name="G33" fmla="+- G29 10800 0"/>
                <a:gd name="G34" fmla="+- G19 5400 0"/>
                <a:gd name="G35" fmla="cos G34 4017565"/>
                <a:gd name="G36" fmla="sin G34 4017565"/>
                <a:gd name="G37" fmla="+/ 4017565 -11630 2"/>
                <a:gd name="T2" fmla="*/ 180 256 1"/>
                <a:gd name="T3" fmla="*/ 0 256 1"/>
                <a:gd name="G38" fmla="+- G37 T2 T3"/>
                <a:gd name="G39" fmla="?: G2 G37 G38"/>
                <a:gd name="G40" fmla="cos 10800 G39"/>
                <a:gd name="G41" fmla="sin 10800 G39"/>
                <a:gd name="G42" fmla="cos 5812 G39"/>
                <a:gd name="G43" fmla="sin 5812 G39"/>
                <a:gd name="G44" fmla="+- G40 10800 0"/>
                <a:gd name="G45" fmla="+- G41 10800 0"/>
                <a:gd name="G46" fmla="+- G42 10800 0"/>
                <a:gd name="G47" fmla="+- G43 10800 0"/>
                <a:gd name="G48" fmla="+- G35 10800 0"/>
                <a:gd name="G49" fmla="+- G36 10800 0"/>
                <a:gd name="T4" fmla="*/ 1500 w 21600"/>
                <a:gd name="T5" fmla="*/ 5308 h 21600"/>
                <a:gd name="T6" fmla="*/ 14788 w 21600"/>
                <a:gd name="T7" fmla="*/ 18085 h 21600"/>
                <a:gd name="T8" fmla="*/ 5795 w 21600"/>
                <a:gd name="T9" fmla="*/ 7844 h 21600"/>
                <a:gd name="T10" fmla="*/ 24299 w 21600"/>
                <a:gd name="T11" fmla="*/ 10758 h 21600"/>
                <a:gd name="T12" fmla="*/ 19121 w 21600"/>
                <a:gd name="T13" fmla="*/ 15968 h 21600"/>
                <a:gd name="T14" fmla="*/ 13911 w 21600"/>
                <a:gd name="T15" fmla="*/ 1079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611" y="10781"/>
                  </a:moveTo>
                  <a:cubicBezTo>
                    <a:pt x="16602" y="7579"/>
                    <a:pt x="14002" y="4987"/>
                    <a:pt x="10800" y="4987"/>
                  </a:cubicBezTo>
                  <a:cubicBezTo>
                    <a:pt x="7590" y="4988"/>
                    <a:pt x="4988" y="7590"/>
                    <a:pt x="4988" y="10800"/>
                  </a:cubicBezTo>
                  <a:cubicBezTo>
                    <a:pt x="4988" y="14009"/>
                    <a:pt x="7590" y="16612"/>
                    <a:pt x="10800" y="16612"/>
                  </a:cubicBezTo>
                  <a:cubicBezTo>
                    <a:pt x="11775" y="16612"/>
                    <a:pt x="12735" y="16366"/>
                    <a:pt x="13590" y="15898"/>
                  </a:cubicBezTo>
                  <a:lnTo>
                    <a:pt x="15985" y="20273"/>
                  </a:lnTo>
                  <a:cubicBezTo>
                    <a:pt x="14395" y="21143"/>
                    <a:pt x="12612" y="21599"/>
                    <a:pt x="10800" y="21599"/>
                  </a:cubicBezTo>
                  <a:cubicBezTo>
                    <a:pt x="4835" y="21600"/>
                    <a:pt x="0" y="16764"/>
                    <a:pt x="0" y="10800"/>
                  </a:cubicBezTo>
                  <a:cubicBezTo>
                    <a:pt x="0" y="4835"/>
                    <a:pt x="4835" y="0"/>
                    <a:pt x="10800" y="0"/>
                  </a:cubicBezTo>
                  <a:cubicBezTo>
                    <a:pt x="16751" y="0"/>
                    <a:pt x="21581" y="4814"/>
                    <a:pt x="21599" y="10766"/>
                  </a:cubicBezTo>
                  <a:lnTo>
                    <a:pt x="24299" y="10758"/>
                  </a:lnTo>
                  <a:lnTo>
                    <a:pt x="19121" y="15968"/>
                  </a:lnTo>
                  <a:lnTo>
                    <a:pt x="13911" y="10790"/>
                  </a:lnTo>
                  <a:lnTo>
                    <a:pt x="16611" y="10781"/>
                  </a:lnTo>
                  <a:close/>
                </a:path>
              </a:pathLst>
            </a:custGeom>
            <a:solidFill>
              <a:srgbClr val="99CC00"/>
            </a:solidFill>
            <a:ln w="31750">
              <a:solidFill>
                <a:srgbClr val="008000"/>
              </a:solidFill>
              <a:miter lim="800000"/>
              <a:headEnd/>
              <a:tailEnd/>
            </a:ln>
            <a:effectLst/>
          </p:spPr>
          <p:txBody>
            <a:bodyPr lIns="90000" tIns="46800" rIns="36000" bIns="46800" anchor="ctr">
              <a:prstTxWarp prst="textNoShape">
                <a:avLst/>
              </a:prstTxWarp>
              <a:spAutoFit/>
            </a:bodyPr>
            <a:lstStyle/>
            <a:p>
              <a:endParaRPr lang="en-US"/>
            </a:p>
          </p:txBody>
        </p:sp>
        <p:sp>
          <p:nvSpPr>
            <p:cNvPr id="10377" name="Text Box 137"/>
            <p:cNvSpPr txBox="1">
              <a:spLocks noChangeArrowheads="1"/>
            </p:cNvSpPr>
            <p:nvPr/>
          </p:nvSpPr>
          <p:spPr bwMode="auto">
            <a:xfrm rot="-3109160">
              <a:off x="4592" y="1931"/>
              <a:ext cx="335" cy="163"/>
            </a:xfrm>
            <a:prstGeom prst="rect">
              <a:avLst/>
            </a:prstGeom>
            <a:noFill/>
            <a:ln w="9525">
              <a:noFill/>
              <a:miter lim="800000"/>
              <a:headEnd/>
              <a:tailEnd/>
            </a:ln>
            <a:effectLst/>
          </p:spPr>
          <p:txBody>
            <a:bodyPr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rgbClr val="000066"/>
                  </a:solidFill>
                  <a:latin typeface="Times New Roman" pitchFamily="-65" charset="0"/>
                </a:rPr>
                <a:t>Restart</a:t>
              </a:r>
            </a:p>
          </p:txBody>
        </p:sp>
      </p:grpSp>
      <p:grpSp>
        <p:nvGrpSpPr>
          <p:cNvPr id="18" name="Group 138"/>
          <p:cNvGrpSpPr>
            <a:grpSpLocks/>
          </p:cNvGrpSpPr>
          <p:nvPr/>
        </p:nvGrpSpPr>
        <p:grpSpPr bwMode="auto">
          <a:xfrm>
            <a:off x="6326188" y="1146175"/>
            <a:ext cx="319087" cy="446088"/>
            <a:chOff x="4651" y="1845"/>
            <a:chExt cx="243" cy="335"/>
          </a:xfrm>
        </p:grpSpPr>
        <p:sp>
          <p:nvSpPr>
            <p:cNvPr id="10379" name="AutoShape 139"/>
            <p:cNvSpPr>
              <a:spLocks noChangeArrowheads="1"/>
            </p:cNvSpPr>
            <p:nvPr/>
          </p:nvSpPr>
          <p:spPr bwMode="auto">
            <a:xfrm rot="13090840" flipH="1">
              <a:off x="4651" y="1892"/>
              <a:ext cx="243" cy="237"/>
            </a:xfrm>
            <a:custGeom>
              <a:avLst/>
              <a:gdLst>
                <a:gd name="G0" fmla="+- -11630 0 0"/>
                <a:gd name="G1" fmla="+- 4017565 0 0"/>
                <a:gd name="G2" fmla="+- -11630 0 4017565"/>
                <a:gd name="G3" fmla="+- 10800 0 0"/>
                <a:gd name="G4" fmla="+- 0 0 -11630"/>
                <a:gd name="T0" fmla="*/ 360 256 1"/>
                <a:gd name="T1" fmla="*/ 0 256 1"/>
                <a:gd name="G5" fmla="+- G2 T0 T1"/>
                <a:gd name="G6" fmla="?: G2 G2 G5"/>
                <a:gd name="G7" fmla="+- 0 0 G6"/>
                <a:gd name="G8" fmla="+- 5812 0 0"/>
                <a:gd name="G9" fmla="+- 0 0 4017565"/>
                <a:gd name="G10" fmla="+- 5812 0 2700"/>
                <a:gd name="G11" fmla="cos G10 -11630"/>
                <a:gd name="G12" fmla="sin G10 -11630"/>
                <a:gd name="G13" fmla="cos 13500 -11630"/>
                <a:gd name="G14" fmla="sin 13500 -11630"/>
                <a:gd name="G15" fmla="+- G11 10800 0"/>
                <a:gd name="G16" fmla="+- G12 10800 0"/>
                <a:gd name="G17" fmla="+- G13 10800 0"/>
                <a:gd name="G18" fmla="+- G14 10800 0"/>
                <a:gd name="G19" fmla="*/ 5812 1 2"/>
                <a:gd name="G20" fmla="+- G19 5400 0"/>
                <a:gd name="G21" fmla="cos G20 -11630"/>
                <a:gd name="G22" fmla="sin G20 -11630"/>
                <a:gd name="G23" fmla="+- G21 10800 0"/>
                <a:gd name="G24" fmla="+- G12 G23 G22"/>
                <a:gd name="G25" fmla="+- G22 G23 G11"/>
                <a:gd name="G26" fmla="cos 10800 -11630"/>
                <a:gd name="G27" fmla="sin 10800 -11630"/>
                <a:gd name="G28" fmla="cos 5812 -11630"/>
                <a:gd name="G29" fmla="sin 5812 -11630"/>
                <a:gd name="G30" fmla="+- G26 10800 0"/>
                <a:gd name="G31" fmla="+- G27 10800 0"/>
                <a:gd name="G32" fmla="+- G28 10800 0"/>
                <a:gd name="G33" fmla="+- G29 10800 0"/>
                <a:gd name="G34" fmla="+- G19 5400 0"/>
                <a:gd name="G35" fmla="cos G34 4017565"/>
                <a:gd name="G36" fmla="sin G34 4017565"/>
                <a:gd name="G37" fmla="+/ 4017565 -11630 2"/>
                <a:gd name="T2" fmla="*/ 180 256 1"/>
                <a:gd name="T3" fmla="*/ 0 256 1"/>
                <a:gd name="G38" fmla="+- G37 T2 T3"/>
                <a:gd name="G39" fmla="?: G2 G37 G38"/>
                <a:gd name="G40" fmla="cos 10800 G39"/>
                <a:gd name="G41" fmla="sin 10800 G39"/>
                <a:gd name="G42" fmla="cos 5812 G39"/>
                <a:gd name="G43" fmla="sin 5812 G39"/>
                <a:gd name="G44" fmla="+- G40 10800 0"/>
                <a:gd name="G45" fmla="+- G41 10800 0"/>
                <a:gd name="G46" fmla="+- G42 10800 0"/>
                <a:gd name="G47" fmla="+- G43 10800 0"/>
                <a:gd name="G48" fmla="+- G35 10800 0"/>
                <a:gd name="G49" fmla="+- G36 10800 0"/>
                <a:gd name="T4" fmla="*/ 1500 w 21600"/>
                <a:gd name="T5" fmla="*/ 5308 h 21600"/>
                <a:gd name="T6" fmla="*/ 14788 w 21600"/>
                <a:gd name="T7" fmla="*/ 18085 h 21600"/>
                <a:gd name="T8" fmla="*/ 5795 w 21600"/>
                <a:gd name="T9" fmla="*/ 7844 h 21600"/>
                <a:gd name="T10" fmla="*/ 24299 w 21600"/>
                <a:gd name="T11" fmla="*/ 10758 h 21600"/>
                <a:gd name="T12" fmla="*/ 19121 w 21600"/>
                <a:gd name="T13" fmla="*/ 15968 h 21600"/>
                <a:gd name="T14" fmla="*/ 13911 w 21600"/>
                <a:gd name="T15" fmla="*/ 1079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611" y="10781"/>
                  </a:moveTo>
                  <a:cubicBezTo>
                    <a:pt x="16602" y="7579"/>
                    <a:pt x="14002" y="4987"/>
                    <a:pt x="10800" y="4987"/>
                  </a:cubicBezTo>
                  <a:cubicBezTo>
                    <a:pt x="7590" y="4988"/>
                    <a:pt x="4988" y="7590"/>
                    <a:pt x="4988" y="10800"/>
                  </a:cubicBezTo>
                  <a:cubicBezTo>
                    <a:pt x="4988" y="14009"/>
                    <a:pt x="7590" y="16612"/>
                    <a:pt x="10800" y="16612"/>
                  </a:cubicBezTo>
                  <a:cubicBezTo>
                    <a:pt x="11775" y="16612"/>
                    <a:pt x="12735" y="16366"/>
                    <a:pt x="13590" y="15898"/>
                  </a:cubicBezTo>
                  <a:lnTo>
                    <a:pt x="15985" y="20273"/>
                  </a:lnTo>
                  <a:cubicBezTo>
                    <a:pt x="14395" y="21143"/>
                    <a:pt x="12612" y="21599"/>
                    <a:pt x="10800" y="21599"/>
                  </a:cubicBezTo>
                  <a:cubicBezTo>
                    <a:pt x="4835" y="21600"/>
                    <a:pt x="0" y="16764"/>
                    <a:pt x="0" y="10800"/>
                  </a:cubicBezTo>
                  <a:cubicBezTo>
                    <a:pt x="0" y="4835"/>
                    <a:pt x="4835" y="0"/>
                    <a:pt x="10800" y="0"/>
                  </a:cubicBezTo>
                  <a:cubicBezTo>
                    <a:pt x="16751" y="0"/>
                    <a:pt x="21581" y="4814"/>
                    <a:pt x="21599" y="10766"/>
                  </a:cubicBezTo>
                  <a:lnTo>
                    <a:pt x="24299" y="10758"/>
                  </a:lnTo>
                  <a:lnTo>
                    <a:pt x="19121" y="15968"/>
                  </a:lnTo>
                  <a:lnTo>
                    <a:pt x="13911" y="10790"/>
                  </a:lnTo>
                  <a:lnTo>
                    <a:pt x="16611" y="10781"/>
                  </a:lnTo>
                  <a:close/>
                </a:path>
              </a:pathLst>
            </a:custGeom>
            <a:solidFill>
              <a:srgbClr val="99CC00"/>
            </a:solidFill>
            <a:ln w="31750">
              <a:solidFill>
                <a:srgbClr val="008000"/>
              </a:solidFill>
              <a:miter lim="800000"/>
              <a:headEnd/>
              <a:tailEnd/>
            </a:ln>
            <a:effectLst/>
          </p:spPr>
          <p:txBody>
            <a:bodyPr lIns="90000" tIns="46800" rIns="36000" bIns="46800" anchor="ctr">
              <a:prstTxWarp prst="textNoShape">
                <a:avLst/>
              </a:prstTxWarp>
              <a:spAutoFit/>
            </a:bodyPr>
            <a:lstStyle/>
            <a:p>
              <a:endParaRPr lang="en-US"/>
            </a:p>
          </p:txBody>
        </p:sp>
        <p:sp>
          <p:nvSpPr>
            <p:cNvPr id="10380" name="Text Box 140"/>
            <p:cNvSpPr txBox="1">
              <a:spLocks noChangeArrowheads="1"/>
            </p:cNvSpPr>
            <p:nvPr/>
          </p:nvSpPr>
          <p:spPr bwMode="auto">
            <a:xfrm rot="-3109160">
              <a:off x="4592" y="1931"/>
              <a:ext cx="335" cy="163"/>
            </a:xfrm>
            <a:prstGeom prst="rect">
              <a:avLst/>
            </a:prstGeom>
            <a:noFill/>
            <a:ln w="9525">
              <a:noFill/>
              <a:miter lim="800000"/>
              <a:headEnd/>
              <a:tailEnd/>
            </a:ln>
            <a:effectLst/>
          </p:spPr>
          <p:txBody>
            <a:bodyPr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rgbClr val="000066"/>
                  </a:solidFill>
                  <a:latin typeface="Times New Roman" pitchFamily="-65" charset="0"/>
                </a:rPr>
                <a:t>Restart</a:t>
              </a:r>
            </a:p>
          </p:txBody>
        </p:sp>
      </p:grpSp>
      <p:grpSp>
        <p:nvGrpSpPr>
          <p:cNvPr id="19" name="Group 141"/>
          <p:cNvGrpSpPr>
            <a:grpSpLocks/>
          </p:cNvGrpSpPr>
          <p:nvPr/>
        </p:nvGrpSpPr>
        <p:grpSpPr bwMode="auto">
          <a:xfrm>
            <a:off x="6316663" y="2994025"/>
            <a:ext cx="319087" cy="446088"/>
            <a:chOff x="4651" y="1845"/>
            <a:chExt cx="243" cy="335"/>
          </a:xfrm>
        </p:grpSpPr>
        <p:sp>
          <p:nvSpPr>
            <p:cNvPr id="10382" name="AutoShape 142"/>
            <p:cNvSpPr>
              <a:spLocks noChangeArrowheads="1"/>
            </p:cNvSpPr>
            <p:nvPr/>
          </p:nvSpPr>
          <p:spPr bwMode="auto">
            <a:xfrm rot="13090840" flipH="1">
              <a:off x="4651" y="1892"/>
              <a:ext cx="243" cy="237"/>
            </a:xfrm>
            <a:custGeom>
              <a:avLst/>
              <a:gdLst>
                <a:gd name="G0" fmla="+- -11630 0 0"/>
                <a:gd name="G1" fmla="+- 4017565 0 0"/>
                <a:gd name="G2" fmla="+- -11630 0 4017565"/>
                <a:gd name="G3" fmla="+- 10800 0 0"/>
                <a:gd name="G4" fmla="+- 0 0 -11630"/>
                <a:gd name="T0" fmla="*/ 360 256 1"/>
                <a:gd name="T1" fmla="*/ 0 256 1"/>
                <a:gd name="G5" fmla="+- G2 T0 T1"/>
                <a:gd name="G6" fmla="?: G2 G2 G5"/>
                <a:gd name="G7" fmla="+- 0 0 G6"/>
                <a:gd name="G8" fmla="+- 5812 0 0"/>
                <a:gd name="G9" fmla="+- 0 0 4017565"/>
                <a:gd name="G10" fmla="+- 5812 0 2700"/>
                <a:gd name="G11" fmla="cos G10 -11630"/>
                <a:gd name="G12" fmla="sin G10 -11630"/>
                <a:gd name="G13" fmla="cos 13500 -11630"/>
                <a:gd name="G14" fmla="sin 13500 -11630"/>
                <a:gd name="G15" fmla="+- G11 10800 0"/>
                <a:gd name="G16" fmla="+- G12 10800 0"/>
                <a:gd name="G17" fmla="+- G13 10800 0"/>
                <a:gd name="G18" fmla="+- G14 10800 0"/>
                <a:gd name="G19" fmla="*/ 5812 1 2"/>
                <a:gd name="G20" fmla="+- G19 5400 0"/>
                <a:gd name="G21" fmla="cos G20 -11630"/>
                <a:gd name="G22" fmla="sin G20 -11630"/>
                <a:gd name="G23" fmla="+- G21 10800 0"/>
                <a:gd name="G24" fmla="+- G12 G23 G22"/>
                <a:gd name="G25" fmla="+- G22 G23 G11"/>
                <a:gd name="G26" fmla="cos 10800 -11630"/>
                <a:gd name="G27" fmla="sin 10800 -11630"/>
                <a:gd name="G28" fmla="cos 5812 -11630"/>
                <a:gd name="G29" fmla="sin 5812 -11630"/>
                <a:gd name="G30" fmla="+- G26 10800 0"/>
                <a:gd name="G31" fmla="+- G27 10800 0"/>
                <a:gd name="G32" fmla="+- G28 10800 0"/>
                <a:gd name="G33" fmla="+- G29 10800 0"/>
                <a:gd name="G34" fmla="+- G19 5400 0"/>
                <a:gd name="G35" fmla="cos G34 4017565"/>
                <a:gd name="G36" fmla="sin G34 4017565"/>
                <a:gd name="G37" fmla="+/ 4017565 -11630 2"/>
                <a:gd name="T2" fmla="*/ 180 256 1"/>
                <a:gd name="T3" fmla="*/ 0 256 1"/>
                <a:gd name="G38" fmla="+- G37 T2 T3"/>
                <a:gd name="G39" fmla="?: G2 G37 G38"/>
                <a:gd name="G40" fmla="cos 10800 G39"/>
                <a:gd name="G41" fmla="sin 10800 G39"/>
                <a:gd name="G42" fmla="cos 5812 G39"/>
                <a:gd name="G43" fmla="sin 5812 G39"/>
                <a:gd name="G44" fmla="+- G40 10800 0"/>
                <a:gd name="G45" fmla="+- G41 10800 0"/>
                <a:gd name="G46" fmla="+- G42 10800 0"/>
                <a:gd name="G47" fmla="+- G43 10800 0"/>
                <a:gd name="G48" fmla="+- G35 10800 0"/>
                <a:gd name="G49" fmla="+- G36 10800 0"/>
                <a:gd name="T4" fmla="*/ 1500 w 21600"/>
                <a:gd name="T5" fmla="*/ 5308 h 21600"/>
                <a:gd name="T6" fmla="*/ 14788 w 21600"/>
                <a:gd name="T7" fmla="*/ 18085 h 21600"/>
                <a:gd name="T8" fmla="*/ 5795 w 21600"/>
                <a:gd name="T9" fmla="*/ 7844 h 21600"/>
                <a:gd name="T10" fmla="*/ 24299 w 21600"/>
                <a:gd name="T11" fmla="*/ 10758 h 21600"/>
                <a:gd name="T12" fmla="*/ 19121 w 21600"/>
                <a:gd name="T13" fmla="*/ 15968 h 21600"/>
                <a:gd name="T14" fmla="*/ 13911 w 21600"/>
                <a:gd name="T15" fmla="*/ 1079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611" y="10781"/>
                  </a:moveTo>
                  <a:cubicBezTo>
                    <a:pt x="16602" y="7579"/>
                    <a:pt x="14002" y="4987"/>
                    <a:pt x="10800" y="4987"/>
                  </a:cubicBezTo>
                  <a:cubicBezTo>
                    <a:pt x="7590" y="4988"/>
                    <a:pt x="4988" y="7590"/>
                    <a:pt x="4988" y="10800"/>
                  </a:cubicBezTo>
                  <a:cubicBezTo>
                    <a:pt x="4988" y="14009"/>
                    <a:pt x="7590" y="16612"/>
                    <a:pt x="10800" y="16612"/>
                  </a:cubicBezTo>
                  <a:cubicBezTo>
                    <a:pt x="11775" y="16612"/>
                    <a:pt x="12735" y="16366"/>
                    <a:pt x="13590" y="15898"/>
                  </a:cubicBezTo>
                  <a:lnTo>
                    <a:pt x="15985" y="20273"/>
                  </a:lnTo>
                  <a:cubicBezTo>
                    <a:pt x="14395" y="21143"/>
                    <a:pt x="12612" y="21599"/>
                    <a:pt x="10800" y="21599"/>
                  </a:cubicBezTo>
                  <a:cubicBezTo>
                    <a:pt x="4835" y="21600"/>
                    <a:pt x="0" y="16764"/>
                    <a:pt x="0" y="10800"/>
                  </a:cubicBezTo>
                  <a:cubicBezTo>
                    <a:pt x="0" y="4835"/>
                    <a:pt x="4835" y="0"/>
                    <a:pt x="10800" y="0"/>
                  </a:cubicBezTo>
                  <a:cubicBezTo>
                    <a:pt x="16751" y="0"/>
                    <a:pt x="21581" y="4814"/>
                    <a:pt x="21599" y="10766"/>
                  </a:cubicBezTo>
                  <a:lnTo>
                    <a:pt x="24299" y="10758"/>
                  </a:lnTo>
                  <a:lnTo>
                    <a:pt x="19121" y="15968"/>
                  </a:lnTo>
                  <a:lnTo>
                    <a:pt x="13911" y="10790"/>
                  </a:lnTo>
                  <a:lnTo>
                    <a:pt x="16611" y="10781"/>
                  </a:lnTo>
                  <a:close/>
                </a:path>
              </a:pathLst>
            </a:custGeom>
            <a:solidFill>
              <a:srgbClr val="99CC00"/>
            </a:solidFill>
            <a:ln w="31750">
              <a:solidFill>
                <a:srgbClr val="008000"/>
              </a:solidFill>
              <a:miter lim="800000"/>
              <a:headEnd/>
              <a:tailEnd/>
            </a:ln>
            <a:effectLst/>
          </p:spPr>
          <p:txBody>
            <a:bodyPr lIns="90000" tIns="46800" rIns="36000" bIns="46800" anchor="ctr">
              <a:prstTxWarp prst="textNoShape">
                <a:avLst/>
              </a:prstTxWarp>
              <a:spAutoFit/>
            </a:bodyPr>
            <a:lstStyle/>
            <a:p>
              <a:endParaRPr lang="en-US"/>
            </a:p>
          </p:txBody>
        </p:sp>
        <p:sp>
          <p:nvSpPr>
            <p:cNvPr id="10383" name="Text Box 143"/>
            <p:cNvSpPr txBox="1">
              <a:spLocks noChangeArrowheads="1"/>
            </p:cNvSpPr>
            <p:nvPr/>
          </p:nvSpPr>
          <p:spPr bwMode="auto">
            <a:xfrm rot="-3109160">
              <a:off x="4592" y="1931"/>
              <a:ext cx="335" cy="163"/>
            </a:xfrm>
            <a:prstGeom prst="rect">
              <a:avLst/>
            </a:prstGeom>
            <a:noFill/>
            <a:ln w="9525">
              <a:noFill/>
              <a:miter lim="800000"/>
              <a:headEnd/>
              <a:tailEnd/>
            </a:ln>
            <a:effectLst/>
          </p:spPr>
          <p:txBody>
            <a:bodyPr lIns="90000" tIns="46800" rIns="36000" bIns="46800">
              <a:prstTxWarp prst="textNoShape">
                <a:avLst/>
              </a:prstTxWarp>
              <a:spAutoFit/>
            </a:bodyPr>
            <a:lstStyle/>
            <a:p>
              <a:pPr algn="ctr" eaLnBrk="0" hangingPunct="0">
                <a:spcBef>
                  <a:spcPct val="50000"/>
                </a:spcBef>
                <a:buFont typeface="Wingdings" pitchFamily="-65" charset="2"/>
                <a:buNone/>
              </a:pPr>
              <a:r>
                <a:rPr lang="en-GB" sz="800" b="1">
                  <a:solidFill>
                    <a:srgbClr val="000066"/>
                  </a:solidFill>
                  <a:latin typeface="Times New Roman" pitchFamily="-65" charset="0"/>
                </a:rPr>
                <a:t>Restart</a:t>
              </a:r>
            </a:p>
          </p:txBody>
        </p:sp>
      </p:grpSp>
      <p:sp>
        <p:nvSpPr>
          <p:cNvPr id="10384" name="Oval 144"/>
          <p:cNvSpPr>
            <a:spLocks noChangeArrowheads="1"/>
          </p:cNvSpPr>
          <p:nvPr/>
        </p:nvSpPr>
        <p:spPr bwMode="auto">
          <a:xfrm>
            <a:off x="6686550" y="1304925"/>
            <a:ext cx="104775" cy="114300"/>
          </a:xfrm>
          <a:prstGeom prst="ellipse">
            <a:avLst/>
          </a:prstGeom>
          <a:solidFill>
            <a:srgbClr val="FFFF99"/>
          </a:solidFill>
          <a:ln w="9525">
            <a:solidFill>
              <a:srgbClr val="FFCC00"/>
            </a:solidFill>
            <a:round/>
            <a:headEnd/>
            <a:tailEnd/>
          </a:ln>
          <a:effectLst/>
        </p:spPr>
        <p:txBody>
          <a:bodyPr lIns="90000" tIns="46800" rIns="36000" bIns="46800" anchor="ctr">
            <a:prstTxWarp prst="textNoShape">
              <a:avLst/>
            </a:prstTxWarp>
            <a:spAutoFit/>
          </a:bodyPr>
          <a:lstStyle/>
          <a:p>
            <a:endParaRPr lang="en-US"/>
          </a:p>
        </p:txBody>
      </p:sp>
      <p:sp>
        <p:nvSpPr>
          <p:cNvPr id="10385" name="Rectangle 145"/>
          <p:cNvSpPr>
            <a:spLocks noChangeArrowheads="1"/>
          </p:cNvSpPr>
          <p:nvPr/>
        </p:nvSpPr>
        <p:spPr bwMode="auto">
          <a:xfrm>
            <a:off x="6686550" y="2295525"/>
            <a:ext cx="95250" cy="95250"/>
          </a:xfrm>
          <a:prstGeom prst="rect">
            <a:avLst/>
          </a:prstGeom>
          <a:solidFill>
            <a:srgbClr val="99CC00"/>
          </a:solidFill>
          <a:ln w="9525">
            <a:solidFill>
              <a:srgbClr val="339966"/>
            </a:solidFill>
            <a:miter lim="800000"/>
            <a:headEnd/>
            <a:tailEnd/>
          </a:ln>
          <a:effectLst/>
        </p:spPr>
        <p:txBody>
          <a:bodyPr lIns="90000" tIns="46800" rIns="36000" bIns="46800" anchor="ctr">
            <a:prstTxWarp prst="textNoShape">
              <a:avLst/>
            </a:prstTxWarp>
            <a:spAutoFit/>
          </a:bodyPr>
          <a:lstStyle/>
          <a:p>
            <a:endParaRPr lang="en-US"/>
          </a:p>
        </p:txBody>
      </p:sp>
      <p:grpSp>
        <p:nvGrpSpPr>
          <p:cNvPr id="20" name="Group 146"/>
          <p:cNvGrpSpPr>
            <a:grpSpLocks/>
          </p:cNvGrpSpPr>
          <p:nvPr/>
        </p:nvGrpSpPr>
        <p:grpSpPr bwMode="auto">
          <a:xfrm>
            <a:off x="6648450" y="3095625"/>
            <a:ext cx="209550" cy="247650"/>
            <a:chOff x="1908" y="1428"/>
            <a:chExt cx="132" cy="156"/>
          </a:xfrm>
        </p:grpSpPr>
        <p:sp>
          <p:nvSpPr>
            <p:cNvPr id="10387" name="AutoShape 147"/>
            <p:cNvSpPr>
              <a:spLocks noChangeArrowheads="1"/>
            </p:cNvSpPr>
            <p:nvPr/>
          </p:nvSpPr>
          <p:spPr bwMode="auto">
            <a:xfrm>
              <a:off x="1908" y="1428"/>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10388" name="AutoShape 148"/>
            <p:cNvSpPr>
              <a:spLocks noChangeArrowheads="1"/>
            </p:cNvSpPr>
            <p:nvPr/>
          </p:nvSpPr>
          <p:spPr bwMode="auto">
            <a:xfrm>
              <a:off x="1926" y="1446"/>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sp>
          <p:nvSpPr>
            <p:cNvPr id="10389" name="AutoShape 149"/>
            <p:cNvSpPr>
              <a:spLocks noChangeArrowheads="1"/>
            </p:cNvSpPr>
            <p:nvPr/>
          </p:nvSpPr>
          <p:spPr bwMode="auto">
            <a:xfrm>
              <a:off x="1944" y="1464"/>
              <a:ext cx="96" cy="120"/>
            </a:xfrm>
            <a:prstGeom prst="foldedCorner">
              <a:avLst>
                <a:gd name="adj" fmla="val 50000"/>
              </a:avLst>
            </a:prstGeom>
            <a:solidFill>
              <a:srgbClr val="EAEAEA"/>
            </a:solidFill>
            <a:ln w="9525">
              <a:solidFill>
                <a:srgbClr val="969696"/>
              </a:solidFill>
              <a:round/>
              <a:headEnd/>
              <a:tailEnd/>
            </a:ln>
            <a:effectLst/>
          </p:spPr>
          <p:txBody>
            <a:bodyPr lIns="90000" tIns="46800" rIns="36000" bIns="46800" anchor="ctr">
              <a:prstTxWarp prst="textNoShape">
                <a:avLst/>
              </a:prstTxWarp>
              <a:spAutoFit/>
            </a:bodyPr>
            <a:lstStyle/>
            <a:p>
              <a:endParaRPr lang="en-US"/>
            </a:p>
          </p:txBody>
        </p:sp>
      </p:grpSp>
      <p:sp>
        <p:nvSpPr>
          <p:cNvPr id="10390" name="Line 150"/>
          <p:cNvSpPr>
            <a:spLocks noChangeShapeType="1"/>
          </p:cNvSpPr>
          <p:nvPr/>
        </p:nvSpPr>
        <p:spPr bwMode="auto">
          <a:xfrm>
            <a:off x="5143500" y="3587750"/>
            <a:ext cx="0" cy="133350"/>
          </a:xfrm>
          <a:prstGeom prst="line">
            <a:avLst/>
          </a:prstGeom>
          <a:noFill/>
          <a:ln w="9525">
            <a:solidFill>
              <a:schemeClr val="tx1"/>
            </a:solidFill>
            <a:round/>
            <a:headEnd/>
            <a:tailEnd/>
          </a:ln>
          <a:effectLst/>
        </p:spPr>
        <p:txBody>
          <a:bodyPr wrap="none" lIns="90000" tIns="46800" rIns="36000" bIns="46800">
            <a:prstTxWarp prst="textNoShape">
              <a:avLst/>
            </a:prstTxWarp>
            <a:spAutoFit/>
          </a:bodyPr>
          <a:lstStyle/>
          <a:p>
            <a:endParaRPr lang="en-US"/>
          </a:p>
        </p:txBody>
      </p:sp>
      <p:sp>
        <p:nvSpPr>
          <p:cNvPr id="10391" name="Text Box 151"/>
          <p:cNvSpPr txBox="1">
            <a:spLocks noChangeArrowheads="1"/>
          </p:cNvSpPr>
          <p:nvPr/>
        </p:nvSpPr>
        <p:spPr bwMode="auto">
          <a:xfrm>
            <a:off x="4999038" y="3371850"/>
            <a:ext cx="233362"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1000" b="1">
                <a:solidFill>
                  <a:srgbClr val="120C80"/>
                </a:solidFill>
                <a:latin typeface="Times New Roman" pitchFamily="-65" charset="0"/>
              </a:rPr>
              <a:t>t4</a:t>
            </a:r>
          </a:p>
        </p:txBody>
      </p:sp>
      <p:sp>
        <p:nvSpPr>
          <p:cNvPr id="10392" name="Line 152"/>
          <p:cNvSpPr>
            <a:spLocks noChangeShapeType="1"/>
          </p:cNvSpPr>
          <p:nvPr/>
        </p:nvSpPr>
        <p:spPr bwMode="auto">
          <a:xfrm>
            <a:off x="5334000" y="3578225"/>
            <a:ext cx="0" cy="133350"/>
          </a:xfrm>
          <a:prstGeom prst="line">
            <a:avLst/>
          </a:prstGeom>
          <a:noFill/>
          <a:ln w="9525">
            <a:solidFill>
              <a:schemeClr val="tx1"/>
            </a:solidFill>
            <a:round/>
            <a:headEnd/>
            <a:tailEnd/>
          </a:ln>
          <a:effectLst/>
        </p:spPr>
        <p:txBody>
          <a:bodyPr wrap="none" lIns="90000" tIns="46800" rIns="36000" bIns="46800">
            <a:prstTxWarp prst="textNoShape">
              <a:avLst/>
            </a:prstTxWarp>
            <a:spAutoFit/>
          </a:bodyPr>
          <a:lstStyle/>
          <a:p>
            <a:endParaRPr lang="en-US"/>
          </a:p>
        </p:txBody>
      </p:sp>
      <p:sp>
        <p:nvSpPr>
          <p:cNvPr id="10393" name="Text Box 153"/>
          <p:cNvSpPr txBox="1">
            <a:spLocks noChangeArrowheads="1"/>
          </p:cNvSpPr>
          <p:nvPr/>
        </p:nvSpPr>
        <p:spPr bwMode="auto">
          <a:xfrm>
            <a:off x="5189538" y="3371850"/>
            <a:ext cx="233362" cy="244475"/>
          </a:xfrm>
          <a:prstGeom prst="rect">
            <a:avLst/>
          </a:prstGeom>
          <a:noFill/>
          <a:ln w="9525">
            <a:noFill/>
            <a:miter lim="800000"/>
            <a:headEnd/>
            <a:tailEnd/>
          </a:ln>
          <a:effectLst/>
        </p:spPr>
        <p:txBody>
          <a:bodyPr wrap="none" lIns="90000" tIns="46800" rIns="36000" bIns="46800">
            <a:prstTxWarp prst="textNoShape">
              <a:avLst/>
            </a:prstTxWarp>
            <a:spAutoFit/>
          </a:bodyPr>
          <a:lstStyle/>
          <a:p>
            <a:pPr algn="ctr" eaLnBrk="0" hangingPunct="0">
              <a:spcBef>
                <a:spcPct val="50000"/>
              </a:spcBef>
              <a:buFont typeface="Wingdings" pitchFamily="-65" charset="2"/>
              <a:buNone/>
            </a:pPr>
            <a:r>
              <a:rPr lang="en-GB" sz="1000" b="1">
                <a:solidFill>
                  <a:srgbClr val="120C80"/>
                </a:solidFill>
                <a:latin typeface="Times New Roman" pitchFamily="-65" charset="0"/>
              </a:rPr>
              <a:t>t5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02" name="Rectangle 1026"/>
          <p:cNvSpPr>
            <a:spLocks noGrp="1" noChangeArrowheads="1"/>
          </p:cNvSpPr>
          <p:nvPr>
            <p:ph type="title"/>
          </p:nvPr>
        </p:nvSpPr>
        <p:spPr>
          <a:xfrm>
            <a:off x="547688" y="0"/>
            <a:ext cx="8286750" cy="838200"/>
          </a:xfrm>
        </p:spPr>
        <p:txBody>
          <a:bodyPr/>
          <a:lstStyle/>
          <a:p>
            <a:r>
              <a:rPr lang="en-US" dirty="0">
                <a:solidFill>
                  <a:schemeClr val="tx2"/>
                </a:solidFill>
                <a:ea typeface="Arial" pitchFamily="-65" charset="0"/>
                <a:cs typeface="Arial" pitchFamily="-65" charset="0"/>
              </a:rPr>
              <a:t> “Hot” Backup</a:t>
            </a:r>
            <a:br>
              <a:rPr lang="en-US" dirty="0">
                <a:solidFill>
                  <a:schemeClr val="tx2"/>
                </a:solidFill>
                <a:ea typeface="Arial" pitchFamily="-65" charset="0"/>
                <a:cs typeface="Arial" pitchFamily="-65" charset="0"/>
              </a:rPr>
            </a:br>
            <a:r>
              <a:rPr lang="en-US" dirty="0"/>
              <a:t> </a:t>
            </a:r>
          </a:p>
        </p:txBody>
      </p:sp>
      <p:sp>
        <p:nvSpPr>
          <p:cNvPr id="512003" name="Rectangle 1027"/>
          <p:cNvSpPr>
            <a:spLocks noGrp="1" noChangeArrowheads="1"/>
          </p:cNvSpPr>
          <p:nvPr>
            <p:ph type="body" idx="1"/>
          </p:nvPr>
        </p:nvSpPr>
        <p:spPr>
          <a:xfrm>
            <a:off x="533400" y="1250950"/>
            <a:ext cx="8301038" cy="4114800"/>
          </a:xfrm>
        </p:spPr>
        <p:txBody>
          <a:bodyPr/>
          <a:lstStyle/>
          <a:p>
            <a:r>
              <a:rPr lang="en-US" dirty="0">
                <a:ea typeface="Times New Roman" pitchFamily="-65" charset="0"/>
                <a:cs typeface="Times New Roman" pitchFamily="-65" charset="0"/>
              </a:rPr>
              <a:t>Permits 24 </a:t>
            </a:r>
            <a:r>
              <a:rPr lang="en-US" dirty="0" err="1">
                <a:ea typeface="Times New Roman" pitchFamily="-65" charset="0"/>
                <a:cs typeface="Times New Roman" pitchFamily="-65" charset="0"/>
              </a:rPr>
              <a:t>x</a:t>
            </a:r>
            <a:r>
              <a:rPr lang="en-US" dirty="0">
                <a:ea typeface="Times New Roman" pitchFamily="-65" charset="0"/>
                <a:cs typeface="Times New Roman" pitchFamily="-65" charset="0"/>
              </a:rPr>
              <a:t> 7 database utilization</a:t>
            </a:r>
            <a:endParaRPr lang="en-US" dirty="0" smtClean="0">
              <a:ea typeface="Times New Roman" pitchFamily="-65" charset="0"/>
              <a:cs typeface="Times New Roman" pitchFamily="-65" charset="0"/>
            </a:endParaRPr>
          </a:p>
          <a:p>
            <a:r>
              <a:rPr lang="en-US" dirty="0" smtClean="0">
                <a:ea typeface="Times New Roman" pitchFamily="-65" charset="0"/>
                <a:cs typeface="Times New Roman" pitchFamily="-65" charset="0"/>
              </a:rPr>
              <a:t>For Oracle, this must be made </a:t>
            </a:r>
            <a:r>
              <a:rPr lang="en-US" dirty="0">
                <a:ea typeface="Times New Roman" pitchFamily="-65" charset="0"/>
                <a:cs typeface="Times New Roman" pitchFamily="-65" charset="0"/>
              </a:rPr>
              <a:t>with the database running in ARCHIVELOG mode ( a MUST for recovery)</a:t>
            </a:r>
          </a:p>
          <a:p>
            <a:pPr lvl="1"/>
            <a:r>
              <a:rPr lang="en-US" dirty="0">
                <a:ea typeface="Times New Roman" pitchFamily="-65" charset="0"/>
                <a:cs typeface="Times New Roman" pitchFamily="-65" charset="0"/>
              </a:rPr>
              <a:t>Database is open, users are working </a:t>
            </a:r>
          </a:p>
          <a:p>
            <a:pPr lvl="1"/>
            <a:r>
              <a:rPr lang="en-US" dirty="0">
                <a:ea typeface="Times New Roman" pitchFamily="-65" charset="0"/>
                <a:cs typeface="Times New Roman" pitchFamily="-65" charset="0"/>
              </a:rPr>
              <a:t>Writing from the Redo log files to archive files</a:t>
            </a:r>
          </a:p>
          <a:p>
            <a:r>
              <a:rPr lang="en-US" dirty="0">
                <a:ea typeface="Times New Roman" pitchFamily="-65" charset="0"/>
                <a:cs typeface="Times New Roman" pitchFamily="-65" charset="0"/>
              </a:rPr>
              <a:t>Hot backups do not copy the redo log files since they are being archived and backed up with nightly backups</a:t>
            </a:r>
          </a:p>
          <a:p>
            <a:r>
              <a:rPr lang="en-US" dirty="0">
                <a:ea typeface="Times New Roman" pitchFamily="-65" charset="0"/>
                <a:cs typeface="Times New Roman" pitchFamily="-65" charset="0"/>
              </a:rPr>
              <a:t>Only the </a:t>
            </a:r>
            <a:r>
              <a:rPr lang="en-US" dirty="0" err="1">
                <a:ea typeface="Times New Roman" pitchFamily="-65" charset="0"/>
                <a:cs typeface="Times New Roman" pitchFamily="-65" charset="0"/>
              </a:rPr>
              <a:t>Datafiles</a:t>
            </a:r>
            <a:r>
              <a:rPr lang="en-US" dirty="0">
                <a:ea typeface="Times New Roman" pitchFamily="-65" charset="0"/>
                <a:cs typeface="Times New Roman" pitchFamily="-65" charset="0"/>
              </a:rPr>
              <a:t> are backed </a:t>
            </a:r>
            <a:r>
              <a:rPr lang="en-US" dirty="0" smtClean="0">
                <a:ea typeface="Times New Roman" pitchFamily="-65" charset="0"/>
                <a:cs typeface="Times New Roman" pitchFamily="-65" charset="0"/>
              </a:rPr>
              <a:t>up</a:t>
            </a:r>
          </a:p>
          <a:p>
            <a:r>
              <a:rPr lang="en-US" dirty="0" smtClean="0">
                <a:ea typeface="Times New Roman" pitchFamily="-65" charset="0"/>
                <a:cs typeface="Times New Roman" pitchFamily="-65" charset="0"/>
              </a:rPr>
              <a:t>Stores and FCS stores must be backed up simultaneously to assure consistency of metadata and content</a:t>
            </a: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Alternative Method - Snapshots</a:t>
            </a:r>
            <a:endParaRPr lang="en-US" dirty="0"/>
          </a:p>
        </p:txBody>
      </p:sp>
      <p:sp>
        <p:nvSpPr>
          <p:cNvPr id="3" name="Espace réservé du contenu 2"/>
          <p:cNvSpPr>
            <a:spLocks noGrp="1"/>
          </p:cNvSpPr>
          <p:nvPr>
            <p:ph idx="1"/>
          </p:nvPr>
        </p:nvSpPr>
        <p:spPr/>
        <p:txBody>
          <a:bodyPr/>
          <a:lstStyle/>
          <a:p>
            <a:r>
              <a:rPr lang="en-US" dirty="0" smtClean="0"/>
              <a:t>If all the data is on a storage bay, most of these bays have a snapshot capability</a:t>
            </a:r>
          </a:p>
          <a:p>
            <a:pPr lvl="1"/>
            <a:r>
              <a:rPr lang="en-US" dirty="0" smtClean="0"/>
              <a:t>The snapshot takes a mirrored copy of the </a:t>
            </a:r>
            <a:r>
              <a:rPr lang="en-US" dirty="0" err="1" smtClean="0"/>
              <a:t>LUN(s</a:t>
            </a:r>
            <a:r>
              <a:rPr lang="en-US" dirty="0" smtClean="0"/>
              <a:t>) off-line and backs it up</a:t>
            </a:r>
          </a:p>
          <a:p>
            <a:pPr lvl="1"/>
            <a:r>
              <a:rPr lang="en-US" dirty="0" smtClean="0"/>
              <a:t>The on-line copy is still used by the active users so no downtime is required</a:t>
            </a:r>
          </a:p>
          <a:p>
            <a:pPr lvl="1"/>
            <a:r>
              <a:rPr lang="en-US" dirty="0" smtClean="0"/>
              <a:t>Once the snapshot is complete, the off-line copy is mirrored back to the on-line copy and production continues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Restore Scenarios - Database</a:t>
            </a:r>
            <a:endParaRPr lang="en-US" dirty="0"/>
          </a:p>
        </p:txBody>
      </p:sp>
      <p:sp>
        <p:nvSpPr>
          <p:cNvPr id="3" name="Espace réservé du contenu 2"/>
          <p:cNvSpPr>
            <a:spLocks noGrp="1"/>
          </p:cNvSpPr>
          <p:nvPr>
            <p:ph idx="1"/>
          </p:nvPr>
        </p:nvSpPr>
        <p:spPr>
          <a:xfrm>
            <a:off x="533400" y="914400"/>
            <a:ext cx="8226425" cy="3478212"/>
          </a:xfrm>
        </p:spPr>
        <p:txBody>
          <a:bodyPr/>
          <a:lstStyle/>
          <a:p>
            <a:pPr marL="714375" lvl="1" indent="-269875">
              <a:lnSpc>
                <a:spcPct val="80000"/>
              </a:lnSpc>
              <a:spcBef>
                <a:spcPct val="30000"/>
              </a:spcBef>
              <a:defRPr/>
            </a:pPr>
            <a:r>
              <a:rPr lang="en-US" sz="2800" dirty="0" smtClean="0"/>
              <a:t>Full restore (Disaster recovery)</a:t>
            </a:r>
          </a:p>
          <a:p>
            <a:pPr marL="1254125" lvl="2" indent="-198438">
              <a:spcBef>
                <a:spcPct val="25000"/>
              </a:spcBef>
              <a:defRPr/>
            </a:pPr>
            <a:r>
              <a:rPr lang="en-US" sz="2400" dirty="0" smtClean="0"/>
              <a:t>Both Database and Store backups of the same day must be restored</a:t>
            </a:r>
          </a:p>
          <a:p>
            <a:pPr marL="714375" lvl="1" indent="-269875">
              <a:lnSpc>
                <a:spcPct val="80000"/>
              </a:lnSpc>
              <a:spcBef>
                <a:spcPct val="30000"/>
              </a:spcBef>
              <a:defRPr/>
            </a:pPr>
            <a:r>
              <a:rPr lang="en-US" sz="2800" dirty="0" smtClean="0"/>
              <a:t>Partial restore (human error)</a:t>
            </a:r>
          </a:p>
          <a:p>
            <a:pPr marL="1254125" lvl="2" indent="-198438">
              <a:spcBef>
                <a:spcPct val="25000"/>
              </a:spcBef>
              <a:defRPr/>
            </a:pPr>
            <a:r>
              <a:rPr lang="en-US" sz="2400" dirty="0" smtClean="0"/>
              <a:t>Database backup must be restored on a dedicated server</a:t>
            </a:r>
          </a:p>
          <a:p>
            <a:pPr marL="1254125" lvl="2" indent="-198438">
              <a:spcBef>
                <a:spcPct val="25000"/>
              </a:spcBef>
              <a:defRPr/>
            </a:pPr>
            <a:r>
              <a:rPr lang="en-US" sz="2400" dirty="0" smtClean="0"/>
              <a:t>Identify Data to restore and run 3DXML Export on the selected data</a:t>
            </a:r>
          </a:p>
          <a:p>
            <a:pPr marL="1711325" lvl="3" indent="-198438">
              <a:spcBef>
                <a:spcPct val="25000"/>
              </a:spcBef>
              <a:buBlip>
                <a:blip r:embed="rId2"/>
              </a:buBlip>
              <a:defRPr/>
            </a:pPr>
            <a:r>
              <a:rPr lang="en-US" sz="2400" dirty="0" smtClean="0"/>
              <a:t>Any missing Store file will cause an error</a:t>
            </a:r>
          </a:p>
          <a:p>
            <a:pPr marL="1711325" lvl="3" indent="-198438">
              <a:spcBef>
                <a:spcPct val="25000"/>
              </a:spcBef>
              <a:buBlip>
                <a:blip r:embed="rId2"/>
              </a:buBlip>
              <a:defRPr/>
            </a:pPr>
            <a:r>
              <a:rPr lang="en-US" sz="2400" dirty="0" smtClean="0"/>
              <a:t>Exact file path are provided for each</a:t>
            </a:r>
          </a:p>
          <a:p>
            <a:pPr marL="1254125" lvl="2" indent="-198438">
              <a:spcBef>
                <a:spcPct val="25000"/>
              </a:spcBef>
              <a:defRPr/>
            </a:pPr>
            <a:r>
              <a:rPr lang="en-US" sz="2400" dirty="0" smtClean="0"/>
              <a:t>Restore  missing store files from Store backup</a:t>
            </a:r>
          </a:p>
          <a:p>
            <a:pPr marL="1254125" lvl="2" indent="-198438">
              <a:spcBef>
                <a:spcPct val="25000"/>
              </a:spcBef>
              <a:defRPr/>
            </a:pPr>
            <a:r>
              <a:rPr lang="en-US" sz="2400" dirty="0" smtClean="0"/>
              <a:t>Run 3DXML Export again (successful this time)</a:t>
            </a:r>
          </a:p>
          <a:p>
            <a:pPr marL="1254125" lvl="2" indent="-198438">
              <a:spcBef>
                <a:spcPct val="25000"/>
              </a:spcBef>
              <a:defRPr/>
            </a:pPr>
            <a:r>
              <a:rPr lang="en-US" sz="2400" dirty="0" smtClean="0"/>
              <a:t>Import this 3DXML in Product Database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Restore Scenarios </a:t>
            </a:r>
            <a:r>
              <a:rPr lang="fr-FR" dirty="0" smtClean="0"/>
              <a:t>–</a:t>
            </a:r>
            <a:r>
              <a:rPr lang="en-US" dirty="0" smtClean="0"/>
              <a:t> Master FCS Store</a:t>
            </a:r>
            <a:endParaRPr lang="en-US" dirty="0"/>
          </a:p>
        </p:txBody>
      </p:sp>
      <p:sp>
        <p:nvSpPr>
          <p:cNvPr id="3" name="Espace réservé du contenu 2"/>
          <p:cNvSpPr>
            <a:spLocks noGrp="1"/>
          </p:cNvSpPr>
          <p:nvPr>
            <p:ph idx="1"/>
          </p:nvPr>
        </p:nvSpPr>
        <p:spPr>
          <a:xfrm>
            <a:off x="533400" y="914400"/>
            <a:ext cx="8226425" cy="3478212"/>
          </a:xfrm>
        </p:spPr>
        <p:txBody>
          <a:bodyPr/>
          <a:lstStyle/>
          <a:p>
            <a:pPr marL="714375" lvl="1" indent="-269875">
              <a:lnSpc>
                <a:spcPct val="80000"/>
              </a:lnSpc>
              <a:spcBef>
                <a:spcPct val="30000"/>
              </a:spcBef>
              <a:defRPr/>
            </a:pPr>
            <a:r>
              <a:rPr lang="en-US" sz="2800" dirty="0" smtClean="0"/>
              <a:t>Full restore (Disaster recovery)</a:t>
            </a:r>
          </a:p>
          <a:p>
            <a:pPr marL="1254125" lvl="2" indent="-198438">
              <a:spcBef>
                <a:spcPct val="25000"/>
              </a:spcBef>
              <a:defRPr/>
            </a:pPr>
            <a:r>
              <a:rPr lang="en-US" sz="2400" dirty="0" smtClean="0"/>
              <a:t>Both Database and Store backups of the same day must be restored</a:t>
            </a:r>
          </a:p>
          <a:p>
            <a:pPr marL="714375" lvl="1" indent="-269875">
              <a:lnSpc>
                <a:spcPct val="80000"/>
              </a:lnSpc>
              <a:spcBef>
                <a:spcPct val="30000"/>
              </a:spcBef>
              <a:defRPr/>
            </a:pPr>
            <a:r>
              <a:rPr lang="en-US" sz="2800" dirty="0" smtClean="0"/>
              <a:t>Partial restore (human error)</a:t>
            </a:r>
          </a:p>
          <a:p>
            <a:pPr marL="1254125" lvl="2" indent="-198438">
              <a:spcBef>
                <a:spcPct val="25000"/>
              </a:spcBef>
              <a:defRPr/>
            </a:pPr>
            <a:r>
              <a:rPr lang="en-US" sz="2400" dirty="0" smtClean="0"/>
              <a:t>Database backup must be restored on a dedicated server</a:t>
            </a:r>
          </a:p>
          <a:p>
            <a:pPr marL="1254125" lvl="2" indent="-198438">
              <a:spcBef>
                <a:spcPct val="25000"/>
              </a:spcBef>
              <a:defRPr/>
            </a:pPr>
            <a:r>
              <a:rPr lang="en-US" sz="2400" dirty="0" smtClean="0"/>
              <a:t>Identify Data to restore and run 3DXML Export on the selected data</a:t>
            </a:r>
          </a:p>
          <a:p>
            <a:pPr marL="1711325" lvl="3" indent="-198438">
              <a:spcBef>
                <a:spcPct val="25000"/>
              </a:spcBef>
              <a:buBlip>
                <a:blip r:embed="rId2"/>
              </a:buBlip>
              <a:defRPr/>
            </a:pPr>
            <a:r>
              <a:rPr lang="en-US" sz="2400" dirty="0" smtClean="0"/>
              <a:t>Any missing Store file will cause an error</a:t>
            </a:r>
          </a:p>
          <a:p>
            <a:pPr marL="1711325" lvl="3" indent="-198438">
              <a:spcBef>
                <a:spcPct val="25000"/>
              </a:spcBef>
              <a:buBlip>
                <a:blip r:embed="rId2"/>
              </a:buBlip>
              <a:defRPr/>
            </a:pPr>
            <a:r>
              <a:rPr lang="en-US" sz="2400" dirty="0" smtClean="0"/>
              <a:t>Exact file path are provided for each</a:t>
            </a:r>
          </a:p>
          <a:p>
            <a:pPr marL="1254125" lvl="2" indent="-198438">
              <a:spcBef>
                <a:spcPct val="25000"/>
              </a:spcBef>
              <a:defRPr/>
            </a:pPr>
            <a:r>
              <a:rPr lang="en-US" sz="2400" dirty="0" smtClean="0"/>
              <a:t>Restore  missing store files from Store backup</a:t>
            </a:r>
          </a:p>
          <a:p>
            <a:pPr marL="1254125" lvl="2" indent="-198438">
              <a:spcBef>
                <a:spcPct val="25000"/>
              </a:spcBef>
              <a:defRPr/>
            </a:pPr>
            <a:r>
              <a:rPr lang="en-US" sz="2400" dirty="0" smtClean="0"/>
              <a:t>Run 3DXML Export again (successful this time)</a:t>
            </a:r>
          </a:p>
          <a:p>
            <a:pPr marL="1254125" lvl="2" indent="-198438">
              <a:spcBef>
                <a:spcPct val="25000"/>
              </a:spcBef>
              <a:defRPr/>
            </a:pPr>
            <a:r>
              <a:rPr lang="en-US" sz="2400" dirty="0" smtClean="0"/>
              <a:t>Import this 3DXML in Product Database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Owner and Revision History</a:t>
            </a:r>
            <a:endParaRPr lang="en-US" dirty="0"/>
          </a:p>
        </p:txBody>
      </p:sp>
      <p:sp>
        <p:nvSpPr>
          <p:cNvPr id="3" name="Espace réservé du contenu 2"/>
          <p:cNvSpPr>
            <a:spLocks noGrp="1"/>
          </p:cNvSpPr>
          <p:nvPr>
            <p:ph idx="1"/>
          </p:nvPr>
        </p:nvSpPr>
        <p:spPr/>
        <p:txBody>
          <a:bodyPr/>
          <a:lstStyle/>
          <a:p>
            <a:r>
              <a:rPr lang="en-US" dirty="0" smtClean="0"/>
              <a:t>Owners: Olivier </a:t>
            </a:r>
            <a:r>
              <a:rPr lang="en-US" dirty="0" err="1" smtClean="0"/>
              <a:t>Dechoux</a:t>
            </a:r>
            <a:r>
              <a:rPr lang="en-US" dirty="0" smtClean="0"/>
              <a:t> (DS), Michael Finocchiaro (IBM)</a:t>
            </a:r>
          </a:p>
          <a:p>
            <a:r>
              <a:rPr lang="en-US" dirty="0" smtClean="0"/>
              <a:t>Contributors: Bruno </a:t>
            </a:r>
            <a:r>
              <a:rPr lang="en-US" dirty="0" err="1" smtClean="0"/>
              <a:t>Moisant</a:t>
            </a:r>
            <a:r>
              <a:rPr lang="en-US" dirty="0" smtClean="0"/>
              <a:t> (DS)</a:t>
            </a:r>
          </a:p>
          <a:p>
            <a:r>
              <a:rPr lang="en-US" dirty="0" smtClean="0"/>
              <a:t>Revision History: </a:t>
            </a:r>
          </a:p>
          <a:p>
            <a:pPr>
              <a:buNone/>
            </a:pPr>
            <a:endParaRPr lang="en-US" dirty="0"/>
          </a:p>
        </p:txBody>
      </p:sp>
      <p:graphicFrame>
        <p:nvGraphicFramePr>
          <p:cNvPr id="4" name="Tableau 3"/>
          <p:cNvGraphicFramePr>
            <a:graphicFrameLocks noGrp="1"/>
          </p:cNvGraphicFramePr>
          <p:nvPr/>
        </p:nvGraphicFramePr>
        <p:xfrm>
          <a:off x="667798" y="2736906"/>
          <a:ext cx="8129552" cy="1371600"/>
        </p:xfrm>
        <a:graphic>
          <a:graphicData uri="http://schemas.openxmlformats.org/drawingml/2006/table">
            <a:tbl>
              <a:tblPr firstRow="1" bandRow="1">
                <a:tableStyleId>{5C22544A-7EE6-4342-B048-85BDC9FD1C3A}</a:tableStyleId>
              </a:tblPr>
              <a:tblGrid>
                <a:gridCol w="1010107"/>
                <a:gridCol w="2586770"/>
                <a:gridCol w="2500287"/>
                <a:gridCol w="2032388"/>
              </a:tblGrid>
              <a:tr h="457200">
                <a:tc>
                  <a:txBody>
                    <a:bodyPr/>
                    <a:lstStyle/>
                    <a:p>
                      <a:r>
                        <a:rPr lang="en-US" dirty="0" smtClean="0">
                          <a:solidFill>
                            <a:schemeClr val="tx1"/>
                          </a:solidFill>
                        </a:rPr>
                        <a:t>Version</a:t>
                      </a:r>
                      <a:endParaRPr lang="en-US" dirty="0">
                        <a:solidFill>
                          <a:schemeClr val="tx1"/>
                        </a:solidFill>
                      </a:endParaRPr>
                    </a:p>
                  </a:txBody>
                  <a:tcPr/>
                </a:tc>
                <a:tc>
                  <a:txBody>
                    <a:bodyPr/>
                    <a:lstStyle/>
                    <a:p>
                      <a:r>
                        <a:rPr lang="en-US" dirty="0" smtClean="0">
                          <a:solidFill>
                            <a:schemeClr val="tx1"/>
                          </a:solidFill>
                        </a:rPr>
                        <a:t>Modifier</a:t>
                      </a:r>
                      <a:endParaRPr lang="en-US" dirty="0">
                        <a:solidFill>
                          <a:schemeClr val="tx1"/>
                        </a:solidFill>
                      </a:endParaRPr>
                    </a:p>
                  </a:txBody>
                  <a:tcPr/>
                </a:tc>
                <a:tc>
                  <a:txBody>
                    <a:bodyPr/>
                    <a:lstStyle/>
                    <a:p>
                      <a:r>
                        <a:rPr lang="en-US" dirty="0" smtClean="0">
                          <a:solidFill>
                            <a:schemeClr val="tx1"/>
                          </a:solidFill>
                        </a:rPr>
                        <a:t>Comments</a:t>
                      </a:r>
                      <a:endParaRPr lang="en-US" dirty="0">
                        <a:solidFill>
                          <a:schemeClr val="tx1"/>
                        </a:solidFill>
                      </a:endParaRPr>
                    </a:p>
                  </a:txBody>
                  <a:tcPr/>
                </a:tc>
                <a:tc>
                  <a:txBody>
                    <a:bodyPr/>
                    <a:lstStyle/>
                    <a:p>
                      <a:r>
                        <a:rPr lang="en-US" dirty="0" smtClean="0">
                          <a:solidFill>
                            <a:schemeClr val="tx1"/>
                          </a:solidFill>
                        </a:rPr>
                        <a:t>TBD</a:t>
                      </a:r>
                      <a:endParaRPr lang="en-US" dirty="0">
                        <a:solidFill>
                          <a:schemeClr val="tx1"/>
                        </a:solidFill>
                      </a:endParaRPr>
                    </a:p>
                  </a:txBody>
                  <a:tcPr/>
                </a:tc>
              </a:tr>
              <a:tr h="457200">
                <a:tc>
                  <a:txBody>
                    <a:bodyPr/>
                    <a:lstStyle/>
                    <a:p>
                      <a:r>
                        <a:rPr lang="en-US" dirty="0" smtClean="0"/>
                        <a:t>1.0</a:t>
                      </a:r>
                      <a:endParaRPr lang="en-US" dirty="0"/>
                    </a:p>
                  </a:txBody>
                  <a:tcPr/>
                </a:tc>
                <a:tc>
                  <a:txBody>
                    <a:bodyPr/>
                    <a:lstStyle/>
                    <a:p>
                      <a:r>
                        <a:rPr lang="en-US" dirty="0" err="1" smtClean="0"/>
                        <a:t>Fino</a:t>
                      </a:r>
                      <a:endParaRPr lang="en-US" dirty="0"/>
                    </a:p>
                  </a:txBody>
                  <a:tcPr/>
                </a:tc>
                <a:tc>
                  <a:txBody>
                    <a:bodyPr/>
                    <a:lstStyle/>
                    <a:p>
                      <a:r>
                        <a:rPr lang="en-US" sz="1400" dirty="0" smtClean="0"/>
                        <a:t>Creation</a:t>
                      </a:r>
                      <a:endParaRPr lang="en-US" sz="1400" dirty="0"/>
                    </a:p>
                  </a:txBody>
                  <a:tcPr/>
                </a:tc>
                <a:tc>
                  <a:txBody>
                    <a:bodyPr/>
                    <a:lstStyle/>
                    <a:p>
                      <a:r>
                        <a:rPr lang="fr-FR" dirty="0" smtClean="0"/>
                        <a:t>A</a:t>
                      </a:r>
                      <a:r>
                        <a:rPr lang="en-US" dirty="0" err="1" smtClean="0"/>
                        <a:t>dd</a:t>
                      </a:r>
                      <a:r>
                        <a:rPr lang="en-US" dirty="0" smtClean="0"/>
                        <a:t> content</a:t>
                      </a:r>
                      <a:endParaRPr lang="en-US" dirty="0"/>
                    </a:p>
                  </a:txBody>
                  <a:tcPr/>
                </a:tc>
              </a:tr>
              <a:tr h="4572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US" dirty="0" smtClean="0"/>
              <a:t>Find Orphaned Files in the FCS Store</a:t>
            </a:r>
            <a:endParaRPr lang="en-US" dirty="0"/>
          </a:p>
        </p:txBody>
      </p:sp>
      <p:sp>
        <p:nvSpPr>
          <p:cNvPr id="7" name="Espace réservé du contenu 6"/>
          <p:cNvSpPr>
            <a:spLocks noGrp="1"/>
          </p:cNvSpPr>
          <p:nvPr>
            <p:ph idx="1"/>
          </p:nvPr>
        </p:nvSpPr>
        <p:spPr>
          <a:xfrm>
            <a:off x="679450" y="788988"/>
            <a:ext cx="8226425" cy="3478212"/>
          </a:xfrm>
        </p:spPr>
        <p:txBody>
          <a:bodyPr/>
          <a:lstStyle/>
          <a:p>
            <a:r>
              <a:rPr lang="fr-FR" dirty="0" smtClean="0"/>
              <a:t>List the Store Contents of the Store PLMX (as </a:t>
            </a:r>
            <a:r>
              <a:rPr lang="fr-FR" dirty="0" err="1" smtClean="0"/>
              <a:t>seen</a:t>
            </a:r>
            <a:r>
              <a:rPr lang="fr-FR" dirty="0" smtClean="0"/>
              <a:t> by the </a:t>
            </a:r>
            <a:r>
              <a:rPr lang="fr-FR" dirty="0" err="1" smtClean="0"/>
              <a:t>metadata</a:t>
            </a:r>
            <a:r>
              <a:rPr lang="fr-FR" dirty="0" smtClean="0"/>
              <a:t> in the </a:t>
            </a:r>
            <a:r>
              <a:rPr lang="fr-FR" dirty="0" err="1" smtClean="0"/>
              <a:t>database</a:t>
            </a:r>
            <a:r>
              <a:rPr lang="fr-FR" dirty="0" smtClean="0"/>
              <a:t>)</a:t>
            </a:r>
          </a:p>
          <a:p>
            <a:pPr lvl="1"/>
            <a:r>
              <a:rPr lang="fr-FR" dirty="0" smtClean="0"/>
              <a:t>MQL&gt; </a:t>
            </a:r>
            <a:r>
              <a:rPr lang="fr-FR" dirty="0" err="1" smtClean="0"/>
              <a:t>inventory</a:t>
            </a:r>
            <a:r>
              <a:rPr lang="fr-FR" dirty="0" smtClean="0"/>
              <a:t> store </a:t>
            </a:r>
            <a:r>
              <a:rPr lang="fr-FR" dirty="0" err="1" smtClean="0"/>
              <a:t>plmx</a:t>
            </a:r>
            <a:r>
              <a:rPr lang="fr-FR" dirty="0" smtClean="0"/>
              <a:t> </a:t>
            </a:r>
          </a:p>
          <a:p>
            <a:r>
              <a:rPr lang="fr-FR" dirty="0" smtClean="0"/>
              <a:t>To </a:t>
            </a:r>
            <a:r>
              <a:rPr lang="fr-FR" dirty="0" err="1" smtClean="0"/>
              <a:t>identify</a:t>
            </a:r>
            <a:r>
              <a:rPr lang="fr-FR" dirty="0" smtClean="0"/>
              <a:t> the files </a:t>
            </a:r>
            <a:r>
              <a:rPr lang="fr-FR" dirty="0" err="1" smtClean="0"/>
              <a:t>present</a:t>
            </a:r>
            <a:r>
              <a:rPr lang="fr-FR" dirty="0" smtClean="0"/>
              <a:t> in the </a:t>
            </a:r>
            <a:r>
              <a:rPr lang="fr-FR" dirty="0" err="1" smtClean="0"/>
              <a:t>filesystem</a:t>
            </a:r>
            <a:r>
              <a:rPr lang="fr-FR" dirty="0" smtClean="0"/>
              <a:t> of the store but not in the </a:t>
            </a:r>
            <a:r>
              <a:rPr lang="fr-FR" dirty="0" err="1" smtClean="0"/>
              <a:t>metadata</a:t>
            </a:r>
            <a:r>
              <a:rPr lang="fr-FR" dirty="0" smtClean="0"/>
              <a:t>:</a:t>
            </a:r>
          </a:p>
          <a:p>
            <a:pPr lvl="1"/>
            <a:r>
              <a:rPr lang="fr-FR" dirty="0" smtClean="0"/>
              <a:t>1) In the directory of the FCS Store :</a:t>
            </a:r>
          </a:p>
          <a:p>
            <a:pPr lvl="2"/>
            <a:r>
              <a:rPr lang="fr-FR" dirty="0" smtClean="0"/>
              <a:t>OS Command to </a:t>
            </a:r>
            <a:r>
              <a:rPr lang="fr-FR" dirty="0" err="1" smtClean="0"/>
              <a:t>list</a:t>
            </a:r>
            <a:r>
              <a:rPr lang="fr-FR" dirty="0" smtClean="0"/>
              <a:t> files in the PATH of the store</a:t>
            </a:r>
          </a:p>
          <a:p>
            <a:pPr lvl="2"/>
            <a:r>
              <a:rPr lang="fr-FR" dirty="0" smtClean="0"/>
              <a:t>(ex, UNIX)         &gt; </a:t>
            </a:r>
            <a:r>
              <a:rPr lang="fr-FR" dirty="0" err="1" smtClean="0"/>
              <a:t>find</a:t>
            </a:r>
            <a:r>
              <a:rPr lang="fr-FR" dirty="0" smtClean="0"/>
              <a:t> . –type f –</a:t>
            </a:r>
            <a:r>
              <a:rPr lang="fr-FR" dirty="0" err="1" smtClean="0"/>
              <a:t>print</a:t>
            </a:r>
            <a:r>
              <a:rPr lang="fr-FR" dirty="0" smtClean="0"/>
              <a:t> &gt; /</a:t>
            </a:r>
            <a:r>
              <a:rPr lang="fr-FR" dirty="0" err="1" smtClean="0"/>
              <a:t>tmp/list_files</a:t>
            </a:r>
            <a:endParaRPr lang="fr-FR" dirty="0" smtClean="0"/>
          </a:p>
          <a:p>
            <a:pPr lvl="1"/>
            <a:r>
              <a:rPr lang="fr-FR" dirty="0" smtClean="0"/>
              <a:t>2) </a:t>
            </a:r>
            <a:r>
              <a:rPr lang="fr-FR" dirty="0" err="1" smtClean="0"/>
              <a:t>Validate</a:t>
            </a:r>
            <a:r>
              <a:rPr lang="fr-FR" dirty="0" smtClean="0"/>
              <a:t> the contents:</a:t>
            </a:r>
          </a:p>
          <a:p>
            <a:pPr lvl="2"/>
            <a:r>
              <a:rPr lang="fr-FR" dirty="0" smtClean="0"/>
              <a:t>MQL &gt; </a:t>
            </a:r>
            <a:r>
              <a:rPr lang="fr-FR" dirty="0" err="1" smtClean="0"/>
              <a:t>validate</a:t>
            </a:r>
            <a:r>
              <a:rPr lang="fr-FR" dirty="0" smtClean="0"/>
              <a:t> store </a:t>
            </a:r>
            <a:r>
              <a:rPr lang="fr-FR" dirty="0" err="1" smtClean="0"/>
              <a:t>plmx</a:t>
            </a:r>
            <a:r>
              <a:rPr lang="fr-FR" dirty="0" smtClean="0"/>
              <a:t> file /</a:t>
            </a:r>
            <a:r>
              <a:rPr lang="fr-FR" dirty="0" err="1" smtClean="0"/>
              <a:t>tmp/list_files</a:t>
            </a:r>
            <a:endParaRPr lang="fr-FR" dirty="0" smtClean="0"/>
          </a:p>
          <a:p>
            <a:pPr lvl="1"/>
            <a:r>
              <a:rPr lang="fr-FR" dirty="0" smtClean="0"/>
              <a:t>3) The </a:t>
            </a:r>
            <a:r>
              <a:rPr lang="fr-FR" dirty="0" err="1" smtClean="0"/>
              <a:t>list</a:t>
            </a:r>
            <a:r>
              <a:rPr lang="fr-FR" dirty="0" smtClean="0"/>
              <a:t> of </a:t>
            </a:r>
            <a:r>
              <a:rPr lang="fr-FR" dirty="0" err="1" smtClean="0"/>
              <a:t>orphaned</a:t>
            </a:r>
            <a:r>
              <a:rPr lang="fr-FR" dirty="0" smtClean="0"/>
              <a:t> files </a:t>
            </a:r>
            <a:r>
              <a:rPr lang="fr-FR" dirty="0" err="1" smtClean="0"/>
              <a:t>will</a:t>
            </a:r>
            <a:r>
              <a:rPr lang="fr-FR" dirty="0" smtClean="0"/>
              <a:t> </a:t>
            </a:r>
            <a:r>
              <a:rPr lang="fr-FR" dirty="0" err="1" smtClean="0"/>
              <a:t>be</a:t>
            </a:r>
            <a:r>
              <a:rPr lang="fr-FR" dirty="0" smtClean="0"/>
              <a:t> in /</a:t>
            </a:r>
            <a:r>
              <a:rPr lang="fr-FR" dirty="0" err="1" smtClean="0"/>
              <a:t>tmp/list_files.out</a:t>
            </a:r>
            <a:endParaRPr lang="fr-FR" dirty="0" smtClean="0"/>
          </a:p>
          <a:p>
            <a:pPr lvl="1"/>
            <a:r>
              <a:rPr lang="fr-FR" dirty="0" smtClean="0"/>
              <a:t>4) </a:t>
            </a:r>
            <a:r>
              <a:rPr lang="fr-FR" dirty="0" err="1" smtClean="0"/>
              <a:t>Delete</a:t>
            </a:r>
            <a:r>
              <a:rPr lang="fr-FR" dirty="0" smtClean="0"/>
              <a:t> all the files in /</a:t>
            </a:r>
            <a:r>
              <a:rPr lang="fr-FR" dirty="0" err="1" smtClean="0"/>
              <a:t>tmp/list_files</a:t>
            </a:r>
            <a:endParaRPr lang="fr-FR" dirty="0" smtClean="0"/>
          </a:p>
          <a:p>
            <a:pPr lvl="1"/>
            <a:r>
              <a:rPr lang="fr-FR" dirty="0" smtClean="0"/>
              <a:t>Note: if the store </a:t>
            </a:r>
            <a:r>
              <a:rPr lang="fr-FR" dirty="0" err="1" smtClean="0"/>
              <a:t>is</a:t>
            </a:r>
            <a:r>
              <a:rPr lang="fr-FR" dirty="0" smtClean="0"/>
              <a:t> </a:t>
            </a:r>
            <a:r>
              <a:rPr lang="fr-FR" dirty="0" err="1" smtClean="0"/>
              <a:t>cmposted</a:t>
            </a:r>
            <a:r>
              <a:rPr lang="fr-FR" dirty="0" smtClean="0"/>
              <a:t> of </a:t>
            </a:r>
            <a:r>
              <a:rPr lang="fr-FR" dirty="0" err="1" smtClean="0"/>
              <a:t>many</a:t>
            </a:r>
            <a:r>
              <a:rPr lang="fr-FR" dirty="0" smtClean="0"/>
              <a:t> locations, </a:t>
            </a:r>
            <a:r>
              <a:rPr lang="fr-FR" dirty="0" err="1" smtClean="0"/>
              <a:t>you</a:t>
            </a:r>
            <a:r>
              <a:rPr lang="fr-FR" dirty="0" smtClean="0"/>
              <a:t> must </a:t>
            </a:r>
            <a:r>
              <a:rPr lang="fr-FR" dirty="0" err="1" smtClean="0"/>
              <a:t>execute</a:t>
            </a:r>
            <a:r>
              <a:rPr lang="fr-FR" dirty="0" smtClean="0"/>
              <a:t> </a:t>
            </a:r>
            <a:r>
              <a:rPr lang="fr-FR" dirty="0" err="1" smtClean="0"/>
              <a:t>step</a:t>
            </a:r>
            <a:r>
              <a:rPr lang="fr-FR" dirty="0" smtClean="0"/>
              <a:t> 2 </a:t>
            </a:r>
            <a:r>
              <a:rPr lang="fr-FR" dirty="0" err="1" smtClean="0"/>
              <a:t>appending</a:t>
            </a:r>
            <a:r>
              <a:rPr lang="fr-FR" dirty="0" smtClean="0"/>
              <a:t> to the /</a:t>
            </a:r>
            <a:r>
              <a:rPr lang="fr-FR" dirty="0" err="1" smtClean="0"/>
              <a:t>tmp/list_files</a:t>
            </a:r>
            <a:r>
              <a:rPr lang="fr-FR" dirty="0" smtClean="0"/>
              <a:t> file on </a:t>
            </a:r>
            <a:r>
              <a:rPr lang="fr-FR" dirty="0" err="1" smtClean="0"/>
              <a:t>each</a:t>
            </a:r>
            <a:r>
              <a:rPr lang="fr-FR" dirty="0" smtClean="0"/>
              <a:t> of the location servers</a:t>
            </a:r>
          </a:p>
          <a:p>
            <a:pPr lvl="2"/>
            <a:r>
              <a:rPr lang="fr-FR" dirty="0" smtClean="0"/>
              <a:t>Ex. on Location 1, </a:t>
            </a:r>
            <a:r>
              <a:rPr lang="fr-FR" dirty="0" err="1" smtClean="0"/>
              <a:t>find</a:t>
            </a:r>
            <a:r>
              <a:rPr lang="fr-FR" dirty="0" smtClean="0"/>
              <a:t> . –type f –</a:t>
            </a:r>
            <a:r>
              <a:rPr lang="fr-FR" dirty="0" err="1" smtClean="0"/>
              <a:t>print</a:t>
            </a:r>
            <a:r>
              <a:rPr lang="fr-FR" dirty="0" smtClean="0"/>
              <a:t> &gt;&gt; /</a:t>
            </a:r>
            <a:r>
              <a:rPr lang="fr-FR" dirty="0" err="1" smtClean="0"/>
              <a:t>tmp/list_files</a:t>
            </a:r>
            <a:endParaRPr lang="fr-FR"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Restore Scenarios </a:t>
            </a:r>
            <a:r>
              <a:rPr lang="fr-FR" dirty="0" smtClean="0"/>
              <a:t>–</a:t>
            </a:r>
            <a:r>
              <a:rPr lang="en-US" dirty="0" smtClean="0"/>
              <a:t> IDOL Server</a:t>
            </a:r>
            <a:endParaRPr lang="en-US" dirty="0"/>
          </a:p>
        </p:txBody>
      </p:sp>
      <p:sp>
        <p:nvSpPr>
          <p:cNvPr id="3" name="Espace réservé du contenu 2"/>
          <p:cNvSpPr>
            <a:spLocks noGrp="1"/>
          </p:cNvSpPr>
          <p:nvPr>
            <p:ph idx="1"/>
          </p:nvPr>
        </p:nvSpPr>
        <p:spPr>
          <a:xfrm>
            <a:off x="533400" y="914400"/>
            <a:ext cx="8226425" cy="3478212"/>
          </a:xfrm>
        </p:spPr>
        <p:txBody>
          <a:bodyPr/>
          <a:lstStyle/>
          <a:p>
            <a:pPr marL="714375" lvl="1" indent="-269875">
              <a:lnSpc>
                <a:spcPct val="80000"/>
              </a:lnSpc>
              <a:spcBef>
                <a:spcPct val="30000"/>
              </a:spcBef>
              <a:defRPr/>
            </a:pPr>
            <a:r>
              <a:rPr lang="en-US" sz="2800" dirty="0" smtClean="0"/>
              <a:t>Full restore (Disaster recovery)</a:t>
            </a:r>
          </a:p>
          <a:p>
            <a:pPr marL="1254125" lvl="2" indent="-198438">
              <a:spcBef>
                <a:spcPct val="25000"/>
              </a:spcBef>
              <a:defRPr/>
            </a:pPr>
            <a:r>
              <a:rPr lang="en-US" sz="2400" dirty="0" smtClean="0"/>
              <a:t>Restore the last backup</a:t>
            </a:r>
          </a:p>
          <a:p>
            <a:pPr marL="714375" lvl="1" indent="-269875">
              <a:lnSpc>
                <a:spcPct val="80000"/>
              </a:lnSpc>
              <a:spcBef>
                <a:spcPct val="30000"/>
              </a:spcBef>
              <a:defRPr/>
            </a:pPr>
            <a:r>
              <a:rPr lang="en-US" sz="2800" dirty="0" smtClean="0"/>
              <a:t>Partial restore (human error)</a:t>
            </a:r>
          </a:p>
          <a:p>
            <a:pPr marL="1254125" lvl="2" indent="-198438">
              <a:spcBef>
                <a:spcPct val="25000"/>
              </a:spcBef>
              <a:defRPr/>
            </a:pPr>
            <a:r>
              <a:rPr lang="en-US" sz="2400" dirty="0" smtClean="0"/>
              <a:t>Restore the last backup and run a partial Index job using MQL</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Restore Scenarios </a:t>
            </a:r>
            <a:r>
              <a:rPr lang="fr-FR" dirty="0" smtClean="0"/>
              <a:t>–</a:t>
            </a:r>
            <a:r>
              <a:rPr lang="en-US" dirty="0" smtClean="0"/>
              <a:t> 3D Index Server Disk</a:t>
            </a:r>
            <a:endParaRPr lang="en-US" dirty="0"/>
          </a:p>
        </p:txBody>
      </p:sp>
      <p:sp>
        <p:nvSpPr>
          <p:cNvPr id="3" name="Espace réservé du contenu 2"/>
          <p:cNvSpPr>
            <a:spLocks noGrp="1"/>
          </p:cNvSpPr>
          <p:nvPr>
            <p:ph idx="1"/>
          </p:nvPr>
        </p:nvSpPr>
        <p:spPr>
          <a:xfrm>
            <a:off x="533400" y="914400"/>
            <a:ext cx="8226425" cy="3478212"/>
          </a:xfrm>
        </p:spPr>
        <p:txBody>
          <a:bodyPr/>
          <a:lstStyle/>
          <a:p>
            <a:pPr marL="714375" lvl="1" indent="-269875">
              <a:lnSpc>
                <a:spcPct val="80000"/>
              </a:lnSpc>
              <a:spcBef>
                <a:spcPct val="30000"/>
              </a:spcBef>
              <a:defRPr/>
            </a:pPr>
            <a:r>
              <a:rPr lang="en-US" sz="2800" dirty="0" smtClean="0"/>
              <a:t>Full restore (Disaster recovery)</a:t>
            </a:r>
          </a:p>
          <a:p>
            <a:pPr marL="1254125" lvl="2" indent="-198438">
              <a:spcBef>
                <a:spcPct val="25000"/>
              </a:spcBef>
              <a:defRPr/>
            </a:pPr>
            <a:r>
              <a:rPr lang="en-US" sz="2400" dirty="0" smtClean="0"/>
              <a:t>Restore the last backup</a:t>
            </a:r>
          </a:p>
          <a:p>
            <a:pPr marL="714375" lvl="1" indent="-269875">
              <a:lnSpc>
                <a:spcPct val="80000"/>
              </a:lnSpc>
              <a:spcBef>
                <a:spcPct val="30000"/>
              </a:spcBef>
              <a:defRPr/>
            </a:pPr>
            <a:r>
              <a:rPr lang="en-US" sz="2800" dirty="0" smtClean="0"/>
              <a:t>Partial restore (human error)</a:t>
            </a:r>
          </a:p>
          <a:p>
            <a:pPr marL="1254125" lvl="2" indent="-198438">
              <a:spcBef>
                <a:spcPct val="25000"/>
              </a:spcBef>
              <a:defRPr/>
            </a:pPr>
            <a:r>
              <a:rPr lang="en-US" sz="2400" dirty="0" smtClean="0"/>
              <a:t>Restore the last backup and run a Incremental Index job using PLM Admin Tool</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Restore Scenarios </a:t>
            </a:r>
            <a:r>
              <a:rPr lang="fr-FR" dirty="0" smtClean="0"/>
              <a:t>–</a:t>
            </a:r>
            <a:r>
              <a:rPr lang="en-US" dirty="0" smtClean="0"/>
              <a:t> Domino/Active Directory</a:t>
            </a:r>
            <a:endParaRPr lang="en-US" dirty="0"/>
          </a:p>
        </p:txBody>
      </p:sp>
      <p:sp>
        <p:nvSpPr>
          <p:cNvPr id="3" name="Espace réservé du contenu 2"/>
          <p:cNvSpPr>
            <a:spLocks noGrp="1"/>
          </p:cNvSpPr>
          <p:nvPr>
            <p:ph idx="1"/>
          </p:nvPr>
        </p:nvSpPr>
        <p:spPr>
          <a:xfrm>
            <a:off x="533400" y="914400"/>
            <a:ext cx="8226425" cy="3478212"/>
          </a:xfrm>
        </p:spPr>
        <p:txBody>
          <a:bodyPr/>
          <a:lstStyle/>
          <a:p>
            <a:pPr marL="714375" lvl="1" indent="-269875">
              <a:lnSpc>
                <a:spcPct val="80000"/>
              </a:lnSpc>
              <a:spcBef>
                <a:spcPct val="30000"/>
              </a:spcBef>
              <a:defRPr/>
            </a:pPr>
            <a:r>
              <a:rPr lang="en-US" sz="2800" dirty="0" smtClean="0"/>
              <a:t>Full restore (Disaster recovery)</a:t>
            </a:r>
          </a:p>
          <a:p>
            <a:pPr marL="1254125" lvl="2" indent="-198438">
              <a:spcBef>
                <a:spcPct val="25000"/>
              </a:spcBef>
              <a:defRPr/>
            </a:pPr>
            <a:r>
              <a:rPr lang="en-US" sz="2400" dirty="0" smtClean="0"/>
              <a:t>Restore the last backup</a:t>
            </a:r>
          </a:p>
          <a:p>
            <a:pPr marL="714375" lvl="1" indent="-269875">
              <a:lnSpc>
                <a:spcPct val="80000"/>
              </a:lnSpc>
              <a:spcBef>
                <a:spcPct val="30000"/>
              </a:spcBef>
              <a:defRPr/>
            </a:pPr>
            <a:r>
              <a:rPr lang="en-US" sz="2800" dirty="0" smtClean="0"/>
              <a:t>Partial restore (human error)</a:t>
            </a:r>
          </a:p>
          <a:p>
            <a:pPr marL="1254125" lvl="2" indent="-198438">
              <a:spcBef>
                <a:spcPct val="25000"/>
              </a:spcBef>
              <a:defRPr/>
            </a:pPr>
            <a:r>
              <a:rPr lang="en-US" sz="2400" dirty="0" smtClean="0"/>
              <a:t>Restore the last backup and manually check that all users defined in ENOVIA V6 P&amp;O that need collaboration/conferencing support are defined in the LDAP Directory (either Domino or </a:t>
            </a:r>
            <a:r>
              <a:rPr lang="en-US" sz="2400" dirty="0" err="1" smtClean="0"/>
              <a:t>ActiveDirectory</a:t>
            </a:r>
            <a:r>
              <a:rPr lang="en-US" sz="2400" dirty="0"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Recovery Tools</a:t>
            </a:r>
            <a:endParaRPr lang="en-US" dirty="0"/>
          </a:p>
        </p:txBody>
      </p:sp>
      <p:sp>
        <p:nvSpPr>
          <p:cNvPr id="3" name="Espace réservé du contenu 2"/>
          <p:cNvSpPr>
            <a:spLocks noGrp="1"/>
          </p:cNvSpPr>
          <p:nvPr>
            <p:ph idx="1"/>
          </p:nvPr>
        </p:nvSpPr>
        <p:spPr>
          <a:xfrm>
            <a:off x="679450" y="588963"/>
            <a:ext cx="8226425" cy="3478212"/>
          </a:xfrm>
        </p:spPr>
        <p:txBody>
          <a:bodyPr/>
          <a:lstStyle/>
          <a:p>
            <a:pPr>
              <a:buNone/>
            </a:pPr>
            <a:endParaRPr lang="en-US" dirty="0" smtClean="0"/>
          </a:p>
          <a:p>
            <a:r>
              <a:rPr lang="en-US" dirty="0" smtClean="0"/>
              <a:t>The 3DXML mechanism was discussed on slides 19</a:t>
            </a:r>
            <a:r>
              <a:rPr lang="en-US" dirty="0" smtClean="0"/>
              <a:t> </a:t>
            </a:r>
            <a:endParaRPr lang="en-US" dirty="0" smtClean="0"/>
          </a:p>
          <a:p>
            <a:r>
              <a:rPr lang="en-US" dirty="0" smtClean="0"/>
              <a:t>The MQL inventory process described on slide 20</a:t>
            </a:r>
          </a:p>
          <a:p>
            <a:r>
              <a:rPr lang="en-US" dirty="0" smtClean="0"/>
              <a:t>Another tool is the </a:t>
            </a:r>
            <a:r>
              <a:rPr lang="en-US" dirty="0" err="1" smtClean="0"/>
              <a:t>VPMDataChecker</a:t>
            </a:r>
            <a:r>
              <a:rPr lang="en-US" dirty="0" smtClean="0"/>
              <a:t> </a:t>
            </a:r>
            <a:r>
              <a:rPr lang="en-US" dirty="0" smtClean="0"/>
              <a:t>(alternatively called the </a:t>
            </a:r>
            <a:r>
              <a:rPr lang="en-US" dirty="0" err="1" smtClean="0"/>
              <a:t>PLMDataChecker</a:t>
            </a:r>
            <a:r>
              <a:rPr lang="en-US" dirty="0" smtClean="0"/>
              <a:t>)</a:t>
            </a:r>
          </a:p>
          <a:p>
            <a:pPr lvl="1"/>
            <a:r>
              <a:rPr lang="en-US" dirty="0" err="1" smtClean="0">
                <a:latin typeface="Arial" charset="0"/>
                <a:cs typeface="Arial" charset="0"/>
              </a:rPr>
              <a:t>VPMDataChecker</a:t>
            </a:r>
            <a:r>
              <a:rPr lang="en-US" dirty="0" smtClean="0">
                <a:latin typeface="Arial" charset="0"/>
                <a:cs typeface="Arial" charset="0"/>
              </a:rPr>
              <a:t> command enables to check/repair some consistency rules.</a:t>
            </a:r>
            <a:r>
              <a:rPr lang="en-US" dirty="0" smtClean="0"/>
              <a:t> </a:t>
            </a:r>
          </a:p>
          <a:p>
            <a:pPr lvl="1"/>
            <a:r>
              <a:rPr lang="en-US" dirty="0" smtClean="0">
                <a:latin typeface="Arial" charset="0"/>
                <a:cs typeface="Arial" charset="0"/>
              </a:rPr>
              <a:t>Here is a table describing the detected errors and the correction applied</a:t>
            </a:r>
          </a:p>
        </p:txBody>
      </p:sp>
      <p:graphicFrame>
        <p:nvGraphicFramePr>
          <p:cNvPr id="46082" name="Object 2"/>
          <p:cNvGraphicFramePr>
            <a:graphicFrameLocks noChangeAspect="1"/>
          </p:cNvGraphicFramePr>
          <p:nvPr/>
        </p:nvGraphicFramePr>
        <p:xfrm>
          <a:off x="885825" y="4267200"/>
          <a:ext cx="7372350" cy="1466850"/>
        </p:xfrm>
        <a:graphic>
          <a:graphicData uri="http://schemas.openxmlformats.org/presentationml/2006/ole">
            <p:oleObj spid="_x0000_s46082" name="Feuille de calcul" r:id="rId3" imgW="5715000" imgH="1143000" progId="Excel.Sheet.8">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458200" cy="457200"/>
          </a:xfrm>
        </p:spPr>
        <p:txBody>
          <a:bodyPr>
            <a:normAutofit/>
          </a:bodyPr>
          <a:lstStyle/>
          <a:p>
            <a:pPr eaLnBrk="1" hangingPunct="1"/>
            <a:r>
              <a:rPr lang="en-US" sz="2500" dirty="0" smtClean="0">
                <a:latin typeface="Arial" charset="0"/>
                <a:cs typeface="Arial" charset="0"/>
              </a:rPr>
              <a:t>Data Checker command</a:t>
            </a:r>
          </a:p>
        </p:txBody>
      </p:sp>
      <p:sp>
        <p:nvSpPr>
          <p:cNvPr id="26626" name="Content Placeholder 2"/>
          <p:cNvSpPr>
            <a:spLocks noGrp="1"/>
          </p:cNvSpPr>
          <p:nvPr>
            <p:ph idx="1"/>
          </p:nvPr>
        </p:nvSpPr>
        <p:spPr/>
        <p:txBody>
          <a:bodyPr/>
          <a:lstStyle/>
          <a:p>
            <a:pPr eaLnBrk="1" hangingPunct="1">
              <a:lnSpc>
                <a:spcPct val="90000"/>
              </a:lnSpc>
            </a:pPr>
            <a:endParaRPr lang="en-US" smtClean="0">
              <a:latin typeface="Arial" charset="0"/>
              <a:cs typeface="Arial" charset="0"/>
            </a:endParaRPr>
          </a:p>
          <a:p>
            <a:pPr eaLnBrk="1" hangingPunct="1">
              <a:lnSpc>
                <a:spcPct val="90000"/>
              </a:lnSpc>
            </a:pPr>
            <a:r>
              <a:rPr lang="fr-FR" smtClean="0">
                <a:latin typeface="Arial" charset="0"/>
                <a:cs typeface="Arial" charset="0"/>
              </a:rPr>
              <a:t>VPMDataChecker command must be executed on server side : </a:t>
            </a:r>
          </a:p>
          <a:p>
            <a:pPr>
              <a:buFontTx/>
              <a:buNone/>
            </a:pPr>
            <a:r>
              <a:rPr lang="en-GB" b="0" smtClean="0">
                <a:latin typeface="Arial" charset="0"/>
                <a:cs typeface="Arial" charset="0"/>
              </a:rPr>
              <a:t>    VPMDataChecker [–user user –password password -host serverURL –outputfile outputfile [[–mode {Check | CheckAndRepair}] | [-input reportingfile]]]| [-h]</a:t>
            </a:r>
          </a:p>
          <a:p>
            <a:pPr lvl="3"/>
            <a:r>
              <a:rPr lang="en-GB" sz="1200" b="1" smtClean="0">
                <a:latin typeface="Arial" charset="0"/>
                <a:cs typeface="Arial" charset="0"/>
              </a:rPr>
              <a:t>     User : User name. It must be an M1 administrator user with read access right on all data</a:t>
            </a:r>
          </a:p>
          <a:p>
            <a:pPr lvl="3"/>
            <a:r>
              <a:rPr lang="en-GB" sz="1200" b="1" smtClean="0">
                <a:latin typeface="Arial" charset="0"/>
                <a:cs typeface="Arial" charset="0"/>
              </a:rPr>
              <a:t>     Password : Password</a:t>
            </a:r>
            <a:endParaRPr lang="en-US" sz="1200" b="1" smtClean="0">
              <a:latin typeface="Arial" charset="0"/>
              <a:cs typeface="Arial" charset="0"/>
            </a:endParaRPr>
          </a:p>
          <a:p>
            <a:pPr lvl="3"/>
            <a:r>
              <a:rPr lang="en-US" sz="1200" b="1" smtClean="0">
                <a:latin typeface="Arial" charset="0"/>
                <a:cs typeface="Arial" charset="0"/>
              </a:rPr>
              <a:t>     ServerURL : URL of the ENOVIA V6 server</a:t>
            </a:r>
            <a:endParaRPr lang="en-GB" sz="1200" b="1" smtClean="0">
              <a:latin typeface="Arial" charset="0"/>
              <a:cs typeface="Arial" charset="0"/>
            </a:endParaRPr>
          </a:p>
          <a:p>
            <a:pPr lvl="3"/>
            <a:r>
              <a:rPr lang="en-GB" sz="1200" b="1" smtClean="0">
                <a:latin typeface="Arial" charset="0"/>
                <a:cs typeface="Arial" charset="0"/>
              </a:rPr>
              <a:t>     Outputfile : reporting file. Optional when the CheckAndRepair option is used</a:t>
            </a:r>
          </a:p>
          <a:p>
            <a:pPr lvl="3"/>
            <a:r>
              <a:rPr lang="en-GB" sz="1200" b="1" smtClean="0">
                <a:latin typeface="Arial" charset="0"/>
                <a:cs typeface="Arial" charset="0"/>
              </a:rPr>
              <a:t>     Mode : execution mode. Either ‘Check’ or ‘CheckAndRepair’ </a:t>
            </a:r>
          </a:p>
          <a:p>
            <a:pPr lvl="3"/>
            <a:r>
              <a:rPr lang="en-GB" sz="1200" b="1" smtClean="0">
                <a:latin typeface="Arial" charset="0"/>
                <a:cs typeface="Arial" charset="0"/>
              </a:rPr>
              <a:t>     Reporting file : XML file coming from a previous execution of the tool. Using this option automatically selects a ‘Repair’ execution mode where all and only the errors contained in the file are repaired.</a:t>
            </a:r>
            <a:endParaRPr lang="fr-FR" sz="1200" smtClean="0">
              <a:latin typeface="Arial" charset="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152400"/>
            <a:ext cx="8458200" cy="457200"/>
          </a:xfrm>
        </p:spPr>
        <p:txBody>
          <a:bodyPr>
            <a:normAutofit/>
          </a:bodyPr>
          <a:lstStyle/>
          <a:p>
            <a:pPr eaLnBrk="1" hangingPunct="1"/>
            <a:r>
              <a:rPr lang="en-US" sz="2500" dirty="0" smtClean="0">
                <a:latin typeface="Arial" charset="0"/>
                <a:cs typeface="Arial" charset="0"/>
              </a:rPr>
              <a:t>Data Checker results</a:t>
            </a:r>
          </a:p>
        </p:txBody>
      </p:sp>
      <p:sp>
        <p:nvSpPr>
          <p:cNvPr id="33795" name="Content Placeholder 2"/>
          <p:cNvSpPr>
            <a:spLocks noGrp="1"/>
          </p:cNvSpPr>
          <p:nvPr>
            <p:ph idx="4294967295"/>
          </p:nvPr>
        </p:nvSpPr>
        <p:spPr>
          <a:xfrm>
            <a:off x="679450" y="838200"/>
            <a:ext cx="8226425" cy="3478212"/>
          </a:xfrm>
        </p:spPr>
        <p:txBody>
          <a:bodyPr/>
          <a:lstStyle/>
          <a:p>
            <a:r>
              <a:rPr lang="en-US" b="0" dirty="0" smtClean="0">
                <a:latin typeface="Arial" charset="0"/>
                <a:cs typeface="Arial" charset="0"/>
              </a:rPr>
              <a:t>Example of xml result file :</a:t>
            </a:r>
          </a:p>
          <a:p>
            <a:pPr lvl="1">
              <a:buFontTx/>
              <a:buNone/>
            </a:pPr>
            <a:r>
              <a:rPr lang="fr-FR" sz="1200" dirty="0" smtClean="0">
                <a:latin typeface="Arial" charset="0"/>
                <a:cs typeface="Arial" charset="0"/>
              </a:rPr>
              <a:t>&lt;?</a:t>
            </a:r>
            <a:r>
              <a:rPr lang="fr-FR" sz="1200" dirty="0" err="1" smtClean="0">
                <a:latin typeface="Arial" charset="0"/>
                <a:cs typeface="Arial" charset="0"/>
              </a:rPr>
              <a:t>xml</a:t>
            </a:r>
            <a:r>
              <a:rPr lang="fr-FR" sz="1200" dirty="0" smtClean="0">
                <a:latin typeface="Arial" charset="0"/>
                <a:cs typeface="Arial" charset="0"/>
              </a:rPr>
              <a:t> version="1.0" </a:t>
            </a:r>
            <a:r>
              <a:rPr lang="fr-FR" sz="1200" dirty="0" err="1" smtClean="0">
                <a:latin typeface="Arial" charset="0"/>
                <a:cs typeface="Arial" charset="0"/>
              </a:rPr>
              <a:t>encoding</a:t>
            </a:r>
            <a:r>
              <a:rPr lang="fr-FR" sz="1200" dirty="0" smtClean="0">
                <a:latin typeface="Arial" charset="0"/>
                <a:cs typeface="Arial" charset="0"/>
              </a:rPr>
              <a:t>="UTF-8" ?&gt;</a:t>
            </a:r>
          </a:p>
          <a:p>
            <a:pPr lvl="1">
              <a:buFontTx/>
              <a:buNone/>
            </a:pPr>
            <a:r>
              <a:rPr lang="fr-FR" sz="1200" dirty="0" smtClean="0">
                <a:latin typeface="Arial" charset="0"/>
                <a:cs typeface="Arial" charset="0"/>
              </a:rPr>
              <a:t>&lt;ERROR_LIST&gt;</a:t>
            </a:r>
          </a:p>
          <a:p>
            <a:pPr lvl="1">
              <a:buFontTx/>
              <a:buNone/>
            </a:pPr>
            <a:r>
              <a:rPr lang="fr-FR" sz="1200" dirty="0" smtClean="0">
                <a:latin typeface="Arial" charset="0"/>
                <a:cs typeface="Arial" charset="0"/>
              </a:rPr>
              <a:t>  &lt;ERROR</a:t>
            </a:r>
          </a:p>
          <a:p>
            <a:pPr lvl="1">
              <a:buFontTx/>
              <a:buNone/>
            </a:pPr>
            <a:r>
              <a:rPr lang="fr-FR" sz="1200" dirty="0" smtClean="0">
                <a:latin typeface="Arial" charset="0"/>
                <a:cs typeface="Arial" charset="0"/>
              </a:rPr>
              <a:t>    NAME="ERR_AGGR_REP_NOINST"</a:t>
            </a:r>
          </a:p>
          <a:p>
            <a:pPr lvl="1">
              <a:buFontTx/>
              <a:buNone/>
            </a:pPr>
            <a:r>
              <a:rPr lang="fr-FR" sz="1200" dirty="0" smtClean="0">
                <a:latin typeface="Arial" charset="0"/>
                <a:cs typeface="Arial" charset="0"/>
              </a:rPr>
              <a:t>    PLMID="PLMIDv0(3786B14000000AD048F6008300013519,3786B14000000AD048F6008300013519,VPLMtyp/PLMRepresentationDS,PLM1)"</a:t>
            </a:r>
          </a:p>
          <a:p>
            <a:pPr lvl="1">
              <a:buFontTx/>
              <a:buNone/>
            </a:pPr>
            <a:r>
              <a:rPr lang="fr-FR" sz="1200" dirty="0" smtClean="0">
                <a:latin typeface="Arial" charset="0"/>
                <a:cs typeface="Arial" charset="0"/>
              </a:rPr>
              <a:t>    TYPE="</a:t>
            </a:r>
            <a:r>
              <a:rPr lang="fr-FR" sz="1200" dirty="0" err="1" smtClean="0">
                <a:latin typeface="Arial" charset="0"/>
                <a:cs typeface="Arial" charset="0"/>
              </a:rPr>
              <a:t>PLMRepresentationDS</a:t>
            </a:r>
            <a:r>
              <a:rPr lang="fr-FR" sz="1200" dirty="0" smtClean="0">
                <a:latin typeface="Arial" charset="0"/>
                <a:cs typeface="Arial" charset="0"/>
              </a:rPr>
              <a:t>"</a:t>
            </a:r>
          </a:p>
          <a:p>
            <a:pPr lvl="1">
              <a:buFontTx/>
              <a:buNone/>
            </a:pPr>
            <a:r>
              <a:rPr lang="fr-FR" sz="1200" dirty="0" smtClean="0">
                <a:latin typeface="Arial" charset="0"/>
                <a:cs typeface="Arial" charset="0"/>
              </a:rPr>
              <a:t>    </a:t>
            </a:r>
            <a:r>
              <a:rPr lang="fr-FR" sz="1200" dirty="0" err="1" smtClean="0">
                <a:latin typeface="Arial" charset="0"/>
                <a:cs typeface="Arial" charset="0"/>
              </a:rPr>
              <a:t>PLM_ExternalID</a:t>
            </a:r>
            <a:r>
              <a:rPr lang="fr-FR" sz="1200" dirty="0" smtClean="0">
                <a:latin typeface="Arial" charset="0"/>
                <a:cs typeface="Arial" charset="0"/>
              </a:rPr>
              <a:t>="</a:t>
            </a:r>
            <a:r>
              <a:rPr lang="fr-FR" sz="1200" dirty="0" err="1" smtClean="0">
                <a:latin typeface="Arial" charset="0"/>
                <a:cs typeface="Arial" charset="0"/>
              </a:rPr>
              <a:t>CRN</a:t>
            </a:r>
            <a:r>
              <a:rPr lang="fr-FR" sz="1200" dirty="0" err="1" smtClean="0">
                <a:latin typeface="Arial" charset="0"/>
                <a:cs typeface="Arial" charset="0"/>
              </a:rPr>
              <a:t>-XXXX_Plan</a:t>
            </a:r>
            <a:r>
              <a:rPr lang="fr-FR" sz="1200" dirty="0" smtClean="0">
                <a:latin typeface="Arial" charset="0"/>
                <a:cs typeface="Arial" charset="0"/>
              </a:rPr>
              <a:t> </a:t>
            </a:r>
            <a:r>
              <a:rPr lang="fr-FR" sz="1200" dirty="0" smtClean="0">
                <a:latin typeface="Arial" charset="0"/>
                <a:cs typeface="Arial" charset="0"/>
              </a:rPr>
              <a:t>ASS3"</a:t>
            </a:r>
          </a:p>
          <a:p>
            <a:pPr lvl="1">
              <a:buFontTx/>
              <a:buNone/>
            </a:pPr>
            <a:r>
              <a:rPr lang="fr-FR" sz="1200" dirty="0" smtClean="0">
                <a:latin typeface="Arial" charset="0"/>
                <a:cs typeface="Arial" charset="0"/>
              </a:rPr>
              <a:t>    </a:t>
            </a:r>
            <a:r>
              <a:rPr lang="fr-FR" sz="1200" dirty="0" err="1" smtClean="0">
                <a:latin typeface="Arial" charset="0"/>
                <a:cs typeface="Arial" charset="0"/>
              </a:rPr>
              <a:t>V_version</a:t>
            </a:r>
            <a:r>
              <a:rPr lang="fr-FR" sz="1200" dirty="0" smtClean="0">
                <a:latin typeface="Arial" charset="0"/>
                <a:cs typeface="Arial" charset="0"/>
              </a:rPr>
              <a:t>="</a:t>
            </a:r>
            <a:r>
              <a:rPr lang="fr-FR" sz="1200" dirty="0" err="1" smtClean="0">
                <a:latin typeface="Arial" charset="0"/>
                <a:cs typeface="Arial" charset="0"/>
              </a:rPr>
              <a:t>---</a:t>
            </a:r>
            <a:r>
              <a:rPr lang="fr-FR" sz="1200" dirty="0" smtClean="0">
                <a:latin typeface="Arial" charset="0"/>
                <a:cs typeface="Arial" charset="0"/>
              </a:rPr>
              <a:t>"</a:t>
            </a:r>
          </a:p>
          <a:p>
            <a:pPr lvl="1">
              <a:buFontTx/>
              <a:buNone/>
            </a:pPr>
            <a:r>
              <a:rPr lang="fr-FR" sz="1200" dirty="0" smtClean="0">
                <a:latin typeface="Arial" charset="0"/>
                <a:cs typeface="Arial" charset="0"/>
              </a:rPr>
              <a:t>  /&gt;</a:t>
            </a:r>
          </a:p>
          <a:p>
            <a:pPr lvl="1">
              <a:buFontTx/>
              <a:buNone/>
            </a:pPr>
            <a:r>
              <a:rPr lang="fr-FR" sz="1200" dirty="0" smtClean="0">
                <a:latin typeface="Arial" charset="0"/>
                <a:cs typeface="Arial" charset="0"/>
              </a:rPr>
              <a:t>&lt;/ERROR_LIST&gt;</a:t>
            </a:r>
            <a:endParaRPr lang="en-US" sz="1200" dirty="0" smtClean="0">
              <a:latin typeface="Arial" charset="0"/>
              <a:cs typeface="Arial" charset="0"/>
            </a:endParaRPr>
          </a:p>
          <a:p>
            <a:r>
              <a:rPr lang="en-US" b="0" dirty="0" smtClean="0">
                <a:latin typeface="Arial" charset="0"/>
                <a:cs typeface="Arial" charset="0"/>
              </a:rPr>
              <a:t>Note :</a:t>
            </a:r>
          </a:p>
          <a:p>
            <a:pPr lvl="1"/>
            <a:r>
              <a:rPr lang="en-US" dirty="0" smtClean="0">
                <a:latin typeface="Arial" charset="0"/>
                <a:cs typeface="Arial" charset="0"/>
              </a:rPr>
              <a:t>The correction and detection phases can be mixed or launched independently. </a:t>
            </a:r>
          </a:p>
          <a:p>
            <a:pPr lvl="1"/>
            <a:r>
              <a:rPr lang="en-US" dirty="0" smtClean="0">
                <a:latin typeface="Arial" charset="0"/>
                <a:cs typeface="Arial" charset="0"/>
              </a:rPr>
              <a:t>When launched independently, the correction step will take the detection xml file generated during the previous phase and will proceed to the necessary corrections. This step is atomic, that is to say all the corrections are done or none</a:t>
            </a:r>
            <a:r>
              <a:rPr lang="en-US" dirty="0" smtClean="0">
                <a:latin typeface="Arial" charset="0"/>
                <a:cs typeface="Arial" charset="0"/>
              </a:rPr>
              <a:t> are implemented.</a:t>
            </a:r>
            <a:endParaRPr lang="en-US" dirty="0" smtClean="0">
              <a:latin typeface="Arial" charset="0"/>
              <a:cs typeface="Arial" charset="0"/>
            </a:endParaRPr>
          </a:p>
        </p:txBody>
      </p:sp>
      <p:sp>
        <p:nvSpPr>
          <p:cNvPr id="4" name="Date Placeholder 3"/>
          <p:cNvSpPr txBox="1">
            <a:spLocks noGrp="1"/>
          </p:cNvSpPr>
          <p:nvPr/>
        </p:nvSpPr>
        <p:spPr>
          <a:xfrm>
            <a:off x="5410200" y="6553200"/>
            <a:ext cx="674688" cy="225425"/>
          </a:xfrm>
          <a:prstGeom prst="rect">
            <a:avLst/>
          </a:prstGeom>
          <a:noFill/>
        </p:spPr>
        <p:txBody>
          <a:bodyPr anchor="ctr"/>
          <a:lstStyle/>
          <a:p>
            <a:pPr algn="r" eaLnBrk="0" hangingPunct="0">
              <a:spcBef>
                <a:spcPct val="50000"/>
              </a:spcBef>
              <a:defRPr/>
            </a:pPr>
            <a:fld id="{F0CCA2AF-898B-4969-BA97-6AF8C52733E7}" type="datetimeFigureOut">
              <a:rPr lang="en-US" sz="800">
                <a:solidFill>
                  <a:schemeClr val="tx1">
                    <a:tint val="75000"/>
                  </a:schemeClr>
                </a:solidFill>
                <a:latin typeface="Arial" pitchFamily="34" charset="0"/>
                <a:cs typeface="Arial" pitchFamily="34" charset="0"/>
              </a:rPr>
              <a:pPr algn="r" eaLnBrk="0" hangingPunct="0">
                <a:spcBef>
                  <a:spcPct val="50000"/>
                </a:spcBef>
                <a:defRPr/>
              </a:pPr>
              <a:t>27/02/09</a:t>
            </a:fld>
            <a:endParaRPr lang="en-US" sz="800">
              <a:solidFill>
                <a:schemeClr val="tx1">
                  <a:tint val="75000"/>
                </a:schemeClr>
              </a:solidFill>
              <a:latin typeface="Arial" pitchFamily="34" charset="0"/>
              <a:cs typeface="Arial" pitchFamily="34" charset="0"/>
            </a:endParaRPr>
          </a:p>
        </p:txBody>
      </p:sp>
      <p:sp>
        <p:nvSpPr>
          <p:cNvPr id="5" name="Slide Number Placeholder 4"/>
          <p:cNvSpPr txBox="1">
            <a:spLocks noGrp="1"/>
          </p:cNvSpPr>
          <p:nvPr/>
        </p:nvSpPr>
        <p:spPr>
          <a:xfrm>
            <a:off x="6096000" y="6575425"/>
            <a:ext cx="474663" cy="203200"/>
          </a:xfrm>
          <a:prstGeom prst="rect">
            <a:avLst/>
          </a:prstGeom>
          <a:noFill/>
        </p:spPr>
        <p:txBody>
          <a:bodyPr anchor="ctr"/>
          <a:lstStyle/>
          <a:p>
            <a:pPr algn="r" eaLnBrk="0" hangingPunct="0">
              <a:spcBef>
                <a:spcPct val="50000"/>
              </a:spcBef>
              <a:defRPr/>
            </a:pPr>
            <a:fld id="{F1E1C63F-5D88-4104-B006-95EC5E74224A}" type="slidenum">
              <a:rPr lang="en-US" sz="800">
                <a:solidFill>
                  <a:schemeClr val="tx1">
                    <a:tint val="75000"/>
                  </a:schemeClr>
                </a:solidFill>
                <a:latin typeface="Arial" pitchFamily="34" charset="0"/>
                <a:cs typeface="Arial" pitchFamily="34" charset="0"/>
              </a:rPr>
              <a:pPr algn="r" eaLnBrk="0" hangingPunct="0">
                <a:spcBef>
                  <a:spcPct val="50000"/>
                </a:spcBef>
                <a:defRPr/>
              </a:pPr>
              <a:t>26</a:t>
            </a:fld>
            <a:endParaRPr lang="en-US" sz="800">
              <a:solidFill>
                <a:schemeClr val="tx1">
                  <a:tint val="7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Learning Objectives</a:t>
            </a:r>
            <a:endParaRPr lang="en-US" dirty="0"/>
          </a:p>
        </p:txBody>
      </p:sp>
      <p:sp>
        <p:nvSpPr>
          <p:cNvPr id="3" name="Espace réservé du contenu 2"/>
          <p:cNvSpPr>
            <a:spLocks noGrp="1"/>
          </p:cNvSpPr>
          <p:nvPr>
            <p:ph idx="1"/>
          </p:nvPr>
        </p:nvSpPr>
        <p:spPr/>
        <p:txBody>
          <a:bodyPr/>
          <a:lstStyle/>
          <a:p>
            <a:r>
              <a:rPr lang="en-US" sz="2400" dirty="0" smtClean="0"/>
              <a:t>At </a:t>
            </a:r>
            <a:r>
              <a:rPr lang="en-US" sz="2400" dirty="0" err="1" smtClean="0"/>
              <a:t>t</a:t>
            </a:r>
            <a:r>
              <a:rPr lang="fr-FR" sz="2400" dirty="0" smtClean="0"/>
              <a:t>h</a:t>
            </a:r>
            <a:r>
              <a:rPr lang="en-US" sz="2400" dirty="0" err="1" smtClean="0"/>
              <a:t>e</a:t>
            </a:r>
            <a:r>
              <a:rPr lang="en-US" sz="2400" dirty="0" smtClean="0"/>
              <a:t> end of this module, you should be able to:</a:t>
            </a:r>
          </a:p>
          <a:p>
            <a:pPr lvl="1"/>
            <a:r>
              <a:rPr lang="en-US" dirty="0" smtClean="0"/>
              <a:t>Describe the best practices for data placement in ENOVIA V6</a:t>
            </a:r>
          </a:p>
          <a:p>
            <a:pPr lvl="1"/>
            <a:r>
              <a:rPr lang="en-US" dirty="0" smtClean="0"/>
              <a:t>Describe the backup procedures for ENOVIA V6</a:t>
            </a:r>
          </a:p>
          <a:p>
            <a:pPr lvl="1"/>
            <a:r>
              <a:rPr lang="en-US" dirty="0" smtClean="0"/>
              <a:t>Describe the main scenarios for failure and the associated recovery procedure</a:t>
            </a:r>
          </a:p>
          <a:p>
            <a:pPr lvl="1">
              <a:buNone/>
            </a:pPr>
            <a:endParaRPr 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Contents</a:t>
            </a:r>
            <a:endParaRPr lang="en-US" dirty="0"/>
          </a:p>
        </p:txBody>
      </p:sp>
      <p:sp>
        <p:nvSpPr>
          <p:cNvPr id="3" name="Espace réservé du contenu 2"/>
          <p:cNvSpPr>
            <a:spLocks noGrp="1"/>
          </p:cNvSpPr>
          <p:nvPr>
            <p:ph idx="1"/>
          </p:nvPr>
        </p:nvSpPr>
        <p:spPr/>
        <p:txBody>
          <a:bodyPr/>
          <a:lstStyle/>
          <a:p>
            <a:r>
              <a:rPr lang="en-US" b="1" dirty="0" smtClean="0">
                <a:solidFill>
                  <a:srgbClr val="000000"/>
                </a:solidFill>
                <a:latin typeface="Arial"/>
                <a:ea typeface="Arial"/>
              </a:rPr>
              <a:t>Data Placement and Backup</a:t>
            </a:r>
          </a:p>
          <a:p>
            <a:r>
              <a:rPr lang="en-US" dirty="0" smtClean="0">
                <a:solidFill>
                  <a:srgbClr val="000000"/>
                </a:solidFill>
                <a:latin typeface="Arial"/>
                <a:ea typeface="Arial"/>
              </a:rPr>
              <a:t>Backup Procedures</a:t>
            </a:r>
          </a:p>
          <a:p>
            <a:pPr lvl="1"/>
            <a:r>
              <a:rPr lang="en-US" dirty="0" smtClean="0">
                <a:solidFill>
                  <a:srgbClr val="000000"/>
                </a:solidFill>
                <a:latin typeface="Arial"/>
                <a:ea typeface="Arial"/>
              </a:rPr>
              <a:t>Cold</a:t>
            </a:r>
          </a:p>
          <a:p>
            <a:pPr lvl="1"/>
            <a:r>
              <a:rPr lang="en-US" dirty="0" smtClean="0">
                <a:solidFill>
                  <a:srgbClr val="000000"/>
                </a:solidFill>
                <a:latin typeface="Arial"/>
                <a:ea typeface="Arial"/>
              </a:rPr>
              <a:t>Hot</a:t>
            </a:r>
          </a:p>
          <a:p>
            <a:r>
              <a:rPr lang="en-US" dirty="0" smtClean="0">
                <a:solidFill>
                  <a:srgbClr val="000000"/>
                </a:solidFill>
                <a:latin typeface="Arial"/>
                <a:ea typeface="Arial"/>
              </a:rPr>
              <a:t>Failure Scenarios and Data Restoration</a:t>
            </a:r>
          </a:p>
          <a:p>
            <a:pPr lvl="1"/>
            <a:r>
              <a:rPr lang="en-US" dirty="0" smtClean="0">
                <a:solidFill>
                  <a:srgbClr val="000000"/>
                </a:solidFill>
                <a:latin typeface="Arial"/>
                <a:ea typeface="Arial"/>
              </a:rPr>
              <a:t>Loss of the Central Database (DB)</a:t>
            </a:r>
          </a:p>
          <a:p>
            <a:pPr lvl="1"/>
            <a:r>
              <a:rPr lang="en-US" dirty="0" smtClean="0">
                <a:solidFill>
                  <a:srgbClr val="000000"/>
                </a:solidFill>
                <a:latin typeface="Arial"/>
                <a:ea typeface="Arial"/>
              </a:rPr>
              <a:t>Loss of the Central Data Store (FCS)</a:t>
            </a:r>
          </a:p>
          <a:p>
            <a:pPr lvl="1"/>
            <a:r>
              <a:rPr lang="en-US" dirty="0" smtClean="0">
                <a:solidFill>
                  <a:srgbClr val="000000"/>
                </a:solidFill>
                <a:latin typeface="Arial"/>
                <a:ea typeface="Arial"/>
              </a:rPr>
              <a:t>Loss of a Remote FCS</a:t>
            </a:r>
          </a:p>
          <a:p>
            <a:pPr lvl="1"/>
            <a:r>
              <a:rPr lang="en-US" dirty="0" smtClean="0">
                <a:solidFill>
                  <a:srgbClr val="000000"/>
                </a:solidFill>
                <a:latin typeface="Arial"/>
                <a:ea typeface="Arial"/>
              </a:rPr>
              <a:t>Loss of an Autonomy IDOL Server</a:t>
            </a:r>
          </a:p>
          <a:p>
            <a:pPr lvl="1"/>
            <a:r>
              <a:rPr lang="en-US" dirty="0" smtClean="0">
                <a:solidFill>
                  <a:srgbClr val="000000"/>
                </a:solidFill>
                <a:latin typeface="Arial"/>
                <a:ea typeface="Arial"/>
              </a:rPr>
              <a:t>Loss of a 3D Index Server</a:t>
            </a:r>
          </a:p>
          <a:p>
            <a:r>
              <a:rPr lang="en-US" dirty="0" smtClean="0">
                <a:solidFill>
                  <a:srgbClr val="000000"/>
                </a:solidFill>
                <a:latin typeface="Arial"/>
                <a:ea typeface="Arial"/>
              </a:rPr>
              <a:t>Recovery and Verification Tools</a:t>
            </a:r>
          </a:p>
          <a:p>
            <a:pPr lvl="1"/>
            <a:endParaRPr lang="en-US" dirty="0" smtClean="0">
              <a:solidFill>
                <a:srgbClr val="000000"/>
              </a:solidFill>
              <a:latin typeface="Arial"/>
              <a:ea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170" name="Picture 6"/>
          <p:cNvPicPr>
            <a:picLocks noChangeAspect="1" noChangeArrowheads="1"/>
          </p:cNvPicPr>
          <p:nvPr/>
        </p:nvPicPr>
        <p:blipFill>
          <a:blip r:embed="rId3"/>
          <a:srcRect/>
          <a:stretch>
            <a:fillRect/>
          </a:stretch>
        </p:blipFill>
        <p:spPr bwMode="auto">
          <a:xfrm>
            <a:off x="4040188" y="5565775"/>
            <a:ext cx="762000" cy="1041400"/>
          </a:xfrm>
          <a:prstGeom prst="rect">
            <a:avLst/>
          </a:prstGeom>
          <a:noFill/>
          <a:ln w="28440">
            <a:noFill/>
            <a:miter lim="800000"/>
            <a:headEnd/>
            <a:tailEnd/>
          </a:ln>
        </p:spPr>
      </p:pic>
      <p:pic>
        <p:nvPicPr>
          <p:cNvPr id="7171" name="Picture 7"/>
          <p:cNvPicPr>
            <a:picLocks noChangeAspect="1" noChangeArrowheads="1"/>
          </p:cNvPicPr>
          <p:nvPr/>
        </p:nvPicPr>
        <p:blipFill>
          <a:blip r:embed="rId4"/>
          <a:srcRect/>
          <a:stretch>
            <a:fillRect/>
          </a:stretch>
        </p:blipFill>
        <p:spPr bwMode="auto">
          <a:xfrm>
            <a:off x="5292725" y="5367338"/>
            <a:ext cx="762000" cy="1096962"/>
          </a:xfrm>
          <a:prstGeom prst="rect">
            <a:avLst/>
          </a:prstGeom>
          <a:noFill/>
          <a:ln w="28440">
            <a:noFill/>
            <a:miter lim="800000"/>
            <a:headEnd/>
            <a:tailEnd/>
          </a:ln>
        </p:spPr>
      </p:pic>
      <p:pic>
        <p:nvPicPr>
          <p:cNvPr id="7172" name="Picture 5"/>
          <p:cNvPicPr>
            <a:picLocks noChangeAspect="1" noChangeArrowheads="1"/>
          </p:cNvPicPr>
          <p:nvPr/>
        </p:nvPicPr>
        <p:blipFill>
          <a:blip r:embed="rId5"/>
          <a:srcRect/>
          <a:stretch>
            <a:fillRect/>
          </a:stretch>
        </p:blipFill>
        <p:spPr bwMode="auto">
          <a:xfrm>
            <a:off x="2874963" y="5443538"/>
            <a:ext cx="838200" cy="1143000"/>
          </a:xfrm>
          <a:prstGeom prst="rect">
            <a:avLst/>
          </a:prstGeom>
          <a:noFill/>
          <a:ln w="28440">
            <a:noFill/>
            <a:miter lim="800000"/>
            <a:headEnd/>
            <a:tailEnd/>
          </a:ln>
        </p:spPr>
      </p:pic>
      <p:pic>
        <p:nvPicPr>
          <p:cNvPr id="7173" name="Picture 4"/>
          <p:cNvPicPr>
            <a:picLocks noChangeAspect="1" noChangeArrowheads="1"/>
          </p:cNvPicPr>
          <p:nvPr/>
        </p:nvPicPr>
        <p:blipFill>
          <a:blip r:embed="rId6"/>
          <a:srcRect/>
          <a:stretch>
            <a:fillRect/>
          </a:stretch>
        </p:blipFill>
        <p:spPr bwMode="auto">
          <a:xfrm>
            <a:off x="4073525" y="3990975"/>
            <a:ext cx="812800" cy="1104900"/>
          </a:xfrm>
          <a:prstGeom prst="rect">
            <a:avLst/>
          </a:prstGeom>
          <a:noFill/>
          <a:ln w="28440">
            <a:noFill/>
            <a:miter lim="800000"/>
            <a:headEnd/>
            <a:tailEnd/>
          </a:ln>
        </p:spPr>
      </p:pic>
      <p:pic>
        <p:nvPicPr>
          <p:cNvPr id="7174" name="Picture 4"/>
          <p:cNvPicPr>
            <a:picLocks noChangeAspect="1" noChangeArrowheads="1"/>
          </p:cNvPicPr>
          <p:nvPr/>
        </p:nvPicPr>
        <p:blipFill>
          <a:blip r:embed="rId7"/>
          <a:srcRect/>
          <a:stretch>
            <a:fillRect/>
          </a:stretch>
        </p:blipFill>
        <p:spPr bwMode="auto">
          <a:xfrm>
            <a:off x="163513" y="552450"/>
            <a:ext cx="3160712" cy="3014663"/>
          </a:xfrm>
          <a:prstGeom prst="rect">
            <a:avLst/>
          </a:prstGeom>
          <a:noFill/>
          <a:ln w="9525">
            <a:noFill/>
            <a:miter lim="800000"/>
            <a:headEnd/>
            <a:tailEnd/>
          </a:ln>
        </p:spPr>
      </p:pic>
      <p:sp>
        <p:nvSpPr>
          <p:cNvPr id="7175" name="Line 5"/>
          <p:cNvSpPr>
            <a:spLocks noChangeShapeType="1"/>
          </p:cNvSpPr>
          <p:nvPr/>
        </p:nvSpPr>
        <p:spPr bwMode="auto">
          <a:xfrm>
            <a:off x="0" y="5364163"/>
            <a:ext cx="9144000" cy="0"/>
          </a:xfrm>
          <a:prstGeom prst="line">
            <a:avLst/>
          </a:prstGeom>
          <a:noFill/>
          <a:ln w="28575">
            <a:solidFill>
              <a:schemeClr val="bg2"/>
            </a:solidFill>
            <a:prstDash val="dash"/>
            <a:round/>
            <a:headEnd/>
            <a:tailEnd/>
          </a:ln>
        </p:spPr>
        <p:txBody>
          <a:bodyPr lIns="18288" tIns="18288" rIns="18288" bIns="18288" anchor="ctr" anchorCtr="1">
            <a:spAutoFit/>
          </a:bodyPr>
          <a:lstStyle/>
          <a:p>
            <a:endParaRPr lang="en-US"/>
          </a:p>
        </p:txBody>
      </p:sp>
      <p:sp>
        <p:nvSpPr>
          <p:cNvPr id="7176" name="Rectangle 6"/>
          <p:cNvSpPr>
            <a:spLocks noGrp="1" noChangeArrowheads="1"/>
          </p:cNvSpPr>
          <p:nvPr>
            <p:ph type="title"/>
          </p:nvPr>
        </p:nvSpPr>
        <p:spPr/>
        <p:txBody>
          <a:bodyPr lIns="91440" tIns="45720" rIns="91440" bIns="45720" anchor="t"/>
          <a:lstStyle/>
          <a:p>
            <a:r>
              <a:rPr lang="en-US" altLang="ja-JP" sz="2800" smtClean="0">
                <a:ea typeface="ＭＳ Ｐゴシック" pitchFamily="-65" charset="-128"/>
              </a:rPr>
              <a:t>V6 Multi-Tier Architecture Principle</a:t>
            </a:r>
            <a:endParaRPr lang="en-US" sz="2800" smtClean="0">
              <a:ea typeface="ＭＳ Ｐゴシック" pitchFamily="-65" charset="-128"/>
            </a:endParaRPr>
          </a:p>
        </p:txBody>
      </p:sp>
      <p:sp>
        <p:nvSpPr>
          <p:cNvPr id="464904" name="Rectangle 8"/>
          <p:cNvSpPr>
            <a:spLocks noChangeArrowheads="1"/>
          </p:cNvSpPr>
          <p:nvPr/>
        </p:nvSpPr>
        <p:spPr bwMode="auto">
          <a:xfrm>
            <a:off x="2497138" y="6581775"/>
            <a:ext cx="4138612" cy="250825"/>
          </a:xfrm>
          <a:prstGeom prst="rect">
            <a:avLst/>
          </a:prstGeom>
          <a:solidFill>
            <a:srgbClr val="DDDDDD"/>
          </a:solidFill>
          <a:ln w="28575">
            <a:noFill/>
            <a:miter lim="800000"/>
            <a:headEnd/>
            <a:tailEnd/>
          </a:ln>
          <a:effectLst>
            <a:outerShdw blurRad="63500" dist="38099" dir="2700000" algn="ctr" rotWithShape="0">
              <a:schemeClr val="bg2">
                <a:alpha val="74997"/>
              </a:schemeClr>
            </a:outerShdw>
          </a:effectLst>
        </p:spPr>
        <p:txBody>
          <a:bodyPr lIns="18288" tIns="18288" rIns="18288" bIns="18288" anchorCtr="1">
            <a:spAutoFit/>
          </a:bodyPr>
          <a:lstStyle/>
          <a:p>
            <a:pPr algn="ctr">
              <a:buClr>
                <a:srgbClr val="000000"/>
              </a:buClr>
              <a:buSzPct val="100000"/>
              <a:buFont typeface="Arial" pitchFamily="34" charset="0"/>
              <a:buNone/>
              <a:defRPr/>
            </a:pPr>
            <a:r>
              <a:rPr lang="en-US" sz="1400" b="1">
                <a:solidFill>
                  <a:srgbClr val="EC4242"/>
                </a:solidFill>
                <a:ea typeface="SimSun" charset="-122"/>
              </a:rPr>
              <a:t>Database Server: </a:t>
            </a:r>
            <a:r>
              <a:rPr lang="en-US" sz="1400" b="1" i="1">
                <a:solidFill>
                  <a:srgbClr val="EC4242"/>
                </a:solidFill>
                <a:ea typeface="SimSun" charset="-122"/>
              </a:rPr>
              <a:t>Metadata Repository</a:t>
            </a:r>
          </a:p>
        </p:txBody>
      </p:sp>
      <p:sp>
        <p:nvSpPr>
          <p:cNvPr id="464905" name="Text Box 9"/>
          <p:cNvSpPr txBox="1">
            <a:spLocks noChangeArrowheads="1"/>
          </p:cNvSpPr>
          <p:nvPr/>
        </p:nvSpPr>
        <p:spPr bwMode="auto">
          <a:xfrm>
            <a:off x="6219825" y="5673725"/>
            <a:ext cx="2787650" cy="682625"/>
          </a:xfrm>
          <a:prstGeom prst="rect">
            <a:avLst/>
          </a:prstGeom>
          <a:solidFill>
            <a:srgbClr val="DDDDDD"/>
          </a:solidFill>
          <a:ln w="28575">
            <a:noFill/>
            <a:miter lim="800000"/>
            <a:headEnd/>
            <a:tailEnd/>
          </a:ln>
          <a:effectLst>
            <a:outerShdw blurRad="63500" dist="38099" dir="2700000" algn="ctr" rotWithShape="0">
              <a:schemeClr val="bg2">
                <a:alpha val="74997"/>
              </a:schemeClr>
            </a:outerShdw>
          </a:effectLst>
        </p:spPr>
        <p:txBody>
          <a:bodyPr lIns="18288" tIns="18288" rIns="18288" bIns="18288" anchorCtr="1">
            <a:spAutoFit/>
          </a:bodyPr>
          <a:lstStyle/>
          <a:p>
            <a:pPr algn="ctr">
              <a:buClr>
                <a:srgbClr val="000000"/>
              </a:buClr>
              <a:buSzPct val="100000"/>
              <a:buFont typeface="Arial" pitchFamily="34" charset="0"/>
              <a:buNone/>
              <a:defRPr/>
            </a:pPr>
            <a:r>
              <a:rPr lang="en-US" sz="1400" b="1">
                <a:solidFill>
                  <a:srgbClr val="EC4242"/>
                </a:solidFill>
                <a:ea typeface="SimSun" charset="-122"/>
              </a:rPr>
              <a:t>File Server(s) (FCS)</a:t>
            </a:r>
            <a:br>
              <a:rPr lang="en-US" sz="1400" b="1">
                <a:solidFill>
                  <a:srgbClr val="EC4242"/>
                </a:solidFill>
                <a:ea typeface="SimSun" charset="-122"/>
              </a:rPr>
            </a:br>
            <a:r>
              <a:rPr lang="en-US" sz="1400" b="1" i="1">
                <a:solidFill>
                  <a:srgbClr val="EC4242"/>
                </a:solidFill>
                <a:ea typeface="SimSun" charset="-122"/>
              </a:rPr>
              <a:t>Representation and Content Repository</a:t>
            </a:r>
          </a:p>
        </p:txBody>
      </p:sp>
      <p:sp>
        <p:nvSpPr>
          <p:cNvPr id="7179" name="Line 10"/>
          <p:cNvSpPr>
            <a:spLocks noChangeShapeType="1"/>
          </p:cNvSpPr>
          <p:nvPr/>
        </p:nvSpPr>
        <p:spPr bwMode="auto">
          <a:xfrm>
            <a:off x="0" y="3663950"/>
            <a:ext cx="9144000" cy="0"/>
          </a:xfrm>
          <a:prstGeom prst="line">
            <a:avLst/>
          </a:prstGeom>
          <a:noFill/>
          <a:ln w="28575">
            <a:solidFill>
              <a:srgbClr val="FF9933"/>
            </a:solidFill>
            <a:prstDash val="dash"/>
            <a:round/>
            <a:headEnd/>
            <a:tailEnd/>
          </a:ln>
        </p:spPr>
        <p:txBody>
          <a:bodyPr lIns="18288" tIns="18288" rIns="18288" bIns="18288" anchor="ctr" anchorCtr="1">
            <a:spAutoFit/>
          </a:bodyPr>
          <a:lstStyle/>
          <a:p>
            <a:endParaRPr lang="en-US" dirty="0"/>
          </a:p>
        </p:txBody>
      </p:sp>
      <p:sp>
        <p:nvSpPr>
          <p:cNvPr id="7180" name="Text Box 11"/>
          <p:cNvSpPr txBox="1">
            <a:spLocks noChangeArrowheads="1"/>
          </p:cNvSpPr>
          <p:nvPr/>
        </p:nvSpPr>
        <p:spPr bwMode="auto">
          <a:xfrm>
            <a:off x="8343900" y="3508375"/>
            <a:ext cx="595313" cy="311150"/>
          </a:xfrm>
          <a:prstGeom prst="rect">
            <a:avLst/>
          </a:prstGeom>
          <a:solidFill>
            <a:schemeClr val="bg1"/>
          </a:solidFill>
          <a:ln w="28575">
            <a:solidFill>
              <a:srgbClr val="FF9933"/>
            </a:solidFill>
            <a:miter lim="800000"/>
            <a:headEnd/>
            <a:tailEnd/>
          </a:ln>
        </p:spPr>
        <p:txBody>
          <a:bodyPr wrap="none" lIns="18288" tIns="18288" rIns="18288" bIns="18288" anchorCtr="1">
            <a:spAutoFit/>
          </a:bodyPr>
          <a:lstStyle/>
          <a:p>
            <a:pPr>
              <a:buClr>
                <a:srgbClr val="000000"/>
              </a:buClr>
              <a:buSzPct val="100000"/>
              <a:buFont typeface="Arial" pitchFamily="34" charset="0"/>
              <a:buNone/>
            </a:pPr>
            <a:r>
              <a:rPr lang="en-US" sz="1600" b="1">
                <a:solidFill>
                  <a:srgbClr val="120C80"/>
                </a:solidFill>
                <a:ea typeface="SimSun" charset="-122"/>
              </a:rPr>
              <a:t>HTTP</a:t>
            </a:r>
          </a:p>
        </p:txBody>
      </p:sp>
      <p:sp>
        <p:nvSpPr>
          <p:cNvPr id="464908" name="Text Box 12"/>
          <p:cNvSpPr txBox="1">
            <a:spLocks noChangeArrowheads="1"/>
          </p:cNvSpPr>
          <p:nvPr/>
        </p:nvSpPr>
        <p:spPr bwMode="auto">
          <a:xfrm>
            <a:off x="3965575" y="2924175"/>
            <a:ext cx="1123950" cy="250825"/>
          </a:xfrm>
          <a:prstGeom prst="rect">
            <a:avLst/>
          </a:prstGeom>
          <a:solidFill>
            <a:srgbClr val="DDDDDD"/>
          </a:solidFill>
          <a:ln w="28575">
            <a:noFill/>
            <a:miter lim="800000"/>
            <a:headEnd/>
            <a:tailEnd/>
          </a:ln>
          <a:effectLst>
            <a:outerShdw blurRad="63500" dist="38099" dir="2700000" algn="ctr" rotWithShape="0">
              <a:schemeClr val="bg2">
                <a:alpha val="74997"/>
              </a:schemeClr>
            </a:outerShdw>
          </a:effectLst>
        </p:spPr>
        <p:txBody>
          <a:bodyPr lIns="18288" tIns="18288" rIns="18288" bIns="18288" anchorCtr="1">
            <a:spAutoFit/>
          </a:bodyPr>
          <a:lstStyle/>
          <a:p>
            <a:pPr algn="ctr">
              <a:buClr>
                <a:srgbClr val="000000"/>
              </a:buClr>
              <a:buSzPct val="100000"/>
              <a:buFont typeface="Arial" pitchFamily="34" charset="0"/>
              <a:buNone/>
              <a:defRPr/>
            </a:pPr>
            <a:r>
              <a:rPr lang="en-US" sz="1400" b="1">
                <a:solidFill>
                  <a:srgbClr val="EC4242"/>
                </a:solidFill>
                <a:ea typeface="SimSun" charset="-122"/>
              </a:rPr>
              <a:t>Clients</a:t>
            </a:r>
            <a:endParaRPr lang="en-US" sz="1400">
              <a:solidFill>
                <a:srgbClr val="EC4242"/>
              </a:solidFill>
              <a:ea typeface="SimSun" charset="-122"/>
            </a:endParaRPr>
          </a:p>
        </p:txBody>
      </p:sp>
      <p:sp>
        <p:nvSpPr>
          <p:cNvPr id="464910" name="Text Box 14"/>
          <p:cNvSpPr txBox="1">
            <a:spLocks noChangeArrowheads="1"/>
          </p:cNvSpPr>
          <p:nvPr/>
        </p:nvSpPr>
        <p:spPr bwMode="auto">
          <a:xfrm>
            <a:off x="5230813" y="4457700"/>
            <a:ext cx="3302000" cy="250825"/>
          </a:xfrm>
          <a:prstGeom prst="rect">
            <a:avLst/>
          </a:prstGeom>
          <a:solidFill>
            <a:srgbClr val="DDDDDD"/>
          </a:solidFill>
          <a:ln w="28575">
            <a:noFill/>
            <a:miter lim="800000"/>
            <a:headEnd/>
            <a:tailEnd/>
          </a:ln>
          <a:effectLst>
            <a:outerShdw blurRad="63500" dist="38099" dir="2700000" algn="ctr" rotWithShape="0">
              <a:schemeClr val="bg2">
                <a:alpha val="74997"/>
              </a:schemeClr>
            </a:outerShdw>
          </a:effectLst>
        </p:spPr>
        <p:txBody>
          <a:bodyPr lIns="18288" tIns="18288" rIns="18288" bIns="18288" anchorCtr="1">
            <a:spAutoFit/>
          </a:bodyPr>
          <a:lstStyle/>
          <a:p>
            <a:pPr>
              <a:buClr>
                <a:srgbClr val="000000"/>
              </a:buClr>
              <a:buSzPct val="100000"/>
              <a:buFont typeface="Arial" pitchFamily="34" charset="0"/>
              <a:buNone/>
              <a:defRPr/>
            </a:pPr>
            <a:r>
              <a:rPr lang="en-US" sz="1400" b="1">
                <a:solidFill>
                  <a:srgbClr val="EC4242"/>
                </a:solidFill>
                <a:ea typeface="SimSun" charset="-122"/>
              </a:rPr>
              <a:t>Applications Server(s) (MCS)</a:t>
            </a:r>
            <a:endParaRPr lang="en-US" sz="1400">
              <a:solidFill>
                <a:srgbClr val="120C80"/>
              </a:solidFill>
              <a:ea typeface="SimSun" charset="-122"/>
            </a:endParaRPr>
          </a:p>
        </p:txBody>
      </p:sp>
      <p:sp>
        <p:nvSpPr>
          <p:cNvPr id="7183" name="Rectangle 25"/>
          <p:cNvSpPr>
            <a:spLocks noChangeArrowheads="1"/>
          </p:cNvSpPr>
          <p:nvPr/>
        </p:nvSpPr>
        <p:spPr bwMode="auto">
          <a:xfrm>
            <a:off x="4468813" y="4125913"/>
            <a:ext cx="158750" cy="244475"/>
          </a:xfrm>
          <a:prstGeom prst="rect">
            <a:avLst/>
          </a:prstGeom>
          <a:noFill/>
          <a:ln w="9525">
            <a:noFill/>
            <a:miter lim="800000"/>
            <a:headEnd/>
            <a:tailEnd/>
          </a:ln>
        </p:spPr>
        <p:txBody>
          <a:bodyPr wrap="none" lIns="0" tIns="0" rIns="0" bIns="0">
            <a:spAutoFit/>
          </a:bodyPr>
          <a:lstStyle/>
          <a:p>
            <a:pPr>
              <a:buClr>
                <a:srgbClr val="000000"/>
              </a:buClr>
              <a:buSzPct val="100000"/>
              <a:buFont typeface="Arial" pitchFamily="34" charset="0"/>
              <a:buNone/>
            </a:pPr>
            <a:r>
              <a:rPr lang="en-US" sz="1600">
                <a:latin typeface="Arial Black" pitchFamily="-65" charset="0"/>
                <a:cs typeface="Times New Roman" pitchFamily="18" charset="0"/>
              </a:rPr>
              <a:t>A</a:t>
            </a:r>
          </a:p>
        </p:txBody>
      </p:sp>
      <p:sp>
        <p:nvSpPr>
          <p:cNvPr id="7184" name="Text Box 21"/>
          <p:cNvSpPr txBox="1">
            <a:spLocks noChangeArrowheads="1"/>
          </p:cNvSpPr>
          <p:nvPr/>
        </p:nvSpPr>
        <p:spPr bwMode="auto">
          <a:xfrm>
            <a:off x="3865563" y="2405063"/>
            <a:ext cx="4192587" cy="433387"/>
          </a:xfrm>
          <a:prstGeom prst="rect">
            <a:avLst/>
          </a:prstGeom>
          <a:noFill/>
          <a:ln w="28575">
            <a:noFill/>
            <a:miter lim="800000"/>
            <a:headEnd/>
            <a:tailEnd/>
          </a:ln>
        </p:spPr>
        <p:txBody>
          <a:bodyPr lIns="18288" tIns="18288" rIns="18288" bIns="18288" anchorCtr="1">
            <a:spAutoFit/>
          </a:bodyPr>
          <a:lstStyle/>
          <a:p>
            <a:pPr>
              <a:buClr>
                <a:srgbClr val="000000"/>
              </a:buClr>
              <a:buSzPct val="100000"/>
              <a:buFont typeface="Arial" pitchFamily="34" charset="0"/>
              <a:buNone/>
            </a:pPr>
            <a:r>
              <a:rPr lang="en-US" sz="1400" b="1">
                <a:solidFill>
                  <a:srgbClr val="120C80"/>
                </a:solidFill>
                <a:ea typeface="SimSun" charset="-122"/>
              </a:rPr>
              <a:t>Workstation Clients</a:t>
            </a:r>
            <a:br>
              <a:rPr lang="en-US" sz="1400" b="1">
                <a:solidFill>
                  <a:srgbClr val="120C80"/>
                </a:solidFill>
                <a:ea typeface="SimSun" charset="-122"/>
              </a:rPr>
            </a:br>
            <a:r>
              <a:rPr lang="en-US" sz="1200">
                <a:solidFill>
                  <a:srgbClr val="120C80"/>
                </a:solidFill>
                <a:ea typeface="SimSun" charset="-122"/>
              </a:rPr>
              <a:t>Ex.: CATIA V6, DELMIA V6, SIMULIA V6, xCAD…</a:t>
            </a:r>
          </a:p>
        </p:txBody>
      </p:sp>
      <p:sp>
        <p:nvSpPr>
          <p:cNvPr id="7185" name="Text Box 22"/>
          <p:cNvSpPr txBox="1">
            <a:spLocks noChangeArrowheads="1"/>
          </p:cNvSpPr>
          <p:nvPr/>
        </p:nvSpPr>
        <p:spPr bwMode="auto">
          <a:xfrm>
            <a:off x="6132513" y="998538"/>
            <a:ext cx="2849562" cy="615950"/>
          </a:xfrm>
          <a:prstGeom prst="rect">
            <a:avLst/>
          </a:prstGeom>
          <a:noFill/>
          <a:ln w="28575">
            <a:noFill/>
            <a:miter lim="800000"/>
            <a:headEnd/>
            <a:tailEnd/>
          </a:ln>
        </p:spPr>
        <p:txBody>
          <a:bodyPr lIns="18288" tIns="18288" rIns="18288" bIns="18288" anchorCtr="1">
            <a:spAutoFit/>
          </a:bodyPr>
          <a:lstStyle/>
          <a:p>
            <a:pPr>
              <a:buClr>
                <a:srgbClr val="000000"/>
              </a:buClr>
              <a:buSzPct val="100000"/>
              <a:buFont typeface="Arial" pitchFamily="34" charset="0"/>
              <a:buNone/>
            </a:pPr>
            <a:r>
              <a:rPr lang="en-US" sz="1400" b="1">
                <a:solidFill>
                  <a:srgbClr val="120C80"/>
                </a:solidFill>
                <a:ea typeface="SimSun" charset="-122"/>
              </a:rPr>
              <a:t>Web Clients</a:t>
            </a:r>
            <a:br>
              <a:rPr lang="en-US" sz="1400" b="1">
                <a:solidFill>
                  <a:srgbClr val="120C80"/>
                </a:solidFill>
                <a:ea typeface="SimSun" charset="-122"/>
              </a:rPr>
            </a:br>
            <a:r>
              <a:rPr lang="en-US" sz="1200">
                <a:solidFill>
                  <a:srgbClr val="120C80"/>
                </a:solidFill>
                <a:ea typeface="SimSun" charset="-122"/>
              </a:rPr>
              <a:t>Ex.: ENOVIA business process applications</a:t>
            </a:r>
          </a:p>
        </p:txBody>
      </p:sp>
      <p:sp>
        <p:nvSpPr>
          <p:cNvPr id="7186" name="Text Box 25"/>
          <p:cNvSpPr txBox="1">
            <a:spLocks noChangeArrowheads="1"/>
          </p:cNvSpPr>
          <p:nvPr/>
        </p:nvSpPr>
        <p:spPr bwMode="auto">
          <a:xfrm>
            <a:off x="4391025" y="1827213"/>
            <a:ext cx="4192588" cy="433387"/>
          </a:xfrm>
          <a:prstGeom prst="rect">
            <a:avLst/>
          </a:prstGeom>
          <a:noFill/>
          <a:ln w="28575">
            <a:noFill/>
            <a:miter lim="800000"/>
            <a:headEnd/>
            <a:tailEnd/>
          </a:ln>
        </p:spPr>
        <p:txBody>
          <a:bodyPr lIns="18288" tIns="18288" rIns="18288" bIns="18288" anchorCtr="1">
            <a:spAutoFit/>
          </a:bodyPr>
          <a:lstStyle/>
          <a:p>
            <a:pPr>
              <a:buClr>
                <a:srgbClr val="000000"/>
              </a:buClr>
              <a:buSzPct val="100000"/>
              <a:buFont typeface="Arial" pitchFamily="34" charset="0"/>
              <a:buNone/>
            </a:pPr>
            <a:r>
              <a:rPr lang="en-US" sz="1400" b="1">
                <a:solidFill>
                  <a:srgbClr val="120C80"/>
                </a:solidFill>
                <a:ea typeface="SimSun" charset="-122"/>
              </a:rPr>
              <a:t>Light Visualization Clients</a:t>
            </a:r>
            <a:br>
              <a:rPr lang="en-US" sz="1400" b="1">
                <a:solidFill>
                  <a:srgbClr val="120C80"/>
                </a:solidFill>
                <a:ea typeface="SimSun" charset="-122"/>
              </a:rPr>
            </a:br>
            <a:r>
              <a:rPr lang="en-US" sz="1200">
                <a:solidFill>
                  <a:srgbClr val="120C80"/>
                </a:solidFill>
                <a:ea typeface="SimSun" charset="-122"/>
              </a:rPr>
              <a:t>Ex.: ENOVIA 3DLive</a:t>
            </a:r>
          </a:p>
        </p:txBody>
      </p:sp>
      <p:sp>
        <p:nvSpPr>
          <p:cNvPr id="7187" name="Rectangle 26"/>
          <p:cNvSpPr>
            <a:spLocks noChangeArrowheads="1"/>
          </p:cNvSpPr>
          <p:nvPr/>
        </p:nvSpPr>
        <p:spPr bwMode="auto">
          <a:xfrm>
            <a:off x="420688" y="6667500"/>
            <a:ext cx="712787" cy="190500"/>
          </a:xfrm>
          <a:prstGeom prst="rect">
            <a:avLst/>
          </a:prstGeom>
          <a:noFill/>
          <a:ln w="28575">
            <a:noFill/>
            <a:miter lim="800000"/>
            <a:headEnd/>
            <a:tailEnd/>
          </a:ln>
        </p:spPr>
        <p:txBody>
          <a:bodyPr wrap="none" lIns="18288" tIns="18288" rIns="18288" bIns="18288" anchorCtr="1">
            <a:spAutoFit/>
          </a:bodyPr>
          <a:lstStyle/>
          <a:p>
            <a:pPr>
              <a:buClr>
                <a:srgbClr val="000000"/>
              </a:buClr>
              <a:buSzPct val="100000"/>
              <a:buFont typeface="Arial" pitchFamily="34" charset="0"/>
              <a:buNone/>
            </a:pPr>
            <a:r>
              <a:rPr lang="en-US" sz="1000" i="1">
                <a:ea typeface="SimSun" charset="-122"/>
              </a:rPr>
              <a:t>(*) Optional.</a:t>
            </a:r>
          </a:p>
        </p:txBody>
      </p:sp>
      <p:sp>
        <p:nvSpPr>
          <p:cNvPr id="7188" name="Text Box 27"/>
          <p:cNvSpPr txBox="1">
            <a:spLocks noChangeArrowheads="1"/>
          </p:cNvSpPr>
          <p:nvPr/>
        </p:nvSpPr>
        <p:spPr bwMode="auto">
          <a:xfrm rot="-5400000">
            <a:off x="-571500" y="5973763"/>
            <a:ext cx="1455737" cy="312738"/>
          </a:xfrm>
          <a:prstGeom prst="rect">
            <a:avLst/>
          </a:prstGeom>
          <a:solidFill>
            <a:schemeClr val="accent2">
              <a:alpha val="70195"/>
            </a:schemeClr>
          </a:solidFill>
          <a:ln w="28575">
            <a:noFill/>
            <a:miter lim="800000"/>
            <a:headEnd/>
            <a:tailEnd/>
          </a:ln>
        </p:spPr>
        <p:txBody>
          <a:bodyPr lIns="18288" tIns="18288" rIns="18288" bIns="18288" anchorCtr="1">
            <a:spAutoFit/>
          </a:bodyPr>
          <a:lstStyle/>
          <a:p>
            <a:pPr>
              <a:buClr>
                <a:srgbClr val="000000"/>
              </a:buClr>
              <a:buSzPct val="100000"/>
              <a:buFont typeface="Arial" pitchFamily="34" charset="0"/>
              <a:buNone/>
            </a:pPr>
            <a:r>
              <a:rPr lang="en-US" sz="1800">
                <a:solidFill>
                  <a:schemeClr val="bg1"/>
                </a:solidFill>
                <a:ea typeface="SimSun" charset="-122"/>
              </a:rPr>
              <a:t>Data</a:t>
            </a:r>
          </a:p>
        </p:txBody>
      </p:sp>
      <p:sp>
        <p:nvSpPr>
          <p:cNvPr id="7189" name="Text Box 28"/>
          <p:cNvSpPr txBox="1">
            <a:spLocks noChangeArrowheads="1"/>
          </p:cNvSpPr>
          <p:nvPr/>
        </p:nvSpPr>
        <p:spPr bwMode="auto">
          <a:xfrm rot="-5400000">
            <a:off x="-661987" y="4349750"/>
            <a:ext cx="1636712" cy="312738"/>
          </a:xfrm>
          <a:prstGeom prst="rect">
            <a:avLst/>
          </a:prstGeom>
          <a:solidFill>
            <a:schemeClr val="accent2">
              <a:alpha val="70195"/>
            </a:schemeClr>
          </a:solidFill>
          <a:ln w="28575">
            <a:noFill/>
            <a:miter lim="800000"/>
            <a:headEnd/>
            <a:tailEnd/>
          </a:ln>
        </p:spPr>
        <p:txBody>
          <a:bodyPr lIns="18288" tIns="18288" rIns="18288" bIns="18288" anchorCtr="1">
            <a:spAutoFit/>
          </a:bodyPr>
          <a:lstStyle/>
          <a:p>
            <a:pPr>
              <a:buClr>
                <a:srgbClr val="000000"/>
              </a:buClr>
              <a:buSzPct val="100000"/>
              <a:buFont typeface="Arial" pitchFamily="34" charset="0"/>
              <a:buNone/>
            </a:pPr>
            <a:r>
              <a:rPr lang="en-US" sz="1800">
                <a:solidFill>
                  <a:schemeClr val="bg1"/>
                </a:solidFill>
                <a:ea typeface="SimSun" charset="-122"/>
              </a:rPr>
              <a:t>Logic</a:t>
            </a:r>
          </a:p>
        </p:txBody>
      </p:sp>
      <p:sp>
        <p:nvSpPr>
          <p:cNvPr id="7190" name="Text Box 29"/>
          <p:cNvSpPr txBox="1">
            <a:spLocks noChangeArrowheads="1"/>
          </p:cNvSpPr>
          <p:nvPr/>
        </p:nvSpPr>
        <p:spPr bwMode="auto">
          <a:xfrm rot="-5400000">
            <a:off x="-1375569" y="1926432"/>
            <a:ext cx="3063875" cy="312738"/>
          </a:xfrm>
          <a:prstGeom prst="rect">
            <a:avLst/>
          </a:prstGeom>
          <a:solidFill>
            <a:schemeClr val="accent2">
              <a:alpha val="70195"/>
            </a:schemeClr>
          </a:solidFill>
          <a:ln w="28575">
            <a:noFill/>
            <a:miter lim="800000"/>
            <a:headEnd/>
            <a:tailEnd/>
          </a:ln>
        </p:spPr>
        <p:txBody>
          <a:bodyPr lIns="18288" tIns="18288" rIns="18288" bIns="18288" anchorCtr="1">
            <a:spAutoFit/>
          </a:bodyPr>
          <a:lstStyle/>
          <a:p>
            <a:pPr>
              <a:buClr>
                <a:srgbClr val="000000"/>
              </a:buClr>
              <a:buSzPct val="100000"/>
              <a:buFont typeface="Arial" pitchFamily="34" charset="0"/>
              <a:buNone/>
            </a:pPr>
            <a:r>
              <a:rPr lang="en-US" sz="1800">
                <a:solidFill>
                  <a:schemeClr val="bg1"/>
                </a:solidFill>
                <a:ea typeface="SimSun" charset="-122"/>
              </a:rPr>
              <a:t>Presentation</a:t>
            </a:r>
          </a:p>
        </p:txBody>
      </p:sp>
      <p:sp>
        <p:nvSpPr>
          <p:cNvPr id="7191" name="Rectangle 20"/>
          <p:cNvSpPr>
            <a:spLocks noChangeArrowheads="1"/>
          </p:cNvSpPr>
          <p:nvPr/>
        </p:nvSpPr>
        <p:spPr bwMode="auto">
          <a:xfrm>
            <a:off x="3265488" y="5803900"/>
            <a:ext cx="146050" cy="244475"/>
          </a:xfrm>
          <a:prstGeom prst="rect">
            <a:avLst/>
          </a:prstGeom>
          <a:noFill/>
          <a:ln w="9525">
            <a:noFill/>
            <a:miter lim="800000"/>
            <a:headEnd/>
            <a:tailEnd/>
          </a:ln>
        </p:spPr>
        <p:txBody>
          <a:bodyPr wrap="none" lIns="0" tIns="0" rIns="0" bIns="0">
            <a:spAutoFit/>
          </a:bodyPr>
          <a:lstStyle/>
          <a:p>
            <a:pPr>
              <a:buClr>
                <a:srgbClr val="000000"/>
              </a:buClr>
              <a:buSzPct val="100000"/>
              <a:buFont typeface="Arial" pitchFamily="34" charset="0"/>
              <a:buNone/>
            </a:pPr>
            <a:r>
              <a:rPr lang="en-US" sz="1600">
                <a:latin typeface="Arial Black" pitchFamily="-65" charset="0"/>
                <a:cs typeface="Times New Roman" pitchFamily="18" charset="0"/>
              </a:rPr>
              <a:t>S</a:t>
            </a:r>
          </a:p>
        </p:txBody>
      </p:sp>
      <p:sp>
        <p:nvSpPr>
          <p:cNvPr id="464927" name="AutoShape 31"/>
          <p:cNvSpPr>
            <a:spLocks noChangeArrowheads="1"/>
          </p:cNvSpPr>
          <p:nvPr/>
        </p:nvSpPr>
        <p:spPr bwMode="auto">
          <a:xfrm>
            <a:off x="4475163" y="3367088"/>
            <a:ext cx="312737" cy="381000"/>
          </a:xfrm>
          <a:prstGeom prst="upArrow">
            <a:avLst>
              <a:gd name="adj1" fmla="val 50000"/>
              <a:gd name="adj2" fmla="val 30457"/>
            </a:avLst>
          </a:prstGeom>
          <a:solidFill>
            <a:schemeClr val="accent1"/>
          </a:solidFill>
          <a:ln w="28575">
            <a:solidFill>
              <a:schemeClr val="tx1"/>
            </a:solidFill>
            <a:miter lim="800000"/>
            <a:headEnd/>
            <a:tailEnd/>
          </a:ln>
          <a:effectLst>
            <a:outerShdw blurRad="63500" dist="38099" dir="2700000" algn="ctr" rotWithShape="0">
              <a:schemeClr val="bg2">
                <a:alpha val="74997"/>
              </a:schemeClr>
            </a:outerShdw>
          </a:effectLst>
        </p:spPr>
        <p:txBody>
          <a:bodyPr lIns="18288" tIns="18288" rIns="18288" bIns="18288" anchor="ctr">
            <a:spAutoFit/>
          </a:bodyPr>
          <a:lstStyle/>
          <a:p>
            <a:pPr>
              <a:buClr>
                <a:srgbClr val="000000"/>
              </a:buClr>
              <a:buSzPct val="100000"/>
              <a:buFont typeface="Arial" pitchFamily="34" charset="0"/>
              <a:buNone/>
              <a:defRPr/>
            </a:pPr>
            <a:endParaRPr lang="en-US" sz="1800">
              <a:ea typeface="SimSun" charset="-122"/>
            </a:endParaRPr>
          </a:p>
        </p:txBody>
      </p:sp>
      <p:sp>
        <p:nvSpPr>
          <p:cNvPr id="464928" name="AutoShape 32"/>
          <p:cNvSpPr>
            <a:spLocks noChangeArrowheads="1"/>
          </p:cNvSpPr>
          <p:nvPr/>
        </p:nvSpPr>
        <p:spPr bwMode="auto">
          <a:xfrm rot="10800000">
            <a:off x="4248150" y="3502025"/>
            <a:ext cx="312738" cy="381000"/>
          </a:xfrm>
          <a:prstGeom prst="upArrow">
            <a:avLst>
              <a:gd name="adj1" fmla="val 50000"/>
              <a:gd name="adj2" fmla="val 30457"/>
            </a:avLst>
          </a:prstGeom>
          <a:solidFill>
            <a:srgbClr val="FF9933"/>
          </a:solidFill>
          <a:ln w="28575">
            <a:solidFill>
              <a:schemeClr val="tx1"/>
            </a:solidFill>
            <a:miter lim="800000"/>
            <a:headEnd/>
            <a:tailEnd/>
          </a:ln>
          <a:effectLst>
            <a:outerShdw blurRad="63500" dist="38099" dir="2700000" algn="ctr" rotWithShape="0">
              <a:schemeClr val="bg2">
                <a:alpha val="74997"/>
              </a:schemeClr>
            </a:outerShdw>
          </a:effectLst>
        </p:spPr>
        <p:txBody>
          <a:bodyPr lIns="18288" tIns="18288" rIns="18288" bIns="18288" anchor="ctr">
            <a:spAutoFit/>
          </a:bodyPr>
          <a:lstStyle/>
          <a:p>
            <a:pPr>
              <a:buClr>
                <a:srgbClr val="000000"/>
              </a:buClr>
              <a:buSzPct val="100000"/>
              <a:buFont typeface="Arial" pitchFamily="34" charset="0"/>
              <a:buNone/>
              <a:defRPr/>
            </a:pPr>
            <a:endParaRPr lang="en-US" sz="1800">
              <a:ea typeface="SimSun" charset="-122"/>
            </a:endParaRPr>
          </a:p>
        </p:txBody>
      </p:sp>
      <p:sp>
        <p:nvSpPr>
          <p:cNvPr id="464929" name="AutoShape 33"/>
          <p:cNvSpPr>
            <a:spLocks noChangeArrowheads="1"/>
          </p:cNvSpPr>
          <p:nvPr/>
        </p:nvSpPr>
        <p:spPr bwMode="auto">
          <a:xfrm>
            <a:off x="4475163" y="5100638"/>
            <a:ext cx="312737" cy="381000"/>
          </a:xfrm>
          <a:prstGeom prst="upArrow">
            <a:avLst>
              <a:gd name="adj1" fmla="val 50000"/>
              <a:gd name="adj2" fmla="val 30457"/>
            </a:avLst>
          </a:prstGeom>
          <a:solidFill>
            <a:schemeClr val="accent1"/>
          </a:solidFill>
          <a:ln w="28575">
            <a:solidFill>
              <a:schemeClr val="tx1"/>
            </a:solidFill>
            <a:miter lim="800000"/>
            <a:headEnd/>
            <a:tailEnd/>
          </a:ln>
          <a:effectLst>
            <a:outerShdw blurRad="63500" dist="38099" dir="2700000" algn="ctr" rotWithShape="0">
              <a:schemeClr val="bg2">
                <a:alpha val="74997"/>
              </a:schemeClr>
            </a:outerShdw>
          </a:effectLst>
        </p:spPr>
        <p:txBody>
          <a:bodyPr lIns="18288" tIns="18288" rIns="18288" bIns="18288" anchor="ctr">
            <a:spAutoFit/>
          </a:bodyPr>
          <a:lstStyle/>
          <a:p>
            <a:pPr>
              <a:buClr>
                <a:srgbClr val="000000"/>
              </a:buClr>
              <a:buSzPct val="100000"/>
              <a:buFont typeface="Arial" pitchFamily="34" charset="0"/>
              <a:buNone/>
              <a:defRPr/>
            </a:pPr>
            <a:endParaRPr lang="en-US" sz="1800">
              <a:ea typeface="SimSun" charset="-122"/>
            </a:endParaRPr>
          </a:p>
        </p:txBody>
      </p:sp>
      <p:sp>
        <p:nvSpPr>
          <p:cNvPr id="464930" name="AutoShape 34"/>
          <p:cNvSpPr>
            <a:spLocks noChangeArrowheads="1"/>
          </p:cNvSpPr>
          <p:nvPr/>
        </p:nvSpPr>
        <p:spPr bwMode="auto">
          <a:xfrm rot="10800000">
            <a:off x="4248150" y="5235575"/>
            <a:ext cx="312738" cy="381000"/>
          </a:xfrm>
          <a:prstGeom prst="upArrow">
            <a:avLst>
              <a:gd name="adj1" fmla="val 50000"/>
              <a:gd name="adj2" fmla="val 30457"/>
            </a:avLst>
          </a:prstGeom>
          <a:solidFill>
            <a:srgbClr val="FF9933"/>
          </a:solidFill>
          <a:ln w="28575">
            <a:solidFill>
              <a:schemeClr val="tx1"/>
            </a:solidFill>
            <a:miter lim="800000"/>
            <a:headEnd/>
            <a:tailEnd/>
          </a:ln>
          <a:effectLst>
            <a:outerShdw blurRad="63500" dist="38099" dir="2700000" algn="ctr" rotWithShape="0">
              <a:schemeClr val="bg2">
                <a:alpha val="74997"/>
              </a:schemeClr>
            </a:outerShdw>
          </a:effectLst>
        </p:spPr>
        <p:txBody>
          <a:bodyPr lIns="18288" tIns="18288" rIns="18288" bIns="18288" anchor="ctr">
            <a:spAutoFit/>
          </a:bodyPr>
          <a:lstStyle/>
          <a:p>
            <a:pPr>
              <a:buClr>
                <a:srgbClr val="000000"/>
              </a:buClr>
              <a:buSzPct val="100000"/>
              <a:buFont typeface="Arial" pitchFamily="34" charset="0"/>
              <a:buNone/>
              <a:defRPr/>
            </a:pPr>
            <a:endParaRPr lang="en-US" sz="1800">
              <a:ea typeface="SimSun" charset="-122"/>
            </a:endParaRPr>
          </a:p>
        </p:txBody>
      </p:sp>
      <p:sp>
        <p:nvSpPr>
          <p:cNvPr id="7196" name="Rectangle 25"/>
          <p:cNvSpPr>
            <a:spLocks noChangeArrowheads="1"/>
          </p:cNvSpPr>
          <p:nvPr/>
        </p:nvSpPr>
        <p:spPr bwMode="auto">
          <a:xfrm>
            <a:off x="4492625" y="5957888"/>
            <a:ext cx="158750" cy="244475"/>
          </a:xfrm>
          <a:prstGeom prst="rect">
            <a:avLst/>
          </a:prstGeom>
          <a:noFill/>
          <a:ln w="9525">
            <a:noFill/>
            <a:miter lim="800000"/>
            <a:headEnd/>
            <a:tailEnd/>
          </a:ln>
        </p:spPr>
        <p:txBody>
          <a:bodyPr wrap="none" lIns="0" tIns="0" rIns="0" bIns="0">
            <a:spAutoFit/>
          </a:bodyPr>
          <a:lstStyle/>
          <a:p>
            <a:pPr>
              <a:buClr>
                <a:srgbClr val="000000"/>
              </a:buClr>
              <a:buSzPct val="100000"/>
              <a:buFont typeface="Arial" pitchFamily="34" charset="0"/>
              <a:buNone/>
            </a:pPr>
            <a:r>
              <a:rPr lang="en-US" sz="1600">
                <a:latin typeface="Arial Black" pitchFamily="-65" charset="0"/>
                <a:cs typeface="Times New Roman" pitchFamily="18" charset="0"/>
              </a:rPr>
              <a:t>D</a:t>
            </a:r>
          </a:p>
        </p:txBody>
      </p:sp>
      <p:sp>
        <p:nvSpPr>
          <p:cNvPr id="7197" name="Rectangle 25"/>
          <p:cNvSpPr>
            <a:spLocks noChangeArrowheads="1"/>
          </p:cNvSpPr>
          <p:nvPr/>
        </p:nvSpPr>
        <p:spPr bwMode="auto">
          <a:xfrm>
            <a:off x="5734050" y="5711825"/>
            <a:ext cx="134938" cy="244475"/>
          </a:xfrm>
          <a:prstGeom prst="rect">
            <a:avLst/>
          </a:prstGeom>
          <a:noFill/>
          <a:ln w="9525">
            <a:noFill/>
            <a:miter lim="800000"/>
            <a:headEnd/>
            <a:tailEnd/>
          </a:ln>
        </p:spPr>
        <p:txBody>
          <a:bodyPr wrap="none" lIns="0" tIns="0" rIns="0" bIns="0">
            <a:spAutoFit/>
          </a:bodyPr>
          <a:lstStyle/>
          <a:p>
            <a:pPr>
              <a:buClr>
                <a:srgbClr val="000000"/>
              </a:buClr>
              <a:buSzPct val="100000"/>
              <a:buFont typeface="Arial" pitchFamily="34" charset="0"/>
              <a:buNone/>
            </a:pPr>
            <a:r>
              <a:rPr lang="en-US" sz="1600">
                <a:latin typeface="Arial Black" pitchFamily="-65" charset="0"/>
                <a:cs typeface="Times New Roman" pitchFamily="18" charset="0"/>
              </a:rPr>
              <a:t>F</a:t>
            </a:r>
          </a:p>
        </p:txBody>
      </p:sp>
      <p:sp>
        <p:nvSpPr>
          <p:cNvPr id="464934" name="Text Box 38"/>
          <p:cNvSpPr txBox="1">
            <a:spLocks noChangeArrowheads="1"/>
          </p:cNvSpPr>
          <p:nvPr/>
        </p:nvSpPr>
        <p:spPr bwMode="auto">
          <a:xfrm>
            <a:off x="381000" y="5791200"/>
            <a:ext cx="2466975" cy="463550"/>
          </a:xfrm>
          <a:prstGeom prst="rect">
            <a:avLst/>
          </a:prstGeom>
          <a:solidFill>
            <a:srgbClr val="DDDDDD"/>
          </a:solidFill>
          <a:ln w="28575">
            <a:noFill/>
            <a:miter lim="800000"/>
            <a:headEnd/>
            <a:tailEnd/>
          </a:ln>
          <a:effectLst>
            <a:outerShdw blurRad="63500" dist="38099" dir="2700000" algn="ctr" rotWithShape="0">
              <a:schemeClr val="bg2">
                <a:alpha val="74997"/>
              </a:schemeClr>
            </a:outerShdw>
          </a:effectLst>
        </p:spPr>
        <p:txBody>
          <a:bodyPr lIns="18288" tIns="18288" rIns="18288" bIns="18288" anchorCtr="1">
            <a:spAutoFit/>
          </a:bodyPr>
          <a:lstStyle/>
          <a:p>
            <a:pPr algn="ctr">
              <a:buClr>
                <a:srgbClr val="000000"/>
              </a:buClr>
              <a:buSzPct val="100000"/>
              <a:buFont typeface="Arial" pitchFamily="34" charset="0"/>
              <a:buNone/>
              <a:defRPr/>
            </a:pPr>
            <a:r>
              <a:rPr lang="en-US" sz="1400" b="1" dirty="0">
                <a:solidFill>
                  <a:srgbClr val="EC4242"/>
                </a:solidFill>
                <a:ea typeface="SimSun" charset="-122"/>
              </a:rPr>
              <a:t>Index </a:t>
            </a:r>
            <a:r>
              <a:rPr lang="en-US" sz="1400" b="1" dirty="0" smtClean="0">
                <a:solidFill>
                  <a:srgbClr val="EC4242"/>
                </a:solidFill>
                <a:ea typeface="SimSun" charset="-122"/>
              </a:rPr>
              <a:t>Servers</a:t>
            </a:r>
            <a:br>
              <a:rPr lang="en-US" sz="1400" b="1" dirty="0" smtClean="0">
                <a:solidFill>
                  <a:srgbClr val="EC4242"/>
                </a:solidFill>
                <a:ea typeface="SimSun" charset="-122"/>
              </a:rPr>
            </a:br>
            <a:r>
              <a:rPr lang="en-US" sz="1400" b="1" i="1" dirty="0">
                <a:solidFill>
                  <a:srgbClr val="EC4242"/>
                </a:solidFill>
                <a:ea typeface="SimSun" charset="-122"/>
              </a:rPr>
              <a:t>Indexing </a:t>
            </a:r>
            <a:r>
              <a:rPr lang="en-US" sz="1400" b="1" i="1" dirty="0" smtClean="0">
                <a:solidFill>
                  <a:srgbClr val="EC4242"/>
                </a:solidFill>
                <a:ea typeface="SimSun" charset="-122"/>
              </a:rPr>
              <a:t>Repositories</a:t>
            </a:r>
            <a:endParaRPr lang="en-US" sz="1400" b="1" i="1" dirty="0">
              <a:solidFill>
                <a:srgbClr val="EC4242"/>
              </a:solidFill>
              <a:ea typeface="SimSun" charset="-122"/>
            </a:endParaRPr>
          </a:p>
        </p:txBody>
      </p:sp>
      <p:pic>
        <p:nvPicPr>
          <p:cNvPr id="7199" name="Picture 98"/>
          <p:cNvPicPr>
            <a:picLocks noChangeAspect="1" noChangeArrowheads="1"/>
          </p:cNvPicPr>
          <p:nvPr/>
        </p:nvPicPr>
        <p:blipFill>
          <a:blip r:embed="rId8"/>
          <a:srcRect/>
          <a:stretch>
            <a:fillRect/>
          </a:stretch>
        </p:blipFill>
        <p:spPr bwMode="auto">
          <a:xfrm>
            <a:off x="4713288" y="1014413"/>
            <a:ext cx="671512" cy="471487"/>
          </a:xfrm>
          <a:prstGeom prst="rect">
            <a:avLst/>
          </a:prstGeom>
          <a:noFill/>
          <a:ln w="15875">
            <a:noFill/>
            <a:miter lim="800000"/>
            <a:headEnd/>
            <a:tailEnd/>
          </a:ln>
        </p:spPr>
      </p:pic>
      <p:pic>
        <p:nvPicPr>
          <p:cNvPr id="40" name="Picture 39" descr="s05_explore_400.jpg"/>
          <p:cNvPicPr>
            <a:picLocks noChangeAspect="1"/>
          </p:cNvPicPr>
          <p:nvPr/>
        </p:nvPicPr>
        <p:blipFill>
          <a:blip r:embed="rId9"/>
          <a:srcRect/>
          <a:stretch>
            <a:fillRect/>
          </a:stretch>
        </p:blipFill>
        <p:spPr bwMode="auto">
          <a:xfrm>
            <a:off x="5035550" y="1209675"/>
            <a:ext cx="711200" cy="533400"/>
          </a:xfrm>
          <a:prstGeom prst="rect">
            <a:avLst/>
          </a:prstGeom>
          <a:noFill/>
          <a:ln w="9525">
            <a:noFill/>
            <a:miter lim="800000"/>
            <a:headEnd/>
            <a:tailEnd/>
          </a:ln>
          <a:effectLst>
            <a:outerShdw blurRad="63500" dist="38100" dir="2700000" algn="tl" rotWithShape="0">
              <a:srgbClr val="000000">
                <a:alpha val="39998"/>
              </a:srgbClr>
            </a:outerShdw>
          </a:effectLst>
        </p:spPr>
      </p:pic>
      <p:pic>
        <p:nvPicPr>
          <p:cNvPr id="7201" name="Picture 9"/>
          <p:cNvPicPr>
            <a:picLocks noChangeAspect="1" noChangeArrowheads="1"/>
          </p:cNvPicPr>
          <p:nvPr/>
        </p:nvPicPr>
        <p:blipFill>
          <a:blip r:embed="rId10"/>
          <a:srcRect/>
          <a:stretch>
            <a:fillRect/>
          </a:stretch>
        </p:blipFill>
        <p:spPr bwMode="auto">
          <a:xfrm>
            <a:off x="4249738" y="1363663"/>
            <a:ext cx="712787" cy="711200"/>
          </a:xfrm>
          <a:prstGeom prst="rect">
            <a:avLst/>
          </a:prstGeom>
          <a:noFill/>
          <a:ln w="28440">
            <a:noFill/>
            <a:miter lim="800000"/>
            <a:headEnd/>
            <a:tailEnd/>
          </a:ln>
        </p:spPr>
      </p:pic>
      <p:pic>
        <p:nvPicPr>
          <p:cNvPr id="7202" name="Picture 10"/>
          <p:cNvPicPr>
            <a:picLocks noChangeAspect="1" noChangeArrowheads="1"/>
          </p:cNvPicPr>
          <p:nvPr/>
        </p:nvPicPr>
        <p:blipFill>
          <a:blip r:embed="rId11"/>
          <a:srcRect/>
          <a:stretch>
            <a:fillRect/>
          </a:stretch>
        </p:blipFill>
        <p:spPr bwMode="auto">
          <a:xfrm>
            <a:off x="4098925" y="1611313"/>
            <a:ext cx="431800" cy="558800"/>
          </a:xfrm>
          <a:prstGeom prst="rect">
            <a:avLst/>
          </a:prstGeom>
          <a:noFill/>
          <a:ln w="28440">
            <a:noFill/>
            <a:miter lim="800000"/>
            <a:headEnd/>
            <a:tailEnd/>
          </a:ln>
        </p:spPr>
      </p:pic>
      <p:sp>
        <p:nvSpPr>
          <p:cNvPr id="35" name="Rectangle à coins arrondis 34"/>
          <p:cNvSpPr/>
          <p:nvPr/>
        </p:nvSpPr>
        <p:spPr bwMode="auto">
          <a:xfrm>
            <a:off x="-11113" y="5400674"/>
            <a:ext cx="9144001" cy="1533526"/>
          </a:xfrm>
          <a:prstGeom prst="roundRect">
            <a:avLst/>
          </a:prstGeom>
          <a:solidFill>
            <a:schemeClr val="accent6">
              <a:alpha val="20000"/>
            </a:schemeClr>
          </a:solidFill>
          <a:ln w="28440" cap="flat" cmpd="sng" algn="ctr">
            <a:solidFill>
              <a:srgbClr val="00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111" charset="0"/>
              <a:buNone/>
              <a:tabLst/>
            </a:pPr>
            <a:endParaRPr kumimoji="0" lang="en-US" sz="1800" b="0" i="0" u="none" strike="noStrike" cap="none" normalizeH="0" baseline="0">
              <a:ln>
                <a:noFill/>
              </a:ln>
              <a:solidFill>
                <a:srgbClr val="000000"/>
              </a:solidFill>
              <a:effectLst/>
              <a:latin typeface="Arial" pitchFamily="-111" charset="0"/>
              <a:ea typeface="SimSun" pitchFamily="2" charset="-122"/>
              <a:cs typeface="SimSun" pitchFamily="2" charset="-122"/>
            </a:endParaRPr>
          </a:p>
        </p:txBody>
      </p:sp>
      <p:sp>
        <p:nvSpPr>
          <p:cNvPr id="36" name="Flèche vers le bas 35"/>
          <p:cNvSpPr/>
          <p:nvPr/>
        </p:nvSpPr>
        <p:spPr bwMode="auto">
          <a:xfrm>
            <a:off x="1676400" y="4125913"/>
            <a:ext cx="1647825" cy="1109662"/>
          </a:xfrm>
          <a:prstGeom prst="downArrow">
            <a:avLst/>
          </a:prstGeom>
          <a:solidFill>
            <a:schemeClr val="accent6"/>
          </a:solidFill>
          <a:ln w="28440" cap="flat" cmpd="sng" algn="ctr">
            <a:solidFill>
              <a:srgbClr val="00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111" charset="0"/>
              <a:buNone/>
              <a:tabLst/>
            </a:pPr>
            <a:endParaRPr kumimoji="0" lang="en-US" sz="1800" b="0" i="0" u="none" strike="noStrike" cap="none" normalizeH="0" baseline="0">
              <a:ln>
                <a:noFill/>
              </a:ln>
              <a:solidFill>
                <a:srgbClr val="000000"/>
              </a:solidFill>
              <a:effectLst/>
              <a:latin typeface="Arial" pitchFamily="-111" charset="0"/>
              <a:ea typeface="SimSun" pitchFamily="2" charset="-122"/>
              <a:cs typeface="SimSun" pitchFamily="2" charset="-122"/>
            </a:endParaRPr>
          </a:p>
        </p:txBody>
      </p:sp>
      <p:sp>
        <p:nvSpPr>
          <p:cNvPr id="37" name="ZoneTexte 36"/>
          <p:cNvSpPr txBox="1"/>
          <p:nvPr/>
        </p:nvSpPr>
        <p:spPr>
          <a:xfrm>
            <a:off x="312738" y="3424922"/>
            <a:ext cx="4703594" cy="646331"/>
          </a:xfrm>
          <a:prstGeom prst="rect">
            <a:avLst/>
          </a:prstGeom>
          <a:solidFill>
            <a:schemeClr val="accent6">
              <a:lumMod val="20000"/>
              <a:lumOff val="80000"/>
            </a:schemeClr>
          </a:solidFill>
          <a:ln w="28440" cap="flat" cmpd="sng" algn="ctr">
            <a:solidFill>
              <a:srgbClr val="00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r>
              <a:rPr lang="en-US" dirty="0" smtClean="0">
                <a:solidFill>
                  <a:srgbClr val="000000"/>
                </a:solidFill>
                <a:latin typeface="Arial" pitchFamily="-111" charset="0"/>
                <a:ea typeface="SimSun" pitchFamily="2" charset="-122"/>
                <a:cs typeface="SimSun" pitchFamily="2" charset="-122"/>
              </a:rPr>
              <a:t>DATA ZONE OF PRIMARY INTEREST FOR</a:t>
            </a:r>
            <a:br>
              <a:rPr lang="en-US" dirty="0" smtClean="0">
                <a:solidFill>
                  <a:srgbClr val="000000"/>
                </a:solidFill>
                <a:latin typeface="Arial" pitchFamily="-111" charset="0"/>
                <a:ea typeface="SimSun" pitchFamily="2" charset="-122"/>
                <a:cs typeface="SimSun" pitchFamily="2" charset="-122"/>
              </a:rPr>
            </a:br>
            <a:r>
              <a:rPr lang="en-US" dirty="0" smtClean="0">
                <a:solidFill>
                  <a:srgbClr val="000000"/>
                </a:solidFill>
                <a:latin typeface="Arial" pitchFamily="-111" charset="0"/>
                <a:ea typeface="SimSun" pitchFamily="2" charset="-122"/>
                <a:cs typeface="SimSun" pitchFamily="2" charset="-122"/>
              </a:rPr>
              <a:t>BACK AND RESTORE</a:t>
            </a:r>
            <a:endParaRPr lang="en-US" dirty="0">
              <a:solidFill>
                <a:srgbClr val="000000"/>
              </a:solidFill>
              <a:latin typeface="Arial" pitchFamily="-111" charset="0"/>
              <a:ea typeface="SimSun" pitchFamily="2" charset="-122"/>
              <a:cs typeface="SimSun"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AutoShape 1"/>
          <p:cNvSpPr>
            <a:spLocks noChangeArrowheads="1"/>
          </p:cNvSpPr>
          <p:nvPr/>
        </p:nvSpPr>
        <p:spPr bwMode="auto">
          <a:xfrm>
            <a:off x="6378575" y="3084513"/>
            <a:ext cx="2308225" cy="3240087"/>
          </a:xfrm>
          <a:prstGeom prst="can">
            <a:avLst>
              <a:gd name="adj" fmla="val 21452"/>
            </a:avLst>
          </a:prstGeom>
          <a:solidFill>
            <a:srgbClr val="FFFF99"/>
          </a:solidFill>
          <a:ln w="12600">
            <a:solidFill>
              <a:srgbClr val="993333"/>
            </a:solidFill>
            <a:round/>
            <a:headEnd/>
            <a:tailEnd/>
          </a:ln>
        </p:spPr>
        <p:txBody>
          <a:bodyPr wrap="none" lIns="90360" tIns="44280" rIns="90360" bIns="44280" anchor="b"/>
          <a:lstStyle/>
          <a:p>
            <a:pPr>
              <a:lnSpc>
                <a:spcPct val="94000"/>
              </a:lnSpc>
              <a:buClr>
                <a:srgbClr val="993333"/>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solidFill>
                  <a:srgbClr val="993333"/>
                </a:solidFill>
                <a:ea typeface="SimSun" charset="-122"/>
              </a:rPr>
              <a:t>Index Servers</a:t>
            </a:r>
          </a:p>
        </p:txBody>
      </p:sp>
      <p:sp>
        <p:nvSpPr>
          <p:cNvPr id="8195" name="AutoShape 2"/>
          <p:cNvSpPr>
            <a:spLocks noChangeArrowheads="1"/>
          </p:cNvSpPr>
          <p:nvPr/>
        </p:nvSpPr>
        <p:spPr bwMode="auto">
          <a:xfrm>
            <a:off x="3498850" y="3008313"/>
            <a:ext cx="2308225" cy="3240087"/>
          </a:xfrm>
          <a:prstGeom prst="can">
            <a:avLst>
              <a:gd name="adj" fmla="val 21452"/>
            </a:avLst>
          </a:prstGeom>
          <a:solidFill>
            <a:srgbClr val="FFFF99"/>
          </a:solidFill>
          <a:ln w="12600">
            <a:solidFill>
              <a:srgbClr val="993333"/>
            </a:solidFill>
            <a:round/>
            <a:headEnd/>
            <a:tailEnd/>
          </a:ln>
        </p:spPr>
        <p:txBody>
          <a:bodyPr wrap="none" lIns="90360" tIns="44280" rIns="90360" bIns="44280" anchor="b"/>
          <a:lstStyle/>
          <a:p>
            <a:pPr>
              <a:lnSpc>
                <a:spcPct val="94000"/>
              </a:lnSpc>
              <a:buClr>
                <a:srgbClr val="993333"/>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993333"/>
                </a:solidFill>
                <a:ea typeface="SimSun" charset="-122"/>
              </a:rPr>
              <a:t>File Server</a:t>
            </a:r>
          </a:p>
        </p:txBody>
      </p:sp>
      <p:sp>
        <p:nvSpPr>
          <p:cNvPr id="8196" name="AutoShape 3"/>
          <p:cNvSpPr>
            <a:spLocks noChangeArrowheads="1"/>
          </p:cNvSpPr>
          <p:nvPr/>
        </p:nvSpPr>
        <p:spPr bwMode="auto">
          <a:xfrm>
            <a:off x="168275" y="3048000"/>
            <a:ext cx="2781300" cy="3240088"/>
          </a:xfrm>
          <a:prstGeom prst="can">
            <a:avLst>
              <a:gd name="adj" fmla="val 17803"/>
            </a:avLst>
          </a:prstGeom>
          <a:solidFill>
            <a:srgbClr val="FFFF99"/>
          </a:solidFill>
          <a:ln w="12600">
            <a:solidFill>
              <a:srgbClr val="993333"/>
            </a:solidFill>
            <a:round/>
            <a:headEnd/>
            <a:tailEnd/>
          </a:ln>
        </p:spPr>
        <p:txBody>
          <a:bodyPr wrap="none" lIns="90360" tIns="44280" rIns="90360" bIns="44280" anchor="b"/>
          <a:lstStyle/>
          <a:p>
            <a:pPr>
              <a:lnSpc>
                <a:spcPct val="95000"/>
              </a:lnSpc>
              <a:buClr>
                <a:srgbClr val="993333"/>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993333"/>
                </a:solidFill>
                <a:ea typeface="SimSun" charset="-122"/>
              </a:rPr>
              <a:t>Database Server</a:t>
            </a:r>
          </a:p>
        </p:txBody>
      </p:sp>
      <p:sp>
        <p:nvSpPr>
          <p:cNvPr id="8197" name="AutoShape 4"/>
          <p:cNvSpPr>
            <a:spLocks noChangeArrowheads="1"/>
          </p:cNvSpPr>
          <p:nvPr/>
        </p:nvSpPr>
        <p:spPr bwMode="auto">
          <a:xfrm>
            <a:off x="6651625" y="3581400"/>
            <a:ext cx="1819275" cy="1084939"/>
          </a:xfrm>
          <a:prstGeom prst="can">
            <a:avLst>
              <a:gd name="adj" fmla="val 18910"/>
            </a:avLst>
          </a:prstGeom>
          <a:solidFill>
            <a:srgbClr val="FADC96"/>
          </a:solidFill>
          <a:ln w="12600">
            <a:solidFill>
              <a:srgbClr val="993333"/>
            </a:solidFill>
            <a:round/>
            <a:headEnd/>
            <a:tailEnd/>
          </a:ln>
        </p:spPr>
        <p:txBody>
          <a:bodyPr wrap="none" lIns="90360" tIns="44280" rIns="90360" bIns="44280" anchor="b"/>
          <a:lstStyle/>
          <a:p>
            <a:pPr>
              <a:lnSpc>
                <a:spcPct val="94000"/>
              </a:lnSpc>
              <a:buClr>
                <a:srgbClr val="993333"/>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993333"/>
                </a:solidFill>
                <a:ea typeface="SimSun" charset="-122"/>
              </a:rPr>
              <a:t>Indexes</a:t>
            </a:r>
            <a:endParaRPr lang="en-GB" sz="1600" dirty="0">
              <a:solidFill>
                <a:srgbClr val="993333"/>
              </a:solidFill>
              <a:ea typeface="SimSun" charset="-122"/>
            </a:endParaRPr>
          </a:p>
        </p:txBody>
      </p:sp>
      <p:sp>
        <p:nvSpPr>
          <p:cNvPr id="8198" name="Text Box 5"/>
          <p:cNvSpPr txBox="1">
            <a:spLocks noChangeArrowheads="1"/>
          </p:cNvSpPr>
          <p:nvPr/>
        </p:nvSpPr>
        <p:spPr bwMode="auto">
          <a:xfrm>
            <a:off x="304800" y="1066800"/>
            <a:ext cx="8580438" cy="1467171"/>
          </a:xfrm>
          <a:prstGeom prst="rect">
            <a:avLst/>
          </a:prstGeom>
          <a:noFill/>
          <a:ln w="9525">
            <a:noFill/>
            <a:miter lim="800000"/>
            <a:headEnd/>
            <a:tailEnd/>
          </a:ln>
        </p:spPr>
        <p:txBody>
          <a:bodyPr>
            <a:spAutoFit/>
          </a:bodyPr>
          <a:lstStyle/>
          <a:p>
            <a:pPr marL="339725" indent="-339725">
              <a:lnSpc>
                <a:spcPct val="82000"/>
              </a:lnSpc>
              <a:spcBef>
                <a:spcPts val="900"/>
              </a:spcBef>
              <a:buClr>
                <a:srgbClr val="120C80"/>
              </a:buClr>
              <a:buSzPct val="111000"/>
              <a:buFont typeface="Arial" pitchFamily="34"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GB" dirty="0">
                <a:solidFill>
                  <a:srgbClr val="120C80"/>
                </a:solidFill>
                <a:ea typeface="SimSun" charset="-122"/>
              </a:rPr>
              <a:t>PLM </a:t>
            </a:r>
            <a:r>
              <a:rPr lang="en-GB" b="1" i="1" dirty="0">
                <a:solidFill>
                  <a:srgbClr val="120C80"/>
                </a:solidFill>
                <a:ea typeface="SimSun" charset="-122"/>
              </a:rPr>
              <a:t>Metadata</a:t>
            </a:r>
            <a:r>
              <a:rPr lang="en-GB" dirty="0" smtClean="0">
                <a:solidFill>
                  <a:srgbClr val="120C80"/>
                </a:solidFill>
                <a:ea typeface="SimSun" charset="-122"/>
              </a:rPr>
              <a:t> </a:t>
            </a:r>
            <a:r>
              <a:rPr lang="fr-FR" dirty="0" smtClean="0">
                <a:solidFill>
                  <a:srgbClr val="120C80"/>
                </a:solidFill>
                <a:ea typeface="SimSun" charset="-122"/>
              </a:rPr>
              <a:t>–</a:t>
            </a:r>
            <a:r>
              <a:rPr lang="en-GB" dirty="0" smtClean="0">
                <a:solidFill>
                  <a:srgbClr val="120C80"/>
                </a:solidFill>
                <a:ea typeface="SimSun" charset="-122"/>
              </a:rPr>
              <a:t> requires Hot or Cold Database Backup</a:t>
            </a:r>
          </a:p>
          <a:p>
            <a:pPr marL="339725" indent="-339725">
              <a:lnSpc>
                <a:spcPct val="82000"/>
              </a:lnSpc>
              <a:spcBef>
                <a:spcPts val="900"/>
              </a:spcBef>
              <a:buClr>
                <a:srgbClr val="120C80"/>
              </a:buClr>
              <a:buSzPct val="111000"/>
              <a:buFont typeface="Arial" pitchFamily="34"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GB" dirty="0">
                <a:solidFill>
                  <a:srgbClr val="120C80"/>
                </a:solidFill>
                <a:ea typeface="SimSun" charset="-122"/>
              </a:rPr>
              <a:t>PLM </a:t>
            </a:r>
            <a:r>
              <a:rPr lang="en-GB" b="1" i="1" dirty="0" smtClean="0">
                <a:solidFill>
                  <a:srgbClr val="120C80"/>
                </a:solidFill>
                <a:ea typeface="SimSun" charset="-122"/>
              </a:rPr>
              <a:t>Content</a:t>
            </a:r>
            <a:r>
              <a:rPr lang="en-GB" dirty="0" smtClean="0">
                <a:solidFill>
                  <a:srgbClr val="120C80"/>
                </a:solidFill>
                <a:ea typeface="SimSun" charset="-122"/>
              </a:rPr>
              <a:t> </a:t>
            </a:r>
            <a:r>
              <a:rPr lang="fr-FR" dirty="0" smtClean="0">
                <a:solidFill>
                  <a:srgbClr val="120C80"/>
                </a:solidFill>
                <a:ea typeface="SimSun" charset="-122"/>
              </a:rPr>
              <a:t>–</a:t>
            </a:r>
            <a:r>
              <a:rPr lang="en-GB" dirty="0" smtClean="0">
                <a:solidFill>
                  <a:srgbClr val="120C80"/>
                </a:solidFill>
                <a:ea typeface="SimSun" charset="-122"/>
              </a:rPr>
              <a:t> requires Hot or Cold Backup Synchronized with the Database backup </a:t>
            </a:r>
            <a:endParaRPr lang="en-GB" i="1" dirty="0" smtClean="0">
              <a:solidFill>
                <a:srgbClr val="FF6600"/>
              </a:solidFill>
              <a:ea typeface="SimSun" charset="-122"/>
            </a:endParaRPr>
          </a:p>
          <a:p>
            <a:pPr marL="339725" indent="-339725">
              <a:lnSpc>
                <a:spcPct val="82000"/>
              </a:lnSpc>
              <a:spcBef>
                <a:spcPts val="900"/>
              </a:spcBef>
              <a:buClr>
                <a:srgbClr val="120C80"/>
              </a:buClr>
              <a:buSzPct val="111000"/>
              <a:buFont typeface="Arial" pitchFamily="34"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GB" dirty="0">
                <a:solidFill>
                  <a:srgbClr val="120C80"/>
                </a:solidFill>
                <a:ea typeface="SimSun" charset="-122"/>
              </a:rPr>
              <a:t>PLM </a:t>
            </a:r>
            <a:r>
              <a:rPr lang="en-GB" b="1" i="1" dirty="0" smtClean="0">
                <a:solidFill>
                  <a:srgbClr val="120C80"/>
                </a:solidFill>
                <a:ea typeface="SimSun" charset="-122"/>
              </a:rPr>
              <a:t>Indexes </a:t>
            </a:r>
            <a:r>
              <a:rPr lang="fr-FR" b="1" i="1" dirty="0" smtClean="0">
                <a:solidFill>
                  <a:srgbClr val="120C80"/>
                </a:solidFill>
                <a:ea typeface="SimSun" charset="-122"/>
              </a:rPr>
              <a:t>–</a:t>
            </a:r>
            <a:r>
              <a:rPr lang="en-GB" b="1" i="1" dirty="0" smtClean="0">
                <a:solidFill>
                  <a:srgbClr val="120C80"/>
                </a:solidFill>
                <a:ea typeface="SimSun" charset="-122"/>
              </a:rPr>
              <a:t> </a:t>
            </a:r>
            <a:r>
              <a:rPr lang="en-GB" dirty="0" smtClean="0">
                <a:solidFill>
                  <a:srgbClr val="120C80"/>
                </a:solidFill>
                <a:ea typeface="SimSun" charset="-122"/>
              </a:rPr>
              <a:t>can be dissociated from the first two but still requires non-negligible time to rebuild if lost</a:t>
            </a:r>
            <a:endParaRPr lang="en-GB" dirty="0">
              <a:solidFill>
                <a:srgbClr val="120C80"/>
              </a:solidFill>
              <a:ea typeface="SimSun" charset="-122"/>
            </a:endParaRPr>
          </a:p>
        </p:txBody>
      </p:sp>
      <p:sp>
        <p:nvSpPr>
          <p:cNvPr id="8199" name="AutoShape 6"/>
          <p:cNvSpPr>
            <a:spLocks noChangeArrowheads="1"/>
          </p:cNvSpPr>
          <p:nvPr/>
        </p:nvSpPr>
        <p:spPr bwMode="auto">
          <a:xfrm>
            <a:off x="533400" y="3586163"/>
            <a:ext cx="2090738" cy="1971675"/>
          </a:xfrm>
          <a:prstGeom prst="can">
            <a:avLst>
              <a:gd name="adj" fmla="val 16241"/>
            </a:avLst>
          </a:prstGeom>
          <a:solidFill>
            <a:srgbClr val="FADC96"/>
          </a:solidFill>
          <a:ln w="12600">
            <a:solidFill>
              <a:srgbClr val="993333"/>
            </a:solidFill>
            <a:round/>
            <a:headEnd/>
            <a:tailEnd/>
          </a:ln>
        </p:spPr>
        <p:txBody>
          <a:bodyPr wrap="none" lIns="90360" tIns="44280" rIns="90360" bIns="44280" anchor="b"/>
          <a:lstStyle/>
          <a:p>
            <a:pPr>
              <a:lnSpc>
                <a:spcPct val="94000"/>
              </a:lnSpc>
              <a:buClr>
                <a:srgbClr val="993333"/>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993333"/>
                </a:solidFill>
                <a:ea typeface="SimSun" charset="-122"/>
              </a:rPr>
              <a:t>Metadata</a:t>
            </a:r>
          </a:p>
        </p:txBody>
      </p:sp>
      <p:sp>
        <p:nvSpPr>
          <p:cNvPr id="8200" name="AutoShape 8"/>
          <p:cNvSpPr>
            <a:spLocks noChangeArrowheads="1"/>
          </p:cNvSpPr>
          <p:nvPr/>
        </p:nvSpPr>
        <p:spPr bwMode="auto">
          <a:xfrm>
            <a:off x="3790950" y="3548063"/>
            <a:ext cx="1819275" cy="2251075"/>
          </a:xfrm>
          <a:prstGeom prst="can">
            <a:avLst>
              <a:gd name="adj" fmla="val 18910"/>
            </a:avLst>
          </a:prstGeom>
          <a:solidFill>
            <a:srgbClr val="FADC96"/>
          </a:solidFill>
          <a:ln w="12600">
            <a:solidFill>
              <a:srgbClr val="993333"/>
            </a:solidFill>
            <a:round/>
            <a:headEnd/>
            <a:tailEnd/>
          </a:ln>
        </p:spPr>
        <p:txBody>
          <a:bodyPr wrap="none" lIns="90360" tIns="44280" rIns="90360" bIns="44280" anchor="b"/>
          <a:lstStyle/>
          <a:p>
            <a:pPr>
              <a:lnSpc>
                <a:spcPct val="94000"/>
              </a:lnSpc>
              <a:buClr>
                <a:srgbClr val="993333"/>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993333"/>
                </a:solidFill>
                <a:ea typeface="SimSun" charset="-122"/>
              </a:rPr>
              <a:t>Content</a:t>
            </a:r>
          </a:p>
        </p:txBody>
      </p:sp>
      <p:sp>
        <p:nvSpPr>
          <p:cNvPr id="8201" name="AutoShape 9"/>
          <p:cNvSpPr>
            <a:spLocks noChangeArrowheads="1"/>
          </p:cNvSpPr>
          <p:nvPr/>
        </p:nvSpPr>
        <p:spPr bwMode="auto">
          <a:xfrm>
            <a:off x="3868738" y="3911600"/>
            <a:ext cx="1674812" cy="1417638"/>
          </a:xfrm>
          <a:prstGeom prst="foldedCorner">
            <a:avLst>
              <a:gd name="adj" fmla="val 12500"/>
            </a:avLst>
          </a:prstGeom>
          <a:solidFill>
            <a:srgbClr val="F9FABE"/>
          </a:solidFill>
          <a:ln w="9360">
            <a:solidFill>
              <a:srgbClr val="000080"/>
            </a:solidFill>
            <a:round/>
            <a:headEnd/>
            <a:tailEnd/>
          </a:ln>
        </p:spPr>
        <p:txBody>
          <a:bodyPr wrap="none" anchor="ctr"/>
          <a:lstStyle/>
          <a:p>
            <a:endParaRPr lang="en-US">
              <a:ea typeface="SimSun" charset="-122"/>
            </a:endParaRPr>
          </a:p>
        </p:txBody>
      </p:sp>
      <p:sp>
        <p:nvSpPr>
          <p:cNvPr id="8202" name="Rectangle 10"/>
          <p:cNvSpPr>
            <a:spLocks noChangeArrowheads="1"/>
          </p:cNvSpPr>
          <p:nvPr/>
        </p:nvSpPr>
        <p:spPr bwMode="auto">
          <a:xfrm>
            <a:off x="3932238" y="3957638"/>
            <a:ext cx="1119187" cy="204787"/>
          </a:xfrm>
          <a:prstGeom prst="rect">
            <a:avLst/>
          </a:prstGeom>
          <a:gradFill rotWithShape="0">
            <a:gsLst>
              <a:gs pos="0">
                <a:srgbClr val="B2B2B2"/>
              </a:gs>
              <a:gs pos="100000">
                <a:srgbClr val="5B5B5B"/>
              </a:gs>
            </a:gsLst>
            <a:lin ang="5400000" scaled="1"/>
          </a:gradFill>
          <a:ln w="9360">
            <a:solidFill>
              <a:srgbClr val="000000"/>
            </a:solidFill>
            <a:miter lim="800000"/>
            <a:headEnd/>
            <a:tailEnd/>
          </a:ln>
        </p:spPr>
        <p:txBody>
          <a:bodyPr wrap="none"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charset="-122"/>
              </a:rPr>
              <a:t>3D Rep</a:t>
            </a:r>
            <a:endParaRPr lang="en-GB" sz="1000" b="1">
              <a:ea typeface="ＭＳ Ｐゴシック" pitchFamily="-65" charset="-128"/>
            </a:endParaRPr>
          </a:p>
        </p:txBody>
      </p:sp>
      <p:sp>
        <p:nvSpPr>
          <p:cNvPr id="8203" name="Rectangle 11"/>
          <p:cNvSpPr>
            <a:spLocks noChangeArrowheads="1"/>
          </p:cNvSpPr>
          <p:nvPr/>
        </p:nvSpPr>
        <p:spPr bwMode="auto">
          <a:xfrm>
            <a:off x="4103688" y="4279900"/>
            <a:ext cx="1119187" cy="204788"/>
          </a:xfrm>
          <a:prstGeom prst="rect">
            <a:avLst/>
          </a:prstGeom>
          <a:gradFill rotWithShape="0">
            <a:gsLst>
              <a:gs pos="0">
                <a:srgbClr val="B2B2B2"/>
              </a:gs>
              <a:gs pos="100000">
                <a:srgbClr val="5B5B5B"/>
              </a:gs>
            </a:gsLst>
            <a:lin ang="5400000" scaled="1"/>
          </a:gradFill>
          <a:ln w="9360">
            <a:solidFill>
              <a:srgbClr val="000000"/>
            </a:solidFill>
            <a:miter lim="800000"/>
            <a:headEnd/>
            <a:tailEnd/>
          </a:ln>
        </p:spPr>
        <p:txBody>
          <a:bodyPr wrap="none"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charset="-122"/>
              </a:rPr>
              <a:t>3D Stream</a:t>
            </a:r>
            <a:endParaRPr lang="en-GB" sz="1000" b="1">
              <a:ea typeface="ＭＳ Ｐゴシック" pitchFamily="-65" charset="-128"/>
            </a:endParaRPr>
          </a:p>
        </p:txBody>
      </p:sp>
      <p:sp>
        <p:nvSpPr>
          <p:cNvPr id="8204" name="Rectangle 12"/>
          <p:cNvSpPr>
            <a:spLocks noChangeArrowheads="1"/>
          </p:cNvSpPr>
          <p:nvPr/>
        </p:nvSpPr>
        <p:spPr bwMode="auto">
          <a:xfrm>
            <a:off x="4318000" y="4625975"/>
            <a:ext cx="1119188" cy="204788"/>
          </a:xfrm>
          <a:prstGeom prst="rect">
            <a:avLst/>
          </a:prstGeom>
          <a:gradFill rotWithShape="0">
            <a:gsLst>
              <a:gs pos="0">
                <a:srgbClr val="B2B2B2"/>
              </a:gs>
              <a:gs pos="100000">
                <a:srgbClr val="5B5B5B"/>
              </a:gs>
            </a:gsLst>
            <a:lin ang="5400000" scaled="1"/>
          </a:gradFill>
          <a:ln w="9360">
            <a:solidFill>
              <a:srgbClr val="000000"/>
            </a:solidFill>
            <a:miter lim="800000"/>
            <a:headEnd/>
            <a:tailEnd/>
          </a:ln>
        </p:spPr>
        <p:txBody>
          <a:bodyPr wrap="none"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charset="-122"/>
              </a:rPr>
              <a:t>PLM1.doc</a:t>
            </a:r>
            <a:endParaRPr lang="en-GB" sz="1000" b="1">
              <a:ea typeface="ＭＳ Ｐゴシック" pitchFamily="-65" charset="-128"/>
            </a:endParaRPr>
          </a:p>
        </p:txBody>
      </p:sp>
      <p:sp>
        <p:nvSpPr>
          <p:cNvPr id="8205" name="Rectangle 13"/>
          <p:cNvSpPr>
            <a:spLocks noChangeArrowheads="1"/>
          </p:cNvSpPr>
          <p:nvPr/>
        </p:nvSpPr>
        <p:spPr bwMode="auto">
          <a:xfrm>
            <a:off x="6975615" y="3895778"/>
            <a:ext cx="1328738" cy="434975"/>
          </a:xfrm>
          <a:prstGeom prst="rect">
            <a:avLst/>
          </a:prstGeom>
          <a:solidFill>
            <a:srgbClr val="F9FABE"/>
          </a:solidFill>
          <a:ln w="9360">
            <a:solidFill>
              <a:srgbClr val="000080"/>
            </a:solidFill>
            <a:miter lim="800000"/>
            <a:headEnd/>
            <a:tailEnd/>
          </a:ln>
        </p:spPr>
        <p:txBody>
          <a:bodyPr wrap="none" anchor="ctr"/>
          <a:lstStyle/>
          <a:p>
            <a:pPr>
              <a:buClr>
                <a:srgbClr val="00008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solidFill>
                  <a:srgbClr val="000080"/>
                </a:solidFill>
                <a:ea typeface="ＭＳ Ｐゴシック" pitchFamily="-65" charset="-128"/>
              </a:rPr>
              <a:t>3D Index</a:t>
            </a:r>
          </a:p>
        </p:txBody>
      </p:sp>
      <p:sp>
        <p:nvSpPr>
          <p:cNvPr id="8207" name="Rectangle 16"/>
          <p:cNvSpPr>
            <a:spLocks noChangeArrowheads="1"/>
          </p:cNvSpPr>
          <p:nvPr/>
        </p:nvSpPr>
        <p:spPr bwMode="auto">
          <a:xfrm>
            <a:off x="949325" y="4070350"/>
            <a:ext cx="1065213" cy="166688"/>
          </a:xfrm>
          <a:prstGeom prst="rect">
            <a:avLst/>
          </a:prstGeom>
          <a:solidFill>
            <a:srgbClr val="99CC00"/>
          </a:solidFill>
          <a:ln w="9360">
            <a:solidFill>
              <a:srgbClr val="000080"/>
            </a:solidFill>
            <a:miter lim="800000"/>
            <a:headEnd/>
            <a:tailEnd/>
          </a:ln>
        </p:spPr>
        <p:txBody>
          <a:bodyPr wrap="none" lIns="18000" tIns="18000" rIns="18000" bIns="18000" anchor="ctr"/>
          <a:lstStyle/>
          <a:p>
            <a:pPr>
              <a:buClr>
                <a:srgbClr val="00008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solidFill>
                  <a:srgbClr val="000080"/>
                </a:solidFill>
                <a:ea typeface="SimSun" charset="-122"/>
              </a:rPr>
              <a:t>PLM Object A.1</a:t>
            </a:r>
          </a:p>
        </p:txBody>
      </p:sp>
      <p:sp>
        <p:nvSpPr>
          <p:cNvPr id="8208" name="Rectangle 17"/>
          <p:cNvSpPr>
            <a:spLocks noChangeArrowheads="1"/>
          </p:cNvSpPr>
          <p:nvPr/>
        </p:nvSpPr>
        <p:spPr bwMode="auto">
          <a:xfrm>
            <a:off x="1093788" y="4322763"/>
            <a:ext cx="1065212" cy="166687"/>
          </a:xfrm>
          <a:prstGeom prst="rect">
            <a:avLst/>
          </a:prstGeom>
          <a:solidFill>
            <a:srgbClr val="99CC00"/>
          </a:solidFill>
          <a:ln w="9360">
            <a:solidFill>
              <a:srgbClr val="000080"/>
            </a:solidFill>
            <a:miter lim="800000"/>
            <a:headEnd/>
            <a:tailEnd/>
          </a:ln>
        </p:spPr>
        <p:txBody>
          <a:bodyPr wrap="none" lIns="18000" tIns="18000" rIns="18000" bIns="18000" anchor="ctr"/>
          <a:lstStyle/>
          <a:p>
            <a:pPr>
              <a:buClr>
                <a:srgbClr val="00008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solidFill>
                  <a:srgbClr val="000080"/>
                </a:solidFill>
                <a:ea typeface="SimSun" charset="-122"/>
              </a:rPr>
              <a:t>PLM Object A.2</a:t>
            </a:r>
          </a:p>
        </p:txBody>
      </p:sp>
      <p:sp>
        <p:nvSpPr>
          <p:cNvPr id="8209" name="Rectangle 18"/>
          <p:cNvSpPr>
            <a:spLocks noChangeArrowheads="1"/>
          </p:cNvSpPr>
          <p:nvPr/>
        </p:nvSpPr>
        <p:spPr bwMode="auto">
          <a:xfrm>
            <a:off x="1238250" y="4575175"/>
            <a:ext cx="1065213" cy="166688"/>
          </a:xfrm>
          <a:prstGeom prst="rect">
            <a:avLst/>
          </a:prstGeom>
          <a:solidFill>
            <a:srgbClr val="99CC00"/>
          </a:solidFill>
          <a:ln w="9360">
            <a:solidFill>
              <a:srgbClr val="000080"/>
            </a:solidFill>
            <a:miter lim="800000"/>
            <a:headEnd/>
            <a:tailEnd/>
          </a:ln>
        </p:spPr>
        <p:txBody>
          <a:bodyPr wrap="none" lIns="18000" tIns="18000" rIns="18000" bIns="18000" anchor="ctr"/>
          <a:lstStyle/>
          <a:p>
            <a:pPr>
              <a:buClr>
                <a:srgbClr val="00008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solidFill>
                  <a:srgbClr val="000080"/>
                </a:solidFill>
                <a:ea typeface="SimSun" charset="-122"/>
              </a:rPr>
              <a:t>PLM Object B.1</a:t>
            </a:r>
          </a:p>
        </p:txBody>
      </p:sp>
      <p:sp>
        <p:nvSpPr>
          <p:cNvPr id="8210" name="Rectangle 12"/>
          <p:cNvSpPr>
            <a:spLocks noChangeArrowheads="1"/>
          </p:cNvSpPr>
          <p:nvPr/>
        </p:nvSpPr>
        <p:spPr bwMode="auto">
          <a:xfrm>
            <a:off x="4314825" y="4957763"/>
            <a:ext cx="1119188" cy="204787"/>
          </a:xfrm>
          <a:prstGeom prst="rect">
            <a:avLst/>
          </a:prstGeom>
          <a:gradFill rotWithShape="0">
            <a:gsLst>
              <a:gs pos="0">
                <a:srgbClr val="B2B2B2"/>
              </a:gs>
              <a:gs pos="100000">
                <a:srgbClr val="5B5B5B"/>
              </a:gs>
            </a:gsLst>
            <a:lin ang="5400000" scaled="1"/>
          </a:gradFill>
          <a:ln w="9360">
            <a:solidFill>
              <a:srgbClr val="000000"/>
            </a:solidFill>
            <a:miter lim="800000"/>
            <a:headEnd/>
            <a:tailEnd/>
          </a:ln>
        </p:spPr>
        <p:txBody>
          <a:bodyPr wrap="none"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a:ea typeface="SimSun" charset="-122"/>
              </a:rPr>
              <a:t>PLM2.pdf</a:t>
            </a:r>
            <a:endParaRPr lang="en-GB" sz="1000" b="1">
              <a:ea typeface="ＭＳ Ｐゴシック" pitchFamily="-65" charset="-128"/>
            </a:endParaRPr>
          </a:p>
        </p:txBody>
      </p:sp>
      <p:sp>
        <p:nvSpPr>
          <p:cNvPr id="24" name="AutoShape 4"/>
          <p:cNvSpPr>
            <a:spLocks noChangeArrowheads="1"/>
          </p:cNvSpPr>
          <p:nvPr/>
        </p:nvSpPr>
        <p:spPr bwMode="auto">
          <a:xfrm>
            <a:off x="6665975" y="4700202"/>
            <a:ext cx="1819275" cy="1084939"/>
          </a:xfrm>
          <a:prstGeom prst="can">
            <a:avLst>
              <a:gd name="adj" fmla="val 18910"/>
            </a:avLst>
          </a:prstGeom>
          <a:solidFill>
            <a:srgbClr val="FADC96"/>
          </a:solidFill>
          <a:ln w="12600">
            <a:solidFill>
              <a:srgbClr val="993333"/>
            </a:solidFill>
            <a:round/>
            <a:headEnd/>
            <a:tailEnd/>
          </a:ln>
        </p:spPr>
        <p:txBody>
          <a:bodyPr wrap="none" lIns="90360" tIns="44280" rIns="90360" bIns="44280" anchor="b"/>
          <a:lstStyle/>
          <a:p>
            <a:pPr>
              <a:lnSpc>
                <a:spcPct val="94000"/>
              </a:lnSpc>
              <a:buClr>
                <a:srgbClr val="993333"/>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993333"/>
                </a:solidFill>
                <a:ea typeface="SimSun" charset="-122"/>
              </a:rPr>
              <a:t>Indexes</a:t>
            </a:r>
            <a:endParaRPr lang="en-GB" sz="1600" dirty="0">
              <a:solidFill>
                <a:srgbClr val="993333"/>
              </a:solidFill>
              <a:ea typeface="SimSun" charset="-122"/>
            </a:endParaRPr>
          </a:p>
        </p:txBody>
      </p:sp>
      <p:pic>
        <p:nvPicPr>
          <p:cNvPr id="20" name="Picture 19" descr="s05_explore_400.jpg"/>
          <p:cNvPicPr>
            <a:picLocks noChangeAspect="1"/>
          </p:cNvPicPr>
          <p:nvPr/>
        </p:nvPicPr>
        <p:blipFill>
          <a:blip r:embed="rId4" cstate="print"/>
          <a:srcRect/>
          <a:stretch>
            <a:fillRect/>
          </a:stretch>
        </p:blipFill>
        <p:spPr bwMode="auto">
          <a:xfrm>
            <a:off x="4549775" y="4003675"/>
            <a:ext cx="381000" cy="285750"/>
          </a:xfrm>
          <a:prstGeom prst="rect">
            <a:avLst/>
          </a:prstGeom>
          <a:noFill/>
          <a:ln w="9525">
            <a:noFill/>
            <a:miter lim="800000"/>
            <a:headEnd/>
            <a:tailEnd/>
          </a:ln>
          <a:effectLst>
            <a:outerShdw blurRad="63500" dist="38100" dir="2700000" algn="tl" rotWithShape="0">
              <a:srgbClr val="000000">
                <a:alpha val="39998"/>
              </a:srgbClr>
            </a:outerShdw>
          </a:effectLst>
        </p:spPr>
      </p:pic>
      <p:pic>
        <p:nvPicPr>
          <p:cNvPr id="8212" name="Picture 20" descr="IBM ThinkPad T60.jpg"/>
          <p:cNvPicPr>
            <a:picLocks noChangeAspect="1"/>
          </p:cNvPicPr>
          <p:nvPr/>
        </p:nvPicPr>
        <p:blipFill>
          <a:blip r:embed="rId5">
            <a:clrChange>
              <a:clrFrom>
                <a:srgbClr val="C1BDA4"/>
              </a:clrFrom>
              <a:clrTo>
                <a:srgbClr val="C1BDA4">
                  <a:alpha val="0"/>
                </a:srgbClr>
              </a:clrTo>
            </a:clrChange>
          </a:blip>
          <a:srcRect/>
          <a:stretch>
            <a:fillRect/>
          </a:stretch>
        </p:blipFill>
        <p:spPr bwMode="auto">
          <a:xfrm>
            <a:off x="4402138" y="4821238"/>
            <a:ext cx="1084262" cy="244475"/>
          </a:xfrm>
          <a:prstGeom prst="rect">
            <a:avLst/>
          </a:prstGeom>
          <a:noFill/>
          <a:ln w="9525">
            <a:noFill/>
            <a:miter lim="800000"/>
            <a:headEnd/>
            <a:tailEnd/>
          </a:ln>
        </p:spPr>
      </p:pic>
      <p:sp>
        <p:nvSpPr>
          <p:cNvPr id="8213" name="Title 1"/>
          <p:cNvSpPr>
            <a:spLocks noGrp="1"/>
          </p:cNvSpPr>
          <p:nvPr>
            <p:ph type="title"/>
          </p:nvPr>
        </p:nvSpPr>
        <p:spPr>
          <a:xfrm>
            <a:off x="57720" y="96220"/>
            <a:ext cx="8423275" cy="650875"/>
          </a:xfrm>
        </p:spPr>
        <p:txBody>
          <a:bodyPr/>
          <a:lstStyle/>
          <a:p>
            <a:r>
              <a:rPr lang="en-US" dirty="0" smtClean="0"/>
              <a:t>V6 Data Types </a:t>
            </a:r>
            <a:r>
              <a:rPr lang="fr-FR" dirty="0" smtClean="0"/>
              <a:t>–</a:t>
            </a:r>
            <a:r>
              <a:rPr lang="en-US" dirty="0" smtClean="0"/>
              <a:t> What Needs to be Backed-Up</a:t>
            </a:r>
            <a:r>
              <a:rPr lang="en-US" sz="2000" dirty="0" smtClean="0">
                <a:solidFill>
                  <a:srgbClr val="030D6B"/>
                </a:solidFill>
              </a:rPr>
              <a:t/>
            </a:r>
            <a:br>
              <a:rPr lang="en-US" sz="2000" dirty="0" smtClean="0">
                <a:solidFill>
                  <a:srgbClr val="030D6B"/>
                </a:solidFill>
              </a:rPr>
            </a:br>
            <a:endParaRPr lang="en-US" sz="2000" dirty="0" smtClean="0">
              <a:solidFill>
                <a:srgbClr val="030D6B"/>
              </a:solidFill>
            </a:endParaRPr>
          </a:p>
        </p:txBody>
      </p:sp>
      <p:pic>
        <p:nvPicPr>
          <p:cNvPr id="22" name="Picture 21" descr="s05_explore_400.jpg"/>
          <p:cNvPicPr>
            <a:picLocks noChangeAspect="1"/>
          </p:cNvPicPr>
          <p:nvPr/>
        </p:nvPicPr>
        <p:blipFill>
          <a:blip r:embed="rId4" cstate="print"/>
          <a:srcRect/>
          <a:stretch>
            <a:fillRect/>
          </a:stretch>
        </p:blipFill>
        <p:spPr bwMode="auto">
          <a:xfrm>
            <a:off x="7770813" y="3960241"/>
            <a:ext cx="381000" cy="285750"/>
          </a:xfrm>
          <a:prstGeom prst="rect">
            <a:avLst/>
          </a:prstGeom>
          <a:noFill/>
          <a:ln w="9525">
            <a:noFill/>
            <a:miter lim="800000"/>
            <a:headEnd/>
            <a:tailEnd/>
          </a:ln>
          <a:effectLst>
            <a:outerShdw blurRad="63500" dist="38100" dir="2700000" algn="tl" rotWithShape="0">
              <a:srgbClr val="000000">
                <a:alpha val="39998"/>
              </a:srgbClr>
            </a:outerShdw>
          </a:effectLst>
        </p:spPr>
      </p:pic>
      <p:sp>
        <p:nvSpPr>
          <p:cNvPr id="8206" name="Rectangle 15"/>
          <p:cNvSpPr>
            <a:spLocks noChangeArrowheads="1"/>
          </p:cNvSpPr>
          <p:nvPr/>
        </p:nvSpPr>
        <p:spPr bwMode="auto">
          <a:xfrm>
            <a:off x="6878980" y="4961502"/>
            <a:ext cx="1528185" cy="457200"/>
          </a:xfrm>
          <a:prstGeom prst="rect">
            <a:avLst/>
          </a:prstGeom>
          <a:solidFill>
            <a:srgbClr val="F9FABE"/>
          </a:solidFill>
          <a:ln w="9360">
            <a:solidFill>
              <a:srgbClr val="000080"/>
            </a:solidFill>
            <a:miter lim="800000"/>
            <a:headEnd/>
            <a:tailEnd/>
          </a:ln>
        </p:spPr>
        <p:txBody>
          <a:bodyPr wrap="none"/>
          <a:lstStyle/>
          <a:p>
            <a:pPr>
              <a:buClr>
                <a:srgbClr val="00008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dirty="0" err="1" smtClean="0">
                <a:solidFill>
                  <a:srgbClr val="000080"/>
                </a:solidFill>
                <a:ea typeface="ＭＳ Ｐゴシック" pitchFamily="-65" charset="-128"/>
              </a:rPr>
              <a:t>AdvancedSearch</a:t>
            </a:r>
            <a:r>
              <a:rPr lang="en-GB" sz="1000" b="1" dirty="0" smtClean="0">
                <a:solidFill>
                  <a:srgbClr val="000080"/>
                </a:solidFill>
                <a:ea typeface="ＭＳ Ｐゴシック" pitchFamily="-65" charset="-128"/>
              </a:rPr>
              <a:t> </a:t>
            </a:r>
            <a:r>
              <a:rPr lang="en-GB" sz="1000" b="1" dirty="0">
                <a:solidFill>
                  <a:srgbClr val="000080"/>
                </a:solidFill>
                <a:ea typeface="ＭＳ Ｐゴシック" pitchFamily="-65" charset="-128"/>
              </a:rPr>
              <a:t>Index</a:t>
            </a:r>
          </a:p>
        </p:txBody>
      </p:sp>
      <p:pic>
        <p:nvPicPr>
          <p:cNvPr id="8215" name="Picture 20" descr="IBM ThinkPad T60.jpg"/>
          <p:cNvPicPr>
            <a:picLocks noChangeAspect="1"/>
          </p:cNvPicPr>
          <p:nvPr/>
        </p:nvPicPr>
        <p:blipFill>
          <a:blip r:embed="rId5">
            <a:clrChange>
              <a:clrFrom>
                <a:srgbClr val="C1BDA4"/>
              </a:clrFrom>
              <a:clrTo>
                <a:srgbClr val="C1BDA4">
                  <a:alpha val="0"/>
                </a:srgbClr>
              </a:clrTo>
            </a:clrChange>
          </a:blip>
          <a:srcRect/>
          <a:stretch>
            <a:fillRect/>
          </a:stretch>
        </p:blipFill>
        <p:spPr bwMode="auto">
          <a:xfrm>
            <a:off x="7104063" y="5146616"/>
            <a:ext cx="1084262" cy="2444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84" name="Shape 104"/>
          <p:cNvCxnSpPr>
            <a:cxnSpLocks noChangeShapeType="1"/>
            <a:stCxn id="46" idx="0"/>
          </p:cNvCxnSpPr>
          <p:nvPr/>
        </p:nvCxnSpPr>
        <p:spPr bwMode="auto">
          <a:xfrm rot="16200000" flipV="1">
            <a:off x="1850234" y="1393032"/>
            <a:ext cx="1066801" cy="804859"/>
          </a:xfrm>
          <a:prstGeom prst="bentConnector3">
            <a:avLst>
              <a:gd name="adj1" fmla="val 99947"/>
            </a:avLst>
          </a:prstGeom>
          <a:noFill/>
          <a:ln w="25400">
            <a:solidFill>
              <a:schemeClr val="accent1"/>
            </a:solidFill>
            <a:miter lim="800000"/>
            <a:headEnd/>
            <a:tailEnd/>
          </a:ln>
          <a:effectLst>
            <a:outerShdw dist="20000" dir="5400000" rotWithShape="0">
              <a:srgbClr val="808080">
                <a:alpha val="37999"/>
              </a:srgbClr>
            </a:outerShdw>
          </a:effectLst>
        </p:spPr>
      </p:cxnSp>
      <p:sp>
        <p:nvSpPr>
          <p:cNvPr id="2" name="Titre 1"/>
          <p:cNvSpPr>
            <a:spLocks noGrp="1"/>
          </p:cNvSpPr>
          <p:nvPr>
            <p:ph type="title"/>
          </p:nvPr>
        </p:nvSpPr>
        <p:spPr/>
        <p:txBody>
          <a:bodyPr/>
          <a:lstStyle/>
          <a:p>
            <a:r>
              <a:rPr lang="en-US" dirty="0" smtClean="0"/>
              <a:t>Example of servers and attached storage</a:t>
            </a:r>
            <a:endParaRPr lang="en-US" dirty="0"/>
          </a:p>
        </p:txBody>
      </p:sp>
      <p:cxnSp>
        <p:nvCxnSpPr>
          <p:cNvPr id="30" name="Elbow Connector 38"/>
          <p:cNvCxnSpPr>
            <a:endCxn id="36" idx="1"/>
          </p:cNvCxnSpPr>
          <p:nvPr/>
        </p:nvCxnSpPr>
        <p:spPr>
          <a:xfrm>
            <a:off x="1358105" y="3518694"/>
            <a:ext cx="1308895" cy="773113"/>
          </a:xfrm>
          <a:prstGeom prst="bentConnector3">
            <a:avLst>
              <a:gd name="adj1" fmla="val -210"/>
            </a:avLst>
          </a:prstGeom>
          <a:noFill/>
          <a:ln w="31750" cap="flat" cmpd="sng" algn="ctr">
            <a:solidFill>
              <a:srgbClr val="008000"/>
            </a:solidFill>
            <a:prstDash val="solid"/>
          </a:ln>
          <a:effectLst/>
        </p:spPr>
      </p:cxnSp>
      <p:pic>
        <p:nvPicPr>
          <p:cNvPr id="31" name="Picture 8" descr="C:\Documents and Settings\Administrator\My Documents\My Pictures\fiberswitch.PNG"/>
          <p:cNvPicPr>
            <a:picLocks noChangeAspect="1" noChangeArrowheads="1"/>
          </p:cNvPicPr>
          <p:nvPr/>
        </p:nvPicPr>
        <p:blipFill>
          <a:blip r:embed="rId2"/>
          <a:srcRect/>
          <a:stretch>
            <a:fillRect/>
          </a:stretch>
        </p:blipFill>
        <p:spPr bwMode="auto">
          <a:xfrm>
            <a:off x="914400" y="3281362"/>
            <a:ext cx="914400" cy="201613"/>
          </a:xfrm>
          <a:prstGeom prst="rect">
            <a:avLst/>
          </a:prstGeom>
          <a:noFill/>
          <a:ln w="9525">
            <a:noFill/>
            <a:miter lim="800000"/>
            <a:headEnd/>
            <a:tailEnd/>
          </a:ln>
        </p:spPr>
      </p:pic>
      <p:pic>
        <p:nvPicPr>
          <p:cNvPr id="32" name="Picture 15" descr="C:\Documents and Settings\Administrator\My Documents\My Pictures\Microsoft Clip Organizer\CG196.wmf"/>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95525" y="2443162"/>
            <a:ext cx="638175" cy="762000"/>
          </a:xfrm>
          <a:prstGeom prst="rect">
            <a:avLst/>
          </a:prstGeom>
          <a:noFill/>
          <a:ln w="9525">
            <a:noFill/>
            <a:miter lim="800000"/>
            <a:headEnd/>
            <a:tailEnd/>
          </a:ln>
        </p:spPr>
      </p:pic>
      <p:pic>
        <p:nvPicPr>
          <p:cNvPr id="33" name="Picture 17" descr="C:\Documents and Settings\Administrator\My Documents\My Pictures\Microsoft Clip Organizer\CG1F0.bmp"/>
          <p:cNvPicPr>
            <a:picLocks noChangeAspect="1" noChangeArrowheads="1"/>
          </p:cNvPicPr>
          <p:nvPr/>
        </p:nvPicPr>
        <p:blipFill>
          <a:blip r:embed="rId4">
            <a:clrChange>
              <a:clrFrom>
                <a:srgbClr val="FEFEFE"/>
              </a:clrFrom>
              <a:clrTo>
                <a:srgbClr val="FEFEFE">
                  <a:alpha val="0"/>
                </a:srgbClr>
              </a:clrTo>
            </a:clrChange>
          </a:blip>
          <a:srcRect/>
          <a:stretch>
            <a:fillRect/>
          </a:stretch>
        </p:blipFill>
        <p:spPr bwMode="auto">
          <a:xfrm>
            <a:off x="2590800" y="2595562"/>
            <a:ext cx="457200" cy="457200"/>
          </a:xfrm>
          <a:prstGeom prst="rect">
            <a:avLst/>
          </a:prstGeom>
          <a:noFill/>
          <a:ln w="9525">
            <a:noFill/>
            <a:miter lim="800000"/>
            <a:headEnd/>
            <a:tailEnd/>
          </a:ln>
        </p:spPr>
      </p:pic>
      <p:pic>
        <p:nvPicPr>
          <p:cNvPr id="34" name="Picture 15" descr="C:\Documents and Settings\Administrator\My Documents\My Pictures\Microsoft Clip Organizer\CG196.wmf"/>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6000" y="1528762"/>
            <a:ext cx="638175" cy="762000"/>
          </a:xfrm>
          <a:prstGeom prst="rect">
            <a:avLst/>
          </a:prstGeom>
          <a:noFill/>
          <a:ln w="9525">
            <a:noFill/>
            <a:miter lim="800000"/>
            <a:headEnd/>
            <a:tailEnd/>
          </a:ln>
        </p:spPr>
      </p:pic>
      <p:pic>
        <p:nvPicPr>
          <p:cNvPr id="35" name="Picture 18" descr="C:\Documents and Settings\Administrator\My Documents\My Pictures\Microsoft Clip Organizer\CG20D.bmp"/>
          <p:cNvPicPr>
            <a:picLocks noChangeAspect="1" noChangeArrowheads="1"/>
          </p:cNvPicPr>
          <p:nvPr/>
        </p:nvPicPr>
        <p:blipFill>
          <a:blip r:embed="rId5" cstate="print">
            <a:clrChange>
              <a:clrFrom>
                <a:srgbClr val="FEFEFE"/>
              </a:clrFrom>
              <a:clrTo>
                <a:srgbClr val="FEFEFE">
                  <a:alpha val="0"/>
                </a:srgbClr>
              </a:clrTo>
            </a:clrChange>
          </a:blip>
          <a:srcRect/>
          <a:stretch>
            <a:fillRect/>
          </a:stretch>
        </p:blipFill>
        <p:spPr bwMode="auto">
          <a:xfrm>
            <a:off x="2667000" y="1719262"/>
            <a:ext cx="381000" cy="381000"/>
          </a:xfrm>
          <a:prstGeom prst="rect">
            <a:avLst/>
          </a:prstGeom>
          <a:noFill/>
          <a:ln w="9525">
            <a:noFill/>
            <a:miter lim="800000"/>
            <a:headEnd/>
            <a:tailEnd/>
          </a:ln>
        </p:spPr>
      </p:pic>
      <p:pic>
        <p:nvPicPr>
          <p:cNvPr id="36" name="Picture 20" descr="C:\Documents and Settings\Administrator\My Documents\My Pictures\Microsoft Clip Organizer\CG212.wmf"/>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667000" y="3608388"/>
            <a:ext cx="1116013" cy="1366838"/>
          </a:xfrm>
          <a:prstGeom prst="rect">
            <a:avLst/>
          </a:prstGeom>
          <a:noFill/>
          <a:ln w="9525">
            <a:noFill/>
            <a:miter lim="800000"/>
            <a:headEnd/>
            <a:tailEnd/>
          </a:ln>
        </p:spPr>
      </p:pic>
      <p:pic>
        <p:nvPicPr>
          <p:cNvPr id="37" name="Picture 15" descr="C:\Documents and Settings\Administrator\My Documents\My Pictures\Microsoft Clip Organizer\CG196.wmf"/>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90782" y="2443162"/>
            <a:ext cx="638175" cy="762000"/>
          </a:xfrm>
          <a:prstGeom prst="rect">
            <a:avLst/>
          </a:prstGeom>
          <a:noFill/>
          <a:ln w="9525">
            <a:noFill/>
            <a:miter lim="800000"/>
            <a:headEnd/>
            <a:tailEnd/>
          </a:ln>
        </p:spPr>
      </p:pic>
      <p:pic>
        <p:nvPicPr>
          <p:cNvPr id="38" name="Picture 21" descr="C:\Documents and Settings\Administrator\My Documents\My Pictures\Microsoft Clip Organizer\CG213.bmp"/>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4447982" y="2671762"/>
            <a:ext cx="254000" cy="304800"/>
          </a:xfrm>
          <a:prstGeom prst="rect">
            <a:avLst/>
          </a:prstGeom>
          <a:solidFill>
            <a:srgbClr val="FEFFF6"/>
          </a:solidFill>
          <a:ln w="9525">
            <a:solidFill>
              <a:srgbClr val="000000"/>
            </a:solidFill>
            <a:miter lim="800000"/>
            <a:headEnd/>
            <a:tailEnd/>
          </a:ln>
        </p:spPr>
      </p:pic>
      <p:cxnSp>
        <p:nvCxnSpPr>
          <p:cNvPr id="39" name="Elbow Connector 58"/>
          <p:cNvCxnSpPr/>
          <p:nvPr/>
        </p:nvCxnSpPr>
        <p:spPr>
          <a:xfrm rot="5400000" flipH="1" flipV="1">
            <a:off x="2026444" y="2107406"/>
            <a:ext cx="381000" cy="290512"/>
          </a:xfrm>
          <a:prstGeom prst="bentConnector3">
            <a:avLst>
              <a:gd name="adj1" fmla="val 50000"/>
            </a:avLst>
          </a:prstGeom>
          <a:noFill/>
          <a:ln w="25400" cap="flat" cmpd="sng" algn="ctr">
            <a:solidFill>
              <a:srgbClr val="FF6600"/>
            </a:solidFill>
            <a:prstDash val="solid"/>
            <a:round/>
            <a:headEnd type="none" w="med" len="med"/>
            <a:tailEnd type="none" w="med" len="med"/>
          </a:ln>
          <a:effectLst/>
        </p:spPr>
      </p:cxnSp>
      <p:cxnSp>
        <p:nvCxnSpPr>
          <p:cNvPr id="40" name="Elbow Connector 66"/>
          <p:cNvCxnSpPr/>
          <p:nvPr/>
        </p:nvCxnSpPr>
        <p:spPr>
          <a:xfrm rot="5400000" flipH="1" flipV="1">
            <a:off x="2513807" y="2366168"/>
            <a:ext cx="152400" cy="1587"/>
          </a:xfrm>
          <a:prstGeom prst="bentConnector3">
            <a:avLst>
              <a:gd name="adj1" fmla="val 50000"/>
            </a:avLst>
          </a:prstGeom>
          <a:noFill/>
          <a:ln w="25400" cap="flat" cmpd="sng" algn="ctr">
            <a:solidFill>
              <a:srgbClr val="FF6600"/>
            </a:solidFill>
            <a:prstDash val="solid"/>
            <a:round/>
            <a:headEnd type="none" w="med" len="med"/>
            <a:tailEnd type="none" w="med" len="med"/>
          </a:ln>
          <a:effectLst/>
        </p:spPr>
      </p:cxnSp>
      <p:pic>
        <p:nvPicPr>
          <p:cNvPr id="41" name="Picture 15" descr="C:\Documents and Settings\Administrator\My Documents\My Pictures\Microsoft Clip Organizer\CG196.wmf"/>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25782" y="2443162"/>
            <a:ext cx="638175" cy="762000"/>
          </a:xfrm>
          <a:prstGeom prst="rect">
            <a:avLst/>
          </a:prstGeom>
          <a:noFill/>
          <a:ln w="9525">
            <a:noFill/>
            <a:miter lim="800000"/>
            <a:headEnd/>
            <a:tailEnd/>
          </a:ln>
        </p:spPr>
      </p:pic>
      <p:pic>
        <p:nvPicPr>
          <p:cNvPr id="42" name="Picture 49" descr="\\.host\Shared Folders\mfinocchiaro\Pictures\Microsoft Clip Organizer\sametime.jpg"/>
          <p:cNvPicPr>
            <a:picLocks noChangeAspect="1" noChangeArrowheads="1"/>
          </p:cNvPicPr>
          <p:nvPr/>
        </p:nvPicPr>
        <p:blipFill>
          <a:blip r:embed="rId8">
            <a:clrChange>
              <a:clrFrom>
                <a:srgbClr val="F5FFF0"/>
              </a:clrFrom>
              <a:clrTo>
                <a:srgbClr val="F5FFF0">
                  <a:alpha val="0"/>
                </a:srgbClr>
              </a:clrTo>
            </a:clrChange>
          </a:blip>
          <a:srcRect/>
          <a:stretch>
            <a:fillRect/>
          </a:stretch>
        </p:blipFill>
        <p:spPr bwMode="auto">
          <a:xfrm>
            <a:off x="5082982" y="2671762"/>
            <a:ext cx="381000" cy="381000"/>
          </a:xfrm>
          <a:prstGeom prst="rect">
            <a:avLst/>
          </a:prstGeom>
          <a:noFill/>
          <a:ln w="9525">
            <a:noFill/>
            <a:miter lim="800000"/>
            <a:headEnd/>
            <a:tailEnd/>
          </a:ln>
        </p:spPr>
      </p:pic>
      <p:sp>
        <p:nvSpPr>
          <p:cNvPr id="43" name="TextBox 130"/>
          <p:cNvSpPr txBox="1">
            <a:spLocks noChangeArrowheads="1"/>
          </p:cNvSpPr>
          <p:nvPr/>
        </p:nvSpPr>
        <p:spPr bwMode="auto">
          <a:xfrm>
            <a:off x="685800" y="3052762"/>
            <a:ext cx="914400" cy="215900"/>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rPr>
              <a:t>Fiber Switch</a:t>
            </a:r>
          </a:p>
        </p:txBody>
      </p:sp>
      <p:sp>
        <p:nvSpPr>
          <p:cNvPr id="44" name="TextBox 131"/>
          <p:cNvSpPr txBox="1">
            <a:spLocks noChangeArrowheads="1"/>
          </p:cNvSpPr>
          <p:nvPr/>
        </p:nvSpPr>
        <p:spPr bwMode="auto">
          <a:xfrm>
            <a:off x="2601189" y="4867504"/>
            <a:ext cx="1285012" cy="215444"/>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Storage Bay / SAN</a:t>
            </a:r>
          </a:p>
        </p:txBody>
      </p:sp>
      <p:sp>
        <p:nvSpPr>
          <p:cNvPr id="45" name="TextBox 132"/>
          <p:cNvSpPr txBox="1">
            <a:spLocks noChangeArrowheads="1"/>
          </p:cNvSpPr>
          <p:nvPr/>
        </p:nvSpPr>
        <p:spPr bwMode="auto">
          <a:xfrm>
            <a:off x="2133600" y="1528762"/>
            <a:ext cx="41275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MCS</a:t>
            </a:r>
          </a:p>
        </p:txBody>
      </p:sp>
      <p:sp>
        <p:nvSpPr>
          <p:cNvPr id="46" name="TextBox 133"/>
          <p:cNvSpPr txBox="1">
            <a:spLocks noChangeArrowheads="1"/>
          </p:cNvSpPr>
          <p:nvPr/>
        </p:nvSpPr>
        <p:spPr bwMode="auto">
          <a:xfrm>
            <a:off x="2590800" y="2328862"/>
            <a:ext cx="390525" cy="21431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FCS</a:t>
            </a:r>
          </a:p>
        </p:txBody>
      </p:sp>
      <p:cxnSp>
        <p:nvCxnSpPr>
          <p:cNvPr id="47" name="Elbow Connector 38"/>
          <p:cNvCxnSpPr/>
          <p:nvPr/>
        </p:nvCxnSpPr>
        <p:spPr>
          <a:xfrm rot="5400000">
            <a:off x="1740693" y="3140869"/>
            <a:ext cx="328613" cy="152400"/>
          </a:xfrm>
          <a:prstGeom prst="bentConnector2">
            <a:avLst/>
          </a:prstGeom>
          <a:noFill/>
          <a:ln w="31750" cap="flat" cmpd="sng" algn="ctr">
            <a:solidFill>
              <a:srgbClr val="008000"/>
            </a:solidFill>
            <a:prstDash val="solid"/>
          </a:ln>
          <a:effectLst/>
        </p:spPr>
      </p:cxnSp>
      <p:cxnSp>
        <p:nvCxnSpPr>
          <p:cNvPr id="48" name="Elbow Connector 38"/>
          <p:cNvCxnSpPr/>
          <p:nvPr/>
        </p:nvCxnSpPr>
        <p:spPr>
          <a:xfrm rot="10800000" flipV="1">
            <a:off x="1828800" y="3205162"/>
            <a:ext cx="685800" cy="176213"/>
          </a:xfrm>
          <a:prstGeom prst="bentConnector3">
            <a:avLst>
              <a:gd name="adj1" fmla="val 1220"/>
            </a:avLst>
          </a:prstGeom>
          <a:noFill/>
          <a:ln w="31750" cap="flat" cmpd="sng" algn="ctr">
            <a:solidFill>
              <a:srgbClr val="008000"/>
            </a:solidFill>
            <a:prstDash val="solid"/>
          </a:ln>
          <a:effectLst/>
        </p:spPr>
      </p:cxnSp>
      <p:cxnSp>
        <p:nvCxnSpPr>
          <p:cNvPr id="49" name="Elbow Connector 38"/>
          <p:cNvCxnSpPr/>
          <p:nvPr/>
        </p:nvCxnSpPr>
        <p:spPr>
          <a:xfrm rot="5400000">
            <a:off x="2395537" y="2638425"/>
            <a:ext cx="176213" cy="1309688"/>
          </a:xfrm>
          <a:prstGeom prst="bentConnector2">
            <a:avLst/>
          </a:prstGeom>
          <a:noFill/>
          <a:ln w="31750" cap="flat" cmpd="sng" algn="ctr">
            <a:solidFill>
              <a:srgbClr val="008000"/>
            </a:solidFill>
            <a:prstDash val="solid"/>
          </a:ln>
          <a:effectLst/>
        </p:spPr>
      </p:cxnSp>
      <p:sp>
        <p:nvSpPr>
          <p:cNvPr id="50" name="TextBox 175"/>
          <p:cNvSpPr txBox="1">
            <a:spLocks noChangeArrowheads="1"/>
          </p:cNvSpPr>
          <p:nvPr/>
        </p:nvSpPr>
        <p:spPr bwMode="auto">
          <a:xfrm>
            <a:off x="2122408" y="2327731"/>
            <a:ext cx="32718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smtClean="0">
                <a:ln>
                  <a:noFill/>
                </a:ln>
                <a:solidFill>
                  <a:sysClr val="windowText" lastClr="000000"/>
                </a:solidFill>
                <a:effectLst/>
                <a:uLnTx/>
                <a:uFillTx/>
              </a:rPr>
              <a:t>DB</a:t>
            </a:r>
            <a:endParaRPr kumimoji="0" lang="en-US" sz="800" b="0" i="0" u="none" strike="noStrike" kern="0" cap="none" spc="0" normalizeH="0" baseline="0" noProof="0" dirty="0">
              <a:ln>
                <a:noFill/>
              </a:ln>
              <a:solidFill>
                <a:sysClr val="windowText" lastClr="000000"/>
              </a:solidFill>
              <a:effectLst/>
              <a:uLnTx/>
              <a:uFillTx/>
            </a:endParaRPr>
          </a:p>
        </p:txBody>
      </p:sp>
      <p:sp>
        <p:nvSpPr>
          <p:cNvPr id="51" name="TextBox 176"/>
          <p:cNvSpPr txBox="1">
            <a:spLocks noChangeArrowheads="1"/>
          </p:cNvSpPr>
          <p:nvPr/>
        </p:nvSpPr>
        <p:spPr bwMode="auto">
          <a:xfrm>
            <a:off x="4244782" y="2290762"/>
            <a:ext cx="428322"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IDOL</a:t>
            </a:r>
            <a:endParaRPr kumimoji="0" lang="en-US" sz="800" b="0" i="0" u="none" strike="noStrike" kern="0" cap="none" spc="0" normalizeH="0" baseline="0" noProof="0" dirty="0">
              <a:ln>
                <a:noFill/>
              </a:ln>
              <a:solidFill>
                <a:sysClr val="windowText" lastClr="000000"/>
              </a:solidFill>
              <a:effectLst/>
              <a:uLnTx/>
              <a:uFillTx/>
            </a:endParaRPr>
          </a:p>
        </p:txBody>
      </p:sp>
      <p:sp>
        <p:nvSpPr>
          <p:cNvPr id="52" name="TextBox 177"/>
          <p:cNvSpPr txBox="1">
            <a:spLocks noChangeArrowheads="1"/>
          </p:cNvSpPr>
          <p:nvPr/>
        </p:nvSpPr>
        <p:spPr bwMode="auto">
          <a:xfrm>
            <a:off x="5006782" y="2305049"/>
            <a:ext cx="479618"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CONF</a:t>
            </a:r>
            <a:endParaRPr kumimoji="0" lang="en-US" sz="800" b="0" i="0" u="none" strike="noStrike" kern="0" cap="none" spc="0" normalizeH="0" baseline="0" noProof="0" dirty="0">
              <a:ln>
                <a:noFill/>
              </a:ln>
              <a:solidFill>
                <a:sysClr val="windowText" lastClr="000000"/>
              </a:solidFill>
              <a:effectLst/>
              <a:uLnTx/>
              <a:uFillTx/>
            </a:endParaRPr>
          </a:p>
        </p:txBody>
      </p:sp>
      <p:cxnSp>
        <p:nvCxnSpPr>
          <p:cNvPr id="53" name="Elbow Connector 83"/>
          <p:cNvCxnSpPr/>
          <p:nvPr/>
        </p:nvCxnSpPr>
        <p:spPr>
          <a:xfrm rot="5400000" flipH="1" flipV="1">
            <a:off x="2780507" y="2175668"/>
            <a:ext cx="533400" cy="1587"/>
          </a:xfrm>
          <a:prstGeom prst="bentConnector4">
            <a:avLst>
              <a:gd name="adj1" fmla="val 32143"/>
              <a:gd name="adj2" fmla="val 14504537"/>
            </a:avLst>
          </a:prstGeom>
          <a:noFill/>
          <a:ln w="25400" cap="flat" cmpd="sng" algn="ctr">
            <a:solidFill>
              <a:srgbClr val="FF6600"/>
            </a:solidFill>
            <a:prstDash val="solid"/>
            <a:round/>
            <a:headEnd type="none" w="med" len="med"/>
            <a:tailEnd type="none" w="med" len="med"/>
          </a:ln>
          <a:effectLst/>
        </p:spPr>
      </p:cxnSp>
      <p:pic>
        <p:nvPicPr>
          <p:cNvPr id="54" name="Picture 91"/>
          <p:cNvPicPr>
            <a:picLocks noChangeAspect="1"/>
          </p:cNvPicPr>
          <p:nvPr/>
        </p:nvPicPr>
        <p:blipFill>
          <a:blip r:embed="rId9"/>
          <a:srcRect/>
          <a:stretch>
            <a:fillRect/>
          </a:stretch>
        </p:blipFill>
        <p:spPr bwMode="auto">
          <a:xfrm>
            <a:off x="1676400" y="2519362"/>
            <a:ext cx="541338" cy="479425"/>
          </a:xfrm>
          <a:prstGeom prst="rect">
            <a:avLst/>
          </a:prstGeom>
          <a:noFill/>
          <a:ln w="9525">
            <a:noFill/>
            <a:miter lim="800000"/>
            <a:headEnd/>
            <a:tailEnd/>
          </a:ln>
        </p:spPr>
      </p:pic>
      <p:sp>
        <p:nvSpPr>
          <p:cNvPr id="55" name="Flowchart: Magnetic Disk 47"/>
          <p:cNvSpPr/>
          <p:nvPr/>
        </p:nvSpPr>
        <p:spPr>
          <a:xfrm>
            <a:off x="2057400" y="2747962"/>
            <a:ext cx="228600" cy="304800"/>
          </a:xfrm>
          <a:prstGeom prst="flowChartMagneticDisk">
            <a:avLst/>
          </a:prstGeom>
          <a:solidFill>
            <a:srgbClr val="3FABE4"/>
          </a:solidFill>
          <a:ln w="25400" cap="flat" cmpd="sng" algn="ctr">
            <a:solidFill>
              <a:srgbClr val="3FABE4">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9C0D9"/>
              </a:solidFill>
              <a:effectLst/>
              <a:uLnTx/>
              <a:uFillTx/>
              <a:latin typeface="Arial"/>
              <a:ea typeface="Arial"/>
              <a:cs typeface="Arial"/>
            </a:endParaRPr>
          </a:p>
        </p:txBody>
      </p:sp>
      <p:pic>
        <p:nvPicPr>
          <p:cNvPr id="56" name="Picture 15" descr="C:\Documents and Settings\Administrator\My Documents\My Pictures\Microsoft Clip Organizer\CG196.wmf"/>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81312" y="2443162"/>
            <a:ext cx="638175" cy="762000"/>
          </a:xfrm>
          <a:prstGeom prst="rect">
            <a:avLst/>
          </a:prstGeom>
          <a:noFill/>
          <a:ln w="9525">
            <a:noFill/>
            <a:miter lim="800000"/>
            <a:headEnd/>
            <a:tailEnd/>
          </a:ln>
        </p:spPr>
      </p:pic>
      <p:pic>
        <p:nvPicPr>
          <p:cNvPr id="57" name="Picture 15" descr="C:\Documents and Settings\Administrator\My Documents\My Pictures\Microsoft Clip Organizer\CG196.wmf"/>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429000" y="2443162"/>
            <a:ext cx="638175" cy="762000"/>
          </a:xfrm>
          <a:prstGeom prst="rect">
            <a:avLst/>
          </a:prstGeom>
          <a:noFill/>
          <a:ln w="9525">
            <a:noFill/>
            <a:miter lim="800000"/>
            <a:headEnd/>
            <a:tailEnd/>
          </a:ln>
        </p:spPr>
      </p:pic>
      <p:sp>
        <p:nvSpPr>
          <p:cNvPr id="58" name="TextBox 133"/>
          <p:cNvSpPr txBox="1">
            <a:spLocks noChangeArrowheads="1"/>
          </p:cNvSpPr>
          <p:nvPr/>
        </p:nvSpPr>
        <p:spPr bwMode="auto">
          <a:xfrm>
            <a:off x="3190012" y="2180808"/>
            <a:ext cx="569387" cy="33855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3DNDX-</a:t>
            </a:r>
            <a:br>
              <a:rPr kumimoji="0" lang="en-US" sz="800" b="0" i="0" u="none" strike="noStrike" kern="0" cap="none" spc="0" normalizeH="0" baseline="0" noProof="0" dirty="0" smtClean="0">
                <a:ln>
                  <a:noFill/>
                </a:ln>
                <a:solidFill>
                  <a:sysClr val="windowText" lastClr="000000"/>
                </a:solidFill>
                <a:effectLst/>
                <a:uLnTx/>
                <a:uFillTx/>
              </a:rPr>
            </a:br>
            <a:r>
              <a:rPr kumimoji="0" lang="en-US" sz="800" b="0" i="0" u="none" strike="noStrike" kern="0" cap="none" spc="0" normalizeH="0" baseline="0" noProof="0" dirty="0" smtClean="0">
                <a:ln>
                  <a:noFill/>
                </a:ln>
                <a:solidFill>
                  <a:sysClr val="windowText" lastClr="000000"/>
                </a:solidFill>
                <a:effectLst/>
                <a:uLnTx/>
                <a:uFillTx/>
              </a:rPr>
              <a:t>BLD</a:t>
            </a:r>
            <a:endParaRPr kumimoji="0" lang="en-US" sz="800" b="0" i="0" u="none" strike="noStrike" kern="0" cap="none" spc="0" normalizeH="0" baseline="0" noProof="0" dirty="0">
              <a:ln>
                <a:noFill/>
              </a:ln>
              <a:solidFill>
                <a:sysClr val="windowText" lastClr="000000"/>
              </a:solidFill>
              <a:effectLst/>
              <a:uLnTx/>
              <a:uFillTx/>
            </a:endParaRPr>
          </a:p>
        </p:txBody>
      </p:sp>
      <p:sp>
        <p:nvSpPr>
          <p:cNvPr id="59" name="TextBox 133"/>
          <p:cNvSpPr txBox="1">
            <a:spLocks noChangeArrowheads="1"/>
          </p:cNvSpPr>
          <p:nvPr/>
        </p:nvSpPr>
        <p:spPr bwMode="auto">
          <a:xfrm>
            <a:off x="3706088" y="2181939"/>
            <a:ext cx="569387" cy="33855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3DNDX-</a:t>
            </a:r>
            <a:br>
              <a:rPr kumimoji="0" lang="en-US" sz="800" b="0" i="0" u="none" strike="noStrike" kern="0" cap="none" spc="0" normalizeH="0" baseline="0" noProof="0" dirty="0" smtClean="0">
                <a:ln>
                  <a:noFill/>
                </a:ln>
                <a:solidFill>
                  <a:sysClr val="windowText" lastClr="000000"/>
                </a:solidFill>
                <a:effectLst/>
                <a:uLnTx/>
                <a:uFillTx/>
              </a:rPr>
            </a:br>
            <a:r>
              <a:rPr kumimoji="0" lang="en-US" sz="800" b="0" i="0" u="none" strike="noStrike" kern="0" cap="none" spc="0" normalizeH="0" baseline="0" noProof="0" dirty="0" smtClean="0">
                <a:ln>
                  <a:noFill/>
                </a:ln>
                <a:solidFill>
                  <a:sysClr val="windowText" lastClr="000000"/>
                </a:solidFill>
                <a:effectLst/>
                <a:uLnTx/>
                <a:uFillTx/>
              </a:rPr>
              <a:t>RT</a:t>
            </a:r>
            <a:endParaRPr kumimoji="0" lang="en-US" sz="800" b="0" i="0" u="none" strike="noStrike" kern="0" cap="none" spc="0" normalizeH="0" baseline="0" noProof="0" dirty="0">
              <a:ln>
                <a:noFill/>
              </a:ln>
              <a:solidFill>
                <a:sysClr val="windowText" lastClr="000000"/>
              </a:solidFill>
              <a:effectLst/>
              <a:uLnTx/>
              <a:uFillTx/>
            </a:endParaRPr>
          </a:p>
        </p:txBody>
      </p:sp>
      <p:cxnSp>
        <p:nvCxnSpPr>
          <p:cNvPr id="60" name="Elbow Connector 83"/>
          <p:cNvCxnSpPr/>
          <p:nvPr/>
        </p:nvCxnSpPr>
        <p:spPr>
          <a:xfrm rot="16200000" flipV="1">
            <a:off x="3183013" y="1936031"/>
            <a:ext cx="538878" cy="504099"/>
          </a:xfrm>
          <a:prstGeom prst="bentConnector3">
            <a:avLst>
              <a:gd name="adj1" fmla="val 101087"/>
            </a:avLst>
          </a:prstGeom>
          <a:noFill/>
          <a:ln w="25400" cap="flat" cmpd="sng" algn="ctr">
            <a:solidFill>
              <a:srgbClr val="FF6600"/>
            </a:solidFill>
            <a:prstDash val="solid"/>
            <a:round/>
            <a:headEnd type="none" w="med" len="med"/>
            <a:tailEnd type="none" w="med" len="med"/>
          </a:ln>
          <a:effectLst/>
        </p:spPr>
      </p:cxnSp>
      <p:cxnSp>
        <p:nvCxnSpPr>
          <p:cNvPr id="63" name="Elbow Connector 83"/>
          <p:cNvCxnSpPr/>
          <p:nvPr/>
        </p:nvCxnSpPr>
        <p:spPr>
          <a:xfrm rot="10800000">
            <a:off x="3706088" y="1909760"/>
            <a:ext cx="613136" cy="541618"/>
          </a:xfrm>
          <a:prstGeom prst="bentConnector3">
            <a:avLst>
              <a:gd name="adj1" fmla="val 3650"/>
            </a:avLst>
          </a:prstGeom>
          <a:noFill/>
          <a:ln w="25400" cap="flat" cmpd="sng" algn="ctr">
            <a:solidFill>
              <a:srgbClr val="FF6600"/>
            </a:solidFill>
            <a:prstDash val="solid"/>
            <a:round/>
            <a:headEnd type="none" w="med" len="med"/>
            <a:tailEnd type="none" w="med" len="med"/>
          </a:ln>
          <a:effectLst/>
        </p:spPr>
      </p:cxnSp>
      <p:cxnSp>
        <p:nvCxnSpPr>
          <p:cNvPr id="66" name="Elbow Connector 38"/>
          <p:cNvCxnSpPr>
            <a:stCxn id="57" idx="2"/>
            <a:endCxn id="31" idx="3"/>
          </p:cNvCxnSpPr>
          <p:nvPr/>
        </p:nvCxnSpPr>
        <p:spPr>
          <a:xfrm rot="5400000">
            <a:off x="2699941" y="2334021"/>
            <a:ext cx="177007" cy="1919288"/>
          </a:xfrm>
          <a:prstGeom prst="bentConnector2">
            <a:avLst/>
          </a:prstGeom>
          <a:noFill/>
          <a:ln w="31750" cap="flat" cmpd="sng" algn="ctr">
            <a:solidFill>
              <a:srgbClr val="008000"/>
            </a:solidFill>
            <a:prstDash val="solid"/>
          </a:ln>
          <a:effectLst/>
        </p:spPr>
      </p:cxnSp>
      <p:cxnSp>
        <p:nvCxnSpPr>
          <p:cNvPr id="69" name="Elbow Connector 38"/>
          <p:cNvCxnSpPr/>
          <p:nvPr/>
        </p:nvCxnSpPr>
        <p:spPr>
          <a:xfrm rot="5400000">
            <a:off x="3271076" y="2334022"/>
            <a:ext cx="177007" cy="1919288"/>
          </a:xfrm>
          <a:prstGeom prst="bentConnector2">
            <a:avLst/>
          </a:prstGeom>
          <a:noFill/>
          <a:ln w="31750" cap="flat" cmpd="sng" algn="ctr">
            <a:solidFill>
              <a:srgbClr val="008000"/>
            </a:solidFill>
            <a:prstDash val="solid"/>
          </a:ln>
          <a:effectLst/>
        </p:spPr>
      </p:cxnSp>
      <p:pic>
        <p:nvPicPr>
          <p:cNvPr id="70" name="Picture 94"/>
          <p:cNvPicPr>
            <a:picLocks noChangeAspect="1"/>
          </p:cNvPicPr>
          <p:nvPr/>
        </p:nvPicPr>
        <p:blipFill>
          <a:blip r:embed="rId10"/>
          <a:srcRect/>
          <a:stretch>
            <a:fillRect/>
          </a:stretch>
        </p:blipFill>
        <p:spPr bwMode="auto">
          <a:xfrm>
            <a:off x="1277937" y="1046162"/>
            <a:ext cx="644525" cy="482600"/>
          </a:xfrm>
          <a:prstGeom prst="rect">
            <a:avLst/>
          </a:prstGeom>
          <a:noFill/>
          <a:ln w="9525">
            <a:noFill/>
            <a:miter lim="800000"/>
            <a:headEnd/>
            <a:tailEnd/>
          </a:ln>
        </p:spPr>
      </p:pic>
      <p:sp>
        <p:nvSpPr>
          <p:cNvPr id="74" name="TextBox 132"/>
          <p:cNvSpPr txBox="1">
            <a:spLocks noChangeArrowheads="1"/>
          </p:cNvSpPr>
          <p:nvPr/>
        </p:nvSpPr>
        <p:spPr bwMode="auto">
          <a:xfrm>
            <a:off x="1103910" y="937984"/>
            <a:ext cx="992579"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Firewalled Router</a:t>
            </a:r>
            <a:endParaRPr kumimoji="0" lang="en-US" sz="800" b="0" i="0" u="none" strike="noStrike" kern="0" cap="none" spc="0" normalizeH="0" baseline="0" noProof="0" dirty="0">
              <a:ln>
                <a:noFill/>
              </a:ln>
              <a:solidFill>
                <a:sysClr val="windowText" lastClr="000000"/>
              </a:solidFill>
              <a:effectLst/>
              <a:uLnTx/>
              <a:uFillTx/>
            </a:endParaRPr>
          </a:p>
        </p:txBody>
      </p:sp>
      <p:cxnSp>
        <p:nvCxnSpPr>
          <p:cNvPr id="75" name="Shape 104"/>
          <p:cNvCxnSpPr>
            <a:cxnSpLocks noChangeShapeType="1"/>
            <a:stCxn id="41" idx="0"/>
          </p:cNvCxnSpPr>
          <p:nvPr/>
        </p:nvCxnSpPr>
        <p:spPr bwMode="auto">
          <a:xfrm rot="16200000" flipV="1">
            <a:off x="2872485" y="370777"/>
            <a:ext cx="1181100" cy="2963670"/>
          </a:xfrm>
          <a:prstGeom prst="bentConnector2">
            <a:avLst/>
          </a:prstGeom>
          <a:noFill/>
          <a:ln w="25400">
            <a:solidFill>
              <a:schemeClr val="accent1"/>
            </a:solidFill>
            <a:miter lim="800000"/>
            <a:headEnd/>
            <a:tailEnd/>
          </a:ln>
          <a:effectLst>
            <a:outerShdw dist="20000" dir="5400000" rotWithShape="0">
              <a:srgbClr val="808080">
                <a:alpha val="37999"/>
              </a:srgbClr>
            </a:outerShdw>
          </a:effectLst>
        </p:spPr>
      </p:cxnSp>
      <p:cxnSp>
        <p:nvCxnSpPr>
          <p:cNvPr id="77" name="Shape 104"/>
          <p:cNvCxnSpPr>
            <a:cxnSpLocks noChangeShapeType="1"/>
            <a:stCxn id="51" idx="0"/>
          </p:cNvCxnSpPr>
          <p:nvPr/>
        </p:nvCxnSpPr>
        <p:spPr bwMode="auto">
          <a:xfrm rot="16200000" flipV="1">
            <a:off x="2705723" y="537541"/>
            <a:ext cx="1028699" cy="2477743"/>
          </a:xfrm>
          <a:prstGeom prst="bentConnector2">
            <a:avLst/>
          </a:prstGeom>
          <a:noFill/>
          <a:ln w="25400">
            <a:solidFill>
              <a:schemeClr val="accent1"/>
            </a:solidFill>
            <a:miter lim="800000"/>
            <a:headEnd/>
            <a:tailEnd/>
          </a:ln>
          <a:effectLst>
            <a:outerShdw dist="20000" dir="5400000" rotWithShape="0">
              <a:srgbClr val="808080">
                <a:alpha val="37999"/>
              </a:srgbClr>
            </a:outerShdw>
          </a:effectLst>
        </p:spPr>
      </p:cxnSp>
      <p:cxnSp>
        <p:nvCxnSpPr>
          <p:cNvPr id="80" name="Shape 104"/>
          <p:cNvCxnSpPr>
            <a:cxnSpLocks noChangeShapeType="1"/>
          </p:cNvCxnSpPr>
          <p:nvPr/>
        </p:nvCxnSpPr>
        <p:spPr bwMode="auto">
          <a:xfrm rot="10800000">
            <a:off x="1981202" y="1262063"/>
            <a:ext cx="1904999" cy="919879"/>
          </a:xfrm>
          <a:prstGeom prst="bentConnector3">
            <a:avLst>
              <a:gd name="adj1" fmla="val -348"/>
            </a:avLst>
          </a:prstGeom>
          <a:noFill/>
          <a:ln w="25400">
            <a:solidFill>
              <a:schemeClr val="accent1"/>
            </a:solidFill>
            <a:miter lim="800000"/>
            <a:headEnd/>
            <a:tailEnd/>
          </a:ln>
          <a:effectLst>
            <a:outerShdw dist="20000" dir="5400000" rotWithShape="0">
              <a:srgbClr val="808080">
                <a:alpha val="37999"/>
              </a:srgbClr>
            </a:outerShdw>
          </a:effectLst>
        </p:spPr>
      </p:cxnSp>
      <p:cxnSp>
        <p:nvCxnSpPr>
          <p:cNvPr id="97" name="Connecteur droit 96"/>
          <p:cNvCxnSpPr/>
          <p:nvPr/>
        </p:nvCxnSpPr>
        <p:spPr bwMode="auto">
          <a:xfrm flipV="1">
            <a:off x="3704502" y="3508686"/>
            <a:ext cx="1585914" cy="180168"/>
          </a:xfrm>
          <a:prstGeom prst="line">
            <a:avLst/>
          </a:prstGeom>
          <a:solidFill>
            <a:srgbClr val="00B8FF"/>
          </a:solidFill>
          <a:ln w="28440" cap="flat" cmpd="sng" algn="ctr">
            <a:solidFill>
              <a:srgbClr val="000000"/>
            </a:solidFill>
            <a:prstDash val="solid"/>
            <a:round/>
            <a:headEnd type="none" w="med" len="med"/>
            <a:tailEnd type="arrow" w="med" len="med"/>
          </a:ln>
          <a:effectLst/>
        </p:spPr>
      </p:cxnSp>
      <p:cxnSp>
        <p:nvCxnSpPr>
          <p:cNvPr id="98" name="Connecteur droit 97"/>
          <p:cNvCxnSpPr/>
          <p:nvPr/>
        </p:nvCxnSpPr>
        <p:spPr bwMode="auto">
          <a:xfrm rot="16200000" flipH="1">
            <a:off x="3671583" y="4960826"/>
            <a:ext cx="1625292" cy="1559455"/>
          </a:xfrm>
          <a:prstGeom prst="line">
            <a:avLst/>
          </a:prstGeom>
          <a:solidFill>
            <a:srgbClr val="00B8FF"/>
          </a:solidFill>
          <a:ln w="28440" cap="flat" cmpd="sng" algn="ctr">
            <a:solidFill>
              <a:srgbClr val="000000"/>
            </a:solidFill>
            <a:prstDash val="solid"/>
            <a:round/>
            <a:headEnd type="none" w="med" len="med"/>
            <a:tailEnd type="arrow" w="med" len="med"/>
          </a:ln>
          <a:effectLst/>
        </p:spPr>
      </p:cxnSp>
      <p:grpSp>
        <p:nvGrpSpPr>
          <p:cNvPr id="108" name="Grouper 107"/>
          <p:cNvGrpSpPr/>
          <p:nvPr/>
        </p:nvGrpSpPr>
        <p:grpSpPr>
          <a:xfrm>
            <a:off x="5263957" y="3509478"/>
            <a:ext cx="2670175" cy="3043722"/>
            <a:chOff x="6324600" y="1909760"/>
            <a:chExt cx="2670175" cy="2586040"/>
          </a:xfrm>
        </p:grpSpPr>
        <p:sp>
          <p:nvSpPr>
            <p:cNvPr id="95" name="Rectangle 94"/>
            <p:cNvSpPr/>
            <p:nvPr/>
          </p:nvSpPr>
          <p:spPr bwMode="auto">
            <a:xfrm>
              <a:off x="6324600" y="1909760"/>
              <a:ext cx="2670175" cy="2586040"/>
            </a:xfrm>
            <a:prstGeom prst="rect">
              <a:avLst/>
            </a:prstGeom>
            <a:solidFill>
              <a:srgbClr val="CCFFCC"/>
            </a:solidFill>
            <a:ln w="28440" cap="flat" cmpd="sng" algn="ctr">
              <a:solidFill>
                <a:srgbClr val="00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111" charset="0"/>
                <a:buNone/>
                <a:tabLst/>
              </a:pPr>
              <a:endParaRPr kumimoji="0" lang="en-US" sz="1800" b="0" i="0" u="none" strike="noStrike" cap="none" normalizeH="0" baseline="0" dirty="0">
                <a:ln>
                  <a:noFill/>
                </a:ln>
                <a:solidFill>
                  <a:srgbClr val="000000"/>
                </a:solidFill>
                <a:effectLst/>
                <a:latin typeface="Arial" pitchFamily="-111" charset="0"/>
                <a:ea typeface="SimSun" pitchFamily="2" charset="-122"/>
                <a:cs typeface="SimSun" pitchFamily="2" charset="-122"/>
              </a:endParaRPr>
            </a:p>
          </p:txBody>
        </p:sp>
        <p:sp>
          <p:nvSpPr>
            <p:cNvPr id="101" name="Rectangle 100"/>
            <p:cNvSpPr/>
            <p:nvPr/>
          </p:nvSpPr>
          <p:spPr bwMode="auto">
            <a:xfrm>
              <a:off x="6553200" y="2062163"/>
              <a:ext cx="2209800" cy="340580"/>
            </a:xfrm>
            <a:prstGeom prst="rect">
              <a:avLst/>
            </a:prstGeom>
            <a:solidFill>
              <a:srgbClr val="00B8FF"/>
            </a:solidFill>
            <a:ln w="28440" cap="flat" cmpd="sng" algn="ctr">
              <a:solidFill>
                <a:srgbClr val="00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111" charset="0"/>
                <a:buNone/>
                <a:tabLst/>
              </a:pPr>
              <a:r>
                <a:rPr kumimoji="0" lang="en-US" sz="1400" b="0" i="0" u="none" strike="noStrike" cap="none" normalizeH="0" baseline="0" dirty="0" smtClean="0">
                  <a:ln>
                    <a:noFill/>
                  </a:ln>
                  <a:solidFill>
                    <a:srgbClr val="000000"/>
                  </a:solidFill>
                  <a:effectLst/>
                  <a:latin typeface="Arial" pitchFamily="-111" charset="0"/>
                  <a:ea typeface="SimSun" pitchFamily="2" charset="-122"/>
                  <a:cs typeface="SimSun" pitchFamily="2" charset="-122"/>
                </a:rPr>
                <a:t>LUN</a:t>
              </a:r>
              <a:r>
                <a:rPr kumimoji="0" lang="en-US" sz="1400" b="0" i="0" u="none" strike="noStrike" cap="none" normalizeH="0" dirty="0" smtClean="0">
                  <a:ln>
                    <a:noFill/>
                  </a:ln>
                  <a:solidFill>
                    <a:srgbClr val="000000"/>
                  </a:solidFill>
                  <a:effectLst/>
                  <a:latin typeface="Arial" pitchFamily="-111" charset="0"/>
                  <a:ea typeface="SimSun" pitchFamily="2" charset="-122"/>
                  <a:cs typeface="SimSun" pitchFamily="2" charset="-122"/>
                </a:rPr>
                <a:t> for DB</a:t>
              </a:r>
              <a:endParaRPr kumimoji="0" lang="en-US" sz="1400" b="0" i="0" u="none" strike="noStrike" cap="none" normalizeH="0" baseline="0" dirty="0">
                <a:ln>
                  <a:noFill/>
                </a:ln>
                <a:solidFill>
                  <a:srgbClr val="000000"/>
                </a:solidFill>
                <a:effectLst/>
                <a:latin typeface="Arial" pitchFamily="-111" charset="0"/>
                <a:ea typeface="SimSun" pitchFamily="2" charset="-122"/>
                <a:cs typeface="SimSun" pitchFamily="2" charset="-122"/>
              </a:endParaRPr>
            </a:p>
          </p:txBody>
        </p:sp>
        <p:sp>
          <p:nvSpPr>
            <p:cNvPr id="103" name="Rectangle 102"/>
            <p:cNvSpPr/>
            <p:nvPr/>
          </p:nvSpPr>
          <p:spPr bwMode="auto">
            <a:xfrm>
              <a:off x="6553200" y="3438612"/>
              <a:ext cx="2209800" cy="258967"/>
            </a:xfrm>
            <a:prstGeom prst="rect">
              <a:avLst/>
            </a:prstGeom>
            <a:solidFill>
              <a:srgbClr val="00B8FF"/>
            </a:solidFill>
            <a:ln w="28440" cap="flat" cmpd="sng" algn="ctr">
              <a:solidFill>
                <a:srgbClr val="00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111" charset="0"/>
                <a:buNone/>
                <a:tabLst/>
              </a:pPr>
              <a:r>
                <a:rPr kumimoji="0" lang="en-US" sz="1400" b="0" i="0" u="none" strike="noStrike" cap="none" normalizeH="0" baseline="0" dirty="0" smtClean="0">
                  <a:ln>
                    <a:noFill/>
                  </a:ln>
                  <a:solidFill>
                    <a:srgbClr val="000000"/>
                  </a:solidFill>
                  <a:effectLst/>
                  <a:latin typeface="Arial" pitchFamily="-111" charset="0"/>
                  <a:ea typeface="SimSun" pitchFamily="2" charset="-122"/>
                  <a:cs typeface="SimSun" pitchFamily="2" charset="-122"/>
                </a:rPr>
                <a:t>LUN for IDOL Indexes</a:t>
              </a:r>
              <a:endParaRPr kumimoji="0" lang="en-US" sz="1400" b="0" i="0" u="none" strike="noStrike" cap="none" normalizeH="0" baseline="0" dirty="0">
                <a:ln>
                  <a:noFill/>
                </a:ln>
                <a:solidFill>
                  <a:srgbClr val="000000"/>
                </a:solidFill>
                <a:effectLst/>
                <a:latin typeface="Arial" pitchFamily="-111" charset="0"/>
                <a:ea typeface="SimSun" pitchFamily="2" charset="-122"/>
                <a:cs typeface="SimSun" pitchFamily="2" charset="-122"/>
              </a:endParaRPr>
            </a:p>
          </p:txBody>
        </p:sp>
        <p:sp>
          <p:nvSpPr>
            <p:cNvPr id="104" name="Rectangle 103"/>
            <p:cNvSpPr/>
            <p:nvPr/>
          </p:nvSpPr>
          <p:spPr bwMode="auto">
            <a:xfrm>
              <a:off x="6553200" y="2985418"/>
              <a:ext cx="2209800" cy="314286"/>
            </a:xfrm>
            <a:prstGeom prst="rect">
              <a:avLst/>
            </a:prstGeom>
            <a:solidFill>
              <a:srgbClr val="00B8FF"/>
            </a:solidFill>
            <a:ln w="28440" cap="flat" cmpd="sng" algn="ctr">
              <a:solidFill>
                <a:srgbClr val="00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111" charset="0"/>
                <a:buNone/>
                <a:tabLst/>
              </a:pPr>
              <a:r>
                <a:rPr kumimoji="0" lang="en-US" sz="1400" b="0" i="0" u="none" strike="noStrike" cap="none" normalizeH="0" baseline="0" dirty="0" smtClean="0">
                  <a:ln>
                    <a:noFill/>
                  </a:ln>
                  <a:solidFill>
                    <a:srgbClr val="000000"/>
                  </a:solidFill>
                  <a:effectLst/>
                  <a:latin typeface="Arial" pitchFamily="-111" charset="0"/>
                  <a:ea typeface="SimSun" pitchFamily="2" charset="-122"/>
                  <a:cs typeface="SimSun" pitchFamily="2" charset="-122"/>
                </a:rPr>
                <a:t>LUN for 3D Indexes</a:t>
              </a:r>
              <a:endParaRPr kumimoji="0" lang="en-US" sz="1400" b="0" i="0" u="none" strike="noStrike" cap="none" normalizeH="0" baseline="0" dirty="0">
                <a:ln>
                  <a:noFill/>
                </a:ln>
                <a:solidFill>
                  <a:srgbClr val="000000"/>
                </a:solidFill>
                <a:effectLst/>
                <a:latin typeface="Arial" pitchFamily="-111" charset="0"/>
                <a:ea typeface="SimSun" pitchFamily="2" charset="-122"/>
                <a:cs typeface="SimSun" pitchFamily="2" charset="-122"/>
              </a:endParaRPr>
            </a:p>
          </p:txBody>
        </p:sp>
        <p:sp>
          <p:nvSpPr>
            <p:cNvPr id="105" name="Rectangle 104"/>
            <p:cNvSpPr/>
            <p:nvPr/>
          </p:nvSpPr>
          <p:spPr bwMode="auto">
            <a:xfrm>
              <a:off x="6553200" y="2532225"/>
              <a:ext cx="2209800" cy="313656"/>
            </a:xfrm>
            <a:prstGeom prst="rect">
              <a:avLst/>
            </a:prstGeom>
            <a:solidFill>
              <a:srgbClr val="00B8FF"/>
            </a:solidFill>
            <a:ln w="28440" cap="flat" cmpd="sng" algn="ctr">
              <a:solidFill>
                <a:srgbClr val="00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111" charset="0"/>
                <a:buNone/>
                <a:tabLst/>
              </a:pPr>
              <a:r>
                <a:rPr kumimoji="0" lang="en-US" sz="1400" b="0" i="0" u="none" strike="noStrike" cap="none" normalizeH="0" baseline="0" dirty="0" smtClean="0">
                  <a:ln>
                    <a:noFill/>
                  </a:ln>
                  <a:solidFill>
                    <a:srgbClr val="000000"/>
                  </a:solidFill>
                  <a:effectLst/>
                  <a:latin typeface="Arial" pitchFamily="-111" charset="0"/>
                  <a:ea typeface="SimSun" pitchFamily="2" charset="-122"/>
                  <a:cs typeface="SimSun" pitchFamily="2" charset="-122"/>
                </a:rPr>
                <a:t>LUN for STORE</a:t>
              </a:r>
              <a:endParaRPr kumimoji="0" lang="en-US" sz="1400" b="0" i="0" u="none" strike="noStrike" cap="none" normalizeH="0" baseline="0" dirty="0">
                <a:ln>
                  <a:noFill/>
                </a:ln>
                <a:solidFill>
                  <a:srgbClr val="000000"/>
                </a:solidFill>
                <a:effectLst/>
                <a:latin typeface="Arial" pitchFamily="-111" charset="0"/>
                <a:ea typeface="SimSun" pitchFamily="2" charset="-122"/>
                <a:cs typeface="SimSun" pitchFamily="2" charset="-122"/>
              </a:endParaRPr>
            </a:p>
          </p:txBody>
        </p:sp>
      </p:grpSp>
      <p:pic>
        <p:nvPicPr>
          <p:cNvPr id="114" name="Image 113"/>
          <p:cNvPicPr>
            <a:picLocks noChangeAspect="1"/>
          </p:cNvPicPr>
          <p:nvPr/>
        </p:nvPicPr>
        <p:blipFill>
          <a:blip r:embed="rId11"/>
          <a:stretch>
            <a:fillRect/>
          </a:stretch>
        </p:blipFill>
        <p:spPr>
          <a:xfrm>
            <a:off x="2667000" y="5486400"/>
            <a:ext cx="1349158" cy="724048"/>
          </a:xfrm>
          <a:prstGeom prst="rect">
            <a:avLst/>
          </a:prstGeom>
        </p:spPr>
      </p:pic>
      <p:cxnSp>
        <p:nvCxnSpPr>
          <p:cNvPr id="117" name="Elbow Connector 38"/>
          <p:cNvCxnSpPr>
            <a:endCxn id="114" idx="1"/>
          </p:cNvCxnSpPr>
          <p:nvPr/>
        </p:nvCxnSpPr>
        <p:spPr>
          <a:xfrm rot="16200000" flipH="1">
            <a:off x="855627" y="4037051"/>
            <a:ext cx="2313850" cy="1308895"/>
          </a:xfrm>
          <a:prstGeom prst="bentConnector2">
            <a:avLst/>
          </a:prstGeom>
          <a:noFill/>
          <a:ln w="31750" cap="flat" cmpd="sng" algn="ctr">
            <a:solidFill>
              <a:srgbClr val="008000"/>
            </a:solidFill>
            <a:prstDash val="solid"/>
          </a:ln>
          <a:effectLst/>
        </p:spPr>
      </p:cxnSp>
      <p:sp>
        <p:nvSpPr>
          <p:cNvPr id="120" name="TextBox 131"/>
          <p:cNvSpPr txBox="1">
            <a:spLocks noChangeArrowheads="1"/>
          </p:cNvSpPr>
          <p:nvPr/>
        </p:nvSpPr>
        <p:spPr bwMode="auto">
          <a:xfrm>
            <a:off x="2731146" y="6210448"/>
            <a:ext cx="1285012" cy="215444"/>
          </a:xfrm>
          <a:prstGeom prst="rect">
            <a:avLst/>
          </a:prstGeom>
          <a:noFill/>
          <a:ln w="9525">
            <a:noFill/>
            <a:miter lim="800000"/>
            <a:headEnd/>
            <a:tailEnd/>
          </a:ln>
        </p:spPr>
        <p:txBody>
          <a:bodyPr wrap="square">
            <a:spAutoFit/>
          </a:bodyPr>
          <a:lstStyle/>
          <a:p>
            <a:pPr defTabSz="914400"/>
            <a:r>
              <a:rPr kumimoji="0" lang="en-US" sz="800" b="0" i="0" u="none" strike="noStrike" kern="0" cap="none" spc="0" normalizeH="0" baseline="0" noProof="0" dirty="0" smtClean="0">
                <a:ln>
                  <a:noFill/>
                </a:ln>
                <a:solidFill>
                  <a:sysClr val="windowText" lastClr="000000"/>
                </a:solidFill>
                <a:effectLst/>
                <a:uLnTx/>
                <a:uFillTx/>
              </a:rPr>
              <a:t>Backup Tape</a:t>
            </a:r>
            <a:r>
              <a:rPr kumimoji="0" lang="en-US" sz="800" b="0" i="0" u="none" strike="noStrike" kern="0" cap="none" spc="0" normalizeH="0" noProof="0" dirty="0" smtClean="0">
                <a:ln>
                  <a:noFill/>
                </a:ln>
                <a:solidFill>
                  <a:sysClr val="windowText" lastClr="000000"/>
                </a:solidFill>
                <a:effectLst/>
                <a:uLnTx/>
                <a:uFillTx/>
              </a:rPr>
              <a:t> Library</a:t>
            </a:r>
            <a:endParaRPr kumimoji="0" lang="en-US" sz="800" b="0" i="0" u="none" strike="noStrike" kern="0" cap="none" spc="0" normalizeH="0" baseline="0" noProof="0" dirty="0">
              <a:ln>
                <a:noFill/>
              </a:ln>
              <a:solidFill>
                <a:sysClr val="windowText" lastClr="000000"/>
              </a:solidFill>
              <a:effectLst/>
              <a:uLnTx/>
              <a:uFillTx/>
            </a:endParaRPr>
          </a:p>
        </p:txBody>
      </p:sp>
      <p:sp>
        <p:nvSpPr>
          <p:cNvPr id="121" name="ZoneTexte 120"/>
          <p:cNvSpPr txBox="1"/>
          <p:nvPr/>
        </p:nvSpPr>
        <p:spPr>
          <a:xfrm>
            <a:off x="5638800" y="642877"/>
            <a:ext cx="3355975" cy="2862323"/>
          </a:xfrm>
          <a:prstGeom prst="rect">
            <a:avLst/>
          </a:prstGeom>
          <a:noFill/>
        </p:spPr>
        <p:txBody>
          <a:bodyPr wrap="square" rtlCol="0">
            <a:spAutoFit/>
          </a:bodyPr>
          <a:lstStyle/>
          <a:p>
            <a:r>
              <a:rPr lang="en-US" dirty="0" smtClean="0"/>
              <a:t>The Database, FCS, 3D </a:t>
            </a:r>
            <a:br>
              <a:rPr lang="en-US" dirty="0" smtClean="0"/>
            </a:br>
            <a:r>
              <a:rPr lang="en-US" dirty="0" smtClean="0"/>
              <a:t>Index Servers, the IDOL </a:t>
            </a:r>
            <a:br>
              <a:rPr lang="en-US" dirty="0" smtClean="0"/>
            </a:br>
            <a:r>
              <a:rPr lang="en-US" dirty="0" smtClean="0"/>
              <a:t>Server, and Domino all write </a:t>
            </a:r>
            <a:br>
              <a:rPr lang="en-US" dirty="0" smtClean="0"/>
            </a:br>
            <a:r>
              <a:rPr lang="en-US" dirty="0" smtClean="0"/>
              <a:t>volatile data to a disk</a:t>
            </a:r>
          </a:p>
          <a:p>
            <a:r>
              <a:rPr lang="en-US" dirty="0" smtClean="0"/>
              <a:t>This data can be backed-up</a:t>
            </a:r>
            <a:br>
              <a:rPr lang="en-US" dirty="0" smtClean="0"/>
            </a:br>
            <a:r>
              <a:rPr lang="en-US" dirty="0" smtClean="0"/>
              <a:t>from a common SAN using a </a:t>
            </a:r>
            <a:br>
              <a:rPr lang="en-US" dirty="0" smtClean="0"/>
            </a:br>
            <a:r>
              <a:rPr lang="en-US" dirty="0" smtClean="0"/>
              <a:t>tape device</a:t>
            </a:r>
          </a:p>
          <a:p>
            <a:r>
              <a:rPr lang="en-US" dirty="0" smtClean="0"/>
              <a:t>A LUN is a Logical U</a:t>
            </a:r>
            <a:r>
              <a:rPr lang="fr-FR" dirty="0" smtClean="0"/>
              <a:t>Nit on a </a:t>
            </a:r>
            <a:r>
              <a:rPr lang="fr-FR" dirty="0" err="1" smtClean="0"/>
              <a:t>storage</a:t>
            </a:r>
            <a:r>
              <a:rPr lang="fr-FR" dirty="0" smtClean="0"/>
              <a:t> </a:t>
            </a:r>
            <a:r>
              <a:rPr lang="fr-FR" dirty="0" err="1" smtClean="0"/>
              <a:t>bay</a:t>
            </a:r>
            <a:r>
              <a:rPr lang="fr-FR" dirty="0" smtClean="0"/>
              <a:t> (i.e. one or </a:t>
            </a:r>
            <a:r>
              <a:rPr lang="fr-FR" dirty="0" err="1" smtClean="0"/>
              <a:t>many</a:t>
            </a:r>
            <a:r>
              <a:rPr lang="fr-FR" dirty="0" smtClean="0"/>
              <a:t> </a:t>
            </a:r>
            <a:r>
              <a:rPr lang="fr-FR" dirty="0" err="1" smtClean="0"/>
              <a:t>physical</a:t>
            </a:r>
            <a:r>
              <a:rPr lang="fr-FR" dirty="0" smtClean="0"/>
              <a:t> </a:t>
            </a:r>
            <a:r>
              <a:rPr lang="fr-FR" dirty="0" err="1" smtClean="0"/>
              <a:t>disks</a:t>
            </a:r>
            <a:r>
              <a:rPr lang="fr-FR" dirty="0" smtClean="0"/>
              <a:t>)</a:t>
            </a:r>
            <a:endParaRPr lang="en-US" dirty="0"/>
          </a:p>
        </p:txBody>
      </p:sp>
      <p:sp>
        <p:nvSpPr>
          <p:cNvPr id="122" name="Rectangle 121"/>
          <p:cNvSpPr/>
          <p:nvPr/>
        </p:nvSpPr>
        <p:spPr bwMode="auto">
          <a:xfrm>
            <a:off x="5492557" y="5766109"/>
            <a:ext cx="2209800" cy="304800"/>
          </a:xfrm>
          <a:prstGeom prst="rect">
            <a:avLst/>
          </a:prstGeom>
          <a:solidFill>
            <a:srgbClr val="00B8FF"/>
          </a:solidFill>
          <a:ln w="28440" cap="flat" cmpd="sng" algn="ctr">
            <a:solidFill>
              <a:srgbClr val="00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Arial" pitchFamily="-111" charset="0"/>
              <a:buNone/>
              <a:tabLst/>
            </a:pPr>
            <a:r>
              <a:rPr kumimoji="0" lang="en-US" sz="1400" b="0" i="0" u="none" strike="noStrike" cap="none" normalizeH="0" baseline="0" dirty="0" smtClean="0">
                <a:ln>
                  <a:noFill/>
                </a:ln>
                <a:solidFill>
                  <a:srgbClr val="000000"/>
                </a:solidFill>
                <a:effectLst/>
                <a:latin typeface="Arial" pitchFamily="-111" charset="0"/>
                <a:ea typeface="SimSun" pitchFamily="2" charset="-122"/>
                <a:cs typeface="SimSun" pitchFamily="2" charset="-122"/>
              </a:rPr>
              <a:t>LUN for Domino</a:t>
            </a:r>
            <a:endParaRPr kumimoji="0" lang="en-US" sz="1400" b="0" i="0" u="none" strike="noStrike" cap="none" normalizeH="0" baseline="0" dirty="0">
              <a:ln>
                <a:noFill/>
              </a:ln>
              <a:solidFill>
                <a:srgbClr val="000000"/>
              </a:solidFill>
              <a:effectLst/>
              <a:latin typeface="Arial" pitchFamily="-111" charset="0"/>
              <a:ea typeface="SimSun" pitchFamily="2" charset="-122"/>
              <a:cs typeface="SimSun" pitchFamily="2" charset="-122"/>
            </a:endParaRPr>
          </a:p>
        </p:txBody>
      </p:sp>
      <p:sp>
        <p:nvSpPr>
          <p:cNvPr id="123" name="ZoneTexte 122"/>
          <p:cNvSpPr txBox="1"/>
          <p:nvPr/>
        </p:nvSpPr>
        <p:spPr>
          <a:xfrm>
            <a:off x="6172200" y="5710797"/>
            <a:ext cx="748923" cy="769441"/>
          </a:xfrm>
          <a:prstGeom prst="rect">
            <a:avLst/>
          </a:prstGeom>
          <a:noFill/>
        </p:spPr>
        <p:txBody>
          <a:bodyPr wrap="none" rtlCol="0">
            <a:spAutoFit/>
          </a:bodyPr>
          <a:lstStyle/>
          <a:p>
            <a:r>
              <a:rPr lang="fr-FR" sz="4400" dirty="0" smtClean="0"/>
              <a:t>…</a:t>
            </a:r>
            <a:endParaRPr lang="en-US" sz="4400" dirty="0"/>
          </a:p>
        </p:txBody>
      </p:sp>
      <p:cxnSp>
        <p:nvCxnSpPr>
          <p:cNvPr id="124" name="Elbow Connector 38"/>
          <p:cNvCxnSpPr>
            <a:stCxn id="41" idx="2"/>
            <a:endCxn id="31" idx="3"/>
          </p:cNvCxnSpPr>
          <p:nvPr/>
        </p:nvCxnSpPr>
        <p:spPr>
          <a:xfrm rot="5400000">
            <a:off x="3298332" y="1735630"/>
            <a:ext cx="177007" cy="3116070"/>
          </a:xfrm>
          <a:prstGeom prst="bentConnector2">
            <a:avLst/>
          </a:prstGeom>
          <a:noFill/>
          <a:ln w="31750" cap="flat" cmpd="sng" algn="ctr">
            <a:solidFill>
              <a:srgbClr val="008000"/>
            </a:solidFill>
            <a:prstDash val="solid"/>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Location of Data Files for Backup</a:t>
            </a:r>
            <a:endParaRPr lang="en-US" dirty="0"/>
          </a:p>
        </p:txBody>
      </p:sp>
      <p:graphicFrame>
        <p:nvGraphicFramePr>
          <p:cNvPr id="4" name="Espace réservé du contenu 3"/>
          <p:cNvGraphicFramePr>
            <a:graphicFrameLocks noGrp="1"/>
          </p:cNvGraphicFramePr>
          <p:nvPr>
            <p:ph idx="1"/>
          </p:nvPr>
        </p:nvGraphicFramePr>
        <p:xfrm>
          <a:off x="381000" y="1371600"/>
          <a:ext cx="8524874" cy="5186679"/>
        </p:xfrm>
        <a:graphic>
          <a:graphicData uri="http://schemas.openxmlformats.org/drawingml/2006/table">
            <a:tbl>
              <a:tblPr firstRow="1" bandRow="1">
                <a:tableStyleId>{5C22544A-7EE6-4342-B048-85BDC9FD1C3A}</a:tableStyleId>
              </a:tblPr>
              <a:tblGrid>
                <a:gridCol w="1901728"/>
                <a:gridCol w="2211006"/>
                <a:gridCol w="2211006"/>
                <a:gridCol w="2201134"/>
              </a:tblGrid>
              <a:tr h="370840">
                <a:tc>
                  <a:txBody>
                    <a:bodyPr/>
                    <a:lstStyle/>
                    <a:p>
                      <a:r>
                        <a:rPr lang="en-US" dirty="0" smtClean="0"/>
                        <a:t>Application</a:t>
                      </a:r>
                      <a:endParaRPr lang="en-US" dirty="0"/>
                    </a:p>
                  </a:txBody>
                  <a:tcPr/>
                </a:tc>
                <a:tc>
                  <a:txBody>
                    <a:bodyPr/>
                    <a:lstStyle/>
                    <a:p>
                      <a:r>
                        <a:rPr lang="en-US" dirty="0" smtClean="0"/>
                        <a:t>Data Type</a:t>
                      </a:r>
                      <a:endParaRPr lang="en-US" dirty="0"/>
                    </a:p>
                  </a:txBody>
                  <a:tcPr/>
                </a:tc>
                <a:tc>
                  <a:txBody>
                    <a:bodyPr/>
                    <a:lstStyle/>
                    <a:p>
                      <a:r>
                        <a:rPr lang="en-US" dirty="0" smtClean="0"/>
                        <a:t>Location</a:t>
                      </a:r>
                      <a:endParaRPr lang="en-US" dirty="0"/>
                    </a:p>
                  </a:txBody>
                  <a:tcPr/>
                </a:tc>
                <a:tc>
                  <a:txBody>
                    <a:bodyPr/>
                    <a:lstStyle/>
                    <a:p>
                      <a:r>
                        <a:rPr lang="en-US" dirty="0" err="1" smtClean="0"/>
                        <a:t>Example(s</a:t>
                      </a:r>
                      <a:r>
                        <a:rPr lang="en-US" dirty="0" smtClean="0"/>
                        <a:t>)</a:t>
                      </a:r>
                      <a:endParaRPr lang="en-US" dirty="0"/>
                    </a:p>
                  </a:txBody>
                  <a:tcPr/>
                </a:tc>
              </a:tr>
              <a:tr h="370840">
                <a:tc>
                  <a:txBody>
                    <a:bodyPr/>
                    <a:lstStyle/>
                    <a:p>
                      <a:r>
                        <a:rPr lang="en-US" sz="1400" dirty="0" smtClean="0"/>
                        <a:t>Database</a:t>
                      </a:r>
                      <a:endParaRPr lang="en-US" sz="1400" dirty="0"/>
                    </a:p>
                  </a:txBody>
                  <a:tcPr/>
                </a:tc>
                <a:tc>
                  <a:txBody>
                    <a:bodyPr/>
                    <a:lstStyle/>
                    <a:p>
                      <a:r>
                        <a:rPr lang="en-US" sz="1400" dirty="0" err="1" smtClean="0"/>
                        <a:t>Datafiles</a:t>
                      </a:r>
                      <a:r>
                        <a:rPr lang="en-US" sz="1400" dirty="0" smtClean="0"/>
                        <a:t>,</a:t>
                      </a:r>
                      <a:r>
                        <a:rPr lang="en-US" sz="1400" baseline="0" dirty="0" smtClean="0"/>
                        <a:t> redo logs</a:t>
                      </a:r>
                      <a:endParaRPr lang="en-US" sz="1400" dirty="0"/>
                    </a:p>
                  </a:txBody>
                  <a:tcPr/>
                </a:tc>
                <a:tc>
                  <a:txBody>
                    <a:bodyPr/>
                    <a:lstStyle/>
                    <a:p>
                      <a:r>
                        <a:rPr lang="en-US" sz="1400" dirty="0" smtClean="0"/>
                        <a:t>Defined at database</a:t>
                      </a:r>
                      <a:r>
                        <a:rPr lang="en-US" sz="1400" baseline="0" dirty="0" smtClean="0"/>
                        <a:t> creation time</a:t>
                      </a:r>
                      <a:endParaRPr lang="en-US" sz="1400" dirty="0"/>
                    </a:p>
                  </a:txBody>
                  <a:tcPr/>
                </a:tc>
                <a:tc>
                  <a:txBody>
                    <a:bodyPr/>
                    <a:lstStyle/>
                    <a:p>
                      <a:r>
                        <a:rPr lang="en-US" sz="1400" dirty="0" smtClean="0"/>
                        <a:t>/Data/Database/ENOVIA </a:t>
                      </a:r>
                      <a:r>
                        <a:rPr lang="fr-FR" sz="1400" dirty="0" smtClean="0"/>
                        <a:t>–</a:t>
                      </a:r>
                      <a:r>
                        <a:rPr lang="en-US" sz="1400" dirty="0" smtClean="0"/>
                        <a:t>or-</a:t>
                      </a:r>
                      <a:br>
                        <a:rPr lang="en-US" sz="1400" dirty="0" smtClean="0"/>
                      </a:br>
                      <a:r>
                        <a:rPr lang="en-US" sz="1400" dirty="0" smtClean="0"/>
                        <a:t>F:\Data\Database\ENOVIA</a:t>
                      </a:r>
                      <a:endParaRPr lang="en-US" sz="1400" dirty="0"/>
                    </a:p>
                  </a:txBody>
                  <a:tcPr/>
                </a:tc>
              </a:tr>
              <a:tr h="370840">
                <a:tc>
                  <a:txBody>
                    <a:bodyPr/>
                    <a:lstStyle/>
                    <a:p>
                      <a:r>
                        <a:rPr lang="en-US" sz="1400" kern="1200" dirty="0" smtClean="0">
                          <a:solidFill>
                            <a:schemeClr val="dk1"/>
                          </a:solidFill>
                          <a:latin typeface="+mn-lt"/>
                          <a:ea typeface="+mn-ea"/>
                          <a:cs typeface="+mn-cs"/>
                        </a:rPr>
                        <a:t>FCS</a:t>
                      </a:r>
                    </a:p>
                  </a:txBody>
                  <a:tcPr/>
                </a:tc>
                <a:tc>
                  <a:txBody>
                    <a:bodyPr/>
                    <a:lstStyle/>
                    <a:p>
                      <a:r>
                        <a:rPr lang="en-US" sz="1400" dirty="0" smtClean="0"/>
                        <a:t>3D Reps, 3D Streams,</a:t>
                      </a:r>
                    </a:p>
                    <a:p>
                      <a:r>
                        <a:rPr lang="en-US" sz="1400" dirty="0" smtClean="0"/>
                        <a:t>Content files</a:t>
                      </a:r>
                      <a:r>
                        <a:rPr lang="en-US" sz="1400" baseline="0" dirty="0" smtClean="0"/>
                        <a:t> (PDF, .doc, .</a:t>
                      </a:r>
                      <a:r>
                        <a:rPr lang="en-US" sz="1400" baseline="0" dirty="0" err="1" smtClean="0"/>
                        <a:t>ppt</a:t>
                      </a:r>
                      <a:r>
                        <a:rPr lang="en-US" sz="1400" baseline="0" dirty="0" smtClean="0"/>
                        <a:t>, .</a:t>
                      </a:r>
                      <a:r>
                        <a:rPr lang="en-US" sz="1400" baseline="0" dirty="0" err="1" smtClean="0"/>
                        <a:t>xls</a:t>
                      </a:r>
                      <a:r>
                        <a:rPr lang="en-US" sz="1400" baseline="0" dirty="0" smtClean="0"/>
                        <a:t>, etc.)</a:t>
                      </a:r>
                      <a:endParaRPr lang="en-US" sz="1400" dirty="0"/>
                    </a:p>
                  </a:txBody>
                  <a:tcPr/>
                </a:tc>
                <a:tc>
                  <a:txBody>
                    <a:bodyPr/>
                    <a:lstStyle/>
                    <a:p>
                      <a:r>
                        <a:rPr lang="en-US" sz="1400" dirty="0" smtClean="0"/>
                        <a:t>Defined by LOCATION in System application</a:t>
                      </a:r>
                      <a:r>
                        <a:rPr lang="en-US" sz="1400" baseline="0" dirty="0" smtClean="0"/>
                        <a:t> of </a:t>
                      </a:r>
                      <a:r>
                        <a:rPr lang="en-US" sz="1400" baseline="0" dirty="0" err="1" smtClean="0"/>
                        <a:t>StudioModeling</a:t>
                      </a:r>
                      <a:r>
                        <a:rPr lang="en-US" sz="1400" baseline="0" dirty="0" smtClean="0"/>
                        <a:t> and </a:t>
                      </a:r>
                      <a:r>
                        <a:rPr lang="en-US" sz="1400" baseline="0" dirty="0" err="1" smtClean="0"/>
                        <a:t>LiveCollaborationServer</a:t>
                      </a:r>
                      <a:endParaRPr lang="en-US" sz="1400" dirty="0"/>
                    </a:p>
                  </a:txBody>
                  <a:tcPr/>
                </a:tc>
                <a:tc>
                  <a:txBody>
                    <a:bodyPr/>
                    <a:lstStyle/>
                    <a:p>
                      <a:r>
                        <a:rPr lang="en-US" sz="1400" dirty="0" smtClean="0"/>
                        <a:t>/Data/Store/EVP</a:t>
                      </a:r>
                      <a:br>
                        <a:rPr lang="en-US" sz="1400" dirty="0" smtClean="0"/>
                      </a:br>
                      <a:r>
                        <a:rPr lang="en-US" sz="1400" dirty="0" smtClean="0"/>
                        <a:t> </a:t>
                      </a:r>
                      <a:r>
                        <a:rPr lang="fr-FR" sz="1400" dirty="0" smtClean="0"/>
                        <a:t>–</a:t>
                      </a:r>
                      <a:r>
                        <a:rPr lang="en-US" sz="1400" dirty="0" smtClean="0"/>
                        <a:t>or-</a:t>
                      </a:r>
                    </a:p>
                    <a:p>
                      <a:r>
                        <a:rPr lang="fr-FR" sz="1400" dirty="0" smtClean="0"/>
                        <a:t>F</a:t>
                      </a:r>
                      <a:r>
                        <a:rPr lang="en-US" sz="1400" dirty="0" smtClean="0"/>
                        <a:t>:\Data\Store\EVP</a:t>
                      </a:r>
                      <a:endParaRPr lang="en-US" sz="1400" dirty="0"/>
                    </a:p>
                  </a:txBody>
                  <a:tcPr/>
                </a:tc>
              </a:tr>
              <a:tr h="370840">
                <a:tc>
                  <a:txBody>
                    <a:bodyPr/>
                    <a:lstStyle/>
                    <a:p>
                      <a:r>
                        <a:rPr lang="en-US" sz="1400" kern="1200" dirty="0" smtClean="0">
                          <a:solidFill>
                            <a:schemeClr val="dk1"/>
                          </a:solidFill>
                          <a:latin typeface="+mn-lt"/>
                          <a:ea typeface="+mn-ea"/>
                          <a:cs typeface="+mn-cs"/>
                        </a:rPr>
                        <a:t>3D</a:t>
                      </a:r>
                      <a:r>
                        <a:rPr lang="en-US" sz="1400" kern="1200" baseline="0" dirty="0" smtClean="0">
                          <a:solidFill>
                            <a:schemeClr val="dk1"/>
                          </a:solidFill>
                          <a:latin typeface="+mn-lt"/>
                          <a:ea typeface="+mn-ea"/>
                          <a:cs typeface="+mn-cs"/>
                        </a:rPr>
                        <a:t> Indexes</a:t>
                      </a:r>
                      <a:endParaRPr lang="en-US" sz="1400" kern="1200" dirty="0" smtClean="0">
                        <a:solidFill>
                          <a:schemeClr val="dk1"/>
                        </a:solidFill>
                        <a:latin typeface="+mn-lt"/>
                        <a:ea typeface="+mn-ea"/>
                        <a:cs typeface="+mn-cs"/>
                      </a:endParaRPr>
                    </a:p>
                  </a:txBody>
                  <a:tcPr/>
                </a:tc>
                <a:tc>
                  <a:txBody>
                    <a:bodyPr/>
                    <a:lstStyle/>
                    <a:p>
                      <a:r>
                        <a:rPr lang="en-US" sz="1400" dirty="0" smtClean="0"/>
                        <a:t>Indexes</a:t>
                      </a:r>
                      <a:r>
                        <a:rPr lang="en-US" sz="1400" baseline="0" dirty="0" smtClean="0"/>
                        <a:t> for 3D Data</a:t>
                      </a:r>
                      <a:endParaRPr lang="en-US" sz="1400" dirty="0"/>
                    </a:p>
                  </a:txBody>
                  <a:tcPr/>
                </a:tc>
                <a:tc>
                  <a:txBody>
                    <a:bodyPr/>
                    <a:lstStyle/>
                    <a:p>
                      <a:r>
                        <a:rPr lang="en-US" sz="1400" dirty="0" smtClean="0"/>
                        <a:t>Defined by the </a:t>
                      </a:r>
                      <a:r>
                        <a:rPr lang="en-US" sz="1400" dirty="0" err="1" smtClean="0"/>
                        <a:t>PLMIndexAdmin</a:t>
                      </a:r>
                      <a:r>
                        <a:rPr lang="en-US" sz="1400" baseline="0" dirty="0" smtClean="0"/>
                        <a:t> Tool at Build-Time</a:t>
                      </a:r>
                      <a:endParaRPr lang="en-US" sz="1400" dirty="0"/>
                    </a:p>
                  </a:txBody>
                  <a:tcPr/>
                </a:tc>
                <a:tc>
                  <a:txBody>
                    <a:bodyPr/>
                    <a:lstStyle/>
                    <a:p>
                      <a:r>
                        <a:rPr lang="en-US" sz="1400" dirty="0" smtClean="0"/>
                        <a:t>/Data/3DIndexes </a:t>
                      </a:r>
                      <a:br>
                        <a:rPr lang="en-US" sz="1400" dirty="0" smtClean="0"/>
                      </a:br>
                      <a:r>
                        <a:rPr lang="en-US" sz="1400" dirty="0" smtClean="0"/>
                        <a:t>-or-</a:t>
                      </a:r>
                      <a:br>
                        <a:rPr lang="en-US" sz="1400" dirty="0" smtClean="0"/>
                      </a:br>
                      <a:r>
                        <a:rPr lang="en-US" sz="1400" dirty="0" smtClean="0"/>
                        <a:t>F:\Data\Store\3DIndexes</a:t>
                      </a:r>
                      <a:endParaRPr lang="en-US" sz="1400" dirty="0"/>
                    </a:p>
                  </a:txBody>
                  <a:tcPr/>
                </a:tc>
              </a:tr>
              <a:tr h="370840">
                <a:tc>
                  <a:txBody>
                    <a:bodyPr/>
                    <a:lstStyle/>
                    <a:p>
                      <a:r>
                        <a:rPr lang="en-US" sz="1400" dirty="0" smtClean="0"/>
                        <a:t>IDOL Indexes</a:t>
                      </a:r>
                      <a:endParaRPr lang="en-US" sz="1400" dirty="0"/>
                    </a:p>
                  </a:txBody>
                  <a:tcPr/>
                </a:tc>
                <a:tc>
                  <a:txBody>
                    <a:bodyPr/>
                    <a:lstStyle/>
                    <a:p>
                      <a:r>
                        <a:rPr lang="en-US" sz="1400" dirty="0" smtClean="0"/>
                        <a:t>Indexes for </a:t>
                      </a:r>
                      <a:r>
                        <a:rPr lang="en-US" sz="1400" baseline="0" dirty="0" smtClean="0"/>
                        <a:t>PLM Data in the system (both Metadata and all content)</a:t>
                      </a:r>
                      <a:endParaRPr lang="en-US" sz="1400" dirty="0"/>
                    </a:p>
                  </a:txBody>
                  <a:tcPr/>
                </a:tc>
                <a:tc>
                  <a:txBody>
                    <a:bodyPr/>
                    <a:lstStyle/>
                    <a:p>
                      <a:r>
                        <a:rPr lang="en-US" sz="1400" dirty="0" smtClean="0"/>
                        <a:t>Defined by</a:t>
                      </a:r>
                      <a:r>
                        <a:rPr lang="en-US" sz="1400" baseline="0" dirty="0" smtClean="0"/>
                        <a:t> the directories </a:t>
                      </a:r>
                      <a:r>
                        <a:rPr lang="en-US" sz="1400" baseline="0" dirty="0" err="1" smtClean="0"/>
                        <a:t>agentstore</a:t>
                      </a:r>
                      <a:r>
                        <a:rPr lang="en-US" sz="1400" baseline="0" dirty="0" smtClean="0"/>
                        <a:t>, category, content and </a:t>
                      </a:r>
                      <a:r>
                        <a:rPr lang="en-US" sz="1400" baseline="0" dirty="0" err="1" smtClean="0"/>
                        <a:t>indextasks</a:t>
                      </a:r>
                      <a:r>
                        <a:rPr lang="en-US" sz="1400" baseline="0" dirty="0" smtClean="0"/>
                        <a:t> (can by </a:t>
                      </a:r>
                      <a:r>
                        <a:rPr lang="en-US" sz="1400" baseline="0" dirty="0" err="1" smtClean="0"/>
                        <a:t>symlinked</a:t>
                      </a:r>
                      <a:r>
                        <a:rPr lang="en-US" sz="1400" baseline="0" dirty="0" smtClean="0"/>
                        <a:t> to a SAN or NAS)</a:t>
                      </a:r>
                      <a:endParaRPr lang="en-US" sz="1400" dirty="0"/>
                    </a:p>
                  </a:txBody>
                  <a:tcPr/>
                </a:tc>
                <a:tc>
                  <a:txBody>
                    <a:bodyPr/>
                    <a:lstStyle/>
                    <a:p>
                      <a:r>
                        <a:rPr lang="en-US" sz="1400" kern="1200" dirty="0" smtClean="0">
                          <a:solidFill>
                            <a:schemeClr val="dk1"/>
                          </a:solidFill>
                          <a:latin typeface="+mn-lt"/>
                          <a:ea typeface="+mn-ea"/>
                          <a:cs typeface="+mn-cs"/>
                        </a:rPr>
                        <a:t>/Data/Autonomy/IDOL</a:t>
                      </a:r>
                      <a:br>
                        <a:rPr lang="en-US" sz="1400" kern="1200" dirty="0" smtClean="0">
                          <a:solidFill>
                            <a:schemeClr val="dk1"/>
                          </a:solidFill>
                          <a:latin typeface="+mn-lt"/>
                          <a:ea typeface="+mn-ea"/>
                          <a:cs typeface="+mn-cs"/>
                        </a:rPr>
                      </a:br>
                      <a:r>
                        <a:rPr lang="en-US" sz="1400" kern="1200" dirty="0" smtClean="0">
                          <a:solidFill>
                            <a:schemeClr val="dk1"/>
                          </a:solidFill>
                          <a:latin typeface="+mn-lt"/>
                          <a:ea typeface="+mn-ea"/>
                          <a:cs typeface="+mn-cs"/>
                        </a:rPr>
                        <a:t>-or-</a:t>
                      </a:r>
                      <a:br>
                        <a:rPr lang="en-US" sz="1400" kern="1200" dirty="0" smtClean="0">
                          <a:solidFill>
                            <a:schemeClr val="dk1"/>
                          </a:solidFill>
                          <a:latin typeface="+mn-lt"/>
                          <a:ea typeface="+mn-ea"/>
                          <a:cs typeface="+mn-cs"/>
                        </a:rPr>
                      </a:br>
                      <a:r>
                        <a:rPr lang="en-US" sz="1400" kern="1200" dirty="0" smtClean="0">
                          <a:solidFill>
                            <a:schemeClr val="dk1"/>
                          </a:solidFill>
                          <a:latin typeface="+mn-lt"/>
                          <a:ea typeface="+mn-ea"/>
                          <a:cs typeface="+mn-cs"/>
                        </a:rPr>
                        <a:t>F:\Data\Autonomy\IDOL</a:t>
                      </a:r>
                    </a:p>
                  </a:txBody>
                  <a:tcPr/>
                </a:tc>
              </a:tr>
              <a:tr h="370840">
                <a:tc>
                  <a:txBody>
                    <a:bodyPr/>
                    <a:lstStyle/>
                    <a:p>
                      <a:r>
                        <a:rPr lang="en-US" sz="1400" dirty="0" smtClean="0"/>
                        <a:t>Domino/</a:t>
                      </a:r>
                      <a:r>
                        <a:rPr lang="en-US" sz="1400" dirty="0" err="1" smtClean="0"/>
                        <a:t>Sametime</a:t>
                      </a:r>
                      <a:endParaRPr lang="en-US" sz="1400" dirty="0"/>
                    </a:p>
                  </a:txBody>
                  <a:tcPr/>
                </a:tc>
                <a:tc>
                  <a:txBody>
                    <a:bodyPr/>
                    <a:lstStyle/>
                    <a:p>
                      <a:r>
                        <a:rPr lang="en-US" sz="1400" dirty="0" smtClean="0"/>
                        <a:t>Domino Directory and </a:t>
                      </a:r>
                      <a:r>
                        <a:rPr lang="en-US" sz="1400" dirty="0" err="1" smtClean="0"/>
                        <a:t>Sametime</a:t>
                      </a:r>
                      <a:r>
                        <a:rPr lang="en-US" sz="1400" dirty="0" smtClean="0"/>
                        <a:t> </a:t>
                      </a:r>
                      <a:r>
                        <a:rPr lang="en-US" sz="1400" dirty="0" err="1" smtClean="0"/>
                        <a:t>config</a:t>
                      </a:r>
                      <a:endParaRPr lang="en-US" sz="1400" dirty="0"/>
                    </a:p>
                  </a:txBody>
                  <a:tcPr/>
                </a:tc>
                <a:tc>
                  <a:txBody>
                    <a:bodyPr/>
                    <a:lstStyle/>
                    <a:p>
                      <a:r>
                        <a:rPr lang="en-US" sz="1400" dirty="0" smtClean="0"/>
                        <a:t>Defined</a:t>
                      </a:r>
                      <a:r>
                        <a:rPr lang="en-US" sz="1400" baseline="0" dirty="0" smtClean="0"/>
                        <a:t> during Domino Installation</a:t>
                      </a:r>
                      <a:endParaRPr lang="en-US" sz="1400" dirty="0"/>
                    </a:p>
                  </a:txBody>
                  <a:tcPr/>
                </a:tc>
                <a:tc>
                  <a:txBody>
                    <a:bodyPr/>
                    <a:lstStyle/>
                    <a:p>
                      <a:r>
                        <a:rPr lang="en-US" sz="1400" kern="1200" dirty="0" smtClean="0">
                          <a:solidFill>
                            <a:schemeClr val="dk1"/>
                          </a:solidFill>
                          <a:latin typeface="+mn-lt"/>
                          <a:ea typeface="+mn-ea"/>
                          <a:cs typeface="+mn-cs"/>
                        </a:rPr>
                        <a:t>/Data/Domino </a:t>
                      </a:r>
                      <a:r>
                        <a:rPr lang="fr-FR" sz="1400" kern="1200" dirty="0" smtClean="0">
                          <a:solidFill>
                            <a:schemeClr val="dk1"/>
                          </a:solidFill>
                          <a:latin typeface="+mn-lt"/>
                          <a:ea typeface="+mn-ea"/>
                          <a:cs typeface="+mn-cs"/>
                        </a:rPr>
                        <a:t>–</a:t>
                      </a:r>
                      <a:r>
                        <a:rPr lang="en-US" sz="1400" kern="1200" dirty="0" smtClean="0">
                          <a:solidFill>
                            <a:schemeClr val="dk1"/>
                          </a:solidFill>
                          <a:latin typeface="+mn-lt"/>
                          <a:ea typeface="+mn-ea"/>
                          <a:cs typeface="+mn-cs"/>
                        </a:rPr>
                        <a:t>or-</a:t>
                      </a:r>
                      <a:br>
                        <a:rPr lang="en-US" sz="1400" kern="1200" dirty="0" smtClean="0">
                          <a:solidFill>
                            <a:schemeClr val="dk1"/>
                          </a:solidFill>
                          <a:latin typeface="+mn-lt"/>
                          <a:ea typeface="+mn-ea"/>
                          <a:cs typeface="+mn-cs"/>
                        </a:rPr>
                      </a:br>
                      <a:r>
                        <a:rPr lang="en-US" sz="1400" kern="1200" dirty="0" smtClean="0">
                          <a:solidFill>
                            <a:schemeClr val="dk1"/>
                          </a:solidFill>
                          <a:latin typeface="+mn-lt"/>
                          <a:ea typeface="+mn-ea"/>
                          <a:cs typeface="+mn-cs"/>
                        </a:rPr>
                        <a:t>F:\Data\Domino</a:t>
                      </a:r>
                    </a:p>
                  </a:txBody>
                  <a:tcPr/>
                </a:tc>
              </a:tr>
              <a:tr h="370840">
                <a:tc>
                  <a:txBody>
                    <a:bodyPr/>
                    <a:lstStyle/>
                    <a:p>
                      <a:r>
                        <a:rPr lang="en-US" sz="1400" dirty="0" err="1" smtClean="0"/>
                        <a:t>ActiveDirectory</a:t>
                      </a:r>
                      <a:r>
                        <a:rPr lang="en-US" sz="1400" dirty="0" smtClean="0"/>
                        <a:t>/OCS</a:t>
                      </a:r>
                      <a:endParaRPr lang="en-US" sz="1400" dirty="0"/>
                    </a:p>
                  </a:txBody>
                  <a:tcPr/>
                </a:tc>
                <a:tc>
                  <a:txBody>
                    <a:bodyPr/>
                    <a:lstStyle/>
                    <a:p>
                      <a:r>
                        <a:rPr lang="en-US" sz="1400" dirty="0" err="1" smtClean="0"/>
                        <a:t>ActiveDirectory</a:t>
                      </a:r>
                      <a:r>
                        <a:rPr lang="en-US" sz="1400" baseline="0" dirty="0" smtClean="0"/>
                        <a:t> LDAP Repository</a:t>
                      </a:r>
                      <a:endParaRPr lang="en-US" sz="1400" dirty="0"/>
                    </a:p>
                  </a:txBody>
                  <a:tcPr/>
                </a:tc>
                <a:tc>
                  <a:txBody>
                    <a:bodyPr/>
                    <a:lstStyle/>
                    <a:p>
                      <a:r>
                        <a:rPr lang="en-US" sz="1400" dirty="0" smtClean="0"/>
                        <a:t>Defined</a:t>
                      </a:r>
                      <a:r>
                        <a:rPr lang="en-US" sz="1400" baseline="0" dirty="0" smtClean="0"/>
                        <a:t> during  Active Directory Installation</a:t>
                      </a:r>
                      <a:endParaRPr lang="en-US" sz="1400" dirty="0"/>
                    </a:p>
                  </a:txBody>
                  <a:tcPr/>
                </a:tc>
                <a:tc>
                  <a:txBody>
                    <a:bodyPr/>
                    <a:lstStyle/>
                    <a:p>
                      <a:r>
                        <a:rPr lang="en-US" sz="1400" kern="1200" dirty="0" smtClean="0">
                          <a:solidFill>
                            <a:schemeClr val="dk1"/>
                          </a:solidFill>
                          <a:latin typeface="+mn-lt"/>
                          <a:ea typeface="+mn-ea"/>
                          <a:cs typeface="+mn-cs"/>
                        </a:rPr>
                        <a:t>F:\Microsoft\AD2003</a:t>
                      </a:r>
                    </a:p>
                  </a:txBody>
                  <a:tcPr/>
                </a:tc>
              </a:tr>
            </a:tbl>
          </a:graphicData>
        </a:graphic>
      </p:graphicFrame>
      <p:sp>
        <p:nvSpPr>
          <p:cNvPr id="5" name="ZoneTexte 4"/>
          <p:cNvSpPr txBox="1"/>
          <p:nvPr/>
        </p:nvSpPr>
        <p:spPr>
          <a:xfrm>
            <a:off x="381000" y="685800"/>
            <a:ext cx="8640932" cy="646331"/>
          </a:xfrm>
          <a:prstGeom prst="rect">
            <a:avLst/>
          </a:prstGeom>
          <a:noFill/>
        </p:spPr>
        <p:txBody>
          <a:bodyPr wrap="none" rtlCol="0">
            <a:spAutoFit/>
          </a:bodyPr>
          <a:lstStyle/>
          <a:p>
            <a:r>
              <a:rPr lang="en-US" dirty="0" smtClean="0"/>
              <a:t>Ideally, we would like all content to be centrally located on a secured data storage</a:t>
            </a:r>
            <a:br>
              <a:rPr lang="en-US" dirty="0" smtClean="0"/>
            </a:br>
            <a:r>
              <a:rPr lang="en-US" dirty="0" smtClean="0"/>
              <a:t>unit such as a SAN. Here are the data types and where the data location is defined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Note about Remote FCS Stores</a:t>
            </a:r>
            <a:endParaRPr lang="en-US" dirty="0"/>
          </a:p>
        </p:txBody>
      </p:sp>
      <p:sp>
        <p:nvSpPr>
          <p:cNvPr id="3" name="Espace réservé du contenu 2"/>
          <p:cNvSpPr>
            <a:spLocks noGrp="1"/>
          </p:cNvSpPr>
          <p:nvPr>
            <p:ph idx="1"/>
          </p:nvPr>
        </p:nvSpPr>
        <p:spPr/>
        <p:txBody>
          <a:bodyPr/>
          <a:lstStyle/>
          <a:p>
            <a:r>
              <a:rPr lang="en-US" dirty="0" smtClean="0"/>
              <a:t>Remote FCS Stores present a non-negligible problem for backup and restore</a:t>
            </a:r>
          </a:p>
          <a:p>
            <a:r>
              <a:rPr lang="en-US" dirty="0" smtClean="0"/>
              <a:t>Two scenarios:</a:t>
            </a:r>
          </a:p>
          <a:p>
            <a:pPr lvl="1"/>
            <a:r>
              <a:rPr lang="en-US" dirty="0" smtClean="0"/>
              <a:t>Default behavior: Latest versions could be on the remote FCS or on the Master FCS. All need to be backed up simultaneously to get an accurate picture of all stored content referred to by the metadata in the database.</a:t>
            </a:r>
          </a:p>
          <a:p>
            <a:pPr lvl="2"/>
            <a:r>
              <a:rPr lang="en-US" sz="1800" dirty="0" smtClean="0"/>
              <a:t>Disadvantage: often not realistic given overlapping work time zones</a:t>
            </a:r>
          </a:p>
          <a:p>
            <a:pPr lvl="1"/>
            <a:r>
              <a:rPr lang="en-US" dirty="0" smtClean="0"/>
              <a:t>New optional behavior</a:t>
            </a:r>
            <a:r>
              <a:rPr lang="en-US" dirty="0" smtClean="0"/>
              <a:t>: Latest versions always are synced to the FCS before transfer to another FCS. The process is described in detail on the following slide</a:t>
            </a:r>
          </a:p>
          <a:p>
            <a:pPr lvl="2"/>
            <a:r>
              <a:rPr lang="en-US" sz="1800" dirty="0" smtClean="0"/>
              <a:t>Disadvantage: latest versions that have not be requested for synchronization either to the master FCS or another remote FCS are not included in the backup of the master FCS and will need to be backed up locally</a:t>
            </a: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Personnalisée 2">
      <a:dk1>
        <a:srgbClr val="000000"/>
      </a:dk1>
      <a:lt1>
        <a:srgbClr val="FFFFFF"/>
      </a:lt1>
      <a:dk2>
        <a:srgbClr val="000000"/>
      </a:dk2>
      <a:lt2>
        <a:srgbClr val="808080"/>
      </a:lt2>
      <a:accent1>
        <a:srgbClr val="3FABE4"/>
      </a:accent1>
      <a:accent2>
        <a:srgbClr val="3333CC"/>
      </a:accent2>
      <a:accent3>
        <a:srgbClr val="FFFFFF"/>
      </a:accent3>
      <a:accent4>
        <a:srgbClr val="000000"/>
      </a:accent4>
      <a:accent5>
        <a:srgbClr val="9AD4F7"/>
      </a:accent5>
      <a:accent6>
        <a:srgbClr val="2D2DB9"/>
      </a:accent6>
      <a:hlink>
        <a:srgbClr val="CCCCFF"/>
      </a:hlink>
      <a:folHlink>
        <a:srgbClr val="B2B2B2"/>
      </a:folHlink>
    </a:clrScheme>
    <a:fontScheme name="Default Design">
      <a:majorFont>
        <a:latin typeface="Arial"/>
        <a:ea typeface="Arial"/>
        <a:cs typeface="Arial"/>
      </a:majorFont>
      <a:minorFont>
        <a:latin typeface="Arial"/>
        <a:ea typeface="Arial"/>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28440" cap="flat" cmpd="sng" algn="ctr">
          <a:solidFill>
            <a:srgbClr val="000000"/>
          </a:solidFill>
          <a:prstDash val="solid"/>
          <a:round/>
          <a:headEnd type="none" w="med" len="med"/>
          <a:tailEnd type="arrow"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pitchFamily="-111" charset="0"/>
          <a:buNone/>
          <a:tabLst/>
          <a:defRPr kumimoji="0" lang="en-GB" sz="1800" b="0" i="0" u="none" strike="noStrike" cap="none" normalizeH="0" baseline="0">
            <a:ln>
              <a:noFill/>
            </a:ln>
            <a:solidFill>
              <a:srgbClr val="000000"/>
            </a:solidFill>
            <a:effectLst/>
            <a:latin typeface="Arial" pitchFamily="-111" charset="0"/>
            <a:ea typeface="SimSun" pitchFamily="2" charset="-122"/>
            <a:cs typeface="SimSun" pitchFamily="2" charset="-122"/>
          </a:defRPr>
        </a:defPPr>
      </a:lstStyle>
    </a:spDef>
    <a:lnDef>
      <a:spPr bwMode="auto">
        <a:xfrm>
          <a:off x="0" y="0"/>
          <a:ext cx="1" cy="1"/>
        </a:xfrm>
        <a:custGeom>
          <a:avLst/>
          <a:gdLst/>
          <a:ahLst/>
          <a:cxnLst/>
          <a:rect l="0" t="0" r="0" b="0"/>
          <a:pathLst/>
        </a:custGeom>
        <a:solidFill>
          <a:srgbClr val="00B8FF"/>
        </a:solidFill>
        <a:ln w="28440" cap="flat" cmpd="sng" algn="ctr">
          <a:solidFill>
            <a:srgbClr val="000000"/>
          </a:solidFill>
          <a:prstDash val="solid"/>
          <a:round/>
          <a:headEnd type="none" w="med" len="med"/>
          <a:tailEnd type="arrow"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pitchFamily="-111" charset="0"/>
          <a:buNone/>
          <a:tabLst/>
          <a:defRPr kumimoji="0" lang="en-GB" sz="1800" b="0" i="0" u="none" strike="noStrike" cap="none" normalizeH="0" baseline="0">
            <a:ln>
              <a:noFill/>
            </a:ln>
            <a:solidFill>
              <a:srgbClr val="000000"/>
            </a:solidFill>
            <a:effectLst/>
            <a:latin typeface="Arial" pitchFamily="-111" charset="0"/>
            <a:ea typeface="SimSun" pitchFamily="2" charset="-122"/>
            <a:cs typeface="SimSun" pitchFamily="2"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CO_MARK_MULTIPLE_LOGOS_AUG_08.pot</Template>
  <TotalTime>331</TotalTime>
  <Words>3047</Words>
  <Application>Microsoft Macintosh PowerPoint</Application>
  <PresentationFormat>Présentation à l'écran (4:3)</PresentationFormat>
  <Paragraphs>395</Paragraphs>
  <Slides>26</Slides>
  <Notes>5</Notes>
  <HiddenSlides>1</HiddenSlides>
  <MMClips>0</MMClips>
  <ScaleCrop>false</ScaleCrop>
  <HeadingPairs>
    <vt:vector size="6" baseType="variant">
      <vt:variant>
        <vt:lpstr>Modèle de conception</vt:lpstr>
      </vt:variant>
      <vt:variant>
        <vt:i4>1</vt:i4>
      </vt:variant>
      <vt:variant>
        <vt:lpstr>Serveurs OLE incorporés</vt:lpstr>
      </vt:variant>
      <vt:variant>
        <vt:i4>1</vt:i4>
      </vt:variant>
      <vt:variant>
        <vt:lpstr>Titres des diapositives</vt:lpstr>
      </vt:variant>
      <vt:variant>
        <vt:i4>26</vt:i4>
      </vt:variant>
    </vt:vector>
  </HeadingPairs>
  <TitlesOfParts>
    <vt:vector size="28" baseType="lpstr">
      <vt:lpstr>Default Design</vt:lpstr>
      <vt:lpstr>Feuille de calcul</vt:lpstr>
      <vt:lpstr>V6 Backup and Restore</vt:lpstr>
      <vt:lpstr>Owner and Revision History</vt:lpstr>
      <vt:lpstr>Learning Objectives</vt:lpstr>
      <vt:lpstr>Contents</vt:lpstr>
      <vt:lpstr>V6 Multi-Tier Architecture Principle</vt:lpstr>
      <vt:lpstr>V6 Data Types – What Needs to be Backed-Up </vt:lpstr>
      <vt:lpstr>Example of servers and attached storage</vt:lpstr>
      <vt:lpstr>Location of Data Files for Backup</vt:lpstr>
      <vt:lpstr>Note about Remote FCS Stores</vt:lpstr>
      <vt:lpstr>Synchronization mechanism with VPM Application</vt:lpstr>
      <vt:lpstr>Backup Scenarios</vt:lpstr>
      <vt:lpstr>Performing a “Cold” Backup  </vt:lpstr>
      <vt:lpstr>Cold Backup Example</vt:lpstr>
      <vt:lpstr>Cold Backup Example</vt:lpstr>
      <vt:lpstr>Restore offline</vt:lpstr>
      <vt:lpstr> “Hot” Backup  </vt:lpstr>
      <vt:lpstr>Alternative Method - Snapshots</vt:lpstr>
      <vt:lpstr>Restore Scenarios - Database</vt:lpstr>
      <vt:lpstr>Restore Scenarios – Master FCS Store</vt:lpstr>
      <vt:lpstr>Find Orphaned Files in the FCS Store</vt:lpstr>
      <vt:lpstr>Restore Scenarios – IDOL Server</vt:lpstr>
      <vt:lpstr>Restore Scenarios – 3D Index Server Disk</vt:lpstr>
      <vt:lpstr>Restore Scenarios – Domino/Active Directory</vt:lpstr>
      <vt:lpstr>Recovery Tools</vt:lpstr>
      <vt:lpstr>Data Checker command</vt:lpstr>
      <vt:lpstr>Data Checker results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V6 Infrastructure</dc:title>
  <dc:creator>Michael Finocchiaro</dc:creator>
  <cp:lastModifiedBy>Michael Finocchiaro</cp:lastModifiedBy>
  <cp:revision>27</cp:revision>
  <dcterms:created xsi:type="dcterms:W3CDTF">2009-02-27T15:23:03Z</dcterms:created>
  <dcterms:modified xsi:type="dcterms:W3CDTF">2009-02-27T15:31:02Z</dcterms:modified>
</cp:coreProperties>
</file>