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79" r:id="rId2"/>
    <p:sldId id="460" r:id="rId3"/>
    <p:sldId id="458" r:id="rId4"/>
    <p:sldId id="457" r:id="rId5"/>
    <p:sldId id="386" r:id="rId6"/>
    <p:sldId id="456" r:id="rId7"/>
    <p:sldId id="398" r:id="rId8"/>
    <p:sldId id="400" r:id="rId9"/>
    <p:sldId id="406" r:id="rId10"/>
    <p:sldId id="401" r:id="rId11"/>
    <p:sldId id="455" r:id="rId12"/>
    <p:sldId id="396" r:id="rId13"/>
    <p:sldId id="403" r:id="rId14"/>
    <p:sldId id="402" r:id="rId15"/>
    <p:sldId id="404" r:id="rId16"/>
    <p:sldId id="454" r:id="rId17"/>
    <p:sldId id="407" r:id="rId18"/>
    <p:sldId id="408" r:id="rId19"/>
    <p:sldId id="409" r:id="rId20"/>
    <p:sldId id="405" r:id="rId21"/>
    <p:sldId id="393" r:id="rId22"/>
    <p:sldId id="394" r:id="rId23"/>
    <p:sldId id="395" r:id="rId24"/>
    <p:sldId id="453" r:id="rId25"/>
    <p:sldId id="388" r:id="rId26"/>
    <p:sldId id="428" r:id="rId27"/>
    <p:sldId id="429" r:id="rId28"/>
    <p:sldId id="430" r:id="rId29"/>
    <p:sldId id="431" r:id="rId30"/>
    <p:sldId id="439" r:id="rId31"/>
    <p:sldId id="444" r:id="rId32"/>
    <p:sldId id="446" r:id="rId33"/>
    <p:sldId id="447" r:id="rId34"/>
    <p:sldId id="448" r:id="rId35"/>
    <p:sldId id="410" r:id="rId36"/>
    <p:sldId id="412" r:id="rId37"/>
    <p:sldId id="413" r:id="rId38"/>
    <p:sldId id="415" r:id="rId39"/>
    <p:sldId id="449" r:id="rId40"/>
    <p:sldId id="445" r:id="rId41"/>
    <p:sldId id="450" r:id="rId42"/>
    <p:sldId id="416" r:id="rId43"/>
    <p:sldId id="425" r:id="rId44"/>
    <p:sldId id="417" r:id="rId45"/>
    <p:sldId id="451" r:id="rId46"/>
    <p:sldId id="418" r:id="rId47"/>
    <p:sldId id="419" r:id="rId48"/>
    <p:sldId id="420" r:id="rId49"/>
    <p:sldId id="452" r:id="rId50"/>
    <p:sldId id="383" r:id="rId51"/>
    <p:sldId id="443" r:id="rId52"/>
    <p:sldId id="43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33CC33"/>
    <a:srgbClr val="0066FF"/>
    <a:srgbClr val="000000"/>
    <a:srgbClr val="663300"/>
    <a:srgbClr val="0000FF"/>
    <a:srgbClr val="66FF33"/>
    <a:srgbClr val="FFFFCC"/>
    <a:srgbClr val="DDDDDD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868" autoAdjust="0"/>
    <p:restoredTop sz="99800" autoAdjust="0"/>
  </p:normalViewPr>
  <p:slideViewPr>
    <p:cSldViewPr>
      <p:cViewPr varScale="1">
        <p:scale>
          <a:sx n="84" d="100"/>
          <a:sy n="84" d="100"/>
        </p:scale>
        <p:origin x="-4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71560-C6E5-4581-860A-ECED53E88B09}" type="datetimeFigureOut">
              <a:rPr lang="en-US" smtClean="0"/>
              <a:pPr/>
              <a:t>3/3/2009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685EF-14BA-44DD-8152-2BACB62F6A6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1B601-A5F8-8A4B-964C-2B894D93F442}" type="slidenum">
              <a:rPr lang="fr-FR"/>
              <a:pPr/>
              <a:t>48</a:t>
            </a:fld>
            <a:endParaRPr lang="fr-FR"/>
          </a:p>
        </p:txBody>
      </p:sp>
      <p:sp>
        <p:nvSpPr>
          <p:cNvPr id="112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3213"/>
          </a:xfrm>
        </p:spPr>
        <p:txBody>
          <a:bodyPr/>
          <a:lstStyle/>
          <a:p>
            <a:r>
              <a:rPr lang="en-US"/>
              <a:t>PRIVATE status: </a:t>
            </a:r>
          </a:p>
          <a:p>
            <a:r>
              <a:rPr lang="en-US"/>
              <a:t>Reviewer will never access any PRIVATE data.</a:t>
            </a:r>
          </a:p>
          <a:p>
            <a:r>
              <a:rPr lang="en-US"/>
              <a:t>Designer will only access his own data in the current project and will have all rights on them</a:t>
            </a:r>
          </a:p>
          <a:p>
            <a:r>
              <a:rPr lang="en-US"/>
              <a:t>Leader will access every PRIVATE data from current project and will have all rights on them</a:t>
            </a:r>
          </a:p>
          <a:p>
            <a:endParaRPr lang="en-US"/>
          </a:p>
          <a:p>
            <a:r>
              <a:rPr lang="en-US"/>
              <a:t>Policy: VPLM_SMB</a:t>
            </a:r>
          </a:p>
          <a:p>
            <a:endParaRPr lang="en-US"/>
          </a:p>
          <a:p>
            <a:r>
              <a:rPr lang="en-US"/>
              <a:t>Temp query bus VPLMtyp/PLMProductDS * * select name altowner1 altowner2</a:t>
            </a:r>
          </a:p>
          <a:p>
            <a:endParaRPr lang="en-US"/>
          </a:p>
          <a:p>
            <a:r>
              <a:rPr lang="en-US"/>
              <a:t>altowner1 = Organization</a:t>
            </a:r>
          </a:p>
          <a:p>
            <a:r>
              <a:rPr lang="en-US"/>
              <a:t>Altowner2 = Project</a:t>
            </a:r>
          </a:p>
          <a:p>
            <a:endParaRPr lang="en-US"/>
          </a:p>
          <a:p>
            <a:r>
              <a:rPr lang="en-US"/>
              <a:t>altowner1[&lt;Organization&gt;]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screen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12780"/>
            <a:ext cx="7772400" cy="5334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209800"/>
            <a:ext cx="6400800" cy="381000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rgbClr val="28288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61824"/>
            <a:ext cx="2133600" cy="233776"/>
          </a:xfrm>
        </p:spPr>
        <p:txBody>
          <a:bodyPr/>
          <a:lstStyle>
            <a:lvl1pPr>
              <a:defRPr sz="1000"/>
            </a:lvl1pPr>
          </a:lstStyle>
          <a:p>
            <a:fld id="{F0CCA2AF-898B-4969-BA97-6AF8C52733E7}" type="datetimeFigureOut">
              <a:rPr lang="en-US" smtClean="0"/>
              <a:pPr/>
              <a:t>3/3/2009</a:t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 userDrawn="1"/>
        </p:nvSpPr>
        <p:spPr bwMode="auto">
          <a:xfrm>
            <a:off x="6629400" y="5715000"/>
            <a:ext cx="1325563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ctr">
              <a:buFont typeface="Wingdings" pitchFamily="-111" charset="2"/>
              <a:buNone/>
              <a:defRPr/>
            </a:pPr>
            <a:r>
              <a:rPr lang="en-US" sz="1600" dirty="0">
                <a:solidFill>
                  <a:srgbClr val="000066"/>
                </a:solidFill>
                <a:latin typeface="Arial" pitchFamily="-111" charset="0"/>
                <a:ea typeface="Arial" pitchFamily="-111" charset="0"/>
                <a:cs typeface="Arial" pitchFamily="-111" charset="0"/>
              </a:rPr>
              <a:t>V6 </a:t>
            </a:r>
            <a:r>
              <a:rPr lang="en-US" sz="1600" dirty="0" smtClean="0">
                <a:solidFill>
                  <a:srgbClr val="000066"/>
                </a:solidFill>
                <a:latin typeface="Arial" pitchFamily="-111" charset="0"/>
                <a:ea typeface="Arial" pitchFamily="-111" charset="0"/>
                <a:cs typeface="Arial" pitchFamily="-111" charset="0"/>
              </a:rPr>
              <a:t>R2009x</a:t>
            </a:r>
            <a:endParaRPr lang="en-US" sz="1600" dirty="0">
              <a:solidFill>
                <a:srgbClr val="000066"/>
              </a:solidFill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112"/>
            <a:ext cx="84582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A2AF-898B-4969-BA97-6AF8C52733E7}" type="datetimeFigureOut">
              <a:rPr lang="en-US" smtClean="0"/>
              <a:pPr/>
              <a:t>3/3/2009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517-B526-4FE4-BD6A-600BAD18868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1143000" y="6477000"/>
            <a:ext cx="1437448" cy="224898"/>
          </a:xfrm>
          <a:prstGeom prst="rect">
            <a:avLst/>
          </a:prstGeom>
        </p:spPr>
        <p:txBody>
          <a:bodyPr/>
          <a:lstStyle>
            <a:lvl1pPr algn="r">
              <a:defRPr sz="800"/>
            </a:lvl1pPr>
          </a:lstStyle>
          <a:p>
            <a:pPr>
              <a:defRPr/>
            </a:pPr>
            <a:r>
              <a:rPr lang="en-US" dirty="0" smtClean="0"/>
              <a:t>DASSAULT SYSTEMES - Page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A2AF-898B-4969-BA97-6AF8C52733E7}" type="datetimeFigureOut">
              <a:rPr lang="en-US" smtClean="0"/>
              <a:pPr/>
              <a:t>3/3/2009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517-B526-4FE4-BD6A-600BAD18868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A2AF-898B-4969-BA97-6AF8C52733E7}" type="datetimeFigureOut">
              <a:rPr lang="en-US" smtClean="0"/>
              <a:pPr/>
              <a:t>3/3/2009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517-B526-4FE4-BD6A-600BAD18868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A2AF-898B-4969-BA97-6AF8C52733E7}" type="datetimeFigureOut">
              <a:rPr lang="en-US" smtClean="0"/>
              <a:pPr/>
              <a:t>3/3/2009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517-B526-4FE4-BD6A-600BAD18868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CA2AF-898B-4969-BA97-6AF8C52733E7}" type="datetimeFigureOut">
              <a:rPr lang="en-US" smtClean="0"/>
              <a:pPr/>
              <a:t>3/3/2009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517-B526-4FE4-BD6A-600BAD18868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8350" y="150813"/>
            <a:ext cx="8229600" cy="450850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679450" y="1316038"/>
            <a:ext cx="8229600" cy="34813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>
          <a:xfrm>
            <a:off x="676275" y="6469063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fr-FR"/>
              <a:t>DASSAULT SYSTEMES - Page     -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1985963" y="6462713"/>
            <a:ext cx="857250" cy="476250"/>
          </a:xfrm>
        </p:spPr>
        <p:txBody>
          <a:bodyPr/>
          <a:lstStyle>
            <a:lvl1pPr>
              <a:defRPr smtClean="0"/>
            </a:lvl1pPr>
          </a:lstStyle>
          <a:p>
            <a:fld id="{8138F11D-8F42-4249-B228-2E069F8CB6A9}" type="slidenum">
              <a:rPr lang="fr-FR"/>
              <a:pPr/>
              <a:t>‹Nr.›</a:t>
            </a:fld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2"/>
          </p:nvPr>
        </p:nvSpPr>
        <p:spPr>
          <a:xfrm>
            <a:off x="2144713" y="64658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the 25th 2001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screen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48584"/>
            <a:ext cx="8458200" cy="458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028" y="12813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0200" y="6553200"/>
            <a:ext cx="675448" cy="2248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CA2AF-898B-4969-BA97-6AF8C52733E7}" type="datetimeFigureOut">
              <a:rPr lang="en-US" smtClean="0"/>
              <a:pPr/>
              <a:t>3/3/2009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00" y="6576132"/>
            <a:ext cx="474956" cy="201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80517-B526-4FE4-BD6A-600BAD18868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6562654"/>
            <a:ext cx="1447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en-US" sz="800" kern="1200" noProof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IBM and DS Internal Use</a:t>
            </a:r>
            <a:r>
              <a:rPr lang="en-US" sz="800" kern="1200" baseline="0" noProof="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Only</a:t>
            </a:r>
            <a:endParaRPr lang="en-US" sz="800" kern="1200" noProof="0" dirty="0" smtClean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2560113" y="6477000"/>
            <a:ext cx="328612" cy="1666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0D93EB-BBD1-4DEB-8845-5FCB72DF165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60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28288A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0000"/>
        <a:buFontTx/>
        <a:buBlip>
          <a:blip r:embed="rId10"/>
        </a:buBlip>
        <a:defRPr sz="2400" b="1" kern="1200">
          <a:solidFill>
            <a:srgbClr val="28288A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SzPct val="70000"/>
        <a:buFontTx/>
        <a:buBlip>
          <a:blip r:embed="rId11"/>
        </a:buBlip>
        <a:defRPr sz="2000" kern="1200">
          <a:solidFill>
            <a:srgbClr val="28288A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SzPct val="70000"/>
        <a:buFontTx/>
        <a:buBlip>
          <a:blip r:embed="rId12"/>
        </a:buBlip>
        <a:defRPr sz="1800" kern="1200">
          <a:solidFill>
            <a:srgbClr val="28288A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28288A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rgbClr val="28288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jpe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34.jpeg"/><Relationship Id="rId4" Type="http://schemas.openxmlformats.org/officeDocument/2006/relationships/image" Target="../media/image30.jpeg"/><Relationship Id="rId9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30.jpeg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27.jpe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7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4.emf"/><Relationship Id="rId18" Type="http://schemas.openxmlformats.org/officeDocument/2006/relationships/image" Target="../media/image88.emf"/><Relationship Id="rId3" Type="http://schemas.openxmlformats.org/officeDocument/2006/relationships/image" Target="../media/image79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3.emf"/><Relationship Id="rId17" Type="http://schemas.openxmlformats.org/officeDocument/2006/relationships/image" Target="../media/image87.emf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20" Type="http://schemas.openxmlformats.org/officeDocument/2006/relationships/image" Target="../media/image30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png"/><Relationship Id="rId11" Type="http://schemas.openxmlformats.org/officeDocument/2006/relationships/image" Target="../media/image82.png"/><Relationship Id="rId5" Type="http://schemas.openxmlformats.org/officeDocument/2006/relationships/image" Target="../media/image28.png"/><Relationship Id="rId15" Type="http://schemas.openxmlformats.org/officeDocument/2006/relationships/image" Target="../media/image86.emf"/><Relationship Id="rId10" Type="http://schemas.openxmlformats.org/officeDocument/2006/relationships/image" Target="../media/image12.png"/><Relationship Id="rId19" Type="http://schemas.openxmlformats.org/officeDocument/2006/relationships/image" Target="NULL"/><Relationship Id="rId4" Type="http://schemas.openxmlformats.org/officeDocument/2006/relationships/image" Target="../media/image80.png"/><Relationship Id="rId9" Type="http://schemas.openxmlformats.org/officeDocument/2006/relationships/image" Target="../media/image81.wmf"/><Relationship Id="rId14" Type="http://schemas.openxmlformats.org/officeDocument/2006/relationships/image" Target="../media/image85.emf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emf"/><Relationship Id="rId18" Type="http://schemas.openxmlformats.org/officeDocument/2006/relationships/image" Target="../media/image86.emf"/><Relationship Id="rId26" Type="http://schemas.openxmlformats.org/officeDocument/2006/relationships/image" Target="../media/image101.emf"/><Relationship Id="rId39" Type="http://schemas.openxmlformats.org/officeDocument/2006/relationships/image" Target="../media/image114.emf"/><Relationship Id="rId21" Type="http://schemas.openxmlformats.org/officeDocument/2006/relationships/image" Target="../media/image88.emf"/><Relationship Id="rId34" Type="http://schemas.openxmlformats.org/officeDocument/2006/relationships/image" Target="../media/image109.emf"/><Relationship Id="rId42" Type="http://schemas.openxmlformats.org/officeDocument/2006/relationships/image" Target="../media/image117.emf"/><Relationship Id="rId47" Type="http://schemas.openxmlformats.org/officeDocument/2006/relationships/image" Target="../media/image119.emf"/><Relationship Id="rId50" Type="http://schemas.openxmlformats.org/officeDocument/2006/relationships/image" Target="../media/image122.emf"/><Relationship Id="rId55" Type="http://schemas.openxmlformats.org/officeDocument/2006/relationships/image" Target="../media/image126.emf"/><Relationship Id="rId63" Type="http://schemas.openxmlformats.org/officeDocument/2006/relationships/image" Target="../media/image133.emf"/><Relationship Id="rId7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20" Type="http://schemas.openxmlformats.org/officeDocument/2006/relationships/image" Target="../media/image87.emf"/><Relationship Id="rId29" Type="http://schemas.openxmlformats.org/officeDocument/2006/relationships/image" Target="../media/image104.emf"/><Relationship Id="rId41" Type="http://schemas.openxmlformats.org/officeDocument/2006/relationships/image" Target="../media/image116.emf"/><Relationship Id="rId54" Type="http://schemas.openxmlformats.org/officeDocument/2006/relationships/image" Target="../media/image125.emf"/><Relationship Id="rId62" Type="http://schemas.openxmlformats.org/officeDocument/2006/relationships/image" Target="../media/image13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90.emf"/><Relationship Id="rId11" Type="http://schemas.openxmlformats.org/officeDocument/2006/relationships/image" Target="../media/image94.emf"/><Relationship Id="rId24" Type="http://schemas.openxmlformats.org/officeDocument/2006/relationships/image" Target="../media/image99.emf"/><Relationship Id="rId32" Type="http://schemas.openxmlformats.org/officeDocument/2006/relationships/image" Target="../media/image107.emf"/><Relationship Id="rId37" Type="http://schemas.openxmlformats.org/officeDocument/2006/relationships/image" Target="../media/image112.emf"/><Relationship Id="rId40" Type="http://schemas.openxmlformats.org/officeDocument/2006/relationships/image" Target="../media/image115.emf"/><Relationship Id="rId45" Type="http://schemas.openxmlformats.org/officeDocument/2006/relationships/image" Target="../media/image29.png"/><Relationship Id="rId53" Type="http://schemas.openxmlformats.org/officeDocument/2006/relationships/image" Target="../media/image124.emf"/><Relationship Id="rId58" Type="http://schemas.openxmlformats.org/officeDocument/2006/relationships/image" Target="../media/image129.emf"/><Relationship Id="rId66" Type="http://schemas.openxmlformats.org/officeDocument/2006/relationships/oleObject" Target="../embeddings/Microsoft_Office_Excel_97-2003-Arbeitsblatt4.xls"/><Relationship Id="rId5" Type="http://schemas.openxmlformats.org/officeDocument/2006/relationships/oleObject" Target="../embeddings/Microsoft_Office_Excel_97-2003-Arbeitsblatt2.xls"/><Relationship Id="rId15" Type="http://schemas.openxmlformats.org/officeDocument/2006/relationships/image" Target="../media/image83.emf"/><Relationship Id="rId23" Type="http://schemas.openxmlformats.org/officeDocument/2006/relationships/image" Target="../media/image98.png"/><Relationship Id="rId28" Type="http://schemas.openxmlformats.org/officeDocument/2006/relationships/image" Target="../media/image103.emf"/><Relationship Id="rId36" Type="http://schemas.openxmlformats.org/officeDocument/2006/relationships/image" Target="../media/image111.emf"/><Relationship Id="rId49" Type="http://schemas.openxmlformats.org/officeDocument/2006/relationships/image" Target="../media/image121.emf"/><Relationship Id="rId57" Type="http://schemas.openxmlformats.org/officeDocument/2006/relationships/image" Target="../media/image128.emf"/><Relationship Id="rId61" Type="http://schemas.openxmlformats.org/officeDocument/2006/relationships/image" Target="../media/image131.emf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../media/image106.emf"/><Relationship Id="rId44" Type="http://schemas.openxmlformats.org/officeDocument/2006/relationships/image" Target="../media/image80.png"/><Relationship Id="rId52" Type="http://schemas.openxmlformats.org/officeDocument/2006/relationships/image" Target="../media/image123.emf"/><Relationship Id="rId60" Type="http://schemas.openxmlformats.org/officeDocument/2006/relationships/image" Target="NULL"/><Relationship Id="rId65" Type="http://schemas.openxmlformats.org/officeDocument/2006/relationships/oleObject" Target="../embeddings/Microsoft_Office_Excel_97-2003-Arbeitsblatt3.xls"/><Relationship Id="rId4" Type="http://schemas.openxmlformats.org/officeDocument/2006/relationships/oleObject" Target="../embeddings/Microsoft_Office_Excel_97-2003-Arbeitsblatt1.xls"/><Relationship Id="rId9" Type="http://schemas.openxmlformats.org/officeDocument/2006/relationships/image" Target="../media/image93.emf"/><Relationship Id="rId14" Type="http://schemas.openxmlformats.org/officeDocument/2006/relationships/image" Target="../media/image97.emf"/><Relationship Id="rId22" Type="http://schemas.openxmlformats.org/officeDocument/2006/relationships/image" Target="NULL"/><Relationship Id="rId27" Type="http://schemas.openxmlformats.org/officeDocument/2006/relationships/image" Target="../media/image102.emf"/><Relationship Id="rId30" Type="http://schemas.openxmlformats.org/officeDocument/2006/relationships/image" Target="../media/image105.emf"/><Relationship Id="rId35" Type="http://schemas.openxmlformats.org/officeDocument/2006/relationships/image" Target="../media/image110.emf"/><Relationship Id="rId43" Type="http://schemas.openxmlformats.org/officeDocument/2006/relationships/image" Target="../media/image118.emf"/><Relationship Id="rId48" Type="http://schemas.openxmlformats.org/officeDocument/2006/relationships/image" Target="../media/image120.emf"/><Relationship Id="rId56" Type="http://schemas.openxmlformats.org/officeDocument/2006/relationships/image" Target="../media/image127.emf"/><Relationship Id="rId64" Type="http://schemas.openxmlformats.org/officeDocument/2006/relationships/image" Target="../media/image134.emf"/><Relationship Id="rId8" Type="http://schemas.openxmlformats.org/officeDocument/2006/relationships/image" Target="../media/image92.emf"/><Relationship Id="rId51" Type="http://schemas.openxmlformats.org/officeDocument/2006/relationships/image" Target="NULL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95.emf"/><Relationship Id="rId17" Type="http://schemas.openxmlformats.org/officeDocument/2006/relationships/image" Target="../media/image85.emf"/><Relationship Id="rId25" Type="http://schemas.openxmlformats.org/officeDocument/2006/relationships/image" Target="../media/image100.emf"/><Relationship Id="rId33" Type="http://schemas.openxmlformats.org/officeDocument/2006/relationships/image" Target="../media/image108.emf"/><Relationship Id="rId38" Type="http://schemas.openxmlformats.org/officeDocument/2006/relationships/image" Target="../media/image113.emf"/><Relationship Id="rId46" Type="http://schemas.openxmlformats.org/officeDocument/2006/relationships/image" Target="../media/image28.png"/><Relationship Id="rId59" Type="http://schemas.openxmlformats.org/officeDocument/2006/relationships/image" Target="../media/image13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eg"/><Relationship Id="rId2" Type="http://schemas.openxmlformats.org/officeDocument/2006/relationships/image" Target="../media/image1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7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612780"/>
            <a:ext cx="8915400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V6 People &amp;Organization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14600" y="2209800"/>
            <a:ext cx="6400800" cy="381000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Security and Access Control Concepts and </a:t>
            </a:r>
            <a:r>
              <a:rPr lang="fr-FR" dirty="0" err="1" smtClean="0"/>
              <a:t>Implementation</a:t>
            </a:r>
            <a:r>
              <a:rPr lang="fr-FR" dirty="0" smtClean="0"/>
              <a:t> for R2009x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8509" t="27442" r="24716" b="15358"/>
          <a:stretch>
            <a:fillRect/>
          </a:stretch>
        </p:blipFill>
        <p:spPr bwMode="auto">
          <a:xfrm>
            <a:off x="304800" y="3124200"/>
            <a:ext cx="5257800" cy="3624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/>
          <a:srcRect l="7131" t="21752" r="22204" b="25881"/>
          <a:stretch>
            <a:fillRect/>
          </a:stretch>
        </p:blipFill>
        <p:spPr bwMode="auto">
          <a:xfrm>
            <a:off x="5410200" y="990600"/>
            <a:ext cx="357788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Security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dirty="0" smtClean="0"/>
              <a:t>Security rules based on:</a:t>
            </a:r>
          </a:p>
          <a:p>
            <a:pPr lvl="1"/>
            <a:r>
              <a:rPr lang="en-US" dirty="0" smtClean="0"/>
              <a:t>Specific Restricted Data Access</a:t>
            </a:r>
          </a:p>
          <a:p>
            <a:r>
              <a:rPr lang="en-US" b="0" dirty="0" smtClean="0"/>
              <a:t>Typical rules:</a:t>
            </a:r>
          </a:p>
          <a:p>
            <a:pPr lvl="1"/>
            <a:r>
              <a:rPr lang="fr-FR" dirty="0" smtClean="0"/>
              <a:t>T</a:t>
            </a:r>
            <a:r>
              <a:rPr lang="en-US" dirty="0" smtClean="0"/>
              <a:t>he visibility of the data can be</a:t>
            </a:r>
          </a:p>
          <a:p>
            <a:pPr lvl="1">
              <a:buNone/>
            </a:pPr>
            <a:r>
              <a:rPr lang="en-US" dirty="0" smtClean="0"/>
              <a:t>	forbidden to specific organizations.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400" y="2667000"/>
            <a:ext cx="59663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WP 003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55" name="Curved Connector 54"/>
          <p:cNvCxnSpPr>
            <a:stCxn id="43" idx="1"/>
          </p:cNvCxnSpPr>
          <p:nvPr/>
        </p:nvCxnSpPr>
        <p:spPr>
          <a:xfrm rot="10800000">
            <a:off x="7620000" y="2057401"/>
            <a:ext cx="152400" cy="732711"/>
          </a:xfrm>
          <a:prstGeom prst="curvedConnector2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0" y="4724400"/>
            <a:ext cx="1667444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Restricted Data  (hidden)</a:t>
            </a:r>
          </a:p>
          <a:p>
            <a:pPr algn="ctr"/>
            <a:r>
              <a:rPr lang="en-US" sz="1000" b="1" dirty="0" smtClean="0">
                <a:solidFill>
                  <a:schemeClr val="bg1"/>
                </a:solidFill>
              </a:rPr>
              <a:t> for the same Work Package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7" name="Curved Connector 46"/>
          <p:cNvCxnSpPr>
            <a:stCxn id="29" idx="1"/>
          </p:cNvCxnSpPr>
          <p:nvPr/>
        </p:nvCxnSpPr>
        <p:spPr>
          <a:xfrm rot="10800000" flipV="1">
            <a:off x="3429000" y="4924455"/>
            <a:ext cx="381000" cy="104744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90600" y="3352800"/>
            <a:ext cx="2576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Restricted Data Access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38400" y="6324600"/>
            <a:ext cx="128913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Not Restricted Data </a:t>
            </a:r>
          </a:p>
        </p:txBody>
      </p:sp>
      <p:cxnSp>
        <p:nvCxnSpPr>
          <p:cNvPr id="67" name="Curved Connector 46"/>
          <p:cNvCxnSpPr>
            <a:stCxn id="66" idx="1"/>
          </p:cNvCxnSpPr>
          <p:nvPr/>
        </p:nvCxnSpPr>
        <p:spPr>
          <a:xfrm rot="10800000">
            <a:off x="1676400" y="5486401"/>
            <a:ext cx="762000" cy="961311"/>
          </a:xfrm>
          <a:prstGeom prst="curvedConnector2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400801" y="1219200"/>
            <a:ext cx="1079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Work Package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Curved Connector 19"/>
          <p:cNvCxnSpPr>
            <a:stCxn id="43" idx="1"/>
          </p:cNvCxnSpPr>
          <p:nvPr/>
        </p:nvCxnSpPr>
        <p:spPr>
          <a:xfrm rot="10800000">
            <a:off x="6400800" y="2362201"/>
            <a:ext cx="1371600" cy="42791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14488" y="1504950"/>
            <a:ext cx="522287" cy="4667250"/>
          </a:xfrm>
          <a:prstGeom prst="rect">
            <a:avLst/>
          </a:prstGeom>
          <a:solidFill>
            <a:srgbClr val="FFCC00"/>
          </a:solidFill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257425" y="354582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Illustration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801091" y="160020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2252663" y="1600200"/>
            <a:ext cx="5329237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Objective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2254250" y="257694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P&amp;O - Concepts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gray">
          <a:xfrm>
            <a:off x="2254250" y="209386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Customer Security Constraints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254250" y="3066012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Data Model - Security Relationship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2260887" y="4473742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Deployment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gray">
          <a:xfrm>
            <a:off x="2260887" y="513152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OOTB P&amp;O and Security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2258289" y="561851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Customization Best Practices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794165" y="209386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2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1794165" y="2576946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3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1794165" y="3066012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4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1794165" y="354193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5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1922418" y="4473742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6.1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1801092" y="513152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7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01092" y="5616444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8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2251980" y="400812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Deployment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1785258" y="400812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2260887" y="4795960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Deployment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1922418" y="4795960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6.2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Person</a:t>
            </a:r>
          </a:p>
          <a:p>
            <a:pPr lvl="1"/>
            <a:r>
              <a:rPr lang="en-US" b="0" dirty="0" smtClean="0">
                <a:solidFill>
                  <a:srgbClr val="120C80"/>
                </a:solidFill>
              </a:rPr>
              <a:t>Represents a logical user</a:t>
            </a:r>
            <a:endParaRPr lang="en-US" dirty="0" smtClean="0">
              <a:solidFill>
                <a:srgbClr val="120C80"/>
              </a:solidFill>
            </a:endParaRPr>
          </a:p>
          <a:p>
            <a:pPr lvl="1"/>
            <a:r>
              <a:rPr lang="en-US" dirty="0" smtClean="0">
                <a:solidFill>
                  <a:srgbClr val="120C80"/>
                </a:solidFill>
              </a:rPr>
              <a:t>Has a user id and a password to login ENOVIA</a:t>
            </a:r>
          </a:p>
          <a:p>
            <a:pPr lvl="1"/>
            <a:r>
              <a:rPr lang="en-US" dirty="0" smtClean="0">
                <a:solidFill>
                  <a:srgbClr val="120C80"/>
                </a:solidFill>
              </a:rPr>
              <a:t>The user id can be different from OS login</a:t>
            </a:r>
          </a:p>
          <a:p>
            <a:pPr lvl="1"/>
            <a:r>
              <a:rPr lang="en-US" dirty="0" smtClean="0">
                <a:solidFill>
                  <a:srgbClr val="120C80"/>
                </a:solidFill>
              </a:rPr>
              <a:t>The user id  can be administrated within LDAP</a:t>
            </a:r>
          </a:p>
          <a:p>
            <a:pPr lvl="1"/>
            <a:r>
              <a:rPr lang="en-US" dirty="0" smtClean="0">
                <a:solidFill>
                  <a:srgbClr val="120C80"/>
                </a:solidFill>
              </a:rPr>
              <a:t>He belongs to an organization</a:t>
            </a:r>
          </a:p>
          <a:p>
            <a:pPr lvl="1"/>
            <a:r>
              <a:rPr lang="en-US" dirty="0" smtClean="0">
                <a:solidFill>
                  <a:srgbClr val="120C80"/>
                </a:solidFill>
              </a:rPr>
              <a:t>He has a role</a:t>
            </a:r>
          </a:p>
          <a:p>
            <a:pPr lvl="1"/>
            <a:endParaRPr lang="fr-FR" dirty="0" smtClean="0">
              <a:solidFill>
                <a:srgbClr val="120C80"/>
              </a:solidFill>
            </a:endParaRPr>
          </a:p>
          <a:p>
            <a:pPr lvl="1"/>
            <a:endParaRPr lang="fr-FR" dirty="0" smtClean="0">
              <a:solidFill>
                <a:srgbClr val="120C80"/>
              </a:solidFill>
            </a:endParaRPr>
          </a:p>
          <a:p>
            <a:pPr lvl="1"/>
            <a:endParaRPr lang="fr-FR" dirty="0" smtClean="0">
              <a:solidFill>
                <a:srgbClr val="120C80"/>
              </a:solidFill>
            </a:endParaRPr>
          </a:p>
          <a:p>
            <a:pPr lvl="1"/>
            <a:endParaRPr lang="en-US" dirty="0" smtClean="0">
              <a:solidFill>
                <a:srgbClr val="120C80"/>
              </a:solidFill>
            </a:endParaRPr>
          </a:p>
          <a:p>
            <a:r>
              <a:rPr lang="en-US" dirty="0" smtClean="0">
                <a:solidFill>
                  <a:srgbClr val="120C80"/>
                </a:solidFill>
              </a:rPr>
              <a:t>Organization</a:t>
            </a:r>
          </a:p>
          <a:p>
            <a:pPr lvl="1"/>
            <a:r>
              <a:rPr lang="en-US" dirty="0" smtClean="0"/>
              <a:t>Defines a group of persons belonging to a same operational company entity</a:t>
            </a:r>
            <a:endParaRPr lang="en-US" dirty="0" smtClean="0">
              <a:solidFill>
                <a:srgbClr val="120C80"/>
              </a:solidFill>
            </a:endParaRPr>
          </a:p>
          <a:p>
            <a:pPr lvl="1"/>
            <a:r>
              <a:rPr lang="en-US" dirty="0" smtClean="0"/>
              <a:t>Can be a business unit, or a department of the company</a:t>
            </a:r>
          </a:p>
          <a:p>
            <a:pPr lvl="1"/>
            <a:r>
              <a:rPr lang="en-US" dirty="0" smtClean="0">
                <a:solidFill>
                  <a:srgbClr val="120C80"/>
                </a:solidFill>
              </a:rPr>
              <a:t>Organizations can be connected in a hierarchical manner. This hierarchical structure can provide privileges by inheritance.</a:t>
            </a:r>
          </a:p>
        </p:txBody>
      </p:sp>
      <p:sp>
        <p:nvSpPr>
          <p:cNvPr id="40" name="Rectangle 101"/>
          <p:cNvSpPr>
            <a:spLocks noChangeArrowheads="1"/>
          </p:cNvSpPr>
          <p:nvPr/>
        </p:nvSpPr>
        <p:spPr bwMode="auto">
          <a:xfrm>
            <a:off x="7696200" y="1676400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Mrs.Smith</a:t>
            </a: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P&amp;O - Concepts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  <p:sp>
        <p:nvSpPr>
          <p:cNvPr id="6" name="Rectangle 101"/>
          <p:cNvSpPr>
            <a:spLocks noChangeArrowheads="1"/>
          </p:cNvSpPr>
          <p:nvPr/>
        </p:nvSpPr>
        <p:spPr bwMode="auto">
          <a:xfrm>
            <a:off x="6858000" y="1676400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Mr.Doe</a:t>
            </a: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7" name="Picture 15" descr="businessma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887582"/>
            <a:ext cx="438150" cy="438150"/>
          </a:xfrm>
          <a:prstGeom prst="rect">
            <a:avLst/>
          </a:prstGeom>
          <a:noFill/>
        </p:spPr>
      </p:pic>
      <p:sp>
        <p:nvSpPr>
          <p:cNvPr id="8" name="Rectangle 101"/>
          <p:cNvSpPr>
            <a:spLocks noChangeArrowheads="1"/>
          </p:cNvSpPr>
          <p:nvPr/>
        </p:nvSpPr>
        <p:spPr bwMode="auto">
          <a:xfrm>
            <a:off x="7266710" y="2865842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OEM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39" name="Picture 10" descr="user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7818" y="1891146"/>
            <a:ext cx="514350" cy="457200"/>
          </a:xfrm>
          <a:prstGeom prst="rect">
            <a:avLst/>
          </a:prstGeom>
          <a:noFill/>
        </p:spPr>
      </p:pic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7391400" y="3124200"/>
          <a:ext cx="495300" cy="449837"/>
        </p:xfrm>
        <a:graphic>
          <a:graphicData uri="http://schemas.openxmlformats.org/presentationml/2006/ole">
            <p:oleObj spid="_x0000_s3073" name="Clip" r:id="rId5" imgW="2826720" imgH="3497040" progId="">
              <p:embed/>
            </p:oleObj>
          </a:graphicData>
        </a:graphic>
      </p:graphicFrame>
      <p:cxnSp>
        <p:nvCxnSpPr>
          <p:cNvPr id="106" name="AutoShape 26"/>
          <p:cNvCxnSpPr>
            <a:cxnSpLocks noChangeShapeType="1"/>
            <a:stCxn id="8" idx="2"/>
            <a:endCxn id="145" idx="0"/>
          </p:cNvCxnSpPr>
          <p:nvPr/>
        </p:nvCxnSpPr>
        <p:spPr bwMode="auto">
          <a:xfrm rot="16200000" flipH="1">
            <a:off x="7741545" y="3556837"/>
            <a:ext cx="274320" cy="4619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12" name="AutoShape 26"/>
          <p:cNvCxnSpPr>
            <a:cxnSpLocks noChangeShapeType="1"/>
            <a:stCxn id="8" idx="2"/>
            <a:endCxn id="115" idx="0"/>
          </p:cNvCxnSpPr>
          <p:nvPr/>
        </p:nvCxnSpPr>
        <p:spPr bwMode="auto">
          <a:xfrm rot="5400000">
            <a:off x="7284345" y="3561627"/>
            <a:ext cx="274320" cy="45241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15" name="Rectangle 101"/>
          <p:cNvSpPr>
            <a:spLocks noChangeArrowheads="1"/>
          </p:cNvSpPr>
          <p:nvPr/>
        </p:nvSpPr>
        <p:spPr bwMode="auto">
          <a:xfrm>
            <a:off x="6792964" y="3924992"/>
            <a:ext cx="804672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Supplier 01</a:t>
            </a: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grpSp>
        <p:nvGrpSpPr>
          <p:cNvPr id="116" name="Group 187"/>
          <p:cNvGrpSpPr>
            <a:grpSpLocks/>
          </p:cNvGrpSpPr>
          <p:nvPr/>
        </p:nvGrpSpPr>
        <p:grpSpPr bwMode="auto">
          <a:xfrm>
            <a:off x="7076582" y="4153592"/>
            <a:ext cx="252412" cy="328613"/>
            <a:chOff x="2466" y="1501"/>
            <a:chExt cx="729" cy="1522"/>
          </a:xfrm>
        </p:grpSpPr>
        <p:sp>
          <p:nvSpPr>
            <p:cNvPr id="117" name="Freeform 188"/>
            <p:cNvSpPr>
              <a:spLocks/>
            </p:cNvSpPr>
            <p:nvPr/>
          </p:nvSpPr>
          <p:spPr bwMode="auto">
            <a:xfrm>
              <a:off x="2466" y="1591"/>
              <a:ext cx="728" cy="167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415" y="167"/>
                </a:cxn>
                <a:cxn ang="0">
                  <a:pos x="728" y="49"/>
                </a:cxn>
                <a:cxn ang="0">
                  <a:pos x="346" y="0"/>
                </a:cxn>
                <a:cxn ang="0">
                  <a:pos x="0" y="99"/>
                </a:cxn>
              </a:cxnLst>
              <a:rect l="0" t="0" r="r" b="b"/>
              <a:pathLst>
                <a:path w="728" h="167">
                  <a:moveTo>
                    <a:pt x="0" y="99"/>
                  </a:moveTo>
                  <a:lnTo>
                    <a:pt x="415" y="167"/>
                  </a:lnTo>
                  <a:lnTo>
                    <a:pt x="728" y="49"/>
                  </a:lnTo>
                  <a:lnTo>
                    <a:pt x="346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DF3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89"/>
            <p:cNvSpPr>
              <a:spLocks/>
            </p:cNvSpPr>
            <p:nvPr/>
          </p:nvSpPr>
          <p:spPr bwMode="auto">
            <a:xfrm>
              <a:off x="2466" y="1688"/>
              <a:ext cx="415" cy="13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5" y="69"/>
                </a:cxn>
                <a:cxn ang="0">
                  <a:pos x="415" y="1334"/>
                </a:cxn>
                <a:cxn ang="0">
                  <a:pos x="327" y="1305"/>
                </a:cxn>
                <a:cxn ang="0">
                  <a:pos x="328" y="1145"/>
                </a:cxn>
                <a:cxn ang="0">
                  <a:pos x="211" y="1099"/>
                </a:cxn>
                <a:cxn ang="0">
                  <a:pos x="211" y="1242"/>
                </a:cxn>
                <a:cxn ang="0">
                  <a:pos x="145" y="1212"/>
                </a:cxn>
                <a:cxn ang="0">
                  <a:pos x="145" y="1070"/>
                </a:cxn>
                <a:cxn ang="0">
                  <a:pos x="52" y="1028"/>
                </a:cxn>
                <a:cxn ang="0">
                  <a:pos x="52" y="1172"/>
                </a:cxn>
                <a:cxn ang="0">
                  <a:pos x="0" y="1149"/>
                </a:cxn>
                <a:cxn ang="0">
                  <a:pos x="0" y="0"/>
                </a:cxn>
              </a:cxnLst>
              <a:rect l="0" t="0" r="r" b="b"/>
              <a:pathLst>
                <a:path w="415" h="1334">
                  <a:moveTo>
                    <a:pt x="0" y="0"/>
                  </a:moveTo>
                  <a:lnTo>
                    <a:pt x="415" y="69"/>
                  </a:lnTo>
                  <a:lnTo>
                    <a:pt x="415" y="1334"/>
                  </a:lnTo>
                  <a:lnTo>
                    <a:pt x="327" y="1305"/>
                  </a:lnTo>
                  <a:lnTo>
                    <a:pt x="328" y="1145"/>
                  </a:lnTo>
                  <a:lnTo>
                    <a:pt x="211" y="1099"/>
                  </a:lnTo>
                  <a:lnTo>
                    <a:pt x="211" y="1242"/>
                  </a:lnTo>
                  <a:lnTo>
                    <a:pt x="145" y="1212"/>
                  </a:lnTo>
                  <a:lnTo>
                    <a:pt x="145" y="1070"/>
                  </a:lnTo>
                  <a:lnTo>
                    <a:pt x="52" y="1028"/>
                  </a:lnTo>
                  <a:lnTo>
                    <a:pt x="52" y="1172"/>
                  </a:lnTo>
                  <a:lnTo>
                    <a:pt x="0" y="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9" name="Group 190"/>
            <p:cNvGrpSpPr>
              <a:grpSpLocks/>
            </p:cNvGrpSpPr>
            <p:nvPr/>
          </p:nvGrpSpPr>
          <p:grpSpPr bwMode="auto">
            <a:xfrm>
              <a:off x="2480" y="1501"/>
              <a:ext cx="715" cy="1522"/>
              <a:chOff x="2480" y="1501"/>
              <a:chExt cx="715" cy="1522"/>
            </a:xfrm>
          </p:grpSpPr>
          <p:sp>
            <p:nvSpPr>
              <p:cNvPr id="120" name="Freeform 191"/>
              <p:cNvSpPr>
                <a:spLocks/>
              </p:cNvSpPr>
              <p:nvPr/>
            </p:nvSpPr>
            <p:spPr bwMode="auto">
              <a:xfrm>
                <a:off x="2881" y="1639"/>
                <a:ext cx="314" cy="1384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310" y="0"/>
                  </a:cxn>
                  <a:cxn ang="0">
                    <a:pos x="314" y="1070"/>
                  </a:cxn>
                  <a:cxn ang="0">
                    <a:pos x="0" y="1384"/>
                  </a:cxn>
                  <a:cxn ang="0">
                    <a:pos x="0" y="117"/>
                  </a:cxn>
                </a:cxnLst>
                <a:rect l="0" t="0" r="r" b="b"/>
                <a:pathLst>
                  <a:path w="314" h="1384">
                    <a:moveTo>
                      <a:pt x="0" y="117"/>
                    </a:moveTo>
                    <a:lnTo>
                      <a:pt x="310" y="0"/>
                    </a:lnTo>
                    <a:lnTo>
                      <a:pt x="314" y="1070"/>
                    </a:lnTo>
                    <a:lnTo>
                      <a:pt x="0" y="1384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DF1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192"/>
              <p:cNvGrpSpPr>
                <a:grpSpLocks/>
              </p:cNvGrpSpPr>
              <p:nvPr/>
            </p:nvGrpSpPr>
            <p:grpSpPr bwMode="auto">
              <a:xfrm>
                <a:off x="2677" y="2782"/>
                <a:ext cx="121" cy="148"/>
                <a:chOff x="2677" y="2782"/>
                <a:chExt cx="121" cy="148"/>
              </a:xfrm>
            </p:grpSpPr>
            <p:sp>
              <p:nvSpPr>
                <p:cNvPr id="143" name="Freeform 193"/>
                <p:cNvSpPr>
                  <a:spLocks/>
                </p:cNvSpPr>
                <p:nvPr/>
              </p:nvSpPr>
              <p:spPr bwMode="auto">
                <a:xfrm>
                  <a:off x="2744" y="2810"/>
                  <a:ext cx="54" cy="1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79"/>
                    </a:cxn>
                    <a:cxn ang="0">
                      <a:pos x="54" y="104"/>
                    </a:cxn>
                    <a:cxn ang="0">
                      <a:pos x="54" y="2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" h="104">
                      <a:moveTo>
                        <a:pt x="0" y="0"/>
                      </a:moveTo>
                      <a:lnTo>
                        <a:pt x="0" y="79"/>
                      </a:lnTo>
                      <a:lnTo>
                        <a:pt x="54" y="104"/>
                      </a:lnTo>
                      <a:lnTo>
                        <a:pt x="54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194"/>
                <p:cNvSpPr>
                  <a:spLocks/>
                </p:cNvSpPr>
                <p:nvPr/>
              </p:nvSpPr>
              <p:spPr bwMode="auto">
                <a:xfrm>
                  <a:off x="2677" y="2782"/>
                  <a:ext cx="70" cy="1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48"/>
                    </a:cxn>
                    <a:cxn ang="0">
                      <a:pos x="70" y="105"/>
                    </a:cxn>
                    <a:cxn ang="0">
                      <a:pos x="70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" h="148">
                      <a:moveTo>
                        <a:pt x="0" y="0"/>
                      </a:moveTo>
                      <a:lnTo>
                        <a:pt x="0" y="148"/>
                      </a:lnTo>
                      <a:lnTo>
                        <a:pt x="70" y="105"/>
                      </a:lnTo>
                      <a:lnTo>
                        <a:pt x="70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1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2" name="Group 195"/>
              <p:cNvGrpSpPr>
                <a:grpSpLocks/>
              </p:cNvGrpSpPr>
              <p:nvPr/>
            </p:nvGrpSpPr>
            <p:grpSpPr bwMode="auto">
              <a:xfrm>
                <a:off x="2517" y="2711"/>
                <a:ext cx="123" cy="150"/>
                <a:chOff x="2517" y="2711"/>
                <a:chExt cx="123" cy="150"/>
              </a:xfrm>
            </p:grpSpPr>
            <p:sp>
              <p:nvSpPr>
                <p:cNvPr id="141" name="Freeform 196"/>
                <p:cNvSpPr>
                  <a:spLocks/>
                </p:cNvSpPr>
                <p:nvPr/>
              </p:nvSpPr>
              <p:spPr bwMode="auto">
                <a:xfrm>
                  <a:off x="2586" y="2739"/>
                  <a:ext cx="54" cy="1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0"/>
                    </a:cxn>
                    <a:cxn ang="0">
                      <a:pos x="54" y="104"/>
                    </a:cxn>
                    <a:cxn ang="0">
                      <a:pos x="54" y="2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" h="104">
                      <a:moveTo>
                        <a:pt x="0" y="0"/>
                      </a:moveTo>
                      <a:lnTo>
                        <a:pt x="0" y="80"/>
                      </a:lnTo>
                      <a:lnTo>
                        <a:pt x="54" y="104"/>
                      </a:lnTo>
                      <a:lnTo>
                        <a:pt x="54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97"/>
                <p:cNvSpPr>
                  <a:spLocks/>
                </p:cNvSpPr>
                <p:nvPr/>
              </p:nvSpPr>
              <p:spPr bwMode="auto">
                <a:xfrm>
                  <a:off x="2517" y="2711"/>
                  <a:ext cx="70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50"/>
                    </a:cxn>
                    <a:cxn ang="0">
                      <a:pos x="70" y="108"/>
                    </a:cxn>
                    <a:cxn ang="0">
                      <a:pos x="70" y="3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" h="150">
                      <a:moveTo>
                        <a:pt x="0" y="0"/>
                      </a:moveTo>
                      <a:lnTo>
                        <a:pt x="0" y="150"/>
                      </a:lnTo>
                      <a:lnTo>
                        <a:pt x="70" y="108"/>
                      </a:lnTo>
                      <a:lnTo>
                        <a:pt x="70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1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98"/>
              <p:cNvGrpSpPr>
                <a:grpSpLocks/>
              </p:cNvGrpSpPr>
              <p:nvPr/>
            </p:nvGrpSpPr>
            <p:grpSpPr bwMode="auto">
              <a:xfrm>
                <a:off x="2480" y="1719"/>
                <a:ext cx="374" cy="1055"/>
                <a:chOff x="2480" y="1719"/>
                <a:chExt cx="374" cy="1055"/>
              </a:xfrm>
            </p:grpSpPr>
            <p:sp>
              <p:nvSpPr>
                <p:cNvPr id="130" name="Freeform 199"/>
                <p:cNvSpPr>
                  <a:spLocks/>
                </p:cNvSpPr>
                <p:nvPr/>
              </p:nvSpPr>
              <p:spPr bwMode="auto">
                <a:xfrm>
                  <a:off x="2495" y="1722"/>
                  <a:ext cx="339" cy="105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9" y="56"/>
                    </a:cxn>
                    <a:cxn ang="0">
                      <a:pos x="339" y="1052"/>
                    </a:cxn>
                    <a:cxn ang="0">
                      <a:pos x="2" y="91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9" h="1052">
                      <a:moveTo>
                        <a:pt x="0" y="0"/>
                      </a:moveTo>
                      <a:lnTo>
                        <a:pt x="339" y="56"/>
                      </a:lnTo>
                      <a:lnTo>
                        <a:pt x="339" y="1052"/>
                      </a:lnTo>
                      <a:lnTo>
                        <a:pt x="2" y="9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1" name="Group 200"/>
                <p:cNvGrpSpPr>
                  <a:grpSpLocks/>
                </p:cNvGrpSpPr>
                <p:nvPr/>
              </p:nvGrpSpPr>
              <p:grpSpPr bwMode="auto">
                <a:xfrm>
                  <a:off x="2480" y="1719"/>
                  <a:ext cx="374" cy="1033"/>
                  <a:chOff x="2480" y="1719"/>
                  <a:chExt cx="374" cy="1033"/>
                </a:xfrm>
              </p:grpSpPr>
              <p:sp>
                <p:nvSpPr>
                  <p:cNvPr id="132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2483" y="2510"/>
                    <a:ext cx="371" cy="125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2480" y="2377"/>
                    <a:ext cx="371" cy="108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488" y="2241"/>
                    <a:ext cx="363" cy="96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2485" y="2099"/>
                    <a:ext cx="363" cy="88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2492" y="1963"/>
                    <a:ext cx="356" cy="73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7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480" y="1838"/>
                    <a:ext cx="364" cy="62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2567" y="1719"/>
                    <a:ext cx="0" cy="962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651" y="1736"/>
                    <a:ext cx="0" cy="985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741" y="1750"/>
                    <a:ext cx="0" cy="1002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4" name="Group 210"/>
              <p:cNvGrpSpPr>
                <a:grpSpLocks/>
              </p:cNvGrpSpPr>
              <p:nvPr/>
            </p:nvGrpSpPr>
            <p:grpSpPr bwMode="auto">
              <a:xfrm>
                <a:off x="2621" y="1501"/>
                <a:ext cx="435" cy="214"/>
                <a:chOff x="2621" y="1501"/>
                <a:chExt cx="435" cy="214"/>
              </a:xfrm>
            </p:grpSpPr>
            <p:grpSp>
              <p:nvGrpSpPr>
                <p:cNvPr id="125" name="Group 211"/>
                <p:cNvGrpSpPr>
                  <a:grpSpLocks/>
                </p:cNvGrpSpPr>
                <p:nvPr/>
              </p:nvGrpSpPr>
              <p:grpSpPr bwMode="auto">
                <a:xfrm>
                  <a:off x="2621" y="1501"/>
                  <a:ext cx="435" cy="214"/>
                  <a:chOff x="2621" y="1501"/>
                  <a:chExt cx="435" cy="214"/>
                </a:xfrm>
              </p:grpSpPr>
              <p:sp>
                <p:nvSpPr>
                  <p:cNvPr id="127" name="Freeform 212"/>
                  <p:cNvSpPr>
                    <a:spLocks/>
                  </p:cNvSpPr>
                  <p:nvPr/>
                </p:nvSpPr>
                <p:spPr bwMode="auto">
                  <a:xfrm>
                    <a:off x="2621" y="1501"/>
                    <a:ext cx="435" cy="85"/>
                  </a:xfrm>
                  <a:custGeom>
                    <a:avLst/>
                    <a:gdLst/>
                    <a:ahLst/>
                    <a:cxnLst>
                      <a:cxn ang="0">
                        <a:pos x="0" y="55"/>
                      </a:cxn>
                      <a:cxn ang="0">
                        <a:pos x="253" y="85"/>
                      </a:cxn>
                      <a:cxn ang="0">
                        <a:pos x="435" y="28"/>
                      </a:cxn>
                      <a:cxn ang="0">
                        <a:pos x="189" y="0"/>
                      </a:cxn>
                      <a:cxn ang="0">
                        <a:pos x="0" y="55"/>
                      </a:cxn>
                    </a:cxnLst>
                    <a:rect l="0" t="0" r="r" b="b"/>
                    <a:pathLst>
                      <a:path w="435" h="85">
                        <a:moveTo>
                          <a:pt x="0" y="55"/>
                        </a:moveTo>
                        <a:lnTo>
                          <a:pt x="253" y="85"/>
                        </a:lnTo>
                        <a:lnTo>
                          <a:pt x="435" y="28"/>
                        </a:lnTo>
                        <a:lnTo>
                          <a:pt x="189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DF3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213"/>
                  <p:cNvSpPr>
                    <a:spLocks/>
                  </p:cNvSpPr>
                  <p:nvPr/>
                </p:nvSpPr>
                <p:spPr bwMode="auto">
                  <a:xfrm>
                    <a:off x="2873" y="1529"/>
                    <a:ext cx="180" cy="186"/>
                  </a:xfrm>
                  <a:custGeom>
                    <a:avLst/>
                    <a:gdLst/>
                    <a:ahLst/>
                    <a:cxnLst>
                      <a:cxn ang="0">
                        <a:pos x="0" y="57"/>
                      </a:cxn>
                      <a:cxn ang="0">
                        <a:pos x="180" y="0"/>
                      </a:cxn>
                      <a:cxn ang="0">
                        <a:pos x="180" y="118"/>
                      </a:cxn>
                      <a:cxn ang="0">
                        <a:pos x="0" y="186"/>
                      </a:cxn>
                      <a:cxn ang="0">
                        <a:pos x="0" y="57"/>
                      </a:cxn>
                    </a:cxnLst>
                    <a:rect l="0" t="0" r="r" b="b"/>
                    <a:pathLst>
                      <a:path w="180" h="186">
                        <a:moveTo>
                          <a:pt x="0" y="57"/>
                        </a:moveTo>
                        <a:lnTo>
                          <a:pt x="180" y="0"/>
                        </a:lnTo>
                        <a:lnTo>
                          <a:pt x="180" y="118"/>
                        </a:lnTo>
                        <a:lnTo>
                          <a:pt x="0" y="186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DF1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214"/>
                  <p:cNvSpPr>
                    <a:spLocks/>
                  </p:cNvSpPr>
                  <p:nvPr/>
                </p:nvSpPr>
                <p:spPr bwMode="auto">
                  <a:xfrm>
                    <a:off x="2621" y="1556"/>
                    <a:ext cx="252" cy="159"/>
                  </a:xfrm>
                  <a:custGeom>
                    <a:avLst/>
                    <a:gdLst/>
                    <a:ahLst/>
                    <a:cxnLst>
                      <a:cxn ang="0">
                        <a:pos x="252" y="30"/>
                      </a:cxn>
                      <a:cxn ang="0">
                        <a:pos x="252" y="159"/>
                      </a:cxn>
                      <a:cxn ang="0">
                        <a:pos x="0" y="123"/>
                      </a:cxn>
                      <a:cxn ang="0">
                        <a:pos x="0" y="0"/>
                      </a:cxn>
                      <a:cxn ang="0">
                        <a:pos x="252" y="30"/>
                      </a:cxn>
                    </a:cxnLst>
                    <a:rect l="0" t="0" r="r" b="b"/>
                    <a:pathLst>
                      <a:path w="252" h="159">
                        <a:moveTo>
                          <a:pt x="252" y="30"/>
                        </a:moveTo>
                        <a:lnTo>
                          <a:pt x="252" y="159"/>
                        </a:lnTo>
                        <a:lnTo>
                          <a:pt x="0" y="123"/>
                        </a:lnTo>
                        <a:lnTo>
                          <a:pt x="0" y="0"/>
                        </a:lnTo>
                        <a:lnTo>
                          <a:pt x="252" y="30"/>
                        </a:lnTo>
                        <a:close/>
                      </a:path>
                    </a:pathLst>
                  </a:custGeom>
                  <a:solidFill>
                    <a:srgbClr val="FF5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6" name="Freeform 215"/>
                <p:cNvSpPr>
                  <a:spLocks/>
                </p:cNvSpPr>
                <p:nvPr/>
              </p:nvSpPr>
              <p:spPr bwMode="auto">
                <a:xfrm>
                  <a:off x="2654" y="1582"/>
                  <a:ext cx="145" cy="3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45" y="15"/>
                    </a:cxn>
                    <a:cxn ang="0">
                      <a:pos x="145" y="38"/>
                    </a:cxn>
                    <a:cxn ang="0">
                      <a:pos x="0" y="2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45" h="38">
                      <a:moveTo>
                        <a:pt x="1" y="0"/>
                      </a:moveTo>
                      <a:lnTo>
                        <a:pt x="145" y="15"/>
                      </a:lnTo>
                      <a:lnTo>
                        <a:pt x="145" y="38"/>
                      </a:lnTo>
                      <a:lnTo>
                        <a:pt x="0" y="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5" name="Rectangle 101"/>
          <p:cNvSpPr>
            <a:spLocks noChangeArrowheads="1"/>
          </p:cNvSpPr>
          <p:nvPr/>
        </p:nvSpPr>
        <p:spPr bwMode="auto">
          <a:xfrm>
            <a:off x="7707364" y="3924992"/>
            <a:ext cx="804672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Supplier 02</a:t>
            </a: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46" name="Picture 3"/>
          <p:cNvPicPr>
            <a:picLocks noChangeAspect="1" noChangeArrowheads="1"/>
          </p:cNvPicPr>
          <p:nvPr/>
        </p:nvPicPr>
        <p:blipFill>
          <a:blip r:embed="rId6" cstate="print"/>
          <a:srcRect l="74604" t="77330" r="20733" b="10702"/>
          <a:stretch>
            <a:fillRect/>
          </a:stretch>
        </p:blipFill>
        <p:spPr bwMode="auto">
          <a:xfrm>
            <a:off x="8001902" y="4139985"/>
            <a:ext cx="228600" cy="31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2" name="AutoShape 101"/>
          <p:cNvCxnSpPr>
            <a:cxnSpLocks noChangeShapeType="1"/>
            <a:stCxn id="6" idx="1"/>
            <a:endCxn id="115" idx="1"/>
          </p:cNvCxnSpPr>
          <p:nvPr/>
        </p:nvCxnSpPr>
        <p:spPr bwMode="auto">
          <a:xfrm rot="10800000" flipV="1">
            <a:off x="6792964" y="2068814"/>
            <a:ext cx="65036" cy="2176217"/>
          </a:xfrm>
          <a:prstGeom prst="curvedConnector3">
            <a:avLst>
              <a:gd name="adj1" fmla="val 451498"/>
            </a:avLst>
          </a:prstGeom>
          <a:noFill/>
          <a:ln w="19050">
            <a:solidFill>
              <a:srgbClr val="FF6600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53" name="Rectangle 115"/>
          <p:cNvSpPr>
            <a:spLocks noChangeArrowheads="1"/>
          </p:cNvSpPr>
          <p:nvPr/>
        </p:nvSpPr>
        <p:spPr bwMode="auto">
          <a:xfrm>
            <a:off x="8153400" y="2667000"/>
            <a:ext cx="847725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r>
              <a:rPr lang="en-US" sz="800" i="1" dirty="0" smtClean="0">
                <a:latin typeface="Arial" pitchFamily="-109" charset="0"/>
              </a:rPr>
              <a:t>Is a member of</a:t>
            </a:r>
            <a:endParaRPr lang="en-US" sz="800" i="1" dirty="0">
              <a:latin typeface="Arial" pitchFamily="-109" charset="0"/>
            </a:endParaRPr>
          </a:p>
        </p:txBody>
      </p:sp>
      <p:cxnSp>
        <p:nvCxnSpPr>
          <p:cNvPr id="156" name="AutoShape 101"/>
          <p:cNvCxnSpPr>
            <a:cxnSpLocks noChangeShapeType="1"/>
            <a:stCxn id="40" idx="3"/>
            <a:endCxn id="8" idx="3"/>
          </p:cNvCxnSpPr>
          <p:nvPr/>
        </p:nvCxnSpPr>
        <p:spPr bwMode="auto">
          <a:xfrm flipH="1">
            <a:off x="8028710" y="2068815"/>
            <a:ext cx="429490" cy="1189442"/>
          </a:xfrm>
          <a:prstGeom prst="curvedConnector3">
            <a:avLst>
              <a:gd name="adj1" fmla="val -53226"/>
            </a:avLst>
          </a:prstGeom>
          <a:noFill/>
          <a:ln w="19050">
            <a:solidFill>
              <a:srgbClr val="FF6600"/>
            </a:solidFill>
            <a:round/>
            <a:headEnd type="none" w="med" len="med"/>
            <a:tailEnd type="triangle" w="med" len="med"/>
          </a:ln>
          <a:effectLst/>
        </p:spPr>
      </p:cxnSp>
      <p:sp>
        <p:nvSpPr>
          <p:cNvPr id="157" name="Rectangle 115"/>
          <p:cNvSpPr>
            <a:spLocks noChangeArrowheads="1"/>
          </p:cNvSpPr>
          <p:nvPr/>
        </p:nvSpPr>
        <p:spPr bwMode="auto">
          <a:xfrm>
            <a:off x="6096000" y="3124200"/>
            <a:ext cx="847725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r>
              <a:rPr lang="en-US" sz="800" i="1" dirty="0" smtClean="0">
                <a:latin typeface="Arial" pitchFamily="-109" charset="0"/>
              </a:rPr>
              <a:t>Is a member of</a:t>
            </a:r>
            <a:endParaRPr lang="en-US" sz="800" i="1" dirty="0">
              <a:latin typeface="Arial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01"/>
          <p:cNvSpPr>
            <a:spLocks noChangeArrowheads="1"/>
          </p:cNvSpPr>
          <p:nvPr/>
        </p:nvSpPr>
        <p:spPr bwMode="auto">
          <a:xfrm>
            <a:off x="8097982" y="2362200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Reviewer</a:t>
            </a: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P&amp;O - Concepts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  <p:sp>
        <p:nvSpPr>
          <p:cNvPr id="6" name="Rectangle 101"/>
          <p:cNvSpPr>
            <a:spLocks noChangeArrowheads="1"/>
          </p:cNvSpPr>
          <p:nvPr/>
        </p:nvSpPr>
        <p:spPr bwMode="auto">
          <a:xfrm>
            <a:off x="7010400" y="2362200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Designer</a:t>
            </a: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12" name="AutoShape 26"/>
          <p:cNvCxnSpPr>
            <a:cxnSpLocks noChangeShapeType="1"/>
            <a:stCxn id="45" idx="2"/>
            <a:endCxn id="6" idx="0"/>
          </p:cNvCxnSpPr>
          <p:nvPr/>
        </p:nvCxnSpPr>
        <p:spPr bwMode="auto">
          <a:xfrm rot="5400000">
            <a:off x="7470356" y="1848874"/>
            <a:ext cx="434370" cy="5922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45" name="Rectangle 101"/>
          <p:cNvSpPr>
            <a:spLocks noChangeArrowheads="1"/>
          </p:cNvSpPr>
          <p:nvPr/>
        </p:nvSpPr>
        <p:spPr bwMode="auto">
          <a:xfrm>
            <a:off x="7564582" y="114300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Leader</a:t>
            </a: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47" name="Picture 41"/>
          <p:cNvPicPr>
            <a:picLocks noChangeAspect="1" noChangeArrowheads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 bwMode="auto">
          <a:xfrm>
            <a:off x="7183582" y="2667000"/>
            <a:ext cx="42231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42"/>
          <p:cNvPicPr>
            <a:picLocks noChangeAspect="1" noChangeArrowheads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 bwMode="auto">
          <a:xfrm>
            <a:off x="8271402" y="2667000"/>
            <a:ext cx="390525" cy="31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Image 119" descr="cap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680" y="1416270"/>
            <a:ext cx="542192" cy="381000"/>
          </a:xfrm>
          <a:prstGeom prst="rect">
            <a:avLst/>
          </a:prstGeom>
        </p:spPr>
      </p:pic>
      <p:cxnSp>
        <p:nvCxnSpPr>
          <p:cNvPr id="50" name="AutoShape 26"/>
          <p:cNvCxnSpPr>
            <a:cxnSpLocks noChangeShapeType="1"/>
            <a:stCxn id="45" idx="2"/>
            <a:endCxn id="40" idx="0"/>
          </p:cNvCxnSpPr>
          <p:nvPr/>
        </p:nvCxnSpPr>
        <p:spPr bwMode="auto">
          <a:xfrm rot="16200000" flipH="1">
            <a:off x="8014147" y="1897365"/>
            <a:ext cx="434370" cy="4953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76" name="Rectangle 101"/>
          <p:cNvSpPr>
            <a:spLocks noChangeArrowheads="1"/>
          </p:cNvSpPr>
          <p:nvPr/>
        </p:nvSpPr>
        <p:spPr bwMode="auto">
          <a:xfrm>
            <a:off x="3505200" y="553977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Propulsion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78" name="Rectangle 101"/>
          <p:cNvSpPr>
            <a:spLocks noChangeArrowheads="1"/>
          </p:cNvSpPr>
          <p:nvPr/>
        </p:nvSpPr>
        <p:spPr bwMode="auto">
          <a:xfrm>
            <a:off x="2438400" y="553977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Airframe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81" name="Rectangle 101"/>
          <p:cNvSpPr>
            <a:spLocks noChangeArrowheads="1"/>
          </p:cNvSpPr>
          <p:nvPr/>
        </p:nvSpPr>
        <p:spPr bwMode="auto">
          <a:xfrm>
            <a:off x="4648200" y="553977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Cockpit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82" name="Rectangle 101"/>
          <p:cNvSpPr>
            <a:spLocks noChangeArrowheads="1"/>
          </p:cNvSpPr>
          <p:nvPr/>
        </p:nvSpPr>
        <p:spPr bwMode="auto">
          <a:xfrm>
            <a:off x="5791200" y="553977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Avionics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5" cstate="print"/>
          <a:srcRect l="3323" t="20191" r="21475" b="15358"/>
          <a:stretch>
            <a:fillRect/>
          </a:stretch>
        </p:blipFill>
        <p:spPr bwMode="auto">
          <a:xfrm>
            <a:off x="4724400" y="5768370"/>
            <a:ext cx="6629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6" cstate="print"/>
          <a:srcRect l="4619" t="20191" r="22772" b="15358"/>
          <a:stretch>
            <a:fillRect/>
          </a:stretch>
        </p:blipFill>
        <p:spPr bwMode="auto">
          <a:xfrm>
            <a:off x="5867400" y="5745841"/>
            <a:ext cx="667512" cy="47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/>
          <a:srcRect l="5186" t="24169" r="24149" b="21047"/>
          <a:stretch>
            <a:fillRect/>
          </a:stretch>
        </p:blipFill>
        <p:spPr bwMode="auto">
          <a:xfrm>
            <a:off x="2493334" y="5770138"/>
            <a:ext cx="73286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Content Placeholder 2"/>
          <p:cNvSpPr txBox="1">
            <a:spLocks/>
          </p:cNvSpPr>
          <p:nvPr/>
        </p:nvSpPr>
        <p:spPr>
          <a:xfrm>
            <a:off x="685800" y="10668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8"/>
              </a:buBlip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9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Defines the activity of a person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9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Roles can be connected in a hierarchical manner.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This hierarchical structure can provide privileges by inheritance.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8"/>
              </a:buBlip>
              <a:tabLst/>
              <a:defRPr/>
            </a:pP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120C8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8"/>
              </a:buBlip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Project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9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 represents the concept of a planned enterprise task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9"/>
              </a:buBlip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 drives the enterprise resources assignment</a:t>
            </a:r>
          </a:p>
          <a:p>
            <a:pPr marL="742950" lvl="1" indent="-285750">
              <a:spcBef>
                <a:spcPct val="20000"/>
              </a:spcBef>
              <a:buSzPct val="70000"/>
              <a:buBlip>
                <a:blip r:embed="rId9"/>
              </a:buBlip>
              <a:defRPr/>
            </a:pPr>
            <a:r>
              <a:rPr lang="en-US" sz="1600" dirty="0" smtClean="0">
                <a:solidFill>
                  <a:srgbClr val="120C80"/>
                </a:solidFill>
                <a:latin typeface="Arial" pitchFamily="34" charset="0"/>
                <a:cs typeface="Arial" pitchFamily="34" charset="0"/>
              </a:rPr>
              <a:t>Projects can be connected in a hierarchical manner. </a:t>
            </a:r>
          </a:p>
          <a:p>
            <a:pPr marL="742950" lvl="1" indent="-285750">
              <a:spcBef>
                <a:spcPct val="20000"/>
              </a:spcBef>
              <a:buSzPct val="70000"/>
              <a:defRPr/>
            </a:pPr>
            <a:r>
              <a:rPr lang="en-US" sz="1600" dirty="0" smtClean="0">
                <a:solidFill>
                  <a:srgbClr val="120C80"/>
                </a:solidFill>
                <a:latin typeface="Arial" pitchFamily="34" charset="0"/>
                <a:cs typeface="Arial" pitchFamily="34" charset="0"/>
              </a:rPr>
              <a:t>     This hierarchical structure can provide privileges by inheritance.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28288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10" cstate="print"/>
          <a:srcRect l="2593" t="20947" r="22204" b="15408"/>
          <a:stretch>
            <a:fillRect/>
          </a:stretch>
        </p:blipFill>
        <p:spPr bwMode="auto">
          <a:xfrm>
            <a:off x="3583769" y="5768370"/>
            <a:ext cx="662649" cy="4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7" name="Rectangle 101"/>
          <p:cNvSpPr>
            <a:spLocks noChangeArrowheads="1"/>
          </p:cNvSpPr>
          <p:nvPr/>
        </p:nvSpPr>
        <p:spPr bwMode="auto">
          <a:xfrm>
            <a:off x="4083270" y="434340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Aircraft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89" name="AutoShape 26"/>
          <p:cNvCxnSpPr>
            <a:cxnSpLocks noChangeShapeType="1"/>
            <a:stCxn id="87" idx="2"/>
            <a:endCxn id="78" idx="0"/>
          </p:cNvCxnSpPr>
          <p:nvPr/>
        </p:nvCxnSpPr>
        <p:spPr bwMode="auto">
          <a:xfrm rot="5400000">
            <a:off x="3474165" y="4511565"/>
            <a:ext cx="411540" cy="16448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92" name="AutoShape 26"/>
          <p:cNvCxnSpPr>
            <a:cxnSpLocks noChangeShapeType="1"/>
            <a:stCxn id="87" idx="2"/>
            <a:endCxn id="76" idx="0"/>
          </p:cNvCxnSpPr>
          <p:nvPr/>
        </p:nvCxnSpPr>
        <p:spPr bwMode="auto">
          <a:xfrm rot="5400000">
            <a:off x="4007565" y="5044965"/>
            <a:ext cx="411540" cy="5780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95" name="AutoShape 26"/>
          <p:cNvCxnSpPr>
            <a:cxnSpLocks noChangeShapeType="1"/>
            <a:stCxn id="87" idx="2"/>
            <a:endCxn id="81" idx="0"/>
          </p:cNvCxnSpPr>
          <p:nvPr/>
        </p:nvCxnSpPr>
        <p:spPr bwMode="auto">
          <a:xfrm rot="16200000" flipH="1">
            <a:off x="4579065" y="5051535"/>
            <a:ext cx="411540" cy="56493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98" name="AutoShape 26"/>
          <p:cNvCxnSpPr>
            <a:cxnSpLocks noChangeShapeType="1"/>
            <a:stCxn id="87" idx="2"/>
            <a:endCxn id="82" idx="0"/>
          </p:cNvCxnSpPr>
          <p:nvPr/>
        </p:nvCxnSpPr>
        <p:spPr bwMode="auto">
          <a:xfrm rot="16200000" flipH="1">
            <a:off x="5150565" y="4480035"/>
            <a:ext cx="411540" cy="170793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11" cstate="print"/>
          <a:srcRect l="5835" t="24975" r="23501" b="19436"/>
          <a:stretch>
            <a:fillRect/>
          </a:stretch>
        </p:blipFill>
        <p:spPr bwMode="auto">
          <a:xfrm>
            <a:off x="4135820" y="4593020"/>
            <a:ext cx="7222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P&amp;O -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20C80"/>
                </a:solidFill>
              </a:rPr>
              <a:t>Security Context (1/2)</a:t>
            </a:r>
          </a:p>
          <a:p>
            <a:pPr lvl="1"/>
            <a:r>
              <a:rPr lang="en-US" dirty="0" smtClean="0"/>
              <a:t>It is a working environment defined for one operational organization, one role and one project</a:t>
            </a:r>
          </a:p>
          <a:p>
            <a:pPr lvl="1"/>
            <a:r>
              <a:rPr lang="en-US" dirty="0" smtClean="0"/>
              <a:t>It is assigned to users to enable them to fulfill their job requirements</a:t>
            </a:r>
          </a:p>
          <a:p>
            <a:pPr lvl="1"/>
            <a:r>
              <a:rPr lang="en-US" dirty="0" smtClean="0"/>
              <a:t>One user can be assigned to several working contexts</a:t>
            </a:r>
          </a:p>
        </p:txBody>
      </p:sp>
      <p:sp>
        <p:nvSpPr>
          <p:cNvPr id="130" name="Oval 129"/>
          <p:cNvSpPr/>
          <p:nvPr/>
        </p:nvSpPr>
        <p:spPr>
          <a:xfrm>
            <a:off x="3581400" y="2819400"/>
            <a:ext cx="731520" cy="73152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dirty="0">
              <a:solidFill>
                <a:schemeClr val="accent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572608" y="2980592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Security</a:t>
            </a:r>
          </a:p>
          <a:p>
            <a:pPr algn="ctr"/>
            <a:r>
              <a:rPr lang="en-US" sz="1000" b="1" dirty="0" smtClean="0"/>
              <a:t>Context</a:t>
            </a:r>
            <a:endParaRPr lang="en-US" sz="1000" b="1" dirty="0"/>
          </a:p>
        </p:txBody>
      </p:sp>
      <p:sp>
        <p:nvSpPr>
          <p:cNvPr id="132" name="Rectangle 101"/>
          <p:cNvSpPr>
            <a:spLocks noChangeArrowheads="1"/>
          </p:cNvSpPr>
          <p:nvPr/>
        </p:nvSpPr>
        <p:spPr bwMode="auto">
          <a:xfrm>
            <a:off x="7869382" y="2667000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Mrs.Smith</a:t>
            </a: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3" name="Rectangle 101"/>
          <p:cNvSpPr>
            <a:spLocks noChangeArrowheads="1"/>
          </p:cNvSpPr>
          <p:nvPr/>
        </p:nvSpPr>
        <p:spPr bwMode="auto">
          <a:xfrm>
            <a:off x="6781800" y="2667000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Mr.Doe</a:t>
            </a: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34" name="Picture 15" descr="businessma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878182"/>
            <a:ext cx="438150" cy="438150"/>
          </a:xfrm>
          <a:prstGeom prst="rect">
            <a:avLst/>
          </a:prstGeom>
          <a:noFill/>
        </p:spPr>
      </p:pic>
      <p:pic>
        <p:nvPicPr>
          <p:cNvPr id="135" name="Picture 134" descr="user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01000" y="2881746"/>
            <a:ext cx="514350" cy="457200"/>
          </a:xfrm>
          <a:prstGeom prst="rect">
            <a:avLst/>
          </a:prstGeom>
          <a:noFill/>
        </p:spPr>
      </p:pic>
      <p:sp>
        <p:nvSpPr>
          <p:cNvPr id="136" name="Rectangle 101"/>
          <p:cNvSpPr>
            <a:spLocks noChangeArrowheads="1"/>
          </p:cNvSpPr>
          <p:nvPr/>
        </p:nvSpPr>
        <p:spPr bwMode="auto">
          <a:xfrm>
            <a:off x="1524000" y="5486400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Reviewer</a:t>
            </a: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7" name="Rectangle 101"/>
          <p:cNvSpPr>
            <a:spLocks noChangeArrowheads="1"/>
          </p:cNvSpPr>
          <p:nvPr/>
        </p:nvSpPr>
        <p:spPr bwMode="auto">
          <a:xfrm>
            <a:off x="685800" y="5486400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Designer</a:t>
            </a: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38" name="AutoShape 26"/>
          <p:cNvCxnSpPr>
            <a:cxnSpLocks noChangeShapeType="1"/>
            <a:stCxn id="139" idx="2"/>
            <a:endCxn id="137" idx="0"/>
          </p:cNvCxnSpPr>
          <p:nvPr/>
        </p:nvCxnSpPr>
        <p:spPr bwMode="auto">
          <a:xfrm rot="5400000">
            <a:off x="1096241" y="5075959"/>
            <a:ext cx="381000" cy="4398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39" name="Rectangle 101"/>
          <p:cNvSpPr>
            <a:spLocks noChangeArrowheads="1"/>
          </p:cNvSpPr>
          <p:nvPr/>
        </p:nvSpPr>
        <p:spPr bwMode="auto">
          <a:xfrm>
            <a:off x="1087582" y="432057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Leader</a:t>
            </a: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40" name="Picture 41"/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>
            <a:fillRect/>
          </a:stretch>
        </p:blipFill>
        <p:spPr bwMode="auto">
          <a:xfrm>
            <a:off x="858982" y="5791200"/>
            <a:ext cx="422310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1" name="Picture 42"/>
          <p:cNvPicPr>
            <a:picLocks noChangeAspect="1" noChangeArrowheads="1"/>
          </p:cNvPicPr>
          <p:nvPr/>
        </p:nvPicPr>
        <p:blipFill>
          <a:blip r:embed="rId6">
            <a:alphaModFix amt="50000"/>
          </a:blip>
          <a:srcRect/>
          <a:stretch>
            <a:fillRect/>
          </a:stretch>
        </p:blipFill>
        <p:spPr bwMode="auto">
          <a:xfrm>
            <a:off x="1697420" y="5791200"/>
            <a:ext cx="390525" cy="31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2" name="Image 119" descr="cap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0680" y="4540470"/>
            <a:ext cx="542192" cy="381000"/>
          </a:xfrm>
          <a:prstGeom prst="rect">
            <a:avLst/>
          </a:prstGeom>
        </p:spPr>
      </p:pic>
      <p:cxnSp>
        <p:nvCxnSpPr>
          <p:cNvPr id="143" name="AutoShape 26"/>
          <p:cNvCxnSpPr>
            <a:cxnSpLocks noChangeShapeType="1"/>
            <a:stCxn id="139" idx="2"/>
            <a:endCxn id="136" idx="0"/>
          </p:cNvCxnSpPr>
          <p:nvPr/>
        </p:nvCxnSpPr>
        <p:spPr bwMode="auto">
          <a:xfrm rot="16200000" flipH="1">
            <a:off x="1515341" y="5096741"/>
            <a:ext cx="381000" cy="39831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44" name="Rectangle 101"/>
          <p:cNvSpPr>
            <a:spLocks noChangeArrowheads="1"/>
          </p:cNvSpPr>
          <p:nvPr/>
        </p:nvSpPr>
        <p:spPr bwMode="auto">
          <a:xfrm>
            <a:off x="2971800" y="5572311"/>
            <a:ext cx="804672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Supplier 01</a:t>
            </a: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5" name="Rectangle 101"/>
          <p:cNvSpPr>
            <a:spLocks noChangeArrowheads="1"/>
          </p:cNvSpPr>
          <p:nvPr/>
        </p:nvSpPr>
        <p:spPr bwMode="auto">
          <a:xfrm>
            <a:off x="3646842" y="4313642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OEM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grpSp>
        <p:nvGrpSpPr>
          <p:cNvPr id="146" name="Group 187"/>
          <p:cNvGrpSpPr>
            <a:grpSpLocks/>
          </p:cNvGrpSpPr>
          <p:nvPr/>
        </p:nvGrpSpPr>
        <p:grpSpPr bwMode="auto">
          <a:xfrm>
            <a:off x="3255418" y="5800911"/>
            <a:ext cx="252412" cy="328613"/>
            <a:chOff x="2466" y="1501"/>
            <a:chExt cx="729" cy="1522"/>
          </a:xfrm>
        </p:grpSpPr>
        <p:sp>
          <p:nvSpPr>
            <p:cNvPr id="147" name="Freeform 188"/>
            <p:cNvSpPr>
              <a:spLocks/>
            </p:cNvSpPr>
            <p:nvPr/>
          </p:nvSpPr>
          <p:spPr bwMode="auto">
            <a:xfrm>
              <a:off x="2466" y="1591"/>
              <a:ext cx="728" cy="167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415" y="167"/>
                </a:cxn>
                <a:cxn ang="0">
                  <a:pos x="728" y="49"/>
                </a:cxn>
                <a:cxn ang="0">
                  <a:pos x="346" y="0"/>
                </a:cxn>
                <a:cxn ang="0">
                  <a:pos x="0" y="99"/>
                </a:cxn>
              </a:cxnLst>
              <a:rect l="0" t="0" r="r" b="b"/>
              <a:pathLst>
                <a:path w="728" h="167">
                  <a:moveTo>
                    <a:pt x="0" y="99"/>
                  </a:moveTo>
                  <a:lnTo>
                    <a:pt x="415" y="167"/>
                  </a:lnTo>
                  <a:lnTo>
                    <a:pt x="728" y="49"/>
                  </a:lnTo>
                  <a:lnTo>
                    <a:pt x="346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rgbClr val="DF3F5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89"/>
            <p:cNvSpPr>
              <a:spLocks/>
            </p:cNvSpPr>
            <p:nvPr/>
          </p:nvSpPr>
          <p:spPr bwMode="auto">
            <a:xfrm>
              <a:off x="2466" y="1688"/>
              <a:ext cx="415" cy="13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5" y="69"/>
                </a:cxn>
                <a:cxn ang="0">
                  <a:pos x="415" y="1334"/>
                </a:cxn>
                <a:cxn ang="0">
                  <a:pos x="327" y="1305"/>
                </a:cxn>
                <a:cxn ang="0">
                  <a:pos x="328" y="1145"/>
                </a:cxn>
                <a:cxn ang="0">
                  <a:pos x="211" y="1099"/>
                </a:cxn>
                <a:cxn ang="0">
                  <a:pos x="211" y="1242"/>
                </a:cxn>
                <a:cxn ang="0">
                  <a:pos x="145" y="1212"/>
                </a:cxn>
                <a:cxn ang="0">
                  <a:pos x="145" y="1070"/>
                </a:cxn>
                <a:cxn ang="0">
                  <a:pos x="52" y="1028"/>
                </a:cxn>
                <a:cxn ang="0">
                  <a:pos x="52" y="1172"/>
                </a:cxn>
                <a:cxn ang="0">
                  <a:pos x="0" y="1149"/>
                </a:cxn>
                <a:cxn ang="0">
                  <a:pos x="0" y="0"/>
                </a:cxn>
              </a:cxnLst>
              <a:rect l="0" t="0" r="r" b="b"/>
              <a:pathLst>
                <a:path w="415" h="1334">
                  <a:moveTo>
                    <a:pt x="0" y="0"/>
                  </a:moveTo>
                  <a:lnTo>
                    <a:pt x="415" y="69"/>
                  </a:lnTo>
                  <a:lnTo>
                    <a:pt x="415" y="1334"/>
                  </a:lnTo>
                  <a:lnTo>
                    <a:pt x="327" y="1305"/>
                  </a:lnTo>
                  <a:lnTo>
                    <a:pt x="328" y="1145"/>
                  </a:lnTo>
                  <a:lnTo>
                    <a:pt x="211" y="1099"/>
                  </a:lnTo>
                  <a:lnTo>
                    <a:pt x="211" y="1242"/>
                  </a:lnTo>
                  <a:lnTo>
                    <a:pt x="145" y="1212"/>
                  </a:lnTo>
                  <a:lnTo>
                    <a:pt x="145" y="1070"/>
                  </a:lnTo>
                  <a:lnTo>
                    <a:pt x="52" y="1028"/>
                  </a:lnTo>
                  <a:lnTo>
                    <a:pt x="52" y="1172"/>
                  </a:lnTo>
                  <a:lnTo>
                    <a:pt x="0" y="1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9" name="Group 190"/>
            <p:cNvGrpSpPr>
              <a:grpSpLocks/>
            </p:cNvGrpSpPr>
            <p:nvPr/>
          </p:nvGrpSpPr>
          <p:grpSpPr bwMode="auto">
            <a:xfrm>
              <a:off x="2480" y="1501"/>
              <a:ext cx="715" cy="1522"/>
              <a:chOff x="2480" y="1501"/>
              <a:chExt cx="715" cy="1522"/>
            </a:xfrm>
          </p:grpSpPr>
          <p:sp>
            <p:nvSpPr>
              <p:cNvPr id="150" name="Freeform 191"/>
              <p:cNvSpPr>
                <a:spLocks/>
              </p:cNvSpPr>
              <p:nvPr/>
            </p:nvSpPr>
            <p:spPr bwMode="auto">
              <a:xfrm>
                <a:off x="2881" y="1639"/>
                <a:ext cx="314" cy="1384"/>
              </a:xfrm>
              <a:custGeom>
                <a:avLst/>
                <a:gdLst/>
                <a:ahLst/>
                <a:cxnLst>
                  <a:cxn ang="0">
                    <a:pos x="0" y="117"/>
                  </a:cxn>
                  <a:cxn ang="0">
                    <a:pos x="310" y="0"/>
                  </a:cxn>
                  <a:cxn ang="0">
                    <a:pos x="314" y="1070"/>
                  </a:cxn>
                  <a:cxn ang="0">
                    <a:pos x="0" y="1384"/>
                  </a:cxn>
                  <a:cxn ang="0">
                    <a:pos x="0" y="117"/>
                  </a:cxn>
                </a:cxnLst>
                <a:rect l="0" t="0" r="r" b="b"/>
                <a:pathLst>
                  <a:path w="314" h="1384">
                    <a:moveTo>
                      <a:pt x="0" y="117"/>
                    </a:moveTo>
                    <a:lnTo>
                      <a:pt x="310" y="0"/>
                    </a:lnTo>
                    <a:lnTo>
                      <a:pt x="314" y="1070"/>
                    </a:lnTo>
                    <a:lnTo>
                      <a:pt x="0" y="1384"/>
                    </a:lnTo>
                    <a:lnTo>
                      <a:pt x="0" y="117"/>
                    </a:lnTo>
                    <a:close/>
                  </a:path>
                </a:pathLst>
              </a:custGeom>
              <a:solidFill>
                <a:srgbClr val="DF1F3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1" name="Group 192"/>
              <p:cNvGrpSpPr>
                <a:grpSpLocks/>
              </p:cNvGrpSpPr>
              <p:nvPr/>
            </p:nvGrpSpPr>
            <p:grpSpPr bwMode="auto">
              <a:xfrm>
                <a:off x="2677" y="2782"/>
                <a:ext cx="121" cy="148"/>
                <a:chOff x="2677" y="2782"/>
                <a:chExt cx="121" cy="148"/>
              </a:xfrm>
            </p:grpSpPr>
            <p:sp>
              <p:nvSpPr>
                <p:cNvPr id="173" name="Freeform 193"/>
                <p:cNvSpPr>
                  <a:spLocks/>
                </p:cNvSpPr>
                <p:nvPr/>
              </p:nvSpPr>
              <p:spPr bwMode="auto">
                <a:xfrm>
                  <a:off x="2744" y="2810"/>
                  <a:ext cx="54" cy="1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79"/>
                    </a:cxn>
                    <a:cxn ang="0">
                      <a:pos x="54" y="104"/>
                    </a:cxn>
                    <a:cxn ang="0">
                      <a:pos x="54" y="2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" h="104">
                      <a:moveTo>
                        <a:pt x="0" y="0"/>
                      </a:moveTo>
                      <a:lnTo>
                        <a:pt x="0" y="79"/>
                      </a:lnTo>
                      <a:lnTo>
                        <a:pt x="54" y="104"/>
                      </a:lnTo>
                      <a:lnTo>
                        <a:pt x="54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194"/>
                <p:cNvSpPr>
                  <a:spLocks/>
                </p:cNvSpPr>
                <p:nvPr/>
              </p:nvSpPr>
              <p:spPr bwMode="auto">
                <a:xfrm>
                  <a:off x="2677" y="2782"/>
                  <a:ext cx="70" cy="1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48"/>
                    </a:cxn>
                    <a:cxn ang="0">
                      <a:pos x="70" y="105"/>
                    </a:cxn>
                    <a:cxn ang="0">
                      <a:pos x="70" y="3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" h="148">
                      <a:moveTo>
                        <a:pt x="0" y="0"/>
                      </a:moveTo>
                      <a:lnTo>
                        <a:pt x="0" y="148"/>
                      </a:lnTo>
                      <a:lnTo>
                        <a:pt x="70" y="105"/>
                      </a:lnTo>
                      <a:lnTo>
                        <a:pt x="70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1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2" name="Group 195"/>
              <p:cNvGrpSpPr>
                <a:grpSpLocks/>
              </p:cNvGrpSpPr>
              <p:nvPr/>
            </p:nvGrpSpPr>
            <p:grpSpPr bwMode="auto">
              <a:xfrm>
                <a:off x="2517" y="2711"/>
                <a:ext cx="123" cy="150"/>
                <a:chOff x="2517" y="2711"/>
                <a:chExt cx="123" cy="150"/>
              </a:xfrm>
            </p:grpSpPr>
            <p:sp>
              <p:nvSpPr>
                <p:cNvPr id="171" name="Freeform 196"/>
                <p:cNvSpPr>
                  <a:spLocks/>
                </p:cNvSpPr>
                <p:nvPr/>
              </p:nvSpPr>
              <p:spPr bwMode="auto">
                <a:xfrm>
                  <a:off x="2586" y="2739"/>
                  <a:ext cx="54" cy="10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0"/>
                    </a:cxn>
                    <a:cxn ang="0">
                      <a:pos x="54" y="104"/>
                    </a:cxn>
                    <a:cxn ang="0">
                      <a:pos x="54" y="2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4" h="104">
                      <a:moveTo>
                        <a:pt x="0" y="0"/>
                      </a:moveTo>
                      <a:lnTo>
                        <a:pt x="0" y="80"/>
                      </a:lnTo>
                      <a:lnTo>
                        <a:pt x="54" y="104"/>
                      </a:lnTo>
                      <a:lnTo>
                        <a:pt x="54" y="2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197"/>
                <p:cNvSpPr>
                  <a:spLocks/>
                </p:cNvSpPr>
                <p:nvPr/>
              </p:nvSpPr>
              <p:spPr bwMode="auto">
                <a:xfrm>
                  <a:off x="2517" y="2711"/>
                  <a:ext cx="70" cy="1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50"/>
                    </a:cxn>
                    <a:cxn ang="0">
                      <a:pos x="70" y="108"/>
                    </a:cxn>
                    <a:cxn ang="0">
                      <a:pos x="70" y="3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0" h="150">
                      <a:moveTo>
                        <a:pt x="0" y="0"/>
                      </a:moveTo>
                      <a:lnTo>
                        <a:pt x="0" y="150"/>
                      </a:lnTo>
                      <a:lnTo>
                        <a:pt x="70" y="108"/>
                      </a:lnTo>
                      <a:lnTo>
                        <a:pt x="70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1F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3" name="Group 198"/>
              <p:cNvGrpSpPr>
                <a:grpSpLocks/>
              </p:cNvGrpSpPr>
              <p:nvPr/>
            </p:nvGrpSpPr>
            <p:grpSpPr bwMode="auto">
              <a:xfrm>
                <a:off x="2480" y="1719"/>
                <a:ext cx="374" cy="1055"/>
                <a:chOff x="2480" y="1719"/>
                <a:chExt cx="374" cy="1055"/>
              </a:xfrm>
            </p:grpSpPr>
            <p:sp>
              <p:nvSpPr>
                <p:cNvPr id="160" name="Freeform 199"/>
                <p:cNvSpPr>
                  <a:spLocks/>
                </p:cNvSpPr>
                <p:nvPr/>
              </p:nvSpPr>
              <p:spPr bwMode="auto">
                <a:xfrm>
                  <a:off x="2495" y="1722"/>
                  <a:ext cx="339" cy="105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9" y="56"/>
                    </a:cxn>
                    <a:cxn ang="0">
                      <a:pos x="339" y="1052"/>
                    </a:cxn>
                    <a:cxn ang="0">
                      <a:pos x="2" y="91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39" h="1052">
                      <a:moveTo>
                        <a:pt x="0" y="0"/>
                      </a:moveTo>
                      <a:lnTo>
                        <a:pt x="339" y="56"/>
                      </a:lnTo>
                      <a:lnTo>
                        <a:pt x="339" y="1052"/>
                      </a:lnTo>
                      <a:lnTo>
                        <a:pt x="2" y="9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1" name="Group 200"/>
                <p:cNvGrpSpPr>
                  <a:grpSpLocks/>
                </p:cNvGrpSpPr>
                <p:nvPr/>
              </p:nvGrpSpPr>
              <p:grpSpPr bwMode="auto">
                <a:xfrm>
                  <a:off x="2480" y="1719"/>
                  <a:ext cx="374" cy="1033"/>
                  <a:chOff x="2480" y="1719"/>
                  <a:chExt cx="374" cy="1033"/>
                </a:xfrm>
              </p:grpSpPr>
              <p:sp>
                <p:nvSpPr>
                  <p:cNvPr id="162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2483" y="2510"/>
                    <a:ext cx="371" cy="125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3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2480" y="2377"/>
                    <a:ext cx="371" cy="108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2488" y="2241"/>
                    <a:ext cx="363" cy="96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5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2485" y="2099"/>
                    <a:ext cx="363" cy="88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2492" y="1963"/>
                    <a:ext cx="356" cy="73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2480" y="1838"/>
                    <a:ext cx="364" cy="62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2567" y="1719"/>
                    <a:ext cx="0" cy="962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651" y="1736"/>
                    <a:ext cx="0" cy="985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741" y="1750"/>
                    <a:ext cx="0" cy="1002"/>
                  </a:xfrm>
                  <a:prstGeom prst="line">
                    <a:avLst/>
                  </a:prstGeom>
                  <a:noFill/>
                  <a:ln w="12700">
                    <a:solidFill>
                      <a:srgbClr val="FF5F7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4" name="Group 210"/>
              <p:cNvGrpSpPr>
                <a:grpSpLocks/>
              </p:cNvGrpSpPr>
              <p:nvPr/>
            </p:nvGrpSpPr>
            <p:grpSpPr bwMode="auto">
              <a:xfrm>
                <a:off x="2621" y="1501"/>
                <a:ext cx="435" cy="214"/>
                <a:chOff x="2621" y="1501"/>
                <a:chExt cx="435" cy="214"/>
              </a:xfrm>
            </p:grpSpPr>
            <p:grpSp>
              <p:nvGrpSpPr>
                <p:cNvPr id="155" name="Group 211"/>
                <p:cNvGrpSpPr>
                  <a:grpSpLocks/>
                </p:cNvGrpSpPr>
                <p:nvPr/>
              </p:nvGrpSpPr>
              <p:grpSpPr bwMode="auto">
                <a:xfrm>
                  <a:off x="2621" y="1501"/>
                  <a:ext cx="435" cy="214"/>
                  <a:chOff x="2621" y="1501"/>
                  <a:chExt cx="435" cy="214"/>
                </a:xfrm>
              </p:grpSpPr>
              <p:sp>
                <p:nvSpPr>
                  <p:cNvPr id="157" name="Freeform 212"/>
                  <p:cNvSpPr>
                    <a:spLocks/>
                  </p:cNvSpPr>
                  <p:nvPr/>
                </p:nvSpPr>
                <p:spPr bwMode="auto">
                  <a:xfrm>
                    <a:off x="2621" y="1501"/>
                    <a:ext cx="435" cy="85"/>
                  </a:xfrm>
                  <a:custGeom>
                    <a:avLst/>
                    <a:gdLst/>
                    <a:ahLst/>
                    <a:cxnLst>
                      <a:cxn ang="0">
                        <a:pos x="0" y="55"/>
                      </a:cxn>
                      <a:cxn ang="0">
                        <a:pos x="253" y="85"/>
                      </a:cxn>
                      <a:cxn ang="0">
                        <a:pos x="435" y="28"/>
                      </a:cxn>
                      <a:cxn ang="0">
                        <a:pos x="189" y="0"/>
                      </a:cxn>
                      <a:cxn ang="0">
                        <a:pos x="0" y="55"/>
                      </a:cxn>
                    </a:cxnLst>
                    <a:rect l="0" t="0" r="r" b="b"/>
                    <a:pathLst>
                      <a:path w="435" h="85">
                        <a:moveTo>
                          <a:pt x="0" y="55"/>
                        </a:moveTo>
                        <a:lnTo>
                          <a:pt x="253" y="85"/>
                        </a:lnTo>
                        <a:lnTo>
                          <a:pt x="435" y="28"/>
                        </a:lnTo>
                        <a:lnTo>
                          <a:pt x="189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DF3F5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8" name="Freeform 213"/>
                  <p:cNvSpPr>
                    <a:spLocks/>
                  </p:cNvSpPr>
                  <p:nvPr/>
                </p:nvSpPr>
                <p:spPr bwMode="auto">
                  <a:xfrm>
                    <a:off x="2873" y="1529"/>
                    <a:ext cx="180" cy="186"/>
                  </a:xfrm>
                  <a:custGeom>
                    <a:avLst/>
                    <a:gdLst/>
                    <a:ahLst/>
                    <a:cxnLst>
                      <a:cxn ang="0">
                        <a:pos x="0" y="57"/>
                      </a:cxn>
                      <a:cxn ang="0">
                        <a:pos x="180" y="0"/>
                      </a:cxn>
                      <a:cxn ang="0">
                        <a:pos x="180" y="118"/>
                      </a:cxn>
                      <a:cxn ang="0">
                        <a:pos x="0" y="186"/>
                      </a:cxn>
                      <a:cxn ang="0">
                        <a:pos x="0" y="57"/>
                      </a:cxn>
                    </a:cxnLst>
                    <a:rect l="0" t="0" r="r" b="b"/>
                    <a:pathLst>
                      <a:path w="180" h="186">
                        <a:moveTo>
                          <a:pt x="0" y="57"/>
                        </a:moveTo>
                        <a:lnTo>
                          <a:pt x="180" y="0"/>
                        </a:lnTo>
                        <a:lnTo>
                          <a:pt x="180" y="118"/>
                        </a:lnTo>
                        <a:lnTo>
                          <a:pt x="0" y="186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rgbClr val="DF1F3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9" name="Freeform 214"/>
                  <p:cNvSpPr>
                    <a:spLocks/>
                  </p:cNvSpPr>
                  <p:nvPr/>
                </p:nvSpPr>
                <p:spPr bwMode="auto">
                  <a:xfrm>
                    <a:off x="2621" y="1556"/>
                    <a:ext cx="252" cy="159"/>
                  </a:xfrm>
                  <a:custGeom>
                    <a:avLst/>
                    <a:gdLst/>
                    <a:ahLst/>
                    <a:cxnLst>
                      <a:cxn ang="0">
                        <a:pos x="252" y="30"/>
                      </a:cxn>
                      <a:cxn ang="0">
                        <a:pos x="252" y="159"/>
                      </a:cxn>
                      <a:cxn ang="0">
                        <a:pos x="0" y="123"/>
                      </a:cxn>
                      <a:cxn ang="0">
                        <a:pos x="0" y="0"/>
                      </a:cxn>
                      <a:cxn ang="0">
                        <a:pos x="252" y="30"/>
                      </a:cxn>
                    </a:cxnLst>
                    <a:rect l="0" t="0" r="r" b="b"/>
                    <a:pathLst>
                      <a:path w="252" h="159">
                        <a:moveTo>
                          <a:pt x="252" y="30"/>
                        </a:moveTo>
                        <a:lnTo>
                          <a:pt x="252" y="159"/>
                        </a:lnTo>
                        <a:lnTo>
                          <a:pt x="0" y="123"/>
                        </a:lnTo>
                        <a:lnTo>
                          <a:pt x="0" y="0"/>
                        </a:lnTo>
                        <a:lnTo>
                          <a:pt x="252" y="30"/>
                        </a:lnTo>
                        <a:close/>
                      </a:path>
                    </a:pathLst>
                  </a:custGeom>
                  <a:solidFill>
                    <a:srgbClr val="FF5F7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Freeform 215"/>
                <p:cNvSpPr>
                  <a:spLocks/>
                </p:cNvSpPr>
                <p:nvPr/>
              </p:nvSpPr>
              <p:spPr bwMode="auto">
                <a:xfrm>
                  <a:off x="2654" y="1582"/>
                  <a:ext cx="145" cy="38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45" y="15"/>
                    </a:cxn>
                    <a:cxn ang="0">
                      <a:pos x="145" y="38"/>
                    </a:cxn>
                    <a:cxn ang="0">
                      <a:pos x="0" y="24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45" h="38">
                      <a:moveTo>
                        <a:pt x="1" y="0"/>
                      </a:moveTo>
                      <a:lnTo>
                        <a:pt x="145" y="15"/>
                      </a:lnTo>
                      <a:lnTo>
                        <a:pt x="145" y="38"/>
                      </a:lnTo>
                      <a:lnTo>
                        <a:pt x="0" y="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5" name="Rectangle 101"/>
          <p:cNvSpPr>
            <a:spLocks noChangeArrowheads="1"/>
          </p:cNvSpPr>
          <p:nvPr/>
        </p:nvSpPr>
        <p:spPr bwMode="auto">
          <a:xfrm>
            <a:off x="3886200" y="5572311"/>
            <a:ext cx="804672" cy="64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Supplier 02</a:t>
            </a:r>
          </a:p>
          <a:p>
            <a:pPr algn="ctr"/>
            <a:endParaRPr kumimoji="1" lang="en-US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176" name="Object 1"/>
          <p:cNvGraphicFramePr>
            <a:graphicFrameLocks noChangeAspect="1"/>
          </p:cNvGraphicFramePr>
          <p:nvPr/>
        </p:nvGraphicFramePr>
        <p:xfrm>
          <a:off x="3793416" y="4572000"/>
          <a:ext cx="495300" cy="449837"/>
        </p:xfrm>
        <a:graphic>
          <a:graphicData uri="http://schemas.openxmlformats.org/presentationml/2006/ole">
            <p:oleObj spid="_x0000_s23555" name="Clip" r:id="rId8" imgW="2826720" imgH="3497040" progId="">
              <p:embed/>
            </p:oleObj>
          </a:graphicData>
        </a:graphic>
      </p:graphicFrame>
      <p:pic>
        <p:nvPicPr>
          <p:cNvPr id="177" name="Picture 3"/>
          <p:cNvPicPr>
            <a:picLocks noChangeAspect="1" noChangeArrowheads="1"/>
          </p:cNvPicPr>
          <p:nvPr/>
        </p:nvPicPr>
        <p:blipFill>
          <a:blip r:embed="rId9" cstate="print"/>
          <a:srcRect l="74604" t="77330" r="20733" b="10702"/>
          <a:stretch>
            <a:fillRect/>
          </a:stretch>
        </p:blipFill>
        <p:spPr bwMode="auto">
          <a:xfrm>
            <a:off x="4180738" y="5787304"/>
            <a:ext cx="228600" cy="318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8" name="AutoShape 26"/>
          <p:cNvCxnSpPr>
            <a:cxnSpLocks noChangeShapeType="1"/>
            <a:stCxn id="145" idx="2"/>
            <a:endCxn id="175" idx="0"/>
          </p:cNvCxnSpPr>
          <p:nvPr/>
        </p:nvCxnSpPr>
        <p:spPr bwMode="auto">
          <a:xfrm rot="16200000" flipH="1">
            <a:off x="3921270" y="5205044"/>
            <a:ext cx="473839" cy="2606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79" name="AutoShape 26"/>
          <p:cNvCxnSpPr>
            <a:cxnSpLocks noChangeShapeType="1"/>
            <a:stCxn id="145" idx="2"/>
            <a:endCxn id="144" idx="0"/>
          </p:cNvCxnSpPr>
          <p:nvPr/>
        </p:nvCxnSpPr>
        <p:spPr bwMode="auto">
          <a:xfrm rot="5400000">
            <a:off x="3464070" y="5008538"/>
            <a:ext cx="473839" cy="6537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80" name="Rectangle 101"/>
          <p:cNvSpPr>
            <a:spLocks noChangeArrowheads="1"/>
          </p:cNvSpPr>
          <p:nvPr/>
        </p:nvSpPr>
        <p:spPr bwMode="auto">
          <a:xfrm>
            <a:off x="6096000" y="546357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Propulsion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1" name="Rectangle 101"/>
          <p:cNvSpPr>
            <a:spLocks noChangeArrowheads="1"/>
          </p:cNvSpPr>
          <p:nvPr/>
        </p:nvSpPr>
        <p:spPr bwMode="auto">
          <a:xfrm>
            <a:off x="5181600" y="546357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Airframe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2" name="Rectangle 101"/>
          <p:cNvSpPr>
            <a:spLocks noChangeArrowheads="1"/>
          </p:cNvSpPr>
          <p:nvPr/>
        </p:nvSpPr>
        <p:spPr bwMode="auto">
          <a:xfrm>
            <a:off x="7010400" y="546357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Cockpit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3" name="Rectangle 101"/>
          <p:cNvSpPr>
            <a:spLocks noChangeArrowheads="1"/>
          </p:cNvSpPr>
          <p:nvPr/>
        </p:nvSpPr>
        <p:spPr bwMode="auto">
          <a:xfrm>
            <a:off x="7924800" y="546357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Avionic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84" name="Picture 4"/>
          <p:cNvPicPr>
            <a:picLocks noChangeAspect="1" noChangeArrowheads="1"/>
          </p:cNvPicPr>
          <p:nvPr/>
        </p:nvPicPr>
        <p:blipFill>
          <a:blip r:embed="rId10" cstate="print"/>
          <a:srcRect l="3323" t="20191" r="21475" b="15358"/>
          <a:stretch>
            <a:fillRect/>
          </a:stretch>
        </p:blipFill>
        <p:spPr bwMode="auto">
          <a:xfrm>
            <a:off x="7086600" y="5692170"/>
            <a:ext cx="66294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5" name="Picture 5"/>
          <p:cNvPicPr>
            <a:picLocks noChangeAspect="1" noChangeArrowheads="1"/>
          </p:cNvPicPr>
          <p:nvPr/>
        </p:nvPicPr>
        <p:blipFill>
          <a:blip r:embed="rId11" cstate="print"/>
          <a:srcRect l="4619" t="20191" r="22772" b="15358"/>
          <a:stretch>
            <a:fillRect/>
          </a:stretch>
        </p:blipFill>
        <p:spPr bwMode="auto">
          <a:xfrm>
            <a:off x="8001000" y="5669641"/>
            <a:ext cx="667512" cy="47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6" name="Picture 7"/>
          <p:cNvPicPr>
            <a:picLocks noChangeAspect="1" noChangeArrowheads="1"/>
          </p:cNvPicPr>
          <p:nvPr/>
        </p:nvPicPr>
        <p:blipFill>
          <a:blip r:embed="rId12" cstate="print"/>
          <a:srcRect l="5186" t="24169" r="24149" b="21047"/>
          <a:stretch>
            <a:fillRect/>
          </a:stretch>
        </p:blipFill>
        <p:spPr bwMode="auto">
          <a:xfrm>
            <a:off x="5236534" y="5693938"/>
            <a:ext cx="73286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7" name="Picture 8"/>
          <p:cNvPicPr>
            <a:picLocks noChangeAspect="1" noChangeArrowheads="1"/>
          </p:cNvPicPr>
          <p:nvPr/>
        </p:nvPicPr>
        <p:blipFill>
          <a:blip r:embed="rId13" cstate="print"/>
          <a:srcRect l="2593" t="20947" r="22204" b="15408"/>
          <a:stretch>
            <a:fillRect/>
          </a:stretch>
        </p:blipFill>
        <p:spPr bwMode="auto">
          <a:xfrm>
            <a:off x="6174569" y="5692170"/>
            <a:ext cx="662649" cy="45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8" name="Rectangle 101"/>
          <p:cNvSpPr>
            <a:spLocks noChangeArrowheads="1"/>
          </p:cNvSpPr>
          <p:nvPr/>
        </p:nvSpPr>
        <p:spPr bwMode="auto">
          <a:xfrm>
            <a:off x="6553200" y="4267200"/>
            <a:ext cx="8382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Aircraft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89" name="AutoShape 26"/>
          <p:cNvCxnSpPr>
            <a:cxnSpLocks noChangeShapeType="1"/>
            <a:stCxn id="188" idx="2"/>
            <a:endCxn id="181" idx="0"/>
          </p:cNvCxnSpPr>
          <p:nvPr/>
        </p:nvCxnSpPr>
        <p:spPr bwMode="auto">
          <a:xfrm rot="5400000">
            <a:off x="6080730" y="4572000"/>
            <a:ext cx="411540" cy="1371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90" name="AutoShape 26"/>
          <p:cNvCxnSpPr>
            <a:cxnSpLocks noChangeShapeType="1"/>
            <a:stCxn id="188" idx="2"/>
            <a:endCxn id="180" idx="0"/>
          </p:cNvCxnSpPr>
          <p:nvPr/>
        </p:nvCxnSpPr>
        <p:spPr bwMode="auto">
          <a:xfrm rot="5400000">
            <a:off x="6537930" y="5029200"/>
            <a:ext cx="41154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91" name="AutoShape 26"/>
          <p:cNvCxnSpPr>
            <a:cxnSpLocks noChangeShapeType="1"/>
            <a:stCxn id="188" idx="2"/>
            <a:endCxn id="182" idx="0"/>
          </p:cNvCxnSpPr>
          <p:nvPr/>
        </p:nvCxnSpPr>
        <p:spPr bwMode="auto">
          <a:xfrm rot="16200000" flipH="1">
            <a:off x="6995130" y="5029200"/>
            <a:ext cx="411540" cy="457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cxnSp>
        <p:nvCxnSpPr>
          <p:cNvPr id="192" name="AutoShape 26"/>
          <p:cNvCxnSpPr>
            <a:cxnSpLocks noChangeShapeType="1"/>
            <a:stCxn id="188" idx="2"/>
            <a:endCxn id="183" idx="0"/>
          </p:cNvCxnSpPr>
          <p:nvPr/>
        </p:nvCxnSpPr>
        <p:spPr bwMode="auto">
          <a:xfrm rot="16200000" flipH="1">
            <a:off x="7452330" y="4572000"/>
            <a:ext cx="411540" cy="1371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</p:cxnSp>
      <p:pic>
        <p:nvPicPr>
          <p:cNvPr id="193" name="Picture 9"/>
          <p:cNvPicPr>
            <a:picLocks noChangeAspect="1" noChangeArrowheads="1"/>
          </p:cNvPicPr>
          <p:nvPr/>
        </p:nvPicPr>
        <p:blipFill>
          <a:blip r:embed="rId14" cstate="print"/>
          <a:srcRect l="5835" t="24975" r="23501" b="19436"/>
          <a:stretch>
            <a:fillRect/>
          </a:stretch>
        </p:blipFill>
        <p:spPr bwMode="auto">
          <a:xfrm>
            <a:off x="6605750" y="4516820"/>
            <a:ext cx="7222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" name="Rectangle 120"/>
          <p:cNvSpPr>
            <a:spLocks noChangeArrowheads="1"/>
          </p:cNvSpPr>
          <p:nvPr/>
        </p:nvSpPr>
        <p:spPr bwMode="auto">
          <a:xfrm>
            <a:off x="6553200" y="2362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 lIns="90000" tIns="46800" rIns="36000" bIns="46800" anchor="ctr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5" name="Text Box 119"/>
          <p:cNvSpPr txBox="1">
            <a:spLocks noChangeArrowheads="1"/>
          </p:cNvSpPr>
          <p:nvPr/>
        </p:nvSpPr>
        <p:spPr bwMode="auto">
          <a:xfrm>
            <a:off x="6552506" y="2378448"/>
            <a:ext cx="139954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smtClean="0">
                <a:latin typeface="Arial" pitchFamily="-109" charset="0"/>
              </a:rPr>
              <a:t>Persons</a:t>
            </a:r>
            <a:endParaRPr lang="en-US" sz="1000" dirty="0">
              <a:latin typeface="Arial" pitchFamily="-109" charset="0"/>
            </a:endParaRPr>
          </a:p>
        </p:txBody>
      </p:sp>
      <p:sp>
        <p:nvSpPr>
          <p:cNvPr id="196" name="Rectangle 120"/>
          <p:cNvSpPr>
            <a:spLocks noChangeArrowheads="1"/>
          </p:cNvSpPr>
          <p:nvPr/>
        </p:nvSpPr>
        <p:spPr bwMode="auto">
          <a:xfrm>
            <a:off x="5105400" y="4191000"/>
            <a:ext cx="3733800" cy="2133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 lIns="90000" tIns="46800" rIns="36000" bIns="46800" anchor="ctr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7" name="Text Box 119"/>
          <p:cNvSpPr txBox="1">
            <a:spLocks noChangeArrowheads="1"/>
          </p:cNvSpPr>
          <p:nvPr/>
        </p:nvSpPr>
        <p:spPr bwMode="auto">
          <a:xfrm>
            <a:off x="8207190" y="4224168"/>
            <a:ext cx="77343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smtClean="0">
                <a:latin typeface="Arial" pitchFamily="-109" charset="0"/>
              </a:rPr>
              <a:t>Projects</a:t>
            </a:r>
            <a:endParaRPr lang="en-US" sz="1000" dirty="0">
              <a:latin typeface="Arial" pitchFamily="-109" charset="0"/>
            </a:endParaRPr>
          </a:p>
        </p:txBody>
      </p:sp>
      <p:sp>
        <p:nvSpPr>
          <p:cNvPr id="198" name="Rectangle 120"/>
          <p:cNvSpPr>
            <a:spLocks noChangeArrowheads="1"/>
          </p:cNvSpPr>
          <p:nvPr/>
        </p:nvSpPr>
        <p:spPr bwMode="auto">
          <a:xfrm>
            <a:off x="2677758" y="4191000"/>
            <a:ext cx="2046642" cy="211208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 lIns="90000" tIns="46800" rIns="36000" bIns="46800" anchor="ctr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9" name="Text Box 119"/>
          <p:cNvSpPr txBox="1">
            <a:spLocks noChangeArrowheads="1"/>
          </p:cNvSpPr>
          <p:nvPr/>
        </p:nvSpPr>
        <p:spPr bwMode="auto">
          <a:xfrm>
            <a:off x="2657136" y="4267200"/>
            <a:ext cx="91440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smtClean="0">
                <a:latin typeface="Arial" pitchFamily="-109" charset="0"/>
              </a:rPr>
              <a:t>Organizations</a:t>
            </a:r>
            <a:endParaRPr lang="en-US" sz="1000" dirty="0">
              <a:latin typeface="Arial" pitchFamily="-109" charset="0"/>
            </a:endParaRPr>
          </a:p>
        </p:txBody>
      </p:sp>
      <p:sp>
        <p:nvSpPr>
          <p:cNvPr id="200" name="Rectangle 120"/>
          <p:cNvSpPr>
            <a:spLocks noChangeArrowheads="1"/>
          </p:cNvSpPr>
          <p:nvPr/>
        </p:nvSpPr>
        <p:spPr bwMode="auto">
          <a:xfrm>
            <a:off x="533400" y="4212516"/>
            <a:ext cx="1807284" cy="211208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 lIns="90000" tIns="46800" rIns="36000" bIns="46800" anchor="ctr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1" name="Text Box 119"/>
          <p:cNvSpPr txBox="1">
            <a:spLocks noChangeArrowheads="1"/>
          </p:cNvSpPr>
          <p:nvPr/>
        </p:nvSpPr>
        <p:spPr bwMode="auto">
          <a:xfrm>
            <a:off x="502020" y="4267200"/>
            <a:ext cx="56478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smtClean="0">
                <a:latin typeface="Arial" pitchFamily="-109" charset="0"/>
              </a:rPr>
              <a:t>Roles</a:t>
            </a:r>
            <a:endParaRPr lang="en-US" sz="1000" dirty="0">
              <a:latin typeface="Arial" pitchFamily="-109" charset="0"/>
            </a:endParaRPr>
          </a:p>
        </p:txBody>
      </p:sp>
      <p:cxnSp>
        <p:nvCxnSpPr>
          <p:cNvPr id="202" name="AutoShape 101"/>
          <p:cNvCxnSpPr>
            <a:cxnSpLocks noChangeShapeType="1"/>
            <a:stCxn id="131" idx="3"/>
            <a:endCxn id="133" idx="1"/>
          </p:cNvCxnSpPr>
          <p:nvPr/>
        </p:nvCxnSpPr>
        <p:spPr bwMode="auto">
          <a:xfrm flipV="1">
            <a:off x="4334608" y="3059415"/>
            <a:ext cx="2447192" cy="121232"/>
          </a:xfrm>
          <a:prstGeom prst="curvedConnector3">
            <a:avLst>
              <a:gd name="adj1" fmla="val 50000"/>
            </a:avLst>
          </a:prstGeom>
          <a:ln>
            <a:headEnd type="triangle" w="med" len="med"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3" name="Rectangle 104"/>
          <p:cNvSpPr>
            <a:spLocks noChangeArrowheads="1"/>
          </p:cNvSpPr>
          <p:nvPr/>
        </p:nvSpPr>
        <p:spPr bwMode="auto">
          <a:xfrm>
            <a:off x="4724400" y="2895600"/>
            <a:ext cx="1127125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r>
              <a:rPr lang="en-US" sz="800" i="1" dirty="0">
                <a:latin typeface="Arial" pitchFamily="-109" charset="0"/>
              </a:rPr>
              <a:t>Is Assigned To</a:t>
            </a:r>
          </a:p>
        </p:txBody>
      </p:sp>
      <p:cxnSp>
        <p:nvCxnSpPr>
          <p:cNvPr id="204" name="AutoShape 101"/>
          <p:cNvCxnSpPr>
            <a:cxnSpLocks noChangeShapeType="1"/>
            <a:stCxn id="130" idx="5"/>
            <a:endCxn id="181" idx="0"/>
          </p:cNvCxnSpPr>
          <p:nvPr/>
        </p:nvCxnSpPr>
        <p:spPr bwMode="auto">
          <a:xfrm rot="16200000" flipH="1">
            <a:off x="3893356" y="3756225"/>
            <a:ext cx="2019779" cy="139490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5" name="Rectangle 115"/>
          <p:cNvSpPr>
            <a:spLocks noChangeArrowheads="1"/>
          </p:cNvSpPr>
          <p:nvPr/>
        </p:nvSpPr>
        <p:spPr bwMode="auto">
          <a:xfrm>
            <a:off x="4181475" y="3581400"/>
            <a:ext cx="847725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r>
              <a:rPr lang="en-US" sz="800" i="1" dirty="0" smtClean="0">
                <a:latin typeface="Arial" pitchFamily="-109" charset="0"/>
              </a:rPr>
              <a:t>Is a member of</a:t>
            </a:r>
            <a:endParaRPr lang="en-US" sz="800" i="1" dirty="0">
              <a:latin typeface="Arial" pitchFamily="-109" charset="0"/>
            </a:endParaRPr>
          </a:p>
        </p:txBody>
      </p:sp>
      <p:cxnSp>
        <p:nvCxnSpPr>
          <p:cNvPr id="206" name="AutoShape 101"/>
          <p:cNvCxnSpPr>
            <a:cxnSpLocks noChangeShapeType="1"/>
            <a:stCxn id="211" idx="2"/>
          </p:cNvCxnSpPr>
          <p:nvPr/>
        </p:nvCxnSpPr>
        <p:spPr bwMode="auto">
          <a:xfrm rot="10800000" flipV="1">
            <a:off x="3276601" y="3496766"/>
            <a:ext cx="475107" cy="2065835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AutoShape 101"/>
          <p:cNvCxnSpPr>
            <a:cxnSpLocks noChangeShapeType="1"/>
            <a:stCxn id="131" idx="1"/>
            <a:endCxn id="210" idx="0"/>
          </p:cNvCxnSpPr>
          <p:nvPr/>
        </p:nvCxnSpPr>
        <p:spPr bwMode="auto">
          <a:xfrm rot="10800000" flipV="1">
            <a:off x="838200" y="3180646"/>
            <a:ext cx="2734408" cy="2305753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8" name="Rectangle 115"/>
          <p:cNvSpPr>
            <a:spLocks noChangeArrowheads="1"/>
          </p:cNvSpPr>
          <p:nvPr/>
        </p:nvSpPr>
        <p:spPr bwMode="auto">
          <a:xfrm>
            <a:off x="3200400" y="3810000"/>
            <a:ext cx="847725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r>
              <a:rPr lang="en-US" sz="800" i="1" dirty="0" smtClean="0">
                <a:latin typeface="Arial" pitchFamily="-109" charset="0"/>
              </a:rPr>
              <a:t>Is a member of</a:t>
            </a:r>
            <a:endParaRPr lang="en-US" sz="800" i="1" dirty="0">
              <a:latin typeface="Arial" pitchFamily="-109" charset="0"/>
            </a:endParaRPr>
          </a:p>
        </p:txBody>
      </p:sp>
      <p:sp>
        <p:nvSpPr>
          <p:cNvPr id="209" name="Rectangle 115"/>
          <p:cNvSpPr>
            <a:spLocks noChangeArrowheads="1"/>
          </p:cNvSpPr>
          <p:nvPr/>
        </p:nvSpPr>
        <p:spPr bwMode="auto">
          <a:xfrm rot="19970667">
            <a:off x="1755541" y="3381860"/>
            <a:ext cx="847725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r>
              <a:rPr lang="en-US" sz="800" i="1" dirty="0" smtClean="0">
                <a:latin typeface="Arial" pitchFamily="-109" charset="0"/>
              </a:rPr>
              <a:t>Is a member of</a:t>
            </a:r>
            <a:endParaRPr lang="en-US" sz="800" i="1" dirty="0">
              <a:latin typeface="Arial" pitchFamily="-109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62000" y="5486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 rot="13807751" flipV="1">
            <a:off x="3497469" y="3315462"/>
            <a:ext cx="678063" cy="22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P&amp;O -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20C80"/>
                </a:solidFill>
              </a:rPr>
              <a:t>Security Context (2/2)</a:t>
            </a:r>
          </a:p>
          <a:p>
            <a:pPr lvl="1"/>
            <a:r>
              <a:rPr lang="en-US" dirty="0" smtClean="0"/>
              <a:t>When creating data the active security context drives the ownership of the data</a:t>
            </a:r>
          </a:p>
        </p:txBody>
      </p:sp>
      <p:sp>
        <p:nvSpPr>
          <p:cNvPr id="8" name="Rectangle 101"/>
          <p:cNvSpPr>
            <a:spLocks noChangeArrowheads="1"/>
          </p:cNvSpPr>
          <p:nvPr/>
        </p:nvSpPr>
        <p:spPr bwMode="auto">
          <a:xfrm>
            <a:off x="5126182" y="2057400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Mrs.Smith</a:t>
            </a: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9" name="Rectangle 101"/>
          <p:cNvSpPr>
            <a:spLocks noChangeArrowheads="1"/>
          </p:cNvSpPr>
          <p:nvPr/>
        </p:nvSpPr>
        <p:spPr bwMode="auto">
          <a:xfrm>
            <a:off x="4038600" y="2057400"/>
            <a:ext cx="762000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Mr.Doe</a:t>
            </a: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900" b="1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" name="Picture 15" descr="businessman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268582"/>
            <a:ext cx="438150" cy="438150"/>
          </a:xfrm>
          <a:prstGeom prst="rect">
            <a:avLst/>
          </a:prstGeom>
          <a:noFill/>
        </p:spPr>
      </p:pic>
      <p:pic>
        <p:nvPicPr>
          <p:cNvPr id="11" name="Picture 10" descr="user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272146"/>
            <a:ext cx="514350" cy="457200"/>
          </a:xfrm>
          <a:prstGeom prst="rect">
            <a:avLst/>
          </a:prstGeom>
          <a:noFill/>
        </p:spPr>
      </p:pic>
      <p:sp>
        <p:nvSpPr>
          <p:cNvPr id="70" name="Rectangle 120"/>
          <p:cNvSpPr>
            <a:spLocks noChangeArrowheads="1"/>
          </p:cNvSpPr>
          <p:nvPr/>
        </p:nvSpPr>
        <p:spPr bwMode="auto">
          <a:xfrm>
            <a:off x="3810000" y="17526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square" lIns="90000" tIns="46800" rIns="36000" bIns="46800" anchor="ctr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1" name="Text Box 119"/>
          <p:cNvSpPr txBox="1">
            <a:spLocks noChangeArrowheads="1"/>
          </p:cNvSpPr>
          <p:nvPr/>
        </p:nvSpPr>
        <p:spPr bwMode="auto">
          <a:xfrm>
            <a:off x="3809306" y="1768848"/>
            <a:ext cx="1399540" cy="248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 smtClean="0">
                <a:latin typeface="Arial" pitchFamily="-109" charset="0"/>
              </a:rPr>
              <a:t>Persons</a:t>
            </a:r>
            <a:endParaRPr lang="en-US" sz="1000" dirty="0">
              <a:latin typeface="Arial" pitchFamily="-109" charset="0"/>
            </a:endParaRPr>
          </a:p>
        </p:txBody>
      </p:sp>
      <p:cxnSp>
        <p:nvCxnSpPr>
          <p:cNvPr id="78" name="AutoShape 101"/>
          <p:cNvCxnSpPr>
            <a:cxnSpLocks noChangeShapeType="1"/>
            <a:stCxn id="24579" idx="0"/>
            <a:endCxn id="9" idx="1"/>
          </p:cNvCxnSpPr>
          <p:nvPr/>
        </p:nvCxnSpPr>
        <p:spPr bwMode="auto">
          <a:xfrm rot="5400000" flipH="1" flipV="1">
            <a:off x="3027514" y="1903565"/>
            <a:ext cx="464835" cy="1557337"/>
          </a:xfrm>
          <a:prstGeom prst="curvedConnector2">
            <a:avLst/>
          </a:prstGeom>
          <a:noFill/>
          <a:ln w="19050">
            <a:solidFill>
              <a:srgbClr val="FF6600"/>
            </a:solidFill>
            <a:round/>
            <a:headEnd type="triangle" w="med" len="med"/>
            <a:tailEnd/>
          </a:ln>
          <a:effectLst/>
        </p:spPr>
      </p:cxnSp>
      <p:sp>
        <p:nvSpPr>
          <p:cNvPr id="79" name="Rectangle 104"/>
          <p:cNvSpPr>
            <a:spLocks noChangeArrowheads="1"/>
          </p:cNvSpPr>
          <p:nvPr/>
        </p:nvSpPr>
        <p:spPr bwMode="auto">
          <a:xfrm>
            <a:off x="6416675" y="2362200"/>
            <a:ext cx="1127125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r>
              <a:rPr lang="en-US" sz="800" i="1" dirty="0">
                <a:latin typeface="Arial" pitchFamily="-109" charset="0"/>
              </a:rPr>
              <a:t>Is Assigned To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0525" y="2914650"/>
            <a:ext cx="41814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2914650"/>
            <a:ext cx="31337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4" name="AutoShape 101"/>
          <p:cNvCxnSpPr>
            <a:cxnSpLocks noChangeShapeType="1"/>
            <a:stCxn id="24580" idx="0"/>
            <a:endCxn id="8" idx="3"/>
          </p:cNvCxnSpPr>
          <p:nvPr/>
        </p:nvCxnSpPr>
        <p:spPr bwMode="auto">
          <a:xfrm rot="16200000" flipV="1">
            <a:off x="6276406" y="2061592"/>
            <a:ext cx="464835" cy="1241281"/>
          </a:xfrm>
          <a:prstGeom prst="curvedConnector2">
            <a:avLst/>
          </a:prstGeom>
          <a:noFill/>
          <a:ln w="19050">
            <a:solidFill>
              <a:srgbClr val="FF6600"/>
            </a:solidFill>
            <a:round/>
            <a:headEnd type="triangle" w="med" len="med"/>
            <a:tailEnd/>
          </a:ln>
          <a:effectLst/>
        </p:spPr>
      </p:cxnSp>
      <p:sp>
        <p:nvSpPr>
          <p:cNvPr id="99" name="Rectangle 104"/>
          <p:cNvSpPr>
            <a:spLocks noChangeArrowheads="1"/>
          </p:cNvSpPr>
          <p:nvPr/>
        </p:nvSpPr>
        <p:spPr bwMode="auto">
          <a:xfrm>
            <a:off x="2201093" y="2438400"/>
            <a:ext cx="1127125" cy="2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r>
              <a:rPr lang="en-US" sz="800" i="1" dirty="0">
                <a:latin typeface="Arial" pitchFamily="-109" charset="0"/>
              </a:rPr>
              <a:t>Is Assigned To</a:t>
            </a:r>
          </a:p>
        </p:txBody>
      </p:sp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6"/>
          <a:srcRect l="1963" t="20202" r="21504" b="22425"/>
          <a:stretch>
            <a:fillRect/>
          </a:stretch>
        </p:blipFill>
        <p:spPr bwMode="auto">
          <a:xfrm>
            <a:off x="2438400" y="3870959"/>
            <a:ext cx="477162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1" name="TextBox 100"/>
          <p:cNvSpPr txBox="1"/>
          <p:nvPr/>
        </p:nvSpPr>
        <p:spPr>
          <a:xfrm>
            <a:off x="3400023" y="3974960"/>
            <a:ext cx="121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Data Ownership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76442" y="4328159"/>
            <a:ext cx="1152880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User = Mrs.  Doe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Project = Airframe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Org = Supplier 01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03" name="Curved Connector 102"/>
          <p:cNvCxnSpPr>
            <a:stCxn id="102" idx="1"/>
          </p:cNvCxnSpPr>
          <p:nvPr/>
        </p:nvCxnSpPr>
        <p:spPr>
          <a:xfrm rot="10800000" flipV="1">
            <a:off x="3366842" y="4605158"/>
            <a:ext cx="609600" cy="18020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181600" y="5983961"/>
            <a:ext cx="116089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User  = Mrs. Smith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Project = Aircraft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Org = OEM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113" name="Curved Connector 112"/>
          <p:cNvCxnSpPr>
            <a:stCxn id="111" idx="1"/>
          </p:cNvCxnSpPr>
          <p:nvPr/>
        </p:nvCxnSpPr>
        <p:spPr>
          <a:xfrm rot="10800000">
            <a:off x="4114800" y="5943600"/>
            <a:ext cx="1066800" cy="31736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685800" y="2209800"/>
            <a:ext cx="1143000" cy="612648"/>
          </a:xfrm>
          <a:prstGeom prst="wedgeRoundRectCallout">
            <a:avLst>
              <a:gd name="adj1" fmla="val 27682"/>
              <a:gd name="adj2" fmla="val 108311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Mr.Doe</a:t>
            </a:r>
            <a:r>
              <a:rPr lang="en-US" sz="1100" b="1" dirty="0" smtClean="0"/>
              <a:t> has three security contexts</a:t>
            </a:r>
            <a:endParaRPr lang="en-US" sz="1100" b="1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7467600" y="2206752"/>
            <a:ext cx="914400" cy="612648"/>
          </a:xfrm>
          <a:prstGeom prst="wedgeRoundRectCallout">
            <a:avLst>
              <a:gd name="adj1" fmla="val -38655"/>
              <a:gd name="adj2" fmla="val 131955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Default security context</a:t>
            </a:r>
            <a:endParaRPr lang="en-US" sz="1100" b="1" dirty="0"/>
          </a:p>
        </p:txBody>
      </p:sp>
      <p:sp>
        <p:nvSpPr>
          <p:cNvPr id="25" name="Rounded Rectangular Callout 24"/>
          <p:cNvSpPr/>
          <p:nvPr/>
        </p:nvSpPr>
        <p:spPr>
          <a:xfrm>
            <a:off x="609600" y="4038600"/>
            <a:ext cx="914400" cy="612648"/>
          </a:xfrm>
          <a:prstGeom prst="wedgeRoundRectCallout">
            <a:avLst>
              <a:gd name="adj1" fmla="val 34202"/>
              <a:gd name="adj2" fmla="val -138833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Active Security context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14488" y="1504950"/>
            <a:ext cx="522287" cy="4667250"/>
          </a:xfrm>
          <a:prstGeom prst="rect">
            <a:avLst/>
          </a:prstGeom>
          <a:solidFill>
            <a:srgbClr val="FFCC00"/>
          </a:solidFill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257425" y="354582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Illustration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801091" y="160020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2252663" y="1600200"/>
            <a:ext cx="5329237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Objective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2254250" y="257694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- Concepts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gray">
          <a:xfrm>
            <a:off x="2254250" y="209386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Customer Security Constraints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254250" y="3066012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Data Model - Security Relationship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2260887" y="4473742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Deployment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gray">
          <a:xfrm>
            <a:off x="2260887" y="513152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OOTB P&amp;O and Security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2258289" y="561851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Customization Best Practices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794165" y="209386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2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1794165" y="2576946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3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1794165" y="3066012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4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1794165" y="354193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5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1922418" y="4473742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6.1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1801092" y="513152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7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01092" y="5616444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8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2251980" y="400812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Deployment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1785258" y="400812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2260887" y="4795960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Deployment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1922418" y="4795960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6.2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/>
          <a:srcRect l="1981" t="26586" r="23501" b="9548"/>
          <a:stretch>
            <a:fillRect/>
          </a:stretch>
        </p:blipFill>
        <p:spPr bwMode="auto">
          <a:xfrm>
            <a:off x="1828800" y="2590800"/>
            <a:ext cx="6019800" cy="415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model – Security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20C80"/>
                </a:solidFill>
              </a:rPr>
              <a:t>Data Model (1/3)</a:t>
            </a:r>
          </a:p>
          <a:p>
            <a:pPr lvl="1"/>
            <a:r>
              <a:rPr lang="en-US" dirty="0" smtClean="0"/>
              <a:t>RFLP is implemented via customization using different modelers</a:t>
            </a:r>
          </a:p>
          <a:p>
            <a:pPr lvl="1"/>
            <a:r>
              <a:rPr lang="en-US" dirty="0" smtClean="0"/>
              <a:t>Some examples are:</a:t>
            </a:r>
          </a:p>
          <a:p>
            <a:pPr lvl="2"/>
            <a:r>
              <a:rPr lang="en-US" dirty="0" smtClean="0"/>
              <a:t>Product modeler (e.g. physical structure)</a:t>
            </a:r>
          </a:p>
          <a:p>
            <a:pPr lvl="2"/>
            <a:r>
              <a:rPr lang="en-US" dirty="0" smtClean="0"/>
              <a:t>Document modeler (e.g. documents and requirements management)</a:t>
            </a:r>
          </a:p>
          <a:p>
            <a:pPr lvl="2"/>
            <a:r>
              <a:rPr lang="en-US" dirty="0" smtClean="0"/>
              <a:t>Simulation modeler (e.g. airflow simulation) 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2200" y="3810000"/>
            <a:ext cx="1542410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Project = Airframe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Modeler = Product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Customization = Airframe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4" name="Curved Connector 23"/>
          <p:cNvCxnSpPr>
            <a:stCxn id="23" idx="2"/>
          </p:cNvCxnSpPr>
          <p:nvPr/>
        </p:nvCxnSpPr>
        <p:spPr>
          <a:xfrm rot="5400000">
            <a:off x="6054409" y="3795992"/>
            <a:ext cx="320990" cy="1457003"/>
          </a:xfrm>
          <a:prstGeom prst="curvedConnector2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81200" y="2743200"/>
            <a:ext cx="1656223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Project = Propulsion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Modeler = Product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Customization = Equipment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28" name="Curved Connector 27"/>
          <p:cNvCxnSpPr>
            <a:stCxn id="27" idx="2"/>
          </p:cNvCxnSpPr>
          <p:nvPr/>
        </p:nvCxnSpPr>
        <p:spPr>
          <a:xfrm rot="16200000" flipH="1">
            <a:off x="2176956" y="3929554"/>
            <a:ext cx="1427201" cy="16248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57050" y="5943600"/>
            <a:ext cx="1510350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Project = Avionics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Modeler = Product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Customization = Systems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32" name="Curved Connector 27"/>
          <p:cNvCxnSpPr>
            <a:stCxn id="31" idx="1"/>
          </p:cNvCxnSpPr>
          <p:nvPr/>
        </p:nvCxnSpPr>
        <p:spPr>
          <a:xfrm rot="10800000">
            <a:off x="3810000" y="5410203"/>
            <a:ext cx="547050" cy="810397"/>
          </a:xfrm>
          <a:prstGeom prst="curvedConnector2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38800" y="5257800"/>
            <a:ext cx="2028119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Project = Airframe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Modeler = Document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Customization = Tech. Description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38" name="Curved Connector 37"/>
          <p:cNvCxnSpPr>
            <a:stCxn id="37" idx="0"/>
          </p:cNvCxnSpPr>
          <p:nvPr/>
        </p:nvCxnSpPr>
        <p:spPr>
          <a:xfrm rot="16200000" flipV="1">
            <a:off x="5783223" y="4388163"/>
            <a:ext cx="572814" cy="1166460"/>
          </a:xfrm>
          <a:prstGeom prst="curvedConnector2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81200" y="6019800"/>
            <a:ext cx="2039341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Project = Avionics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Modeler = Document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Customization = </a:t>
            </a:r>
            <a:r>
              <a:rPr lang="en-US" sz="1000" b="1" dirty="0" err="1" smtClean="0">
                <a:solidFill>
                  <a:schemeClr val="bg1"/>
                </a:solidFill>
              </a:rPr>
              <a:t>Funct</a:t>
            </a:r>
            <a:r>
              <a:rPr lang="en-US" sz="1000" b="1" dirty="0" smtClean="0">
                <a:solidFill>
                  <a:schemeClr val="bg1"/>
                </a:solidFill>
              </a:rPr>
              <a:t>. Description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3" name="Curved Connector 27"/>
          <p:cNvCxnSpPr>
            <a:stCxn id="41" idx="0"/>
          </p:cNvCxnSpPr>
          <p:nvPr/>
        </p:nvCxnSpPr>
        <p:spPr>
          <a:xfrm rot="16200000" flipV="1">
            <a:off x="2834730" y="5853658"/>
            <a:ext cx="304006" cy="2827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33800" y="3389586"/>
            <a:ext cx="1773242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Project = Airframe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Modeler = Simulation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Customization = CFD  Analysis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34" name="Curved Connector 23"/>
          <p:cNvCxnSpPr>
            <a:stCxn id="21" idx="2"/>
          </p:cNvCxnSpPr>
          <p:nvPr/>
        </p:nvCxnSpPr>
        <p:spPr>
          <a:xfrm rot="16200000" flipH="1">
            <a:off x="4682709" y="3881295"/>
            <a:ext cx="741404" cy="865981"/>
          </a:xfrm>
          <a:prstGeom prst="curvedConnector2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model – Security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20C80"/>
                </a:solidFill>
              </a:rPr>
              <a:t>Data Model (2/3)</a:t>
            </a:r>
          </a:p>
          <a:p>
            <a:pPr lvl="1"/>
            <a:r>
              <a:rPr lang="en-US" dirty="0" smtClean="0"/>
              <a:t>Each modeler customization is stored in ENOVIA within objects called “type” and “relation”</a:t>
            </a:r>
          </a:p>
        </p:txBody>
      </p:sp>
      <p:sp>
        <p:nvSpPr>
          <p:cNvPr id="113" name="Rectangle 107"/>
          <p:cNvSpPr>
            <a:spLocks noChangeArrowheads="1"/>
          </p:cNvSpPr>
          <p:nvPr/>
        </p:nvSpPr>
        <p:spPr bwMode="auto">
          <a:xfrm>
            <a:off x="1397478" y="4597878"/>
            <a:ext cx="4357702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fr-FR" altLang="ja-JP" sz="600" dirty="0" smtClean="0">
              <a:solidFill>
                <a:schemeClr val="dk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4" name="Rectangle 107"/>
          <p:cNvSpPr>
            <a:spLocks noChangeArrowheads="1"/>
          </p:cNvSpPr>
          <p:nvPr/>
        </p:nvSpPr>
        <p:spPr bwMode="auto">
          <a:xfrm>
            <a:off x="1439174" y="5715000"/>
            <a:ext cx="6400800" cy="990600"/>
          </a:xfrm>
          <a:prstGeom prst="rect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fr-FR" altLang="ja-JP" sz="900" dirty="0" smtClean="0">
              <a:solidFill>
                <a:schemeClr val="dk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lang="en-US" altLang="ja-JP" sz="900" dirty="0">
              <a:solidFill>
                <a:schemeClr val="dk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5" name="Rectangle 98"/>
          <p:cNvSpPr>
            <a:spLocks noChangeArrowheads="1"/>
          </p:cNvSpPr>
          <p:nvPr/>
        </p:nvSpPr>
        <p:spPr bwMode="auto">
          <a:xfrm>
            <a:off x="1313827" y="4369277"/>
            <a:ext cx="4503251" cy="1295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ectangle 101"/>
          <p:cNvSpPr>
            <a:spLocks noChangeArrowheads="1"/>
          </p:cNvSpPr>
          <p:nvPr/>
        </p:nvSpPr>
        <p:spPr bwMode="auto">
          <a:xfrm>
            <a:off x="3586023" y="6422354"/>
            <a:ext cx="623889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Type </a:t>
            </a:r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custo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7" name="Rectangle 102"/>
          <p:cNvSpPr>
            <a:spLocks noChangeArrowheads="1"/>
          </p:cNvSpPr>
          <p:nvPr/>
        </p:nvSpPr>
        <p:spPr bwMode="auto">
          <a:xfrm>
            <a:off x="5080766" y="6422354"/>
            <a:ext cx="752130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Relation </a:t>
            </a:r>
            <a:r>
              <a:rPr kumimoji="1" lang="en-US" altLang="ja-JP" sz="700" i="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custo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8" name="Rectangle 113"/>
          <p:cNvSpPr>
            <a:spLocks noChangeArrowheads="1"/>
          </p:cNvSpPr>
          <p:nvPr/>
        </p:nvSpPr>
        <p:spPr bwMode="auto">
          <a:xfrm>
            <a:off x="2573110" y="4705714"/>
            <a:ext cx="622300" cy="2079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Reference</a:t>
            </a:r>
          </a:p>
        </p:txBody>
      </p:sp>
      <p:sp>
        <p:nvSpPr>
          <p:cNvPr id="119" name="Rectangle 114"/>
          <p:cNvSpPr>
            <a:spLocks noChangeArrowheads="1"/>
          </p:cNvSpPr>
          <p:nvPr/>
        </p:nvSpPr>
        <p:spPr bwMode="auto">
          <a:xfrm>
            <a:off x="1636498" y="4721478"/>
            <a:ext cx="371475" cy="2079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Port</a:t>
            </a:r>
          </a:p>
        </p:txBody>
      </p:sp>
      <p:sp>
        <p:nvSpPr>
          <p:cNvPr id="120" name="Rectangle 115"/>
          <p:cNvSpPr>
            <a:spLocks noChangeArrowheads="1"/>
          </p:cNvSpPr>
          <p:nvPr/>
        </p:nvSpPr>
        <p:spPr bwMode="auto">
          <a:xfrm>
            <a:off x="3557125" y="4698676"/>
            <a:ext cx="681038" cy="2079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Connection</a:t>
            </a:r>
          </a:p>
        </p:txBody>
      </p:sp>
      <p:sp>
        <p:nvSpPr>
          <p:cNvPr id="121" name="Rectangle 116"/>
          <p:cNvSpPr>
            <a:spLocks noChangeArrowheads="1"/>
          </p:cNvSpPr>
          <p:nvPr/>
        </p:nvSpPr>
        <p:spPr bwMode="auto">
          <a:xfrm>
            <a:off x="4801291" y="4705714"/>
            <a:ext cx="524503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Instance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2" name="Rectangle 120"/>
          <p:cNvSpPr>
            <a:spLocks noChangeArrowheads="1"/>
          </p:cNvSpPr>
          <p:nvPr/>
        </p:nvSpPr>
        <p:spPr bwMode="auto">
          <a:xfrm>
            <a:off x="2167047" y="5859546"/>
            <a:ext cx="681597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PLMProdDS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3" name="Rectangle 121"/>
          <p:cNvSpPr>
            <a:spLocks noChangeArrowheads="1"/>
          </p:cNvSpPr>
          <p:nvPr/>
        </p:nvSpPr>
        <p:spPr bwMode="auto">
          <a:xfrm>
            <a:off x="2876314" y="5859546"/>
            <a:ext cx="655949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PLMRepDS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4" name="Rectangle 122"/>
          <p:cNvSpPr>
            <a:spLocks noChangeArrowheads="1"/>
          </p:cNvSpPr>
          <p:nvPr/>
        </p:nvSpPr>
        <p:spPr bwMode="auto">
          <a:xfrm>
            <a:off x="4250718" y="5859546"/>
            <a:ext cx="777778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PLMRefInstDS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5056263" y="5859546"/>
            <a:ext cx="801823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PLMRepInstDS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7" name="Rectangle 137"/>
          <p:cNvSpPr>
            <a:spLocks noChangeArrowheads="1"/>
          </p:cNvSpPr>
          <p:nvPr/>
        </p:nvSpPr>
        <p:spPr bwMode="auto">
          <a:xfrm>
            <a:off x="5867400" y="4369278"/>
            <a:ext cx="2057400" cy="1295400"/>
          </a:xfrm>
          <a:prstGeom prst="rect">
            <a:avLst/>
          </a:prstGeom>
          <a:noFill/>
          <a:ln w="1270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128" name="Text Box 138"/>
          <p:cNvSpPr txBox="1">
            <a:spLocks noChangeArrowheads="1"/>
          </p:cNvSpPr>
          <p:nvPr/>
        </p:nvSpPr>
        <p:spPr bwMode="auto">
          <a:xfrm>
            <a:off x="6040984" y="4369278"/>
            <a:ext cx="1691489" cy="2308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7313" indent="-87313">
              <a:buFontTx/>
              <a:buNone/>
            </a:pPr>
            <a:r>
              <a:rPr lang="en-US" sz="900" dirty="0" err="1" smtClean="0">
                <a:latin typeface="Arial" charset="0"/>
                <a:ea typeface="ＭＳ Ｐゴシック" pitchFamily="50" charset="-128"/>
              </a:rPr>
              <a:t>xBOM</a:t>
            </a:r>
            <a:r>
              <a:rPr lang="en-US" sz="900" dirty="0" smtClean="0">
                <a:latin typeface="Arial" charset="0"/>
                <a:ea typeface="ＭＳ Ｐゴシック" pitchFamily="50" charset="-128"/>
              </a:rPr>
              <a:t> / Governance Centrals</a:t>
            </a:r>
            <a:endParaRPr lang="en-US" sz="9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6" name="Rectangle 122"/>
          <p:cNvSpPr>
            <a:spLocks noChangeArrowheads="1"/>
          </p:cNvSpPr>
          <p:nvPr/>
        </p:nvSpPr>
        <p:spPr bwMode="auto">
          <a:xfrm>
            <a:off x="3564918" y="5858774"/>
            <a:ext cx="655950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PLMConDS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7" name="Rectangle 122"/>
          <p:cNvSpPr>
            <a:spLocks noChangeArrowheads="1"/>
          </p:cNvSpPr>
          <p:nvPr/>
        </p:nvSpPr>
        <p:spPr bwMode="auto">
          <a:xfrm>
            <a:off x="1485693" y="5858774"/>
            <a:ext cx="657552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PLMPortDS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381000" y="4902678"/>
            <a:ext cx="8382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ja-JP" sz="900" dirty="0" smtClean="0">
                <a:latin typeface="Arial" charset="0"/>
                <a:ea typeface="ＭＳ Ｐゴシック" pitchFamily="50" charset="-128"/>
              </a:rPr>
              <a:t>Core Modeling</a:t>
            </a:r>
            <a:endParaRPr lang="en-US" altLang="ja-JP" sz="9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9" name="Text Box 111"/>
          <p:cNvSpPr txBox="1">
            <a:spLocks noChangeArrowheads="1"/>
          </p:cNvSpPr>
          <p:nvPr/>
        </p:nvSpPr>
        <p:spPr bwMode="auto">
          <a:xfrm>
            <a:off x="381000" y="6124806"/>
            <a:ext cx="914400" cy="369332"/>
          </a:xfrm>
          <a:prstGeom prst="rect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ja-JP" sz="900" dirty="0" smtClean="0">
                <a:latin typeface="Arial" charset="0"/>
                <a:ea typeface="ＭＳ Ｐゴシック" pitchFamily="50" charset="-128"/>
              </a:rPr>
              <a:t>Model Customization</a:t>
            </a:r>
            <a:endParaRPr lang="en-US" altLang="ja-JP" sz="900" dirty="0"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40" name="Straight Arrow Connector 139"/>
          <p:cNvCxnSpPr>
            <a:stCxn id="137" idx="0"/>
            <a:endCxn id="169" idx="3"/>
          </p:cNvCxnSpPr>
          <p:nvPr/>
        </p:nvCxnSpPr>
        <p:spPr>
          <a:xfrm rot="16200000" flipV="1">
            <a:off x="1639068" y="5683372"/>
            <a:ext cx="346497" cy="43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6" idx="0"/>
            <a:endCxn id="171" idx="3"/>
          </p:cNvCxnSpPr>
          <p:nvPr/>
        </p:nvCxnSpPr>
        <p:spPr>
          <a:xfrm rot="16200000" flipV="1">
            <a:off x="3710880" y="5676761"/>
            <a:ext cx="360673" cy="33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70" idx="3"/>
            <a:endCxn id="167" idx="0"/>
          </p:cNvCxnSpPr>
          <p:nvPr/>
        </p:nvCxnSpPr>
        <p:spPr>
          <a:xfrm rot="5400000">
            <a:off x="2620028" y="4914539"/>
            <a:ext cx="146107" cy="388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70" idx="3"/>
            <a:endCxn id="168" idx="0"/>
          </p:cNvCxnSpPr>
          <p:nvPr/>
        </p:nvCxnSpPr>
        <p:spPr>
          <a:xfrm rot="16200000" flipH="1">
            <a:off x="2970112" y="4952468"/>
            <a:ext cx="146107" cy="312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72" idx="3"/>
            <a:endCxn id="176" idx="0"/>
          </p:cNvCxnSpPr>
          <p:nvPr/>
        </p:nvCxnSpPr>
        <p:spPr>
          <a:xfrm rot="16200000" flipH="1">
            <a:off x="5192608" y="4899075"/>
            <a:ext cx="150208" cy="4057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72" idx="3"/>
            <a:endCxn id="175" idx="0"/>
          </p:cNvCxnSpPr>
          <p:nvPr/>
        </p:nvCxnSpPr>
        <p:spPr>
          <a:xfrm rot="5400000">
            <a:off x="4782693" y="4894952"/>
            <a:ext cx="150208" cy="4140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Box 180"/>
          <p:cNvSpPr txBox="1">
            <a:spLocks noChangeArrowheads="1"/>
          </p:cNvSpPr>
          <p:nvPr/>
        </p:nvSpPr>
        <p:spPr bwMode="auto">
          <a:xfrm>
            <a:off x="5943600" y="4597878"/>
            <a:ext cx="1414564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fr-FR" altLang="ja-JP" sz="600" dirty="0" smtClean="0">
                <a:latin typeface="Arial" charset="0"/>
                <a:ea typeface="ＭＳ Ｐゴシック" pitchFamily="50" charset="-128"/>
              </a:rPr>
              <a:t>Eng</a:t>
            </a:r>
          </a:p>
          <a:p>
            <a:pPr algn="ctr"/>
            <a:r>
              <a:rPr lang="fr-FR" altLang="ja-JP" sz="600" dirty="0" smtClean="0">
                <a:latin typeface="Arial" charset="0"/>
                <a:ea typeface="ＭＳ Ｐゴシック" pitchFamily="50" charset="-128"/>
              </a:rPr>
              <a:t>Central</a:t>
            </a: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en-US" altLang="ja-JP" sz="6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7" name="Rectangle 116"/>
          <p:cNvSpPr>
            <a:spLocks noChangeArrowheads="1"/>
          </p:cNvSpPr>
          <p:nvPr/>
        </p:nvSpPr>
        <p:spPr bwMode="auto">
          <a:xfrm>
            <a:off x="6458586" y="5858774"/>
            <a:ext cx="572594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EBOMDS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8" name="Rectangle 116"/>
          <p:cNvSpPr>
            <a:spLocks noChangeArrowheads="1"/>
          </p:cNvSpPr>
          <p:nvPr/>
        </p:nvSpPr>
        <p:spPr bwMode="auto">
          <a:xfrm>
            <a:off x="5940506" y="5858774"/>
            <a:ext cx="473207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PartDS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9" name="Rectangle 116"/>
          <p:cNvSpPr>
            <a:spLocks noChangeArrowheads="1"/>
          </p:cNvSpPr>
          <p:nvPr/>
        </p:nvSpPr>
        <p:spPr bwMode="auto">
          <a:xfrm>
            <a:off x="7078140" y="5858774"/>
            <a:ext cx="274435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…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0" name="Text Box 180"/>
          <p:cNvSpPr txBox="1">
            <a:spLocks noChangeArrowheads="1"/>
          </p:cNvSpPr>
          <p:nvPr/>
        </p:nvSpPr>
        <p:spPr bwMode="auto">
          <a:xfrm>
            <a:off x="7424055" y="4597878"/>
            <a:ext cx="457200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fr-FR" altLang="ja-JP" sz="600" dirty="0" smtClean="0">
                <a:latin typeface="Arial" charset="0"/>
                <a:ea typeface="ＭＳ Ｐゴシック" pitchFamily="50" charset="-128"/>
              </a:rPr>
              <a:t>xxx Central</a:t>
            </a: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en-US" altLang="ja-JP" sz="6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1" name="Rectangle 116"/>
          <p:cNvSpPr>
            <a:spLocks noChangeArrowheads="1"/>
          </p:cNvSpPr>
          <p:nvPr/>
        </p:nvSpPr>
        <p:spPr bwMode="auto">
          <a:xfrm>
            <a:off x="7530620" y="5171550"/>
            <a:ext cx="274435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…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52" name="AutoShape 127"/>
          <p:cNvCxnSpPr>
            <a:cxnSpLocks noChangeShapeType="1"/>
            <a:stCxn id="137" idx="2"/>
            <a:endCxn id="116" idx="0"/>
          </p:cNvCxnSpPr>
          <p:nvPr/>
        </p:nvCxnSpPr>
        <p:spPr bwMode="auto">
          <a:xfrm rot="16200000" flipH="1">
            <a:off x="2674456" y="5198841"/>
            <a:ext cx="363525" cy="208349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3" name="AutoShape 127"/>
          <p:cNvCxnSpPr>
            <a:cxnSpLocks noChangeShapeType="1"/>
            <a:stCxn id="122" idx="2"/>
            <a:endCxn id="116" idx="0"/>
          </p:cNvCxnSpPr>
          <p:nvPr/>
        </p:nvCxnSpPr>
        <p:spPr bwMode="auto">
          <a:xfrm rot="16200000" flipH="1">
            <a:off x="3021531" y="5545916"/>
            <a:ext cx="362753" cy="139012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4" name="AutoShape 127"/>
          <p:cNvCxnSpPr>
            <a:cxnSpLocks noChangeShapeType="1"/>
            <a:stCxn id="123" idx="2"/>
            <a:endCxn id="116" idx="0"/>
          </p:cNvCxnSpPr>
          <p:nvPr/>
        </p:nvCxnSpPr>
        <p:spPr bwMode="auto">
          <a:xfrm rot="16200000" flipH="1">
            <a:off x="3369752" y="5894137"/>
            <a:ext cx="362753" cy="69367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5" name="AutoShape 127"/>
          <p:cNvCxnSpPr>
            <a:cxnSpLocks noChangeShapeType="1"/>
            <a:stCxn id="136" idx="2"/>
            <a:endCxn id="116" idx="0"/>
          </p:cNvCxnSpPr>
          <p:nvPr/>
        </p:nvCxnSpPr>
        <p:spPr bwMode="auto">
          <a:xfrm rot="16200000" flipH="1">
            <a:off x="3713668" y="6238053"/>
            <a:ext cx="363525" cy="50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6" name="AutoShape 127"/>
          <p:cNvCxnSpPr>
            <a:cxnSpLocks noChangeShapeType="1"/>
            <a:stCxn id="124" idx="2"/>
            <a:endCxn id="117" idx="0"/>
          </p:cNvCxnSpPr>
          <p:nvPr/>
        </p:nvCxnSpPr>
        <p:spPr bwMode="auto">
          <a:xfrm rot="16200000" flipH="1">
            <a:off x="4866843" y="5832365"/>
            <a:ext cx="362753" cy="817224"/>
          </a:xfrm>
          <a:prstGeom prst="bentConnector3">
            <a:avLst>
              <a:gd name="adj1" fmla="val 69024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AutoShape 127"/>
          <p:cNvCxnSpPr>
            <a:cxnSpLocks noChangeShapeType="1"/>
            <a:stCxn id="125" idx="2"/>
            <a:endCxn id="117" idx="0"/>
          </p:cNvCxnSpPr>
          <p:nvPr/>
        </p:nvCxnSpPr>
        <p:spPr bwMode="auto">
          <a:xfrm rot="5400000">
            <a:off x="5275627" y="6240805"/>
            <a:ext cx="362753" cy="34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8" name="AutoShape 127"/>
          <p:cNvCxnSpPr>
            <a:cxnSpLocks noChangeShapeType="1"/>
            <a:stCxn id="147" idx="2"/>
            <a:endCxn id="117" idx="0"/>
          </p:cNvCxnSpPr>
          <p:nvPr/>
        </p:nvCxnSpPr>
        <p:spPr bwMode="auto">
          <a:xfrm rot="5400000">
            <a:off x="5919095" y="5596565"/>
            <a:ext cx="363525" cy="1288052"/>
          </a:xfrm>
          <a:prstGeom prst="bentConnector3">
            <a:avLst>
              <a:gd name="adj1" fmla="val 69349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6" name="Rectangle 116"/>
          <p:cNvSpPr>
            <a:spLocks noChangeArrowheads="1"/>
          </p:cNvSpPr>
          <p:nvPr/>
        </p:nvSpPr>
        <p:spPr bwMode="auto">
          <a:xfrm>
            <a:off x="1635972" y="5191660"/>
            <a:ext cx="349776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Port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7" name="Rectangle 116"/>
          <p:cNvSpPr>
            <a:spLocks noChangeArrowheads="1"/>
          </p:cNvSpPr>
          <p:nvPr/>
        </p:nvSpPr>
        <p:spPr bwMode="auto">
          <a:xfrm>
            <a:off x="2337009" y="5181600"/>
            <a:ext cx="324128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Ref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8" name="Rectangle 116"/>
          <p:cNvSpPr>
            <a:spLocks noChangeArrowheads="1"/>
          </p:cNvSpPr>
          <p:nvPr/>
        </p:nvSpPr>
        <p:spPr bwMode="auto">
          <a:xfrm>
            <a:off x="3025156" y="5181600"/>
            <a:ext cx="348173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Rep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9" name="AutoShape 108"/>
          <p:cNvSpPr>
            <a:spLocks noChangeArrowheads="1"/>
          </p:cNvSpPr>
          <p:nvPr/>
        </p:nvSpPr>
        <p:spPr bwMode="auto">
          <a:xfrm rot="10800000" flipV="1">
            <a:off x="1702212" y="536940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AutoShape 108"/>
          <p:cNvSpPr>
            <a:spLocks noChangeArrowheads="1"/>
          </p:cNvSpPr>
          <p:nvPr/>
        </p:nvSpPr>
        <p:spPr bwMode="auto">
          <a:xfrm rot="10800000" flipV="1">
            <a:off x="2779138" y="4892618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AutoShape 108"/>
          <p:cNvSpPr>
            <a:spLocks noChangeArrowheads="1"/>
          </p:cNvSpPr>
          <p:nvPr/>
        </p:nvSpPr>
        <p:spPr bwMode="auto">
          <a:xfrm rot="10800000" flipV="1">
            <a:off x="3781589" y="5355226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AutoShape 109"/>
          <p:cNvSpPr>
            <a:spLocks noChangeArrowheads="1"/>
          </p:cNvSpPr>
          <p:nvPr/>
        </p:nvSpPr>
        <p:spPr bwMode="auto">
          <a:xfrm rot="10800000" flipV="1">
            <a:off x="4956866" y="488399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AutoShape 108"/>
          <p:cNvSpPr>
            <a:spLocks noChangeArrowheads="1"/>
          </p:cNvSpPr>
          <p:nvPr/>
        </p:nvSpPr>
        <p:spPr bwMode="auto">
          <a:xfrm rot="10800000" flipV="1">
            <a:off x="1706826" y="4901244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AutoShape 108"/>
          <p:cNvSpPr>
            <a:spLocks noChangeArrowheads="1"/>
          </p:cNvSpPr>
          <p:nvPr/>
        </p:nvSpPr>
        <p:spPr bwMode="auto">
          <a:xfrm rot="10800000" flipV="1">
            <a:off x="3784976" y="4885426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Rectangle 116"/>
          <p:cNvSpPr>
            <a:spLocks noChangeArrowheads="1"/>
          </p:cNvSpPr>
          <p:nvPr/>
        </p:nvSpPr>
        <p:spPr bwMode="auto">
          <a:xfrm>
            <a:off x="4402952" y="5177075"/>
            <a:ext cx="495650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Ref Inst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6" name="Rectangle 116"/>
          <p:cNvSpPr>
            <a:spLocks noChangeArrowheads="1"/>
          </p:cNvSpPr>
          <p:nvPr/>
        </p:nvSpPr>
        <p:spPr bwMode="auto">
          <a:xfrm>
            <a:off x="5210761" y="5177075"/>
            <a:ext cx="519694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Rep Inst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7" name="Rectangle 116"/>
          <p:cNvSpPr>
            <a:spLocks noChangeArrowheads="1"/>
          </p:cNvSpPr>
          <p:nvPr/>
        </p:nvSpPr>
        <p:spPr bwMode="auto">
          <a:xfrm>
            <a:off x="3572392" y="5174408"/>
            <a:ext cx="636713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Connection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78" name="Straight Arrow Connector 177"/>
          <p:cNvCxnSpPr>
            <a:stCxn id="177" idx="0"/>
            <a:endCxn id="174" idx="3"/>
          </p:cNvCxnSpPr>
          <p:nvPr/>
        </p:nvCxnSpPr>
        <p:spPr>
          <a:xfrm rot="5400000" flipH="1" flipV="1">
            <a:off x="3818784" y="5100267"/>
            <a:ext cx="146107" cy="21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6" idx="0"/>
            <a:endCxn id="173" idx="3"/>
          </p:cNvCxnSpPr>
          <p:nvPr/>
        </p:nvCxnSpPr>
        <p:spPr>
          <a:xfrm rot="5400000" flipH="1" flipV="1">
            <a:off x="1739048" y="5115932"/>
            <a:ext cx="147541" cy="39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23" idx="0"/>
            <a:endCxn id="181" idx="3"/>
          </p:cNvCxnSpPr>
          <p:nvPr/>
        </p:nvCxnSpPr>
        <p:spPr>
          <a:xfrm rot="16200000" flipV="1">
            <a:off x="3024089" y="5679345"/>
            <a:ext cx="356793" cy="36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AutoShape 108"/>
          <p:cNvSpPr>
            <a:spLocks noChangeArrowheads="1"/>
          </p:cNvSpPr>
          <p:nvPr/>
        </p:nvSpPr>
        <p:spPr bwMode="auto">
          <a:xfrm rot="10800000" flipV="1">
            <a:off x="3092730" y="5359878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2" name="Straight Arrow Connector 181"/>
          <p:cNvCxnSpPr>
            <a:stCxn id="122" idx="0"/>
            <a:endCxn id="183" idx="3"/>
          </p:cNvCxnSpPr>
          <p:nvPr/>
        </p:nvCxnSpPr>
        <p:spPr>
          <a:xfrm rot="16200000" flipV="1">
            <a:off x="2327481" y="5679180"/>
            <a:ext cx="356793" cy="3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utoShape 108"/>
          <p:cNvSpPr>
            <a:spLocks noChangeArrowheads="1"/>
          </p:cNvSpPr>
          <p:nvPr/>
        </p:nvSpPr>
        <p:spPr bwMode="auto">
          <a:xfrm rot="10800000" flipV="1">
            <a:off x="2395957" y="5359878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" name="Straight Arrow Connector 183"/>
          <p:cNvCxnSpPr>
            <a:stCxn id="124" idx="0"/>
            <a:endCxn id="185" idx="3"/>
          </p:cNvCxnSpPr>
          <p:nvPr/>
        </p:nvCxnSpPr>
        <p:spPr>
          <a:xfrm rot="16200000" flipV="1">
            <a:off x="4460837" y="5680775"/>
            <a:ext cx="356793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AutoShape 108"/>
          <p:cNvSpPr>
            <a:spLocks noChangeArrowheads="1"/>
          </p:cNvSpPr>
          <p:nvPr/>
        </p:nvSpPr>
        <p:spPr bwMode="auto">
          <a:xfrm rot="10800000" flipV="1">
            <a:off x="4530908" y="5359878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6" name="Straight Arrow Connector 185"/>
          <p:cNvCxnSpPr>
            <a:stCxn id="125" idx="0"/>
            <a:endCxn id="187" idx="3"/>
          </p:cNvCxnSpPr>
          <p:nvPr/>
        </p:nvCxnSpPr>
        <p:spPr>
          <a:xfrm rot="16200000" flipV="1">
            <a:off x="5277121" y="5679492"/>
            <a:ext cx="356793" cy="33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AutoShape 108"/>
          <p:cNvSpPr>
            <a:spLocks noChangeArrowheads="1"/>
          </p:cNvSpPr>
          <p:nvPr/>
        </p:nvSpPr>
        <p:spPr bwMode="auto">
          <a:xfrm rot="10800000" flipV="1">
            <a:off x="5345909" y="5359878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116"/>
          <p:cNvSpPr>
            <a:spLocks noChangeArrowheads="1"/>
          </p:cNvSpPr>
          <p:nvPr/>
        </p:nvSpPr>
        <p:spPr bwMode="auto">
          <a:xfrm>
            <a:off x="6518696" y="5164348"/>
            <a:ext cx="449162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EBOM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9" name="Rectangle 116"/>
          <p:cNvSpPr>
            <a:spLocks noChangeArrowheads="1"/>
          </p:cNvSpPr>
          <p:nvPr/>
        </p:nvSpPr>
        <p:spPr bwMode="auto">
          <a:xfrm>
            <a:off x="6000450" y="5164348"/>
            <a:ext cx="349775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Part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0" name="Rectangle 116"/>
          <p:cNvSpPr>
            <a:spLocks noChangeArrowheads="1"/>
          </p:cNvSpPr>
          <p:nvPr/>
        </p:nvSpPr>
        <p:spPr bwMode="auto">
          <a:xfrm>
            <a:off x="7060888" y="5164348"/>
            <a:ext cx="274435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…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1" name="Text Box 138"/>
          <p:cNvSpPr txBox="1">
            <a:spLocks noChangeArrowheads="1"/>
          </p:cNvSpPr>
          <p:nvPr/>
        </p:nvSpPr>
        <p:spPr bwMode="auto">
          <a:xfrm>
            <a:off x="3124200" y="4367046"/>
            <a:ext cx="838691" cy="2308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7313" indent="-87313">
              <a:buFontTx/>
              <a:buNone/>
            </a:pPr>
            <a:r>
              <a:rPr lang="en-US" sz="900" dirty="0" smtClean="0">
                <a:latin typeface="Arial" charset="0"/>
                <a:ea typeface="ＭＳ Ｐゴシック" pitchFamily="50" charset="-128"/>
              </a:rPr>
              <a:t>VPM Central</a:t>
            </a:r>
            <a:endParaRPr lang="en-US" sz="9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2" name="AutoShape 108"/>
          <p:cNvSpPr>
            <a:spLocks noChangeArrowheads="1"/>
          </p:cNvSpPr>
          <p:nvPr/>
        </p:nvSpPr>
        <p:spPr bwMode="auto">
          <a:xfrm rot="10800000" flipV="1">
            <a:off x="6629400" y="5359878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utoShape 108"/>
          <p:cNvSpPr>
            <a:spLocks noChangeArrowheads="1"/>
          </p:cNvSpPr>
          <p:nvPr/>
        </p:nvSpPr>
        <p:spPr bwMode="auto">
          <a:xfrm rot="10800000" flipV="1">
            <a:off x="6060832" y="5359878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utoShape 108"/>
          <p:cNvSpPr>
            <a:spLocks noChangeArrowheads="1"/>
          </p:cNvSpPr>
          <p:nvPr/>
        </p:nvSpPr>
        <p:spPr bwMode="auto">
          <a:xfrm rot="10800000" flipV="1">
            <a:off x="7095392" y="5359878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utoShape 108"/>
          <p:cNvSpPr>
            <a:spLocks noChangeArrowheads="1"/>
          </p:cNvSpPr>
          <p:nvPr/>
        </p:nvSpPr>
        <p:spPr bwMode="auto">
          <a:xfrm rot="10800000" flipV="1">
            <a:off x="7543800" y="5359878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Rectangle 116"/>
          <p:cNvSpPr>
            <a:spLocks noChangeArrowheads="1"/>
          </p:cNvSpPr>
          <p:nvPr/>
        </p:nvSpPr>
        <p:spPr bwMode="auto">
          <a:xfrm>
            <a:off x="7526548" y="5858774"/>
            <a:ext cx="274435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…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97" name="Straight Arrow Connector 196"/>
          <p:cNvCxnSpPr>
            <a:stCxn id="196" idx="0"/>
            <a:endCxn id="195" idx="3"/>
          </p:cNvCxnSpPr>
          <p:nvPr/>
        </p:nvCxnSpPr>
        <p:spPr>
          <a:xfrm rot="16200000" flipV="1">
            <a:off x="7479748" y="5674756"/>
            <a:ext cx="356021" cy="12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49" idx="0"/>
            <a:endCxn id="194" idx="3"/>
          </p:cNvCxnSpPr>
          <p:nvPr/>
        </p:nvCxnSpPr>
        <p:spPr>
          <a:xfrm rot="16200000" flipV="1">
            <a:off x="7031340" y="5674756"/>
            <a:ext cx="356021" cy="12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47" idx="0"/>
            <a:endCxn id="192" idx="3"/>
          </p:cNvCxnSpPr>
          <p:nvPr/>
        </p:nvCxnSpPr>
        <p:spPr>
          <a:xfrm rot="16200000" flipV="1">
            <a:off x="6563107" y="5676997"/>
            <a:ext cx="356021" cy="75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48" idx="0"/>
            <a:endCxn id="193" idx="3"/>
          </p:cNvCxnSpPr>
          <p:nvPr/>
        </p:nvCxnSpPr>
        <p:spPr>
          <a:xfrm rot="16200000" flipV="1">
            <a:off x="5994936" y="5676600"/>
            <a:ext cx="356021" cy="83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AutoShape 127"/>
          <p:cNvCxnSpPr>
            <a:cxnSpLocks noChangeShapeType="1"/>
            <a:stCxn id="148" idx="2"/>
            <a:endCxn id="116" idx="0"/>
          </p:cNvCxnSpPr>
          <p:nvPr/>
        </p:nvCxnSpPr>
        <p:spPr bwMode="auto">
          <a:xfrm rot="5400000">
            <a:off x="4855777" y="5101020"/>
            <a:ext cx="363525" cy="227914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pic>
        <p:nvPicPr>
          <p:cNvPr id="213" name="Picture 5"/>
          <p:cNvPicPr>
            <a:picLocks noChangeAspect="1" noChangeArrowheads="1"/>
          </p:cNvPicPr>
          <p:nvPr/>
        </p:nvPicPr>
        <p:blipFill>
          <a:blip r:embed="rId2"/>
          <a:srcRect l="1981" t="26586" r="23501" b="9548"/>
          <a:stretch>
            <a:fillRect/>
          </a:stretch>
        </p:blipFill>
        <p:spPr bwMode="auto">
          <a:xfrm>
            <a:off x="3124200" y="2057400"/>
            <a:ext cx="3048000" cy="2102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4" name="Down Arrow 213"/>
          <p:cNvSpPr/>
          <p:nvPr/>
        </p:nvSpPr>
        <p:spPr>
          <a:xfrm rot="1651195">
            <a:off x="3262578" y="3766109"/>
            <a:ext cx="304800" cy="673608"/>
          </a:xfrm>
          <a:prstGeom prst="downArrow">
            <a:avLst/>
          </a:prstGeom>
          <a:solidFill>
            <a:srgbClr val="0066F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/>
          <p:cNvSpPr/>
          <p:nvPr/>
        </p:nvSpPr>
        <p:spPr>
          <a:xfrm rot="20181377">
            <a:off x="5761083" y="3766647"/>
            <a:ext cx="304800" cy="673608"/>
          </a:xfrm>
          <a:prstGeom prst="downArrow">
            <a:avLst/>
          </a:prstGeom>
          <a:solidFill>
            <a:srgbClr val="0066F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Down Arrow 215"/>
          <p:cNvSpPr/>
          <p:nvPr/>
        </p:nvSpPr>
        <p:spPr>
          <a:xfrm>
            <a:off x="4572000" y="3974592"/>
            <a:ext cx="304800" cy="673608"/>
          </a:xfrm>
          <a:prstGeom prst="downArrow">
            <a:avLst/>
          </a:prstGeom>
          <a:solidFill>
            <a:srgbClr val="0066F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model – Security Relationship</a:t>
            </a:r>
            <a:endParaRPr lang="en-US" dirty="0"/>
          </a:p>
        </p:txBody>
      </p:sp>
      <p:sp>
        <p:nvSpPr>
          <p:cNvPr id="113" name="Rectangle 107"/>
          <p:cNvSpPr>
            <a:spLocks noChangeArrowheads="1"/>
          </p:cNvSpPr>
          <p:nvPr/>
        </p:nvSpPr>
        <p:spPr bwMode="auto">
          <a:xfrm>
            <a:off x="1397478" y="2821632"/>
            <a:ext cx="4357702" cy="990600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fr-FR" altLang="ja-JP" sz="600" dirty="0" smtClean="0">
              <a:solidFill>
                <a:schemeClr val="dk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4" name="Rectangle 107"/>
          <p:cNvSpPr>
            <a:spLocks noChangeArrowheads="1"/>
          </p:cNvSpPr>
          <p:nvPr/>
        </p:nvSpPr>
        <p:spPr bwMode="auto">
          <a:xfrm>
            <a:off x="1439174" y="4134484"/>
            <a:ext cx="6400800" cy="990600"/>
          </a:xfrm>
          <a:prstGeom prst="rect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endParaRPr lang="fr-FR" altLang="ja-JP" sz="900" dirty="0" smtClean="0">
              <a:solidFill>
                <a:schemeClr val="dk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lang="en-US" altLang="ja-JP" sz="900" dirty="0">
              <a:solidFill>
                <a:schemeClr val="dk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5" name="Rectangle 98"/>
          <p:cNvSpPr>
            <a:spLocks noChangeArrowheads="1"/>
          </p:cNvSpPr>
          <p:nvPr/>
        </p:nvSpPr>
        <p:spPr bwMode="auto">
          <a:xfrm>
            <a:off x="1313827" y="2593031"/>
            <a:ext cx="4503251" cy="1295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Rectangle 101"/>
          <p:cNvSpPr>
            <a:spLocks noChangeArrowheads="1"/>
          </p:cNvSpPr>
          <p:nvPr/>
        </p:nvSpPr>
        <p:spPr bwMode="auto">
          <a:xfrm>
            <a:off x="3586023" y="4841838"/>
            <a:ext cx="623889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Type </a:t>
            </a:r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custo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7" name="Rectangle 102"/>
          <p:cNvSpPr>
            <a:spLocks noChangeArrowheads="1"/>
          </p:cNvSpPr>
          <p:nvPr/>
        </p:nvSpPr>
        <p:spPr bwMode="auto">
          <a:xfrm>
            <a:off x="5080766" y="4841838"/>
            <a:ext cx="752130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Relation </a:t>
            </a:r>
            <a:r>
              <a:rPr kumimoji="1" lang="en-US" altLang="ja-JP" sz="700" i="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custo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8" name="Rectangle 113"/>
          <p:cNvSpPr>
            <a:spLocks noChangeArrowheads="1"/>
          </p:cNvSpPr>
          <p:nvPr/>
        </p:nvSpPr>
        <p:spPr bwMode="auto">
          <a:xfrm>
            <a:off x="2573110" y="2929468"/>
            <a:ext cx="622300" cy="2079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Reference</a:t>
            </a:r>
          </a:p>
        </p:txBody>
      </p:sp>
      <p:sp>
        <p:nvSpPr>
          <p:cNvPr id="119" name="Rectangle 114"/>
          <p:cNvSpPr>
            <a:spLocks noChangeArrowheads="1"/>
          </p:cNvSpPr>
          <p:nvPr/>
        </p:nvSpPr>
        <p:spPr bwMode="auto">
          <a:xfrm>
            <a:off x="1636498" y="2945232"/>
            <a:ext cx="371475" cy="2079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Port</a:t>
            </a:r>
          </a:p>
        </p:txBody>
      </p:sp>
      <p:sp>
        <p:nvSpPr>
          <p:cNvPr id="120" name="Rectangle 115"/>
          <p:cNvSpPr>
            <a:spLocks noChangeArrowheads="1"/>
          </p:cNvSpPr>
          <p:nvPr/>
        </p:nvSpPr>
        <p:spPr bwMode="auto">
          <a:xfrm>
            <a:off x="3557125" y="2922430"/>
            <a:ext cx="681038" cy="20796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Connection</a:t>
            </a:r>
          </a:p>
        </p:txBody>
      </p:sp>
      <p:sp>
        <p:nvSpPr>
          <p:cNvPr id="121" name="Rectangle 116"/>
          <p:cNvSpPr>
            <a:spLocks noChangeArrowheads="1"/>
          </p:cNvSpPr>
          <p:nvPr/>
        </p:nvSpPr>
        <p:spPr bwMode="auto">
          <a:xfrm>
            <a:off x="4801291" y="2929468"/>
            <a:ext cx="524503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Instance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2" name="Rectangle 120"/>
          <p:cNvSpPr>
            <a:spLocks noChangeArrowheads="1"/>
          </p:cNvSpPr>
          <p:nvPr/>
        </p:nvSpPr>
        <p:spPr bwMode="auto">
          <a:xfrm>
            <a:off x="2167047" y="4279030"/>
            <a:ext cx="681597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PLMProdDS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3" name="Rectangle 121"/>
          <p:cNvSpPr>
            <a:spLocks noChangeArrowheads="1"/>
          </p:cNvSpPr>
          <p:nvPr/>
        </p:nvSpPr>
        <p:spPr bwMode="auto">
          <a:xfrm>
            <a:off x="2876314" y="4279030"/>
            <a:ext cx="655949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PLMRepDS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4" name="Rectangle 122"/>
          <p:cNvSpPr>
            <a:spLocks noChangeArrowheads="1"/>
          </p:cNvSpPr>
          <p:nvPr/>
        </p:nvSpPr>
        <p:spPr bwMode="auto">
          <a:xfrm>
            <a:off x="4250718" y="4279030"/>
            <a:ext cx="777778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PLMRefInstDS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5" name="Rectangle 123"/>
          <p:cNvSpPr>
            <a:spLocks noChangeArrowheads="1"/>
          </p:cNvSpPr>
          <p:nvPr/>
        </p:nvSpPr>
        <p:spPr bwMode="auto">
          <a:xfrm>
            <a:off x="5056263" y="4279030"/>
            <a:ext cx="801823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PLMRepInstDS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7" name="Rectangle 137"/>
          <p:cNvSpPr>
            <a:spLocks noChangeArrowheads="1"/>
          </p:cNvSpPr>
          <p:nvPr/>
        </p:nvSpPr>
        <p:spPr bwMode="auto">
          <a:xfrm>
            <a:off x="5867400" y="2593032"/>
            <a:ext cx="2057400" cy="1295400"/>
          </a:xfrm>
          <a:prstGeom prst="rect">
            <a:avLst/>
          </a:prstGeom>
          <a:noFill/>
          <a:ln w="12700" cap="sq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/>
          </a:p>
        </p:txBody>
      </p:sp>
      <p:sp>
        <p:nvSpPr>
          <p:cNvPr id="128" name="Text Box 138"/>
          <p:cNvSpPr txBox="1">
            <a:spLocks noChangeArrowheads="1"/>
          </p:cNvSpPr>
          <p:nvPr/>
        </p:nvSpPr>
        <p:spPr bwMode="auto">
          <a:xfrm>
            <a:off x="6040984" y="2593032"/>
            <a:ext cx="1691489" cy="2308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7313" indent="-87313">
              <a:buFontTx/>
              <a:buNone/>
            </a:pPr>
            <a:r>
              <a:rPr lang="en-US" sz="900" dirty="0" err="1" smtClean="0">
                <a:latin typeface="Arial" charset="0"/>
                <a:ea typeface="ＭＳ Ｐゴシック" pitchFamily="50" charset="-128"/>
              </a:rPr>
              <a:t>xBOM</a:t>
            </a:r>
            <a:r>
              <a:rPr lang="en-US" sz="900" dirty="0" smtClean="0">
                <a:latin typeface="Arial" charset="0"/>
                <a:ea typeface="ＭＳ Ｐゴシック" pitchFamily="50" charset="-128"/>
              </a:rPr>
              <a:t> / Governance Centrals</a:t>
            </a:r>
            <a:endParaRPr lang="en-US" sz="9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6" name="Rectangle 122"/>
          <p:cNvSpPr>
            <a:spLocks noChangeArrowheads="1"/>
          </p:cNvSpPr>
          <p:nvPr/>
        </p:nvSpPr>
        <p:spPr bwMode="auto">
          <a:xfrm>
            <a:off x="3564918" y="4278258"/>
            <a:ext cx="655950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PLMConDS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7" name="Rectangle 122"/>
          <p:cNvSpPr>
            <a:spLocks noChangeArrowheads="1"/>
          </p:cNvSpPr>
          <p:nvPr/>
        </p:nvSpPr>
        <p:spPr bwMode="auto">
          <a:xfrm>
            <a:off x="1485693" y="4278258"/>
            <a:ext cx="657552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PLMPortDS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8" name="Text Box 111"/>
          <p:cNvSpPr txBox="1">
            <a:spLocks noChangeArrowheads="1"/>
          </p:cNvSpPr>
          <p:nvPr/>
        </p:nvSpPr>
        <p:spPr bwMode="auto">
          <a:xfrm>
            <a:off x="381000" y="3126432"/>
            <a:ext cx="838200" cy="369332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ja-JP" sz="900" dirty="0" smtClean="0">
                <a:latin typeface="Arial" charset="0"/>
                <a:ea typeface="ＭＳ Ｐゴシック" pitchFamily="50" charset="-128"/>
              </a:rPr>
              <a:t>Core Modeling</a:t>
            </a:r>
            <a:endParaRPr lang="en-US" altLang="ja-JP" sz="9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9" name="Text Box 111"/>
          <p:cNvSpPr txBox="1">
            <a:spLocks noChangeArrowheads="1"/>
          </p:cNvSpPr>
          <p:nvPr/>
        </p:nvSpPr>
        <p:spPr bwMode="auto">
          <a:xfrm>
            <a:off x="304800" y="4507468"/>
            <a:ext cx="914400" cy="369332"/>
          </a:xfrm>
          <a:prstGeom prst="rect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ja-JP" sz="900" dirty="0" smtClean="0">
                <a:latin typeface="Arial" charset="0"/>
                <a:ea typeface="ＭＳ Ｐゴシック" pitchFamily="50" charset="-128"/>
              </a:rPr>
              <a:t>Model Customization</a:t>
            </a:r>
            <a:endParaRPr lang="en-US" altLang="ja-JP" sz="900" dirty="0"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40" name="Straight Arrow Connector 139"/>
          <p:cNvCxnSpPr>
            <a:stCxn id="137" idx="0"/>
            <a:endCxn id="169" idx="3"/>
          </p:cNvCxnSpPr>
          <p:nvPr/>
        </p:nvCxnSpPr>
        <p:spPr>
          <a:xfrm rot="16200000" flipV="1">
            <a:off x="1541203" y="4004991"/>
            <a:ext cx="542227" cy="43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6" idx="0"/>
            <a:endCxn id="171" idx="3"/>
          </p:cNvCxnSpPr>
          <p:nvPr/>
        </p:nvCxnSpPr>
        <p:spPr>
          <a:xfrm rot="16200000" flipV="1">
            <a:off x="3613015" y="3998380"/>
            <a:ext cx="556403" cy="33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70" idx="3"/>
            <a:endCxn id="167" idx="0"/>
          </p:cNvCxnSpPr>
          <p:nvPr/>
        </p:nvCxnSpPr>
        <p:spPr>
          <a:xfrm rot="5400000">
            <a:off x="2620028" y="3138293"/>
            <a:ext cx="146107" cy="388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70" idx="3"/>
            <a:endCxn id="168" idx="0"/>
          </p:cNvCxnSpPr>
          <p:nvPr/>
        </p:nvCxnSpPr>
        <p:spPr>
          <a:xfrm rot="16200000" flipH="1">
            <a:off x="2970112" y="3176222"/>
            <a:ext cx="146107" cy="312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72" idx="3"/>
            <a:endCxn id="176" idx="0"/>
          </p:cNvCxnSpPr>
          <p:nvPr/>
        </p:nvCxnSpPr>
        <p:spPr>
          <a:xfrm rot="16200000" flipH="1">
            <a:off x="5192608" y="3122829"/>
            <a:ext cx="150208" cy="4057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72" idx="3"/>
            <a:endCxn id="175" idx="0"/>
          </p:cNvCxnSpPr>
          <p:nvPr/>
        </p:nvCxnSpPr>
        <p:spPr>
          <a:xfrm rot="5400000">
            <a:off x="4782693" y="3118706"/>
            <a:ext cx="150208" cy="4140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 Box 180"/>
          <p:cNvSpPr txBox="1">
            <a:spLocks noChangeArrowheads="1"/>
          </p:cNvSpPr>
          <p:nvPr/>
        </p:nvSpPr>
        <p:spPr bwMode="auto">
          <a:xfrm>
            <a:off x="5943600" y="2821632"/>
            <a:ext cx="1414564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fr-FR" altLang="ja-JP" sz="600" dirty="0" smtClean="0">
                <a:latin typeface="Arial" charset="0"/>
                <a:ea typeface="ＭＳ Ｐゴシック" pitchFamily="50" charset="-128"/>
              </a:rPr>
              <a:t>Eng</a:t>
            </a:r>
          </a:p>
          <a:p>
            <a:pPr algn="ctr"/>
            <a:r>
              <a:rPr lang="fr-FR" altLang="ja-JP" sz="600" dirty="0" smtClean="0">
                <a:latin typeface="Arial" charset="0"/>
                <a:ea typeface="ＭＳ Ｐゴシック" pitchFamily="50" charset="-128"/>
              </a:rPr>
              <a:t>Central</a:t>
            </a: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en-US" altLang="ja-JP" sz="6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7" name="Rectangle 116"/>
          <p:cNvSpPr>
            <a:spLocks noChangeArrowheads="1"/>
          </p:cNvSpPr>
          <p:nvPr/>
        </p:nvSpPr>
        <p:spPr bwMode="auto">
          <a:xfrm>
            <a:off x="6458586" y="4278258"/>
            <a:ext cx="572594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EBOMDS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8" name="Rectangle 116"/>
          <p:cNvSpPr>
            <a:spLocks noChangeArrowheads="1"/>
          </p:cNvSpPr>
          <p:nvPr/>
        </p:nvSpPr>
        <p:spPr bwMode="auto">
          <a:xfrm>
            <a:off x="5940506" y="4278258"/>
            <a:ext cx="473207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err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PartDS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9" name="Rectangle 116"/>
          <p:cNvSpPr>
            <a:spLocks noChangeArrowheads="1"/>
          </p:cNvSpPr>
          <p:nvPr/>
        </p:nvSpPr>
        <p:spPr bwMode="auto">
          <a:xfrm>
            <a:off x="7078140" y="4278258"/>
            <a:ext cx="274435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…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0" name="Text Box 180"/>
          <p:cNvSpPr txBox="1">
            <a:spLocks noChangeArrowheads="1"/>
          </p:cNvSpPr>
          <p:nvPr/>
        </p:nvSpPr>
        <p:spPr bwMode="auto">
          <a:xfrm>
            <a:off x="7424055" y="2821632"/>
            <a:ext cx="457200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tint val="50000"/>
                  <a:satMod val="300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fr-FR" altLang="ja-JP" sz="600" dirty="0" smtClean="0">
                <a:latin typeface="Arial" charset="0"/>
                <a:ea typeface="ＭＳ Ｐゴシック" pitchFamily="50" charset="-128"/>
              </a:rPr>
              <a:t>xxx Central</a:t>
            </a: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6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en-US" altLang="ja-JP" sz="6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51" name="Rectangle 116"/>
          <p:cNvSpPr>
            <a:spLocks noChangeArrowheads="1"/>
          </p:cNvSpPr>
          <p:nvPr/>
        </p:nvSpPr>
        <p:spPr bwMode="auto">
          <a:xfrm>
            <a:off x="7530620" y="3395304"/>
            <a:ext cx="274435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…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52" name="AutoShape 127"/>
          <p:cNvCxnSpPr>
            <a:cxnSpLocks noChangeShapeType="1"/>
            <a:stCxn id="137" idx="2"/>
            <a:endCxn id="116" idx="0"/>
          </p:cNvCxnSpPr>
          <p:nvPr/>
        </p:nvCxnSpPr>
        <p:spPr bwMode="auto">
          <a:xfrm rot="16200000" flipH="1">
            <a:off x="2674456" y="3618325"/>
            <a:ext cx="363525" cy="208349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3" name="AutoShape 127"/>
          <p:cNvCxnSpPr>
            <a:cxnSpLocks noChangeShapeType="1"/>
            <a:stCxn id="122" idx="2"/>
            <a:endCxn id="116" idx="0"/>
          </p:cNvCxnSpPr>
          <p:nvPr/>
        </p:nvCxnSpPr>
        <p:spPr bwMode="auto">
          <a:xfrm rot="16200000" flipH="1">
            <a:off x="3021531" y="3965400"/>
            <a:ext cx="362753" cy="139012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4" name="AutoShape 127"/>
          <p:cNvCxnSpPr>
            <a:cxnSpLocks noChangeShapeType="1"/>
            <a:stCxn id="123" idx="2"/>
            <a:endCxn id="116" idx="0"/>
          </p:cNvCxnSpPr>
          <p:nvPr/>
        </p:nvCxnSpPr>
        <p:spPr bwMode="auto">
          <a:xfrm rot="16200000" flipH="1">
            <a:off x="3369752" y="4313621"/>
            <a:ext cx="362753" cy="693679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5" name="AutoShape 127"/>
          <p:cNvCxnSpPr>
            <a:cxnSpLocks noChangeShapeType="1"/>
            <a:stCxn id="136" idx="2"/>
            <a:endCxn id="116" idx="0"/>
          </p:cNvCxnSpPr>
          <p:nvPr/>
        </p:nvCxnSpPr>
        <p:spPr bwMode="auto">
          <a:xfrm rot="16200000" flipH="1">
            <a:off x="3713668" y="4657537"/>
            <a:ext cx="363525" cy="50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56" name="AutoShape 127"/>
          <p:cNvCxnSpPr>
            <a:cxnSpLocks noChangeShapeType="1"/>
            <a:stCxn id="124" idx="2"/>
            <a:endCxn id="117" idx="0"/>
          </p:cNvCxnSpPr>
          <p:nvPr/>
        </p:nvCxnSpPr>
        <p:spPr bwMode="auto">
          <a:xfrm rot="16200000" flipH="1">
            <a:off x="4866843" y="4251849"/>
            <a:ext cx="362753" cy="817224"/>
          </a:xfrm>
          <a:prstGeom prst="bentConnector3">
            <a:avLst>
              <a:gd name="adj1" fmla="val 69024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7" name="AutoShape 127"/>
          <p:cNvCxnSpPr>
            <a:cxnSpLocks noChangeShapeType="1"/>
            <a:stCxn id="125" idx="2"/>
            <a:endCxn id="117" idx="0"/>
          </p:cNvCxnSpPr>
          <p:nvPr/>
        </p:nvCxnSpPr>
        <p:spPr bwMode="auto">
          <a:xfrm rot="5400000">
            <a:off x="5275627" y="4660289"/>
            <a:ext cx="362753" cy="34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8" name="AutoShape 127"/>
          <p:cNvCxnSpPr>
            <a:cxnSpLocks noChangeShapeType="1"/>
            <a:stCxn id="147" idx="2"/>
            <a:endCxn id="117" idx="0"/>
          </p:cNvCxnSpPr>
          <p:nvPr/>
        </p:nvCxnSpPr>
        <p:spPr bwMode="auto">
          <a:xfrm rot="5400000">
            <a:off x="5919095" y="4016049"/>
            <a:ext cx="363525" cy="1288052"/>
          </a:xfrm>
          <a:prstGeom prst="bentConnector3">
            <a:avLst>
              <a:gd name="adj1" fmla="val 69349"/>
            </a:avLst>
          </a:prstGeom>
          <a:ln w="28575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6" name="Rectangle 116"/>
          <p:cNvSpPr>
            <a:spLocks noChangeArrowheads="1"/>
          </p:cNvSpPr>
          <p:nvPr/>
        </p:nvSpPr>
        <p:spPr bwMode="auto">
          <a:xfrm>
            <a:off x="1635972" y="3415414"/>
            <a:ext cx="349776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Port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7" name="Rectangle 116"/>
          <p:cNvSpPr>
            <a:spLocks noChangeArrowheads="1"/>
          </p:cNvSpPr>
          <p:nvPr/>
        </p:nvSpPr>
        <p:spPr bwMode="auto">
          <a:xfrm>
            <a:off x="2337009" y="3405354"/>
            <a:ext cx="324128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Ref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8" name="Rectangle 116"/>
          <p:cNvSpPr>
            <a:spLocks noChangeArrowheads="1"/>
          </p:cNvSpPr>
          <p:nvPr/>
        </p:nvSpPr>
        <p:spPr bwMode="auto">
          <a:xfrm>
            <a:off x="3025156" y="3405354"/>
            <a:ext cx="348173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Rep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9" name="AutoShape 108"/>
          <p:cNvSpPr>
            <a:spLocks noChangeArrowheads="1"/>
          </p:cNvSpPr>
          <p:nvPr/>
        </p:nvSpPr>
        <p:spPr bwMode="auto">
          <a:xfrm rot="10800000" flipV="1">
            <a:off x="1702212" y="3593156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AutoShape 108"/>
          <p:cNvSpPr>
            <a:spLocks noChangeArrowheads="1"/>
          </p:cNvSpPr>
          <p:nvPr/>
        </p:nvSpPr>
        <p:spPr bwMode="auto">
          <a:xfrm rot="10800000" flipV="1">
            <a:off x="2779138" y="311637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AutoShape 108"/>
          <p:cNvSpPr>
            <a:spLocks noChangeArrowheads="1"/>
          </p:cNvSpPr>
          <p:nvPr/>
        </p:nvSpPr>
        <p:spPr bwMode="auto">
          <a:xfrm rot="10800000" flipV="1">
            <a:off x="3781589" y="3578980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AutoShape 109"/>
          <p:cNvSpPr>
            <a:spLocks noChangeArrowheads="1"/>
          </p:cNvSpPr>
          <p:nvPr/>
        </p:nvSpPr>
        <p:spPr bwMode="auto">
          <a:xfrm rot="10800000" flipV="1">
            <a:off x="4956866" y="3107746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AutoShape 108"/>
          <p:cNvSpPr>
            <a:spLocks noChangeArrowheads="1"/>
          </p:cNvSpPr>
          <p:nvPr/>
        </p:nvSpPr>
        <p:spPr bwMode="auto">
          <a:xfrm rot="10800000" flipV="1">
            <a:off x="1706826" y="3124998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AutoShape 108"/>
          <p:cNvSpPr>
            <a:spLocks noChangeArrowheads="1"/>
          </p:cNvSpPr>
          <p:nvPr/>
        </p:nvSpPr>
        <p:spPr bwMode="auto">
          <a:xfrm rot="10800000" flipV="1">
            <a:off x="3784976" y="3109180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Rectangle 116"/>
          <p:cNvSpPr>
            <a:spLocks noChangeArrowheads="1"/>
          </p:cNvSpPr>
          <p:nvPr/>
        </p:nvSpPr>
        <p:spPr bwMode="auto">
          <a:xfrm>
            <a:off x="4402952" y="3400829"/>
            <a:ext cx="495650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Ref Inst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6" name="Rectangle 116"/>
          <p:cNvSpPr>
            <a:spLocks noChangeArrowheads="1"/>
          </p:cNvSpPr>
          <p:nvPr/>
        </p:nvSpPr>
        <p:spPr bwMode="auto">
          <a:xfrm>
            <a:off x="5210761" y="3400829"/>
            <a:ext cx="519694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Rep Inst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7" name="Rectangle 116"/>
          <p:cNvSpPr>
            <a:spLocks noChangeArrowheads="1"/>
          </p:cNvSpPr>
          <p:nvPr/>
        </p:nvSpPr>
        <p:spPr bwMode="auto">
          <a:xfrm>
            <a:off x="3572392" y="3398162"/>
            <a:ext cx="636713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Connection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78" name="Straight Arrow Connector 177"/>
          <p:cNvCxnSpPr>
            <a:stCxn id="177" idx="0"/>
            <a:endCxn id="174" idx="3"/>
          </p:cNvCxnSpPr>
          <p:nvPr/>
        </p:nvCxnSpPr>
        <p:spPr>
          <a:xfrm rot="5400000" flipH="1" flipV="1">
            <a:off x="3818784" y="3324021"/>
            <a:ext cx="146107" cy="21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6" idx="0"/>
            <a:endCxn id="173" idx="3"/>
          </p:cNvCxnSpPr>
          <p:nvPr/>
        </p:nvCxnSpPr>
        <p:spPr>
          <a:xfrm rot="5400000" flipH="1" flipV="1">
            <a:off x="1739048" y="3339686"/>
            <a:ext cx="147541" cy="39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23" idx="0"/>
            <a:endCxn id="181" idx="3"/>
          </p:cNvCxnSpPr>
          <p:nvPr/>
        </p:nvCxnSpPr>
        <p:spPr>
          <a:xfrm rot="16200000" flipV="1">
            <a:off x="2926224" y="4000964"/>
            <a:ext cx="552523" cy="36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AutoShape 108"/>
          <p:cNvSpPr>
            <a:spLocks noChangeArrowheads="1"/>
          </p:cNvSpPr>
          <p:nvPr/>
        </p:nvSpPr>
        <p:spPr bwMode="auto">
          <a:xfrm rot="10800000" flipV="1">
            <a:off x="3092730" y="358363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2" name="Straight Arrow Connector 181"/>
          <p:cNvCxnSpPr>
            <a:stCxn id="122" idx="0"/>
            <a:endCxn id="183" idx="3"/>
          </p:cNvCxnSpPr>
          <p:nvPr/>
        </p:nvCxnSpPr>
        <p:spPr>
          <a:xfrm rot="16200000" flipV="1">
            <a:off x="2229616" y="4000799"/>
            <a:ext cx="552523" cy="3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AutoShape 108"/>
          <p:cNvSpPr>
            <a:spLocks noChangeArrowheads="1"/>
          </p:cNvSpPr>
          <p:nvPr/>
        </p:nvSpPr>
        <p:spPr bwMode="auto">
          <a:xfrm rot="10800000" flipV="1">
            <a:off x="2395957" y="358363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" name="Straight Arrow Connector 183"/>
          <p:cNvCxnSpPr>
            <a:stCxn id="124" idx="0"/>
            <a:endCxn id="185" idx="3"/>
          </p:cNvCxnSpPr>
          <p:nvPr/>
        </p:nvCxnSpPr>
        <p:spPr>
          <a:xfrm rot="16200000" flipV="1">
            <a:off x="4362972" y="4002394"/>
            <a:ext cx="552523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AutoShape 108"/>
          <p:cNvSpPr>
            <a:spLocks noChangeArrowheads="1"/>
          </p:cNvSpPr>
          <p:nvPr/>
        </p:nvSpPr>
        <p:spPr bwMode="auto">
          <a:xfrm rot="10800000" flipV="1">
            <a:off x="4530908" y="358363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6" name="Straight Arrow Connector 185"/>
          <p:cNvCxnSpPr>
            <a:stCxn id="125" idx="0"/>
            <a:endCxn id="187" idx="3"/>
          </p:cNvCxnSpPr>
          <p:nvPr/>
        </p:nvCxnSpPr>
        <p:spPr>
          <a:xfrm rot="16200000" flipV="1">
            <a:off x="5179256" y="4001111"/>
            <a:ext cx="552523" cy="33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AutoShape 108"/>
          <p:cNvSpPr>
            <a:spLocks noChangeArrowheads="1"/>
          </p:cNvSpPr>
          <p:nvPr/>
        </p:nvSpPr>
        <p:spPr bwMode="auto">
          <a:xfrm rot="10800000" flipV="1">
            <a:off x="5345909" y="358363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116"/>
          <p:cNvSpPr>
            <a:spLocks noChangeArrowheads="1"/>
          </p:cNvSpPr>
          <p:nvPr/>
        </p:nvSpPr>
        <p:spPr bwMode="auto">
          <a:xfrm>
            <a:off x="6518696" y="3388102"/>
            <a:ext cx="449162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EBOM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9" name="Rectangle 116"/>
          <p:cNvSpPr>
            <a:spLocks noChangeArrowheads="1"/>
          </p:cNvSpPr>
          <p:nvPr/>
        </p:nvSpPr>
        <p:spPr bwMode="auto">
          <a:xfrm>
            <a:off x="6000450" y="3388102"/>
            <a:ext cx="349775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Part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0" name="Rectangle 116"/>
          <p:cNvSpPr>
            <a:spLocks noChangeArrowheads="1"/>
          </p:cNvSpPr>
          <p:nvPr/>
        </p:nvSpPr>
        <p:spPr bwMode="auto">
          <a:xfrm>
            <a:off x="7060888" y="3388102"/>
            <a:ext cx="274435" cy="2000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…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1" name="Text Box 138"/>
          <p:cNvSpPr txBox="1">
            <a:spLocks noChangeArrowheads="1"/>
          </p:cNvSpPr>
          <p:nvPr/>
        </p:nvSpPr>
        <p:spPr bwMode="auto">
          <a:xfrm>
            <a:off x="3124200" y="2590800"/>
            <a:ext cx="838691" cy="2308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87313" indent="-87313">
              <a:buFontTx/>
              <a:buNone/>
            </a:pPr>
            <a:r>
              <a:rPr lang="en-US" sz="900" dirty="0" smtClean="0">
                <a:latin typeface="Arial" charset="0"/>
                <a:ea typeface="ＭＳ Ｐゴシック" pitchFamily="50" charset="-128"/>
              </a:rPr>
              <a:t>VPM Central</a:t>
            </a:r>
            <a:endParaRPr lang="en-US" sz="9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2" name="AutoShape 108"/>
          <p:cNvSpPr>
            <a:spLocks noChangeArrowheads="1"/>
          </p:cNvSpPr>
          <p:nvPr/>
        </p:nvSpPr>
        <p:spPr bwMode="auto">
          <a:xfrm rot="10800000" flipV="1">
            <a:off x="6629400" y="358363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AutoShape 108"/>
          <p:cNvSpPr>
            <a:spLocks noChangeArrowheads="1"/>
          </p:cNvSpPr>
          <p:nvPr/>
        </p:nvSpPr>
        <p:spPr bwMode="auto">
          <a:xfrm rot="10800000" flipV="1">
            <a:off x="6060832" y="358363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" name="AutoShape 108"/>
          <p:cNvSpPr>
            <a:spLocks noChangeArrowheads="1"/>
          </p:cNvSpPr>
          <p:nvPr/>
        </p:nvSpPr>
        <p:spPr bwMode="auto">
          <a:xfrm rot="10800000" flipV="1">
            <a:off x="7095392" y="358363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AutoShape 108"/>
          <p:cNvSpPr>
            <a:spLocks noChangeArrowheads="1"/>
          </p:cNvSpPr>
          <p:nvPr/>
        </p:nvSpPr>
        <p:spPr bwMode="auto">
          <a:xfrm rot="10800000" flipV="1">
            <a:off x="7543800" y="3583632"/>
            <a:ext cx="215900" cy="1428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Rectangle 116"/>
          <p:cNvSpPr>
            <a:spLocks noChangeArrowheads="1"/>
          </p:cNvSpPr>
          <p:nvPr/>
        </p:nvSpPr>
        <p:spPr bwMode="auto">
          <a:xfrm>
            <a:off x="7526548" y="4278258"/>
            <a:ext cx="274435" cy="200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700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…</a:t>
            </a:r>
            <a:endParaRPr kumimoji="1" lang="en-US" altLang="ja-JP" sz="700" i="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97" name="Straight Arrow Connector 196"/>
          <p:cNvCxnSpPr>
            <a:stCxn id="196" idx="0"/>
            <a:endCxn id="195" idx="3"/>
          </p:cNvCxnSpPr>
          <p:nvPr/>
        </p:nvCxnSpPr>
        <p:spPr>
          <a:xfrm rot="16200000" flipV="1">
            <a:off x="7381883" y="3996375"/>
            <a:ext cx="551751" cy="12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49" idx="0"/>
            <a:endCxn id="194" idx="3"/>
          </p:cNvCxnSpPr>
          <p:nvPr/>
        </p:nvCxnSpPr>
        <p:spPr>
          <a:xfrm rot="16200000" flipV="1">
            <a:off x="6933475" y="3996375"/>
            <a:ext cx="551751" cy="1201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147" idx="0"/>
            <a:endCxn id="192" idx="3"/>
          </p:cNvCxnSpPr>
          <p:nvPr/>
        </p:nvCxnSpPr>
        <p:spPr>
          <a:xfrm rot="16200000" flipV="1">
            <a:off x="6465242" y="3998616"/>
            <a:ext cx="551751" cy="753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48" idx="0"/>
            <a:endCxn id="193" idx="3"/>
          </p:cNvCxnSpPr>
          <p:nvPr/>
        </p:nvCxnSpPr>
        <p:spPr>
          <a:xfrm rot="16200000" flipV="1">
            <a:off x="5897071" y="3998219"/>
            <a:ext cx="551751" cy="83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AutoShape 127"/>
          <p:cNvCxnSpPr>
            <a:cxnSpLocks noChangeShapeType="1"/>
            <a:stCxn id="148" idx="2"/>
            <a:endCxn id="116" idx="0"/>
          </p:cNvCxnSpPr>
          <p:nvPr/>
        </p:nvCxnSpPr>
        <p:spPr bwMode="auto">
          <a:xfrm rot="5400000">
            <a:off x="4855777" y="3520504"/>
            <a:ext cx="363525" cy="227914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86" name="Rectangle 103"/>
          <p:cNvSpPr>
            <a:spLocks noChangeArrowheads="1"/>
          </p:cNvSpPr>
          <p:nvPr/>
        </p:nvSpPr>
        <p:spPr bwMode="auto">
          <a:xfrm>
            <a:off x="1447800" y="5867400"/>
            <a:ext cx="638908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103"/>
          <p:cNvSpPr>
            <a:spLocks noChangeArrowheads="1"/>
          </p:cNvSpPr>
          <p:nvPr/>
        </p:nvSpPr>
        <p:spPr bwMode="auto">
          <a:xfrm>
            <a:off x="1437295" y="5205546"/>
            <a:ext cx="6411305" cy="609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Text Box 104"/>
          <p:cNvSpPr txBox="1">
            <a:spLocks noChangeArrowheads="1"/>
          </p:cNvSpPr>
          <p:nvPr/>
        </p:nvSpPr>
        <p:spPr bwMode="auto">
          <a:xfrm>
            <a:off x="330200" y="5339864"/>
            <a:ext cx="838200" cy="36933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1">
                  <a:lumMod val="20000"/>
                  <a:lumOff val="8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algn="ctr">
            <a:solidFill>
              <a:schemeClr val="tx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altLang="ja-JP" sz="900" dirty="0" smtClean="0">
                <a:latin typeface="Arial" charset="0"/>
                <a:ea typeface="ＭＳ Ｐゴシック" pitchFamily="50" charset="-128"/>
              </a:rPr>
              <a:t>Common Security</a:t>
            </a:r>
            <a:endParaRPr lang="en-US" altLang="ja-JP" sz="9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89" name="Rectangle 101"/>
          <p:cNvSpPr>
            <a:spLocks noChangeArrowheads="1"/>
          </p:cNvSpPr>
          <p:nvPr/>
        </p:nvSpPr>
        <p:spPr bwMode="auto">
          <a:xfrm>
            <a:off x="2514600" y="5436315"/>
            <a:ext cx="421911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Policy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90" name="Rectangle 101"/>
          <p:cNvSpPr>
            <a:spLocks noChangeArrowheads="1"/>
          </p:cNvSpPr>
          <p:nvPr/>
        </p:nvSpPr>
        <p:spPr bwMode="auto">
          <a:xfrm>
            <a:off x="6429939" y="5430451"/>
            <a:ext cx="367409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Rule</a:t>
            </a:r>
            <a:endParaRPr kumimoji="1" lang="en-US" altLang="ja-JP" sz="70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1" name="AutoShape 127"/>
          <p:cNvCxnSpPr>
            <a:cxnSpLocks noChangeShapeType="1"/>
            <a:stCxn id="89" idx="0"/>
          </p:cNvCxnSpPr>
          <p:nvPr/>
        </p:nvCxnSpPr>
        <p:spPr bwMode="auto">
          <a:xfrm rot="5400000" flipH="1" flipV="1">
            <a:off x="3129870" y="4668217"/>
            <a:ext cx="363784" cy="11724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92" name="AutoShape 127"/>
          <p:cNvCxnSpPr>
            <a:cxnSpLocks noChangeShapeType="1"/>
            <a:stCxn id="90" idx="0"/>
          </p:cNvCxnSpPr>
          <p:nvPr/>
        </p:nvCxnSpPr>
        <p:spPr bwMode="auto">
          <a:xfrm rot="16200000" flipV="1">
            <a:off x="5856278" y="4673084"/>
            <a:ext cx="357920" cy="11568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93" name="Text Box 129"/>
          <p:cNvSpPr txBox="1">
            <a:spLocks noChangeArrowheads="1"/>
          </p:cNvSpPr>
          <p:nvPr/>
        </p:nvSpPr>
        <p:spPr bwMode="auto">
          <a:xfrm>
            <a:off x="2678721" y="5197335"/>
            <a:ext cx="6095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800" dirty="0" smtClean="0">
                <a:latin typeface="Arial" charset="0"/>
                <a:ea typeface="ＭＳ Ｐゴシック" pitchFamily="50" charset="-128"/>
              </a:rPr>
              <a:t>governs</a:t>
            </a:r>
            <a:endParaRPr lang="en-US" altLang="ja-JP" sz="8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94" name="Text Box 129"/>
          <p:cNvSpPr txBox="1">
            <a:spLocks noChangeArrowheads="1"/>
          </p:cNvSpPr>
          <p:nvPr/>
        </p:nvSpPr>
        <p:spPr bwMode="auto">
          <a:xfrm>
            <a:off x="6096001" y="5205546"/>
            <a:ext cx="6095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800" dirty="0" smtClean="0">
                <a:latin typeface="Arial" charset="0"/>
                <a:ea typeface="ＭＳ Ｐゴシック" pitchFamily="50" charset="-128"/>
              </a:rPr>
              <a:t>governs</a:t>
            </a:r>
            <a:endParaRPr lang="en-US" altLang="ja-JP" sz="8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95" name="Rectangle 101"/>
          <p:cNvSpPr>
            <a:spLocks noChangeArrowheads="1"/>
          </p:cNvSpPr>
          <p:nvPr/>
        </p:nvSpPr>
        <p:spPr bwMode="auto">
          <a:xfrm>
            <a:off x="3921866" y="5943600"/>
            <a:ext cx="1314782" cy="307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User</a:t>
            </a:r>
          </a:p>
          <a:p>
            <a:pPr algn="ctr"/>
            <a:r>
              <a:rPr lang="en-US" sz="700" i="1" dirty="0" smtClean="0">
                <a:solidFill>
                  <a:srgbClr val="120C80"/>
                </a:solidFill>
              </a:rPr>
              <a:t>(Person, Organization, Role, …)</a:t>
            </a:r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6" name="AutoShape 127"/>
          <p:cNvCxnSpPr>
            <a:cxnSpLocks noChangeShapeType="1"/>
            <a:stCxn id="90" idx="2"/>
            <a:endCxn id="95" idx="3"/>
          </p:cNvCxnSpPr>
          <p:nvPr/>
        </p:nvCxnSpPr>
        <p:spPr bwMode="auto">
          <a:xfrm rot="5400000">
            <a:off x="5691655" y="5175499"/>
            <a:ext cx="466983" cy="13769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97" name="AutoShape 127"/>
          <p:cNvCxnSpPr>
            <a:cxnSpLocks noChangeShapeType="1"/>
            <a:stCxn id="89" idx="2"/>
            <a:endCxn id="95" idx="1"/>
          </p:cNvCxnSpPr>
          <p:nvPr/>
        </p:nvCxnSpPr>
        <p:spPr bwMode="auto">
          <a:xfrm rot="16200000" flipH="1">
            <a:off x="3093152" y="5268774"/>
            <a:ext cx="461119" cy="119631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98" name="Text Box 129"/>
          <p:cNvSpPr txBox="1">
            <a:spLocks noChangeArrowheads="1"/>
          </p:cNvSpPr>
          <p:nvPr/>
        </p:nvSpPr>
        <p:spPr bwMode="auto">
          <a:xfrm>
            <a:off x="5771261" y="5626078"/>
            <a:ext cx="9144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800" dirty="0" smtClean="0">
                <a:latin typeface="Arial" charset="0"/>
                <a:ea typeface="ＭＳ Ｐゴシック" pitchFamily="50" charset="-128"/>
              </a:rPr>
              <a:t>gives access to</a:t>
            </a:r>
            <a:endParaRPr lang="en-US" altLang="ja-JP" sz="8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99" name="Text Box 129"/>
          <p:cNvSpPr txBox="1">
            <a:spLocks noChangeArrowheads="1"/>
          </p:cNvSpPr>
          <p:nvPr/>
        </p:nvSpPr>
        <p:spPr bwMode="auto">
          <a:xfrm>
            <a:off x="2655280" y="5615186"/>
            <a:ext cx="9144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ja-JP" sz="800" dirty="0" smtClean="0">
                <a:latin typeface="Arial" charset="0"/>
                <a:ea typeface="ＭＳ Ｐゴシック" pitchFamily="50" charset="-128"/>
              </a:rPr>
              <a:t>gives access to</a:t>
            </a:r>
            <a:endParaRPr lang="en-US" altLang="ja-JP" sz="800" dirty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0" name="Text Box 104"/>
          <p:cNvSpPr txBox="1">
            <a:spLocks noChangeArrowheads="1"/>
          </p:cNvSpPr>
          <p:nvPr/>
        </p:nvSpPr>
        <p:spPr bwMode="auto">
          <a:xfrm>
            <a:off x="314960" y="5908040"/>
            <a:ext cx="8382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9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ja-JP" sz="1000" dirty="0" smtClean="0">
                <a:latin typeface="+mn-lt"/>
                <a:ea typeface="+mn-ea"/>
                <a:cs typeface="+mn-cs"/>
              </a:rPr>
              <a:t>Common </a:t>
            </a:r>
          </a:p>
          <a:p>
            <a:pPr algn="ctr">
              <a:buFontTx/>
              <a:buNone/>
            </a:pPr>
            <a:r>
              <a:rPr lang="en-US" altLang="ja-JP" sz="1000" dirty="0" smtClean="0">
                <a:latin typeface="+mn-lt"/>
                <a:ea typeface="+mn-ea"/>
                <a:cs typeface="+mn-cs"/>
              </a:rPr>
              <a:t>P&amp;O</a:t>
            </a:r>
            <a:endParaRPr lang="en-US" altLang="ja-JP" sz="1000" dirty="0">
              <a:latin typeface="+mn-lt"/>
              <a:ea typeface="+mn-ea"/>
              <a:cs typeface="+mn-cs"/>
            </a:endParaRPr>
          </a:p>
        </p:txBody>
      </p:sp>
      <p:sp>
        <p:nvSpPr>
          <p:cNvPr id="101" name="Rectangle 99"/>
          <p:cNvSpPr>
            <a:spLocks noChangeArrowheads="1"/>
          </p:cNvSpPr>
          <p:nvPr/>
        </p:nvSpPr>
        <p:spPr bwMode="auto">
          <a:xfrm>
            <a:off x="1315720" y="4013200"/>
            <a:ext cx="6617680" cy="2413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Content Placeholder 2"/>
          <p:cNvSpPr txBox="1">
            <a:spLocks/>
          </p:cNvSpPr>
          <p:nvPr/>
        </p:nvSpPr>
        <p:spPr>
          <a:xfrm>
            <a:off x="685800" y="10668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Tx/>
              <a:buBlip>
                <a:blip r:embed="rId2"/>
              </a:buBlip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 Model (3/3)</a:t>
            </a:r>
          </a:p>
          <a:p>
            <a:pPr marL="742950" lvl="1" indent="-285750">
              <a:spcBef>
                <a:spcPct val="20000"/>
              </a:spcBef>
              <a:buSzPct val="70000"/>
              <a:buBlip>
                <a:blip r:embed="rId3"/>
              </a:buBlip>
            </a:pPr>
            <a:r>
              <a:rPr lang="en-US" sz="1600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The ENOVIA “types” and “relations” are respectively governed by “policies” and “rules”</a:t>
            </a:r>
          </a:p>
          <a:p>
            <a:pPr marL="742950" lvl="1" indent="-285750">
              <a:spcBef>
                <a:spcPct val="20000"/>
              </a:spcBef>
              <a:buSzPct val="70000"/>
              <a:buBlip>
                <a:blip r:embed="rId3"/>
              </a:buBlip>
            </a:pPr>
            <a:r>
              <a:rPr lang="en-US" sz="1600" dirty="0" smtClean="0">
                <a:solidFill>
                  <a:srgbClr val="28288A"/>
                </a:solidFill>
                <a:latin typeface="Arial" pitchFamily="34" charset="0"/>
                <a:cs typeface="Arial" pitchFamily="34" charset="0"/>
              </a:rPr>
              <a:t>“Policies” and “rules” provide grants for access control to person objects, organizations, etc…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 </a:t>
            </a:r>
            <a:r>
              <a:rPr lang="en-US" sz="2400" dirty="0" err="1" smtClean="0"/>
              <a:t>t</a:t>
            </a:r>
            <a:r>
              <a:rPr lang="fr-FR" sz="2400" dirty="0" smtClean="0"/>
              <a:t>h</a:t>
            </a:r>
            <a:r>
              <a:rPr lang="en-US" sz="2400" dirty="0" err="1" smtClean="0"/>
              <a:t>e</a:t>
            </a:r>
            <a:r>
              <a:rPr lang="en-US" sz="2400" dirty="0" smtClean="0"/>
              <a:t> end of this module, you should be able to:</a:t>
            </a:r>
          </a:p>
          <a:p>
            <a:pPr lvl="1"/>
            <a:r>
              <a:rPr lang="en-US" dirty="0" smtClean="0"/>
              <a:t>Describe the concepts behind ENOVIA Security in the P&amp;O Model</a:t>
            </a:r>
          </a:p>
          <a:p>
            <a:pPr lvl="1"/>
            <a:r>
              <a:rPr lang="en-US" dirty="0" smtClean="0"/>
              <a:t>Describe security constraints</a:t>
            </a:r>
          </a:p>
          <a:p>
            <a:pPr lvl="1"/>
            <a:r>
              <a:rPr lang="en-US" dirty="0" smtClean="0"/>
              <a:t>Describe the P&amp;O data model</a:t>
            </a:r>
          </a:p>
          <a:p>
            <a:pPr lvl="1"/>
            <a:r>
              <a:rPr lang="en-US" dirty="0" smtClean="0"/>
              <a:t>Name a few best practices in P&amp;O implementation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policies define the lifecycle graph</a:t>
            </a:r>
          </a:p>
          <a:p>
            <a:pPr lvl="1"/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Transitions</a:t>
            </a:r>
          </a:p>
          <a:p>
            <a:pPr lvl="1"/>
            <a:r>
              <a:rPr lang="en-US" dirty="0" smtClean="0"/>
              <a:t>Check Triggers on promotion event</a:t>
            </a:r>
          </a:p>
          <a:p>
            <a:endParaRPr lang="en-US" dirty="0" smtClean="0"/>
          </a:p>
          <a:p>
            <a:r>
              <a:rPr lang="en-US" dirty="0" smtClean="0"/>
              <a:t>The policies define the security access rights</a:t>
            </a:r>
          </a:p>
          <a:p>
            <a:pPr lvl="1"/>
            <a:r>
              <a:rPr lang="en-US" dirty="0" smtClean="0"/>
              <a:t>Globally (for all states) or specific for each states</a:t>
            </a:r>
          </a:p>
          <a:p>
            <a:pPr lvl="1"/>
            <a:r>
              <a:rPr lang="en-US" dirty="0" smtClean="0"/>
              <a:t>Access rights are given to “user” object:</a:t>
            </a:r>
          </a:p>
          <a:p>
            <a:pPr lvl="2"/>
            <a:r>
              <a:rPr lang="en-US" dirty="0" smtClean="0"/>
              <a:t>person, role, org, project, security context</a:t>
            </a:r>
          </a:p>
          <a:p>
            <a:pPr lvl="1"/>
            <a:r>
              <a:rPr lang="en-US" dirty="0" smtClean="0"/>
              <a:t>Access rights can be modified by filters </a:t>
            </a:r>
          </a:p>
          <a:p>
            <a:pPr lvl="2"/>
            <a:r>
              <a:rPr lang="en-US" dirty="0" smtClean="0"/>
              <a:t>A filter defines a restriction clause on an access grant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policies define the version sequencing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Policy Concepts</a:t>
            </a:r>
            <a:endParaRPr lang="en-U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  <p:cxnSp>
        <p:nvCxnSpPr>
          <p:cNvPr id="6" name="AutoShape 41"/>
          <p:cNvCxnSpPr>
            <a:cxnSpLocks noChangeShapeType="1"/>
            <a:stCxn id="17" idx="2"/>
            <a:endCxn id="15" idx="0"/>
          </p:cNvCxnSpPr>
          <p:nvPr/>
        </p:nvCxnSpPr>
        <p:spPr bwMode="auto">
          <a:xfrm rot="5400000">
            <a:off x="7282278" y="2090323"/>
            <a:ext cx="523068" cy="2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7" name="AutoShape 42"/>
          <p:cNvCxnSpPr>
            <a:cxnSpLocks noChangeShapeType="1"/>
            <a:stCxn id="25" idx="0"/>
            <a:endCxn id="15" idx="2"/>
          </p:cNvCxnSpPr>
          <p:nvPr/>
        </p:nvCxnSpPr>
        <p:spPr bwMode="auto">
          <a:xfrm rot="5400000" flipH="1" flipV="1">
            <a:off x="7297994" y="3259394"/>
            <a:ext cx="49161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7239000" y="1955631"/>
            <a:ext cx="109537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36000" bIns="46800">
            <a:spAutoFit/>
          </a:bodyPr>
          <a:lstStyle/>
          <a:p>
            <a:pPr algn="ctr"/>
            <a:r>
              <a:rPr lang="en-US" sz="1000" b="1" i="1" dirty="0"/>
              <a:t>Governs</a:t>
            </a:r>
          </a:p>
        </p:txBody>
      </p:sp>
      <p:sp>
        <p:nvSpPr>
          <p:cNvPr id="11" name="Rectangle 72"/>
          <p:cNvSpPr>
            <a:spLocks noChangeArrowheads="1"/>
          </p:cNvSpPr>
          <p:nvPr/>
        </p:nvSpPr>
        <p:spPr bwMode="auto">
          <a:xfrm>
            <a:off x="7239000" y="2108031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1,n</a:t>
            </a:r>
          </a:p>
        </p:txBody>
      </p:sp>
      <p:sp>
        <p:nvSpPr>
          <p:cNvPr id="12" name="Rectangle 79"/>
          <p:cNvSpPr>
            <a:spLocks noChangeArrowheads="1"/>
          </p:cNvSpPr>
          <p:nvPr/>
        </p:nvSpPr>
        <p:spPr bwMode="auto">
          <a:xfrm>
            <a:off x="7239000" y="2971800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0,n</a:t>
            </a:r>
          </a:p>
        </p:txBody>
      </p:sp>
      <p:sp>
        <p:nvSpPr>
          <p:cNvPr id="13" name="Rectangle 80"/>
          <p:cNvSpPr>
            <a:spLocks noChangeArrowheads="1"/>
          </p:cNvSpPr>
          <p:nvPr/>
        </p:nvSpPr>
        <p:spPr bwMode="auto">
          <a:xfrm>
            <a:off x="7239000" y="3298923"/>
            <a:ext cx="366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0,n</a:t>
            </a:r>
          </a:p>
        </p:txBody>
      </p:sp>
      <p:sp>
        <p:nvSpPr>
          <p:cNvPr id="15" name="Rectangle 101"/>
          <p:cNvSpPr>
            <a:spLocks noChangeArrowheads="1"/>
          </p:cNvSpPr>
          <p:nvPr/>
        </p:nvSpPr>
        <p:spPr bwMode="auto">
          <a:xfrm>
            <a:off x="7162800" y="2351868"/>
            <a:ext cx="762000" cy="661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Policy</a:t>
            </a:r>
            <a:endParaRPr kumimoji="1" lang="en-US" altLang="ja-JP" sz="7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Rectangle 101"/>
          <p:cNvSpPr>
            <a:spLocks noChangeArrowheads="1"/>
          </p:cNvSpPr>
          <p:nvPr/>
        </p:nvSpPr>
        <p:spPr bwMode="auto">
          <a:xfrm>
            <a:off x="7239000" y="2580468"/>
            <a:ext cx="60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6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Lifecycle</a:t>
            </a:r>
          </a:p>
          <a:p>
            <a:pPr algn="ctr"/>
            <a:r>
              <a:rPr kumimoji="1" lang="en-US" altLang="ja-JP" sz="6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Access</a:t>
            </a:r>
          </a:p>
          <a:p>
            <a:pPr algn="ctr"/>
            <a:r>
              <a:rPr kumimoji="1" lang="en-US" altLang="ja-JP" sz="6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Filters</a:t>
            </a:r>
            <a:endParaRPr kumimoji="1" lang="en-US" altLang="ja-JP" sz="4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Rectangle 115"/>
          <p:cNvSpPr>
            <a:spLocks noChangeArrowheads="1"/>
          </p:cNvSpPr>
          <p:nvPr/>
        </p:nvSpPr>
        <p:spPr bwMode="auto">
          <a:xfrm>
            <a:off x="7053945" y="1459468"/>
            <a:ext cx="97975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900" b="1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 Type</a:t>
            </a:r>
          </a:p>
          <a:p>
            <a:pPr algn="ctr">
              <a:buFontTx/>
              <a:buNone/>
            </a:pPr>
            <a:r>
              <a:rPr kumimoji="1" lang="en-US" altLang="ja-JP" sz="900" b="1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Customization</a:t>
            </a:r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7391400" y="3098631"/>
            <a:ext cx="109537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36000" bIns="46800">
            <a:spAutoFit/>
          </a:bodyPr>
          <a:lstStyle/>
          <a:p>
            <a:pPr algn="ctr"/>
            <a:r>
              <a:rPr lang="en-US" sz="1000" b="1" i="1" dirty="0" smtClean="0"/>
              <a:t>Gives access to</a:t>
            </a:r>
            <a:endParaRPr lang="en-US" sz="1000" b="1" i="1" dirty="0"/>
          </a:p>
        </p:txBody>
      </p:sp>
      <p:sp>
        <p:nvSpPr>
          <p:cNvPr id="21" name="Rectangle 72"/>
          <p:cNvSpPr>
            <a:spLocks noChangeArrowheads="1"/>
          </p:cNvSpPr>
          <p:nvPr/>
        </p:nvSpPr>
        <p:spPr bwMode="auto">
          <a:xfrm>
            <a:off x="7239000" y="1803231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1,n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76800" y="59436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4876800" y="59436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172200" y="3505200"/>
            <a:ext cx="2743200" cy="2262158"/>
            <a:chOff x="6172200" y="3505200"/>
            <a:chExt cx="2743200" cy="2262158"/>
          </a:xfrm>
        </p:grpSpPr>
        <p:sp>
          <p:nvSpPr>
            <p:cNvPr id="25" name="Rectangle 101"/>
            <p:cNvSpPr>
              <a:spLocks noChangeArrowheads="1"/>
            </p:cNvSpPr>
            <p:nvPr/>
          </p:nvSpPr>
          <p:spPr bwMode="auto">
            <a:xfrm>
              <a:off x="6172200" y="3505200"/>
              <a:ext cx="2743200" cy="22621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User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7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8275641" y="4545624"/>
              <a:ext cx="36671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GB" sz="1000" dirty="0">
                  <a:solidFill>
                    <a:schemeClr val="tx1"/>
                  </a:solidFill>
                </a:rPr>
                <a:t>0,n</a:t>
              </a: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7651385" y="5029200"/>
              <a:ext cx="3667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GB" sz="1000" dirty="0">
                  <a:solidFill>
                    <a:schemeClr val="tx1"/>
                  </a:solidFill>
                </a:rPr>
                <a:t>0,n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008937" y="3810000"/>
              <a:ext cx="731520" cy="73152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76"/>
            <p:cNvSpPr>
              <a:spLocks noChangeArrowheads="1"/>
            </p:cNvSpPr>
            <p:nvPr/>
          </p:nvSpPr>
          <p:spPr bwMode="auto">
            <a:xfrm rot="10800000" flipV="1">
              <a:off x="8085137" y="5089524"/>
              <a:ext cx="830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US" sz="1000" b="1" i="1" dirty="0">
                  <a:solidFill>
                    <a:schemeClr val="tx1"/>
                  </a:solidFill>
                </a:rPr>
                <a:t>Work</a:t>
              </a:r>
              <a:br>
                <a:rPr lang="en-US" sz="1000" b="1" i="1" dirty="0">
                  <a:solidFill>
                    <a:schemeClr val="tx1"/>
                  </a:solidFill>
                </a:rPr>
              </a:br>
              <a:r>
                <a:rPr lang="en-US" sz="1000" b="1" i="1" dirty="0">
                  <a:solidFill>
                    <a:schemeClr val="tx1"/>
                  </a:solidFill>
                </a:rPr>
                <a:t>assignment</a:t>
              </a:r>
              <a:endParaRPr lang="en-GB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0145" y="3971192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Security</a:t>
              </a:r>
            </a:p>
            <a:p>
              <a:pPr algn="ctr"/>
              <a:r>
                <a:rPr lang="en-US" sz="1000" b="1" dirty="0" smtClean="0"/>
                <a:t>Context</a:t>
              </a:r>
              <a:endParaRPr lang="en-US" sz="1000" b="1" dirty="0"/>
            </a:p>
          </p:txBody>
        </p:sp>
        <p:sp>
          <p:nvSpPr>
            <p:cNvPr id="29" name="Rectangle 101"/>
            <p:cNvSpPr>
              <a:spLocks noChangeArrowheads="1"/>
            </p:cNvSpPr>
            <p:nvPr/>
          </p:nvSpPr>
          <p:spPr bwMode="auto">
            <a:xfrm>
              <a:off x="6484937" y="416817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Project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0" name="Rectangle 101"/>
            <p:cNvSpPr>
              <a:spLocks noChangeArrowheads="1"/>
            </p:cNvSpPr>
            <p:nvPr/>
          </p:nvSpPr>
          <p:spPr bwMode="auto">
            <a:xfrm>
              <a:off x="6637337" y="439677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Role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8" name="Rectangle 101"/>
            <p:cNvSpPr>
              <a:spLocks noChangeArrowheads="1"/>
            </p:cNvSpPr>
            <p:nvPr/>
          </p:nvSpPr>
          <p:spPr bwMode="auto">
            <a:xfrm>
              <a:off x="6789737" y="462537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Org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2" name="Rectangle 101"/>
            <p:cNvSpPr>
              <a:spLocks noChangeArrowheads="1"/>
            </p:cNvSpPr>
            <p:nvPr/>
          </p:nvSpPr>
          <p:spPr bwMode="auto">
            <a:xfrm>
              <a:off x="6942137" y="487680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Person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pic>
          <p:nvPicPr>
            <p:cNvPr id="23" name="Picture 15" descr="businessman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94537" y="5087982"/>
              <a:ext cx="438150" cy="438150"/>
            </a:xfrm>
            <a:prstGeom prst="rect">
              <a:avLst/>
            </a:prstGeom>
            <a:noFill/>
          </p:spPr>
        </p:pic>
        <p:cxnSp>
          <p:nvCxnSpPr>
            <p:cNvPr id="40" name="Elbow Connector 39"/>
            <p:cNvCxnSpPr>
              <a:endCxn id="22" idx="3"/>
            </p:cNvCxnSpPr>
            <p:nvPr/>
          </p:nvCxnSpPr>
          <p:spPr>
            <a:xfrm rot="5400000">
              <a:off x="7660330" y="4615807"/>
              <a:ext cx="697215" cy="6096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43" name="Curved Connector 42"/>
            <p:cNvCxnSpPr>
              <a:endCxn id="18" idx="1"/>
            </p:cNvCxnSpPr>
            <p:nvPr/>
          </p:nvCxnSpPr>
          <p:spPr>
            <a:xfrm flipV="1">
              <a:off x="7246937" y="3917129"/>
              <a:ext cx="869129" cy="273871"/>
            </a:xfrm>
            <a:prstGeom prst="curvedConnector4">
              <a:avLst>
                <a:gd name="adj1" fmla="val 43837"/>
                <a:gd name="adj2" fmla="val 22258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46" name="Curved Connector 45"/>
            <p:cNvCxnSpPr>
              <a:endCxn id="18" idx="2"/>
            </p:cNvCxnSpPr>
            <p:nvPr/>
          </p:nvCxnSpPr>
          <p:spPr>
            <a:xfrm flipV="1">
              <a:off x="7399337" y="4175760"/>
              <a:ext cx="609600" cy="2438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49" name="Curved Connector 48"/>
            <p:cNvCxnSpPr>
              <a:endCxn id="18" idx="3"/>
            </p:cNvCxnSpPr>
            <p:nvPr/>
          </p:nvCxnSpPr>
          <p:spPr>
            <a:xfrm flipV="1">
              <a:off x="7551737" y="4434391"/>
              <a:ext cx="564329" cy="21380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grpSp>
          <p:nvGrpSpPr>
            <p:cNvPr id="14" name="Group 93"/>
            <p:cNvGrpSpPr/>
            <p:nvPr/>
          </p:nvGrpSpPr>
          <p:grpSpPr>
            <a:xfrm>
              <a:off x="6795601" y="5275384"/>
              <a:ext cx="152400" cy="152400"/>
              <a:chOff x="5029200" y="6172200"/>
              <a:chExt cx="152400" cy="152400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Curved Connector 86"/>
              <p:cNvCxnSpPr>
                <a:stCxn id="85" idx="3"/>
                <a:endCxn id="85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26" name="Group 94"/>
            <p:cNvGrpSpPr/>
            <p:nvPr/>
          </p:nvGrpSpPr>
          <p:grpSpPr>
            <a:xfrm>
              <a:off x="6631473" y="5037992"/>
              <a:ext cx="152400" cy="152400"/>
              <a:chOff x="5029200" y="6172200"/>
              <a:chExt cx="152400" cy="15240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Curved Connector 86"/>
              <p:cNvCxnSpPr>
                <a:stCxn id="96" idx="3"/>
                <a:endCxn id="96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27" name="Group 97"/>
            <p:cNvGrpSpPr/>
            <p:nvPr/>
          </p:nvGrpSpPr>
          <p:grpSpPr>
            <a:xfrm>
              <a:off x="6467353" y="4791808"/>
              <a:ext cx="152400" cy="152400"/>
              <a:chOff x="5029200" y="6172200"/>
              <a:chExt cx="152400" cy="152400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Curved Connector 86"/>
              <p:cNvCxnSpPr>
                <a:stCxn id="99" idx="3"/>
                <a:endCxn id="99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</p:grpSp>
      <p:pic>
        <p:nvPicPr>
          <p:cNvPr id="44" name="Picture 31" descr="JQB6"/>
          <p:cNvPicPr>
            <a:picLocks noChangeAspect="1" noChangeArrowheads="1"/>
          </p:cNvPicPr>
          <p:nvPr/>
        </p:nvPicPr>
        <p:blipFill>
          <a:blip r:embed="rId3"/>
          <a:srcRect l="1717" t="13268" r="39040" b="35234"/>
          <a:stretch>
            <a:fillRect/>
          </a:stretch>
        </p:blipFill>
        <p:spPr bwMode="auto">
          <a:xfrm>
            <a:off x="1371600" y="5181600"/>
            <a:ext cx="4191000" cy="11540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The rules define the security access rights</a:t>
            </a:r>
          </a:p>
          <a:p>
            <a:pPr lvl="1"/>
            <a:r>
              <a:rPr lang="en-US" dirty="0" smtClean="0"/>
              <a:t>Access rights are given to “user” objects:</a:t>
            </a:r>
          </a:p>
          <a:p>
            <a:pPr lvl="2"/>
            <a:r>
              <a:rPr lang="en-US" dirty="0" smtClean="0"/>
              <a:t>person, role, org, project, security context</a:t>
            </a:r>
          </a:p>
          <a:p>
            <a:pPr lvl="1"/>
            <a:r>
              <a:rPr lang="en-US" dirty="0" smtClean="0"/>
              <a:t>Access rights can be modified by filters</a:t>
            </a:r>
          </a:p>
          <a:p>
            <a:pPr lvl="2"/>
            <a:r>
              <a:rPr lang="en-US" dirty="0" smtClean="0"/>
              <a:t>A filter defines a restriction clause on an access grant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Concepts</a:t>
            </a:r>
            <a:endParaRPr lang="en-U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  <p:cxnSp>
        <p:nvCxnSpPr>
          <p:cNvPr id="6" name="AutoShape 41"/>
          <p:cNvCxnSpPr>
            <a:cxnSpLocks noChangeShapeType="1"/>
            <a:stCxn id="17" idx="2"/>
            <a:endCxn id="15" idx="0"/>
          </p:cNvCxnSpPr>
          <p:nvPr/>
        </p:nvCxnSpPr>
        <p:spPr bwMode="auto">
          <a:xfrm rot="5400000">
            <a:off x="7282278" y="2090323"/>
            <a:ext cx="523068" cy="2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7" name="AutoShape 42"/>
          <p:cNvCxnSpPr>
            <a:cxnSpLocks noChangeShapeType="1"/>
            <a:stCxn id="25" idx="0"/>
            <a:endCxn id="15" idx="2"/>
          </p:cNvCxnSpPr>
          <p:nvPr/>
        </p:nvCxnSpPr>
        <p:spPr bwMode="auto">
          <a:xfrm rot="5400000" flipH="1" flipV="1">
            <a:off x="7297994" y="3259394"/>
            <a:ext cx="491612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7239000" y="1955631"/>
            <a:ext cx="109537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36000" bIns="46800">
            <a:spAutoFit/>
          </a:bodyPr>
          <a:lstStyle/>
          <a:p>
            <a:pPr algn="ctr"/>
            <a:r>
              <a:rPr lang="en-US" sz="1000" b="1" i="1" dirty="0"/>
              <a:t>Governs</a:t>
            </a:r>
          </a:p>
        </p:txBody>
      </p:sp>
      <p:sp>
        <p:nvSpPr>
          <p:cNvPr id="11" name="Rectangle 72"/>
          <p:cNvSpPr>
            <a:spLocks noChangeArrowheads="1"/>
          </p:cNvSpPr>
          <p:nvPr/>
        </p:nvSpPr>
        <p:spPr bwMode="auto">
          <a:xfrm>
            <a:off x="7239000" y="2108031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1,n</a:t>
            </a:r>
          </a:p>
        </p:txBody>
      </p:sp>
      <p:sp>
        <p:nvSpPr>
          <p:cNvPr id="12" name="Rectangle 79"/>
          <p:cNvSpPr>
            <a:spLocks noChangeArrowheads="1"/>
          </p:cNvSpPr>
          <p:nvPr/>
        </p:nvSpPr>
        <p:spPr bwMode="auto">
          <a:xfrm>
            <a:off x="7239000" y="2971800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0,n</a:t>
            </a:r>
          </a:p>
        </p:txBody>
      </p:sp>
      <p:sp>
        <p:nvSpPr>
          <p:cNvPr id="13" name="Rectangle 80"/>
          <p:cNvSpPr>
            <a:spLocks noChangeArrowheads="1"/>
          </p:cNvSpPr>
          <p:nvPr/>
        </p:nvSpPr>
        <p:spPr bwMode="auto">
          <a:xfrm>
            <a:off x="7239000" y="3298923"/>
            <a:ext cx="366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0,n</a:t>
            </a:r>
          </a:p>
        </p:txBody>
      </p:sp>
      <p:sp>
        <p:nvSpPr>
          <p:cNvPr id="15" name="Rectangle 101"/>
          <p:cNvSpPr>
            <a:spLocks noChangeArrowheads="1"/>
          </p:cNvSpPr>
          <p:nvPr/>
        </p:nvSpPr>
        <p:spPr bwMode="auto">
          <a:xfrm>
            <a:off x="7162800" y="2351868"/>
            <a:ext cx="762000" cy="661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Rule</a:t>
            </a:r>
            <a:endParaRPr kumimoji="1" lang="en-US" altLang="ja-JP" sz="7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" name="Rectangle 101"/>
          <p:cNvSpPr>
            <a:spLocks noChangeArrowheads="1"/>
          </p:cNvSpPr>
          <p:nvPr/>
        </p:nvSpPr>
        <p:spPr bwMode="auto">
          <a:xfrm>
            <a:off x="7239000" y="2615304"/>
            <a:ext cx="60960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6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Access</a:t>
            </a:r>
          </a:p>
          <a:p>
            <a:pPr algn="ctr"/>
            <a:r>
              <a:rPr kumimoji="1" lang="en-US" altLang="ja-JP" sz="6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Filters</a:t>
            </a:r>
            <a:endParaRPr kumimoji="1" lang="en-US" altLang="ja-JP" sz="4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17" name="Rectangle 115"/>
          <p:cNvSpPr>
            <a:spLocks noChangeArrowheads="1"/>
          </p:cNvSpPr>
          <p:nvPr/>
        </p:nvSpPr>
        <p:spPr bwMode="auto">
          <a:xfrm>
            <a:off x="7053945" y="1459468"/>
            <a:ext cx="97975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900" b="1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 Relation</a:t>
            </a:r>
          </a:p>
          <a:p>
            <a:pPr algn="ctr">
              <a:buFontTx/>
              <a:buNone/>
            </a:pPr>
            <a:r>
              <a:rPr kumimoji="1" lang="en-US" altLang="ja-JP" sz="900" b="1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Customization</a:t>
            </a:r>
          </a:p>
        </p:txBody>
      </p:sp>
      <p:sp>
        <p:nvSpPr>
          <p:cNvPr id="19" name="Rectangle 43"/>
          <p:cNvSpPr>
            <a:spLocks noChangeArrowheads="1"/>
          </p:cNvSpPr>
          <p:nvPr/>
        </p:nvSpPr>
        <p:spPr bwMode="auto">
          <a:xfrm>
            <a:off x="7391400" y="3098631"/>
            <a:ext cx="109537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36000" bIns="46800">
            <a:spAutoFit/>
          </a:bodyPr>
          <a:lstStyle/>
          <a:p>
            <a:pPr algn="ctr"/>
            <a:r>
              <a:rPr lang="en-US" sz="1000" b="1" i="1" dirty="0" smtClean="0"/>
              <a:t>Gives access to</a:t>
            </a:r>
            <a:endParaRPr lang="en-US" sz="1000" b="1" i="1" dirty="0"/>
          </a:p>
        </p:txBody>
      </p:sp>
      <p:sp>
        <p:nvSpPr>
          <p:cNvPr id="21" name="Rectangle 72"/>
          <p:cNvSpPr>
            <a:spLocks noChangeArrowheads="1"/>
          </p:cNvSpPr>
          <p:nvPr/>
        </p:nvSpPr>
        <p:spPr bwMode="auto">
          <a:xfrm>
            <a:off x="7239000" y="1803231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1,n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6172200" y="3505200"/>
            <a:ext cx="2743200" cy="2262158"/>
            <a:chOff x="6172200" y="3505200"/>
            <a:chExt cx="2743200" cy="2262158"/>
          </a:xfrm>
        </p:grpSpPr>
        <p:sp>
          <p:nvSpPr>
            <p:cNvPr id="25" name="Rectangle 101"/>
            <p:cNvSpPr>
              <a:spLocks noChangeArrowheads="1"/>
            </p:cNvSpPr>
            <p:nvPr/>
          </p:nvSpPr>
          <p:spPr bwMode="auto">
            <a:xfrm>
              <a:off x="6172200" y="3505200"/>
              <a:ext cx="2743200" cy="22621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User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7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8" name="Rectangle 63"/>
            <p:cNvSpPr>
              <a:spLocks noChangeArrowheads="1"/>
            </p:cNvSpPr>
            <p:nvPr/>
          </p:nvSpPr>
          <p:spPr bwMode="auto">
            <a:xfrm>
              <a:off x="8275641" y="4545624"/>
              <a:ext cx="36671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GB" sz="1000" dirty="0">
                  <a:solidFill>
                    <a:schemeClr val="tx1"/>
                  </a:solidFill>
                </a:rPr>
                <a:t>0,n</a:t>
              </a:r>
            </a:p>
          </p:txBody>
        </p:sp>
        <p:sp>
          <p:nvSpPr>
            <p:cNvPr id="29" name="Rectangle 67"/>
            <p:cNvSpPr>
              <a:spLocks noChangeArrowheads="1"/>
            </p:cNvSpPr>
            <p:nvPr/>
          </p:nvSpPr>
          <p:spPr bwMode="auto">
            <a:xfrm>
              <a:off x="7651385" y="5029200"/>
              <a:ext cx="3667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GB" sz="1000" dirty="0">
                  <a:solidFill>
                    <a:schemeClr val="tx1"/>
                  </a:solidFill>
                </a:rPr>
                <a:t>0,n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008937" y="3810000"/>
              <a:ext cx="731520" cy="73152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 rot="10800000" flipV="1">
              <a:off x="8085137" y="5089524"/>
              <a:ext cx="830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US" sz="1000" b="1" i="1" dirty="0">
                  <a:solidFill>
                    <a:schemeClr val="tx1"/>
                  </a:solidFill>
                </a:rPr>
                <a:t>Work</a:t>
              </a:r>
              <a:br>
                <a:rPr lang="en-US" sz="1000" b="1" i="1" dirty="0">
                  <a:solidFill>
                    <a:schemeClr val="tx1"/>
                  </a:solidFill>
                </a:rPr>
              </a:br>
              <a:r>
                <a:rPr lang="en-US" sz="1000" b="1" i="1" dirty="0">
                  <a:solidFill>
                    <a:schemeClr val="tx1"/>
                  </a:solidFill>
                </a:rPr>
                <a:t>assignment</a:t>
              </a:r>
              <a:endParaRPr lang="en-GB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00145" y="3971192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Security</a:t>
              </a:r>
            </a:p>
            <a:p>
              <a:pPr algn="ctr"/>
              <a:r>
                <a:rPr lang="en-US" sz="1000" b="1" dirty="0" smtClean="0"/>
                <a:t>Context</a:t>
              </a:r>
              <a:endParaRPr lang="en-US" sz="1000" b="1" dirty="0"/>
            </a:p>
          </p:txBody>
        </p:sp>
        <p:sp>
          <p:nvSpPr>
            <p:cNvPr id="34" name="Rectangle 101"/>
            <p:cNvSpPr>
              <a:spLocks noChangeArrowheads="1"/>
            </p:cNvSpPr>
            <p:nvPr/>
          </p:nvSpPr>
          <p:spPr bwMode="auto">
            <a:xfrm>
              <a:off x="6484937" y="416817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Project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5" name="Rectangle 101"/>
            <p:cNvSpPr>
              <a:spLocks noChangeArrowheads="1"/>
            </p:cNvSpPr>
            <p:nvPr/>
          </p:nvSpPr>
          <p:spPr bwMode="auto">
            <a:xfrm>
              <a:off x="6637337" y="439677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Role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6" name="Rectangle 101"/>
            <p:cNvSpPr>
              <a:spLocks noChangeArrowheads="1"/>
            </p:cNvSpPr>
            <p:nvPr/>
          </p:nvSpPr>
          <p:spPr bwMode="auto">
            <a:xfrm>
              <a:off x="6789737" y="462537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Org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7" name="Rectangle 101"/>
            <p:cNvSpPr>
              <a:spLocks noChangeArrowheads="1"/>
            </p:cNvSpPr>
            <p:nvPr/>
          </p:nvSpPr>
          <p:spPr bwMode="auto">
            <a:xfrm>
              <a:off x="6942137" y="487680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Person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pic>
          <p:nvPicPr>
            <p:cNvPr id="38" name="Picture 15" descr="businessman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94537" y="5087982"/>
              <a:ext cx="438150" cy="438150"/>
            </a:xfrm>
            <a:prstGeom prst="rect">
              <a:avLst/>
            </a:prstGeom>
            <a:noFill/>
          </p:spPr>
        </p:pic>
        <p:cxnSp>
          <p:nvCxnSpPr>
            <p:cNvPr id="39" name="Elbow Connector 39"/>
            <p:cNvCxnSpPr>
              <a:endCxn id="37" idx="3"/>
            </p:cNvCxnSpPr>
            <p:nvPr/>
          </p:nvCxnSpPr>
          <p:spPr>
            <a:xfrm rot="5400000">
              <a:off x="7660330" y="4615807"/>
              <a:ext cx="697215" cy="6096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40" name="Curved Connector 42"/>
            <p:cNvCxnSpPr>
              <a:endCxn id="30" idx="1"/>
            </p:cNvCxnSpPr>
            <p:nvPr/>
          </p:nvCxnSpPr>
          <p:spPr>
            <a:xfrm flipV="1">
              <a:off x="7246937" y="3917129"/>
              <a:ext cx="869129" cy="273871"/>
            </a:xfrm>
            <a:prstGeom prst="curvedConnector4">
              <a:avLst>
                <a:gd name="adj1" fmla="val 43837"/>
                <a:gd name="adj2" fmla="val 22258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41" name="Curved Connector 40"/>
            <p:cNvCxnSpPr>
              <a:endCxn id="30" idx="2"/>
            </p:cNvCxnSpPr>
            <p:nvPr/>
          </p:nvCxnSpPr>
          <p:spPr>
            <a:xfrm flipV="1">
              <a:off x="7399337" y="4175760"/>
              <a:ext cx="609600" cy="2438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42" name="Curved Connector 48"/>
            <p:cNvCxnSpPr>
              <a:endCxn id="30" idx="3"/>
            </p:cNvCxnSpPr>
            <p:nvPr/>
          </p:nvCxnSpPr>
          <p:spPr>
            <a:xfrm flipV="1">
              <a:off x="7551737" y="4434391"/>
              <a:ext cx="564329" cy="21380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grpSp>
          <p:nvGrpSpPr>
            <p:cNvPr id="43" name="Group 93"/>
            <p:cNvGrpSpPr/>
            <p:nvPr/>
          </p:nvGrpSpPr>
          <p:grpSpPr>
            <a:xfrm>
              <a:off x="6795601" y="5275384"/>
              <a:ext cx="152400" cy="152400"/>
              <a:chOff x="5029200" y="6172200"/>
              <a:chExt cx="152400" cy="1524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Curved Connector 86"/>
              <p:cNvCxnSpPr>
                <a:stCxn id="50" idx="3"/>
                <a:endCxn id="50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44" name="Group 94"/>
            <p:cNvGrpSpPr/>
            <p:nvPr/>
          </p:nvGrpSpPr>
          <p:grpSpPr>
            <a:xfrm>
              <a:off x="6631473" y="5037992"/>
              <a:ext cx="152400" cy="152400"/>
              <a:chOff x="5029200" y="6172200"/>
              <a:chExt cx="152400" cy="1524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Curved Connector 86"/>
              <p:cNvCxnSpPr>
                <a:stCxn id="48" idx="3"/>
                <a:endCxn id="48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45" name="Group 97"/>
            <p:cNvGrpSpPr/>
            <p:nvPr/>
          </p:nvGrpSpPr>
          <p:grpSpPr>
            <a:xfrm>
              <a:off x="6467353" y="4791808"/>
              <a:ext cx="152400" cy="152400"/>
              <a:chOff x="5029200" y="6172200"/>
              <a:chExt cx="152400" cy="1524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Curved Connector 86"/>
              <p:cNvCxnSpPr>
                <a:stCxn id="46" idx="3"/>
                <a:endCxn id="46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</p:grp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505200"/>
            <a:ext cx="493229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Mask Concepts</a:t>
            </a:r>
            <a:endParaRPr lang="en-U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On PLM objects, the security mask governs</a:t>
            </a:r>
          </a:p>
          <a:p>
            <a:pPr lvl="1"/>
            <a:r>
              <a:rPr lang="en-US" dirty="0" smtClean="0"/>
              <a:t>The attribute visibility on operations such as :</a:t>
            </a:r>
          </a:p>
          <a:p>
            <a:pPr lvl="2"/>
            <a:r>
              <a:rPr lang="en-US" dirty="0" smtClean="0"/>
              <a:t>Create &amp; Edit</a:t>
            </a:r>
          </a:p>
          <a:p>
            <a:pPr lvl="2"/>
            <a:r>
              <a:rPr lang="en-US" dirty="0" smtClean="0"/>
              <a:t>Search, Result &amp; Display</a:t>
            </a:r>
          </a:p>
          <a:p>
            <a:pPr lvl="1"/>
            <a:r>
              <a:rPr lang="en-US" dirty="0" smtClean="0"/>
              <a:t>Whether the attribute is modifiable or not</a:t>
            </a:r>
          </a:p>
          <a:p>
            <a:pPr lvl="1"/>
            <a:r>
              <a:rPr lang="en-US" dirty="0" smtClean="0"/>
              <a:t>Default value or range of values for an attribute</a:t>
            </a:r>
          </a:p>
          <a:p>
            <a:r>
              <a:rPr lang="en-US" dirty="0" smtClean="0"/>
              <a:t>The security mask can be assigned to</a:t>
            </a:r>
          </a:p>
          <a:p>
            <a:pPr lvl="1"/>
            <a:r>
              <a:rPr lang="en-US" dirty="0" smtClean="0"/>
              <a:t>Person, Organization, Role and Project</a:t>
            </a:r>
          </a:p>
          <a:p>
            <a:pPr lvl="1"/>
            <a:r>
              <a:rPr lang="en-US" dirty="0" smtClean="0"/>
              <a:t>A combination of them (i.e. Security Context)</a:t>
            </a:r>
          </a:p>
          <a:p>
            <a:pPr lvl="1"/>
            <a:r>
              <a:rPr lang="en-US" i="1" dirty="0" smtClean="0"/>
              <a:t>Note: In V6R2009x mask is deployed on </a:t>
            </a:r>
          </a:p>
          <a:p>
            <a:pPr lvl="1">
              <a:buNone/>
            </a:pPr>
            <a:r>
              <a:rPr lang="en-US" i="1" dirty="0" smtClean="0"/>
              <a:t>	VPM Central only</a:t>
            </a: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/>
          <a:srcRect l="20447" t="40080" r="7348" b="23046"/>
          <a:stretch>
            <a:fillRect/>
          </a:stretch>
        </p:blipFill>
        <p:spPr bwMode="auto">
          <a:xfrm>
            <a:off x="228600" y="4419600"/>
            <a:ext cx="5781261" cy="235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6" name="AutoShape 41"/>
          <p:cNvCxnSpPr>
            <a:cxnSpLocks noChangeShapeType="1"/>
            <a:stCxn id="57" idx="2"/>
            <a:endCxn id="55" idx="0"/>
          </p:cNvCxnSpPr>
          <p:nvPr/>
        </p:nvCxnSpPr>
        <p:spPr bwMode="auto">
          <a:xfrm rot="5400000">
            <a:off x="7282278" y="2090323"/>
            <a:ext cx="523068" cy="23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47" name="AutoShape 42"/>
          <p:cNvCxnSpPr>
            <a:cxnSpLocks noChangeShapeType="1"/>
            <a:stCxn id="25" idx="0"/>
            <a:endCxn id="55" idx="2"/>
          </p:cNvCxnSpPr>
          <p:nvPr/>
        </p:nvCxnSpPr>
        <p:spPr bwMode="auto">
          <a:xfrm rot="5400000" flipH="1" flipV="1">
            <a:off x="7284806" y="3272582"/>
            <a:ext cx="517988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7239000" y="1955631"/>
            <a:ext cx="109537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36000" bIns="46800">
            <a:spAutoFit/>
          </a:bodyPr>
          <a:lstStyle/>
          <a:p>
            <a:pPr algn="ctr"/>
            <a:r>
              <a:rPr lang="en-US" sz="1000" b="1" i="1" dirty="0" smtClean="0"/>
              <a:t>Governs</a:t>
            </a:r>
            <a:endParaRPr lang="en-US" sz="1000" b="1" i="1" dirty="0"/>
          </a:p>
        </p:txBody>
      </p:sp>
      <p:sp>
        <p:nvSpPr>
          <p:cNvPr id="51" name="Rectangle 72"/>
          <p:cNvSpPr>
            <a:spLocks noChangeArrowheads="1"/>
          </p:cNvSpPr>
          <p:nvPr/>
        </p:nvSpPr>
        <p:spPr bwMode="auto">
          <a:xfrm>
            <a:off x="7239000" y="2108031"/>
            <a:ext cx="3497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 smtClean="0">
                <a:solidFill>
                  <a:schemeClr val="tx1"/>
                </a:solidFill>
              </a:rPr>
              <a:t>1,n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2" name="Rectangle 79"/>
          <p:cNvSpPr>
            <a:spLocks noChangeArrowheads="1"/>
          </p:cNvSpPr>
          <p:nvPr/>
        </p:nvSpPr>
        <p:spPr bwMode="auto">
          <a:xfrm>
            <a:off x="7239000" y="2971800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0,n</a:t>
            </a:r>
          </a:p>
        </p:txBody>
      </p:sp>
      <p:sp>
        <p:nvSpPr>
          <p:cNvPr id="53" name="Rectangle 80"/>
          <p:cNvSpPr>
            <a:spLocks noChangeArrowheads="1"/>
          </p:cNvSpPr>
          <p:nvPr/>
        </p:nvSpPr>
        <p:spPr bwMode="auto">
          <a:xfrm>
            <a:off x="7239000" y="3298923"/>
            <a:ext cx="34817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 smtClean="0">
                <a:solidFill>
                  <a:schemeClr val="tx1"/>
                </a:solidFill>
              </a:rPr>
              <a:t>0,1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Rectangle 101"/>
          <p:cNvSpPr>
            <a:spLocks noChangeArrowheads="1"/>
          </p:cNvSpPr>
          <p:nvPr/>
        </p:nvSpPr>
        <p:spPr bwMode="auto">
          <a:xfrm>
            <a:off x="7162800" y="2351868"/>
            <a:ext cx="762000" cy="661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Mask</a:t>
            </a:r>
            <a:endParaRPr kumimoji="1" lang="en-US" altLang="ja-JP" sz="7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56" name="Rectangle 101"/>
          <p:cNvSpPr>
            <a:spLocks noChangeArrowheads="1"/>
          </p:cNvSpPr>
          <p:nvPr/>
        </p:nvSpPr>
        <p:spPr bwMode="auto">
          <a:xfrm>
            <a:off x="7239000" y="2571344"/>
            <a:ext cx="609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600" b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Visibility</a:t>
            </a:r>
          </a:p>
          <a:p>
            <a:pPr algn="ctr"/>
            <a:r>
              <a:rPr kumimoji="1" lang="en-US" altLang="ja-JP" sz="600" b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Editability</a:t>
            </a:r>
          </a:p>
          <a:p>
            <a:pPr algn="ctr"/>
            <a:r>
              <a:rPr kumimoji="1" lang="en-US" altLang="ja-JP" sz="600" b="1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Valuation</a:t>
            </a:r>
            <a:endParaRPr kumimoji="1" lang="en-US" altLang="ja-JP" sz="400" b="1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57" name="Rectangle 115"/>
          <p:cNvSpPr>
            <a:spLocks noChangeArrowheads="1"/>
          </p:cNvSpPr>
          <p:nvPr/>
        </p:nvSpPr>
        <p:spPr bwMode="auto">
          <a:xfrm>
            <a:off x="7053945" y="1459468"/>
            <a:ext cx="979755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>
              <a:buFontTx/>
              <a:buNone/>
            </a:pPr>
            <a:r>
              <a:rPr kumimoji="1" lang="en-US" altLang="ja-JP" sz="900" b="1" i="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PLM  Object Attributes</a:t>
            </a:r>
          </a:p>
        </p:txBody>
      </p:sp>
      <p:sp>
        <p:nvSpPr>
          <p:cNvPr id="59" name="Rectangle 43"/>
          <p:cNvSpPr>
            <a:spLocks noChangeArrowheads="1"/>
          </p:cNvSpPr>
          <p:nvPr/>
        </p:nvSpPr>
        <p:spPr bwMode="auto">
          <a:xfrm>
            <a:off x="7391400" y="3098631"/>
            <a:ext cx="109537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36000" bIns="46800">
            <a:spAutoFit/>
          </a:bodyPr>
          <a:lstStyle/>
          <a:p>
            <a:pPr algn="ctr"/>
            <a:r>
              <a:rPr lang="en-US" sz="1000" b="1" i="1" dirty="0" smtClean="0"/>
              <a:t>Is assigned to</a:t>
            </a:r>
            <a:endParaRPr lang="en-US" sz="1000" b="1" i="1" dirty="0"/>
          </a:p>
        </p:txBody>
      </p:sp>
      <p:sp>
        <p:nvSpPr>
          <p:cNvPr id="61" name="Rectangle 72"/>
          <p:cNvSpPr>
            <a:spLocks noChangeArrowheads="1"/>
          </p:cNvSpPr>
          <p:nvPr/>
        </p:nvSpPr>
        <p:spPr bwMode="auto">
          <a:xfrm>
            <a:off x="7239000" y="1803231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1,n</a:t>
            </a:r>
          </a:p>
        </p:txBody>
      </p:sp>
      <p:sp>
        <p:nvSpPr>
          <p:cNvPr id="25" name="Rectangle 101"/>
          <p:cNvSpPr>
            <a:spLocks noChangeArrowheads="1"/>
          </p:cNvSpPr>
          <p:nvPr/>
        </p:nvSpPr>
        <p:spPr bwMode="auto">
          <a:xfrm>
            <a:off x="6172200" y="3531576"/>
            <a:ext cx="2743200" cy="22621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User</a:t>
            </a: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9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7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467353" y="3836376"/>
            <a:ext cx="2448047" cy="1851630"/>
            <a:chOff x="6459416" y="4191000"/>
            <a:chExt cx="2448047" cy="1851630"/>
          </a:xfrm>
        </p:grpSpPr>
        <p:sp>
          <p:nvSpPr>
            <p:cNvPr id="28" name="Rectangle 63"/>
            <p:cNvSpPr>
              <a:spLocks noChangeArrowheads="1"/>
            </p:cNvSpPr>
            <p:nvPr/>
          </p:nvSpPr>
          <p:spPr bwMode="auto">
            <a:xfrm>
              <a:off x="8267704" y="4926624"/>
              <a:ext cx="36671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GB" sz="1000" dirty="0">
                  <a:solidFill>
                    <a:schemeClr val="tx1"/>
                  </a:solidFill>
                </a:rPr>
                <a:t>0,n</a:t>
              </a:r>
            </a:p>
          </p:txBody>
        </p:sp>
        <p:sp>
          <p:nvSpPr>
            <p:cNvPr id="29" name="Rectangle 67"/>
            <p:cNvSpPr>
              <a:spLocks noChangeArrowheads="1"/>
            </p:cNvSpPr>
            <p:nvPr/>
          </p:nvSpPr>
          <p:spPr bwMode="auto">
            <a:xfrm>
              <a:off x="7643448" y="5410200"/>
              <a:ext cx="3667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GB" sz="1000" dirty="0">
                  <a:solidFill>
                    <a:schemeClr val="tx1"/>
                  </a:solidFill>
                </a:rPr>
                <a:t>0,n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8001000" y="4191000"/>
              <a:ext cx="731520" cy="73152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 rot="10800000" flipV="1">
              <a:off x="8077200" y="5470524"/>
              <a:ext cx="830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US" sz="1000" b="1" i="1" dirty="0">
                  <a:solidFill>
                    <a:schemeClr val="tx1"/>
                  </a:solidFill>
                </a:rPr>
                <a:t>Work</a:t>
              </a:r>
              <a:br>
                <a:rPr lang="en-US" sz="1000" b="1" i="1" dirty="0">
                  <a:solidFill>
                    <a:schemeClr val="tx1"/>
                  </a:solidFill>
                </a:rPr>
              </a:br>
              <a:r>
                <a:rPr lang="en-US" sz="1000" b="1" i="1" dirty="0">
                  <a:solidFill>
                    <a:schemeClr val="tx1"/>
                  </a:solidFill>
                </a:rPr>
                <a:t>assignment</a:t>
              </a:r>
              <a:endParaRPr lang="en-GB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992208" y="4352192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Security</a:t>
              </a:r>
            </a:p>
            <a:p>
              <a:pPr algn="ctr"/>
              <a:r>
                <a:rPr lang="en-US" sz="1000" b="1" dirty="0" smtClean="0"/>
                <a:t>Context</a:t>
              </a:r>
              <a:endParaRPr lang="en-US" sz="1000" b="1" dirty="0"/>
            </a:p>
          </p:txBody>
        </p:sp>
        <p:sp>
          <p:nvSpPr>
            <p:cNvPr id="34" name="Rectangle 101"/>
            <p:cNvSpPr>
              <a:spLocks noChangeArrowheads="1"/>
            </p:cNvSpPr>
            <p:nvPr/>
          </p:nvSpPr>
          <p:spPr bwMode="auto">
            <a:xfrm>
              <a:off x="6477000" y="454917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Project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5" name="Rectangle 101"/>
            <p:cNvSpPr>
              <a:spLocks noChangeArrowheads="1"/>
            </p:cNvSpPr>
            <p:nvPr/>
          </p:nvSpPr>
          <p:spPr bwMode="auto">
            <a:xfrm>
              <a:off x="6629400" y="477777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Role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6" name="Rectangle 101"/>
            <p:cNvSpPr>
              <a:spLocks noChangeArrowheads="1"/>
            </p:cNvSpPr>
            <p:nvPr/>
          </p:nvSpPr>
          <p:spPr bwMode="auto">
            <a:xfrm>
              <a:off x="6781800" y="500637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Org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37" name="Rectangle 101"/>
            <p:cNvSpPr>
              <a:spLocks noChangeArrowheads="1"/>
            </p:cNvSpPr>
            <p:nvPr/>
          </p:nvSpPr>
          <p:spPr bwMode="auto">
            <a:xfrm>
              <a:off x="6934200" y="5257800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Person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pic>
          <p:nvPicPr>
            <p:cNvPr id="38" name="Picture 15" descr="businessman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86600" y="5468982"/>
              <a:ext cx="438150" cy="438150"/>
            </a:xfrm>
            <a:prstGeom prst="rect">
              <a:avLst/>
            </a:prstGeom>
            <a:noFill/>
          </p:spPr>
        </p:pic>
        <p:cxnSp>
          <p:nvCxnSpPr>
            <p:cNvPr id="39" name="Elbow Connector 39"/>
            <p:cNvCxnSpPr>
              <a:endCxn id="37" idx="3"/>
            </p:cNvCxnSpPr>
            <p:nvPr/>
          </p:nvCxnSpPr>
          <p:spPr>
            <a:xfrm rot="5400000">
              <a:off x="7652393" y="4996807"/>
              <a:ext cx="697215" cy="6096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40" name="Curved Connector 42"/>
            <p:cNvCxnSpPr>
              <a:endCxn id="30" idx="1"/>
            </p:cNvCxnSpPr>
            <p:nvPr/>
          </p:nvCxnSpPr>
          <p:spPr>
            <a:xfrm flipV="1">
              <a:off x="7239000" y="4298129"/>
              <a:ext cx="869129" cy="273871"/>
            </a:xfrm>
            <a:prstGeom prst="curvedConnector4">
              <a:avLst>
                <a:gd name="adj1" fmla="val 43837"/>
                <a:gd name="adj2" fmla="val 22258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41" name="Curved Connector 40"/>
            <p:cNvCxnSpPr>
              <a:endCxn id="30" idx="2"/>
            </p:cNvCxnSpPr>
            <p:nvPr/>
          </p:nvCxnSpPr>
          <p:spPr>
            <a:xfrm flipV="1">
              <a:off x="7391400" y="4556760"/>
              <a:ext cx="609600" cy="2438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42" name="Curved Connector 48"/>
            <p:cNvCxnSpPr>
              <a:endCxn id="30" idx="3"/>
            </p:cNvCxnSpPr>
            <p:nvPr/>
          </p:nvCxnSpPr>
          <p:spPr>
            <a:xfrm flipV="1">
              <a:off x="7543800" y="4815391"/>
              <a:ext cx="564329" cy="21380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grpSp>
          <p:nvGrpSpPr>
            <p:cNvPr id="43" name="Group 93"/>
            <p:cNvGrpSpPr/>
            <p:nvPr/>
          </p:nvGrpSpPr>
          <p:grpSpPr>
            <a:xfrm>
              <a:off x="6787664" y="5656384"/>
              <a:ext cx="152400" cy="152400"/>
              <a:chOff x="5029200" y="6172200"/>
              <a:chExt cx="152400" cy="1524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Curved Connector 86"/>
              <p:cNvCxnSpPr>
                <a:stCxn id="70" idx="3"/>
                <a:endCxn id="70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44" name="Group 94"/>
            <p:cNvGrpSpPr/>
            <p:nvPr/>
          </p:nvGrpSpPr>
          <p:grpSpPr>
            <a:xfrm>
              <a:off x="6623536" y="5418992"/>
              <a:ext cx="152400" cy="152400"/>
              <a:chOff x="5029200" y="6172200"/>
              <a:chExt cx="152400" cy="1524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Curved Connector 86"/>
              <p:cNvCxnSpPr>
                <a:stCxn id="68" idx="3"/>
                <a:endCxn id="68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65" name="Group 97"/>
            <p:cNvGrpSpPr/>
            <p:nvPr/>
          </p:nvGrpSpPr>
          <p:grpSpPr>
            <a:xfrm>
              <a:off x="6459416" y="5172808"/>
              <a:ext cx="152400" cy="152400"/>
              <a:chOff x="5029200" y="6172200"/>
              <a:chExt cx="152400" cy="152400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Curved Connector 86"/>
              <p:cNvCxnSpPr>
                <a:stCxn id="66" idx="3"/>
                <a:endCxn id="66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Commands Security Concepts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Access to commands in the User Interface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xBOM</a:t>
            </a:r>
            <a:r>
              <a:rPr lang="en-US" dirty="0" smtClean="0"/>
              <a:t>/Governance interface</a:t>
            </a:r>
          </a:p>
          <a:p>
            <a:pPr lvl="2"/>
            <a:r>
              <a:rPr lang="en-US" dirty="0" smtClean="0"/>
              <a:t>All functions can be secured</a:t>
            </a:r>
          </a:p>
          <a:p>
            <a:pPr lvl="1"/>
            <a:r>
              <a:rPr lang="en-US" dirty="0" smtClean="0"/>
              <a:t>For VPM central user commands (V6R2009x)</a:t>
            </a:r>
          </a:p>
          <a:p>
            <a:pPr lvl="2"/>
            <a:r>
              <a:rPr lang="en-US" dirty="0" smtClean="0"/>
              <a:t>Import/Export</a:t>
            </a:r>
          </a:p>
          <a:p>
            <a:pPr lvl="2"/>
            <a:r>
              <a:rPr lang="en-GB" dirty="0" smtClean="0"/>
              <a:t>Detach Distant Data From </a:t>
            </a:r>
            <a:r>
              <a:rPr lang="en-GB" dirty="0" err="1" smtClean="0"/>
              <a:t>DataBase</a:t>
            </a:r>
            <a:r>
              <a:rPr lang="en-GB" dirty="0" smtClean="0"/>
              <a:t> (SRM)</a:t>
            </a:r>
            <a:endParaRPr lang="en-US" dirty="0" smtClean="0"/>
          </a:p>
          <a:p>
            <a:pPr lvl="2"/>
            <a:r>
              <a:rPr lang="fr-FR" dirty="0" smtClean="0"/>
              <a:t>New Version </a:t>
            </a:r>
            <a:r>
              <a:rPr lang="fr-FR" dirty="0" err="1" smtClean="0"/>
              <a:t>Using</a:t>
            </a:r>
            <a:r>
              <a:rPr lang="fr-FR" dirty="0" smtClean="0"/>
              <a:t> Distant Data </a:t>
            </a:r>
            <a:r>
              <a:rPr lang="en-GB" dirty="0" smtClean="0"/>
              <a:t>(SRM)</a:t>
            </a:r>
            <a:endParaRPr lang="fr-FR" dirty="0" smtClean="0"/>
          </a:p>
          <a:p>
            <a:pPr lvl="2"/>
            <a:r>
              <a:rPr lang="en-US" dirty="0" smtClean="0"/>
              <a:t>Synchronize with Collaboration Environment</a:t>
            </a:r>
          </a:p>
          <a:p>
            <a:pPr lvl="2"/>
            <a:r>
              <a:rPr lang="en-US" dirty="0" smtClean="0"/>
              <a:t>Administration commands</a:t>
            </a:r>
          </a:p>
          <a:p>
            <a:pPr lvl="2"/>
            <a:r>
              <a:rPr lang="en-US" i="1" dirty="0" smtClean="0"/>
              <a:t>More to come in future releases</a:t>
            </a:r>
          </a:p>
          <a:p>
            <a:pPr lvl="1"/>
            <a:r>
              <a:rPr lang="en-US" dirty="0" smtClean="0"/>
              <a:t>For CAA user commands</a:t>
            </a:r>
          </a:p>
          <a:p>
            <a:pPr lvl="2"/>
            <a:r>
              <a:rPr lang="en-US" dirty="0" smtClean="0"/>
              <a:t>i.e. customer defined function</a:t>
            </a:r>
          </a:p>
          <a:p>
            <a:r>
              <a:rPr lang="en-US" dirty="0" smtClean="0"/>
              <a:t>Commands can be granted to: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/>
              <a:t>Person, Organization, Role and Project</a:t>
            </a:r>
          </a:p>
          <a:p>
            <a:pPr lvl="1"/>
            <a:r>
              <a:rPr lang="en-US" dirty="0" smtClean="0"/>
              <a:t>A combination of them (i.e. Security Context)</a:t>
            </a:r>
          </a:p>
        </p:txBody>
      </p:sp>
      <p:sp>
        <p:nvSpPr>
          <p:cNvPr id="33" name="Rectangle 79"/>
          <p:cNvSpPr>
            <a:spLocks noChangeArrowheads="1"/>
          </p:cNvSpPr>
          <p:nvPr/>
        </p:nvSpPr>
        <p:spPr bwMode="auto">
          <a:xfrm>
            <a:off x="7239000" y="2784021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0,n</a:t>
            </a:r>
          </a:p>
        </p:txBody>
      </p:sp>
      <p:sp>
        <p:nvSpPr>
          <p:cNvPr id="34" name="Rectangle 80"/>
          <p:cNvSpPr>
            <a:spLocks noChangeArrowheads="1"/>
          </p:cNvSpPr>
          <p:nvPr/>
        </p:nvSpPr>
        <p:spPr bwMode="auto">
          <a:xfrm>
            <a:off x="7239000" y="3111144"/>
            <a:ext cx="3667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95263"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0,n</a:t>
            </a:r>
          </a:p>
        </p:txBody>
      </p:sp>
      <p:sp>
        <p:nvSpPr>
          <p:cNvPr id="36" name="Rectangle 101"/>
          <p:cNvSpPr>
            <a:spLocks noChangeArrowheads="1"/>
          </p:cNvSpPr>
          <p:nvPr/>
        </p:nvSpPr>
        <p:spPr bwMode="auto">
          <a:xfrm>
            <a:off x="7162800" y="2164089"/>
            <a:ext cx="762000" cy="6617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en-US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Command</a:t>
            </a:r>
            <a:endParaRPr kumimoji="1" lang="en-US" altLang="ja-JP" sz="7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fr-FR" altLang="ja-JP" sz="700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  <a:p>
            <a:pPr algn="ctr"/>
            <a:endParaRPr kumimoji="1" lang="en-US" altLang="ja-JP" sz="700" dirty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37" name="Rectangle 101"/>
          <p:cNvSpPr>
            <a:spLocks noChangeArrowheads="1"/>
          </p:cNvSpPr>
          <p:nvPr/>
        </p:nvSpPr>
        <p:spPr bwMode="auto">
          <a:xfrm>
            <a:off x="7239000" y="2445109"/>
            <a:ext cx="609600" cy="1846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r>
              <a:rPr kumimoji="1" lang="fr-FR" altLang="ja-JP" sz="6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Access</a:t>
            </a:r>
            <a:endParaRPr kumimoji="1" lang="en-US" altLang="ja-JP" sz="400" b="1" dirty="0" smtClean="0">
              <a:solidFill>
                <a:schemeClr val="tx1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40" name="Rectangle 43"/>
          <p:cNvSpPr>
            <a:spLocks noChangeArrowheads="1"/>
          </p:cNvSpPr>
          <p:nvPr/>
        </p:nvSpPr>
        <p:spPr bwMode="auto">
          <a:xfrm>
            <a:off x="7391400" y="2910852"/>
            <a:ext cx="1095375" cy="248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36000" bIns="46800">
            <a:spAutoFit/>
          </a:bodyPr>
          <a:lstStyle/>
          <a:p>
            <a:pPr algn="ctr"/>
            <a:r>
              <a:rPr lang="en-US" sz="1000" b="1" i="1" dirty="0" smtClean="0"/>
              <a:t>Gives access to</a:t>
            </a:r>
            <a:endParaRPr lang="en-US" sz="1000" b="1" i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6172200" y="3341474"/>
            <a:ext cx="2743200" cy="2262158"/>
            <a:chOff x="6172200" y="3341474"/>
            <a:chExt cx="2743200" cy="2262158"/>
          </a:xfrm>
        </p:grpSpPr>
        <p:sp>
          <p:nvSpPr>
            <p:cNvPr id="25" name="Rectangle 101"/>
            <p:cNvSpPr>
              <a:spLocks noChangeArrowheads="1"/>
            </p:cNvSpPr>
            <p:nvPr/>
          </p:nvSpPr>
          <p:spPr bwMode="auto">
            <a:xfrm>
              <a:off x="6172200" y="3341474"/>
              <a:ext cx="2743200" cy="22621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User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7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700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29" name="Rectangle 63"/>
            <p:cNvSpPr>
              <a:spLocks noChangeArrowheads="1"/>
            </p:cNvSpPr>
            <p:nvPr/>
          </p:nvSpPr>
          <p:spPr bwMode="auto">
            <a:xfrm>
              <a:off x="8275641" y="4381898"/>
              <a:ext cx="366712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GB" sz="1000" dirty="0">
                  <a:solidFill>
                    <a:schemeClr val="tx1"/>
                  </a:solidFill>
                </a:rPr>
                <a:t>0,n</a:t>
              </a:r>
            </a:p>
          </p:txBody>
        </p:sp>
        <p:sp>
          <p:nvSpPr>
            <p:cNvPr id="32" name="Rectangle 67"/>
            <p:cNvSpPr>
              <a:spLocks noChangeArrowheads="1"/>
            </p:cNvSpPr>
            <p:nvPr/>
          </p:nvSpPr>
          <p:spPr bwMode="auto">
            <a:xfrm>
              <a:off x="7651385" y="4865474"/>
              <a:ext cx="366713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GB" sz="1000" dirty="0">
                  <a:solidFill>
                    <a:schemeClr val="tx1"/>
                  </a:solidFill>
                </a:rPr>
                <a:t>0,n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8008937" y="3646274"/>
              <a:ext cx="731520" cy="73152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Rectangle 76"/>
            <p:cNvSpPr>
              <a:spLocks noChangeArrowheads="1"/>
            </p:cNvSpPr>
            <p:nvPr/>
          </p:nvSpPr>
          <p:spPr bwMode="auto">
            <a:xfrm rot="10800000" flipV="1">
              <a:off x="8085137" y="4925798"/>
              <a:ext cx="83026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195263">
                <a:spcBef>
                  <a:spcPct val="20000"/>
                </a:spcBef>
              </a:pPr>
              <a:r>
                <a:rPr lang="en-US" sz="1000" b="1" i="1" dirty="0">
                  <a:solidFill>
                    <a:schemeClr val="tx1"/>
                  </a:solidFill>
                </a:rPr>
                <a:t>Work</a:t>
              </a:r>
              <a:br>
                <a:rPr lang="en-US" sz="1000" b="1" i="1" dirty="0">
                  <a:solidFill>
                    <a:schemeClr val="tx1"/>
                  </a:solidFill>
                </a:rPr>
              </a:br>
              <a:r>
                <a:rPr lang="en-US" sz="1000" b="1" i="1" dirty="0">
                  <a:solidFill>
                    <a:schemeClr val="tx1"/>
                  </a:solidFill>
                </a:rPr>
                <a:t>assignment</a:t>
              </a:r>
              <a:endParaRPr lang="en-GB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00145" y="3807466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/>
                <a:t>Security</a:t>
              </a:r>
            </a:p>
            <a:p>
              <a:pPr algn="ctr"/>
              <a:r>
                <a:rPr lang="en-US" sz="1000" b="1" dirty="0" smtClean="0"/>
                <a:t>Context</a:t>
              </a:r>
              <a:endParaRPr lang="en-US" sz="1000" b="1" dirty="0"/>
            </a:p>
          </p:txBody>
        </p:sp>
        <p:sp>
          <p:nvSpPr>
            <p:cNvPr id="51" name="Rectangle 101"/>
            <p:cNvSpPr>
              <a:spLocks noChangeArrowheads="1"/>
            </p:cNvSpPr>
            <p:nvPr/>
          </p:nvSpPr>
          <p:spPr bwMode="auto">
            <a:xfrm>
              <a:off x="6484937" y="4004444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Project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2" name="Rectangle 101"/>
            <p:cNvSpPr>
              <a:spLocks noChangeArrowheads="1"/>
            </p:cNvSpPr>
            <p:nvPr/>
          </p:nvSpPr>
          <p:spPr bwMode="auto">
            <a:xfrm>
              <a:off x="6637337" y="4233044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Role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3" name="Rectangle 101"/>
            <p:cNvSpPr>
              <a:spLocks noChangeArrowheads="1"/>
            </p:cNvSpPr>
            <p:nvPr/>
          </p:nvSpPr>
          <p:spPr bwMode="auto">
            <a:xfrm>
              <a:off x="6789737" y="4461644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Org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sp>
          <p:nvSpPr>
            <p:cNvPr id="54" name="Rectangle 101"/>
            <p:cNvSpPr>
              <a:spLocks noChangeArrowheads="1"/>
            </p:cNvSpPr>
            <p:nvPr/>
          </p:nvSpPr>
          <p:spPr bwMode="auto">
            <a:xfrm>
              <a:off x="6942137" y="4713074"/>
              <a:ext cx="762000" cy="784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Arial" charset="0"/>
                  <a:ea typeface="ＭＳ Ｐゴシック" pitchFamily="50" charset="-128"/>
                </a:rPr>
                <a:t>Person</a:t>
              </a: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fr-FR" altLang="ja-JP" sz="900" b="1" dirty="0" smtClean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  <a:p>
              <a:pPr algn="ctr"/>
              <a:endParaRPr kumimoji="1" lang="en-US" altLang="ja-JP" sz="900" b="1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endParaRPr>
            </a:p>
          </p:txBody>
        </p:sp>
        <p:pic>
          <p:nvPicPr>
            <p:cNvPr id="57" name="Picture 15" descr="businessman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94537" y="4924256"/>
              <a:ext cx="438150" cy="438150"/>
            </a:xfrm>
            <a:prstGeom prst="rect">
              <a:avLst/>
            </a:prstGeom>
            <a:noFill/>
          </p:spPr>
        </p:pic>
        <p:cxnSp>
          <p:nvCxnSpPr>
            <p:cNvPr id="58" name="Elbow Connector 39"/>
            <p:cNvCxnSpPr>
              <a:endCxn id="54" idx="3"/>
            </p:cNvCxnSpPr>
            <p:nvPr/>
          </p:nvCxnSpPr>
          <p:spPr>
            <a:xfrm rot="5400000">
              <a:off x="7660330" y="4452081"/>
              <a:ext cx="697215" cy="6096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</p:cxnSp>
        <p:cxnSp>
          <p:nvCxnSpPr>
            <p:cNvPr id="59" name="Curved Connector 42"/>
            <p:cNvCxnSpPr>
              <a:endCxn id="38" idx="1"/>
            </p:cNvCxnSpPr>
            <p:nvPr/>
          </p:nvCxnSpPr>
          <p:spPr>
            <a:xfrm flipV="1">
              <a:off x="7246937" y="3753403"/>
              <a:ext cx="869129" cy="273871"/>
            </a:xfrm>
            <a:prstGeom prst="curvedConnector4">
              <a:avLst>
                <a:gd name="adj1" fmla="val 43837"/>
                <a:gd name="adj2" fmla="val 222587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60" name="Curved Connector 59"/>
            <p:cNvCxnSpPr>
              <a:endCxn id="38" idx="2"/>
            </p:cNvCxnSpPr>
            <p:nvPr/>
          </p:nvCxnSpPr>
          <p:spPr>
            <a:xfrm flipV="1">
              <a:off x="7399337" y="4012034"/>
              <a:ext cx="609600" cy="2438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cxnSp>
          <p:nvCxnSpPr>
            <p:cNvPr id="61" name="Curved Connector 48"/>
            <p:cNvCxnSpPr>
              <a:endCxn id="38" idx="3"/>
            </p:cNvCxnSpPr>
            <p:nvPr/>
          </p:nvCxnSpPr>
          <p:spPr>
            <a:xfrm flipV="1">
              <a:off x="7551737" y="4270665"/>
              <a:ext cx="564329" cy="21380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none" w="med" len="med"/>
            </a:ln>
          </p:spPr>
        </p:cxnSp>
        <p:grpSp>
          <p:nvGrpSpPr>
            <p:cNvPr id="62" name="Group 93"/>
            <p:cNvGrpSpPr/>
            <p:nvPr/>
          </p:nvGrpSpPr>
          <p:grpSpPr>
            <a:xfrm>
              <a:off x="6795601" y="5111658"/>
              <a:ext cx="152400" cy="152400"/>
              <a:chOff x="5029200" y="6172200"/>
              <a:chExt cx="152400" cy="152400"/>
            </a:xfrm>
          </p:grpSpPr>
          <p:sp>
            <p:nvSpPr>
              <p:cNvPr id="69" name="Oval 68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Curved Connector 86"/>
              <p:cNvCxnSpPr>
                <a:stCxn id="69" idx="3"/>
                <a:endCxn id="69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63" name="Group 94"/>
            <p:cNvGrpSpPr/>
            <p:nvPr/>
          </p:nvGrpSpPr>
          <p:grpSpPr>
            <a:xfrm>
              <a:off x="6631473" y="4874266"/>
              <a:ext cx="152400" cy="152400"/>
              <a:chOff x="5029200" y="6172200"/>
              <a:chExt cx="1524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Curved Connector 86"/>
              <p:cNvCxnSpPr>
                <a:stCxn id="67" idx="3"/>
                <a:endCxn id="67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64" name="Group 97"/>
            <p:cNvGrpSpPr/>
            <p:nvPr/>
          </p:nvGrpSpPr>
          <p:grpSpPr>
            <a:xfrm>
              <a:off x="6467353" y="4628082"/>
              <a:ext cx="152400" cy="152400"/>
              <a:chOff x="5029200" y="6172200"/>
              <a:chExt cx="152400" cy="152400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5029200" y="6172200"/>
                <a:ext cx="152400" cy="1524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Curved Connector 86"/>
              <p:cNvCxnSpPr>
                <a:stCxn id="65" idx="3"/>
                <a:endCxn id="65" idx="2"/>
              </p:cNvCxnSpPr>
              <p:nvPr/>
            </p:nvCxnSpPr>
            <p:spPr>
              <a:xfrm rot="5400000" flipH="1">
                <a:off x="5013418" y="6264182"/>
                <a:ext cx="53882" cy="22318"/>
              </a:xfrm>
              <a:prstGeom prst="curvedConnector4">
                <a:avLst>
                  <a:gd name="adj1" fmla="val -465681"/>
                  <a:gd name="adj2" fmla="val 1124285"/>
                </a:avLst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</p:grpSp>
      <p:cxnSp>
        <p:nvCxnSpPr>
          <p:cNvPr id="28" name="AutoShape 42"/>
          <p:cNvCxnSpPr>
            <a:cxnSpLocks noChangeShapeType="1"/>
            <a:stCxn id="25" idx="0"/>
            <a:endCxn id="36" idx="2"/>
          </p:cNvCxnSpPr>
          <p:nvPr/>
        </p:nvCxnSpPr>
        <p:spPr bwMode="auto">
          <a:xfrm rot="5400000" flipH="1" flipV="1">
            <a:off x="7285968" y="3083642"/>
            <a:ext cx="515665" cy="15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14488" y="1504950"/>
            <a:ext cx="522287" cy="4667250"/>
          </a:xfrm>
          <a:prstGeom prst="rect">
            <a:avLst/>
          </a:prstGeom>
          <a:solidFill>
            <a:srgbClr val="FFCC00"/>
          </a:solidFill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257425" y="354582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Security Illustration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801091" y="160020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2252663" y="1600200"/>
            <a:ext cx="5329237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Objective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2254250" y="257694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- Concepts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gray">
          <a:xfrm>
            <a:off x="2254250" y="209386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Customer Security Constraints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254250" y="3066012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Data Model - Security Relationship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2260887" y="4473742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Deployment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gray">
          <a:xfrm>
            <a:off x="2260887" y="513152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OOTB P&amp;O and Security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2258289" y="561851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Customization Best Practices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794165" y="209386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2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1794165" y="2576946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3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1794165" y="3066012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4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1794165" y="354193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5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1922418" y="4473742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6.1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1801092" y="513152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7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01092" y="5616444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8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2251980" y="400812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Deployment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1785258" y="400812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2260887" y="4795960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Deployment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1922418" y="4795960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6.2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Security Illustration #1: Access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28" y="5257800"/>
            <a:ext cx="8229600" cy="1142999"/>
          </a:xfrm>
        </p:spPr>
        <p:txBody>
          <a:bodyPr>
            <a:normAutofit/>
          </a:bodyPr>
          <a:lstStyle/>
          <a:p>
            <a:r>
              <a:rPr lang="en-US" sz="1000" dirty="0" smtClean="0"/>
              <a:t>John gets the “read” access item assigned to his organization “Structure”</a:t>
            </a:r>
          </a:p>
          <a:p>
            <a:r>
              <a:rPr lang="en-US" sz="1000" dirty="0" smtClean="0"/>
              <a:t>John has “read” access to all Parts belonging to the organization “Structure”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“read” access to Parts belonging to the other organizations because of the filter “</a:t>
            </a:r>
            <a:r>
              <a:rPr lang="en-US" sz="900" dirty="0" err="1" smtClean="0"/>
              <a:t>MyOrgData</a:t>
            </a:r>
            <a:r>
              <a:rPr lang="en-US" sz="900" dirty="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“read” &amp; “modify” access to his own Parts because he doesn’t inherit the corresponding access item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any access to Products because he doesn’t inherit any access item on Products</a:t>
            </a:r>
            <a:endParaRPr lang="en-US" sz="11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1520825"/>
            <a:ext cx="3806825" cy="3402013"/>
          </a:xfrm>
          <a:prstGeom prst="rect">
            <a:avLst/>
          </a:prstGeom>
          <a:solidFill>
            <a:srgbClr val="FFFF99">
              <a:alpha val="19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3913" y="1576388"/>
            <a:ext cx="603250" cy="17303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Dassault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7750" y="2660650"/>
            <a:ext cx="631825" cy="615950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 anchor="ctr">
            <a:noAutofit/>
          </a:bodyPr>
          <a:lstStyle/>
          <a:p>
            <a:endParaRPr lang="en-US"/>
          </a:p>
        </p:txBody>
      </p:sp>
      <p:cxnSp>
        <p:nvCxnSpPr>
          <p:cNvPr id="7" name="AutoShape 5"/>
          <p:cNvCxnSpPr>
            <a:cxnSpLocks noChangeShapeType="1"/>
            <a:stCxn id="32" idx="3"/>
            <a:endCxn id="34" idx="1"/>
          </p:cNvCxnSpPr>
          <p:nvPr/>
        </p:nvCxnSpPr>
        <p:spPr bwMode="auto">
          <a:xfrm>
            <a:off x="2600325" y="3370263"/>
            <a:ext cx="509588" cy="350837"/>
          </a:xfrm>
          <a:prstGeom prst="curvedConnector3">
            <a:avLst>
              <a:gd name="adj1" fmla="val 49843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4029075" y="4062413"/>
            <a:ext cx="488950" cy="274637"/>
            <a:chOff x="1131" y="882"/>
            <a:chExt cx="308" cy="17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97" y="943"/>
              <a:ext cx="242" cy="112"/>
            </a:xfrm>
            <a:prstGeom prst="rect">
              <a:avLst/>
            </a:prstGeom>
            <a:solidFill>
              <a:srgbClr val="3366FF">
                <a:alpha val="82001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John</a:t>
              </a:r>
              <a:endParaRPr lang="en-US" sz="1200">
                <a:solidFill>
                  <a:srgbClr val="120C80"/>
                </a:solidFill>
              </a:endParaRPr>
            </a:p>
          </p:txBody>
        </p:sp>
        <p:pic>
          <p:nvPicPr>
            <p:cNvPr id="10" name="Picture 8" descr="BlueUser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1" y="882"/>
              <a:ext cx="119" cy="114"/>
            </a:xfrm>
            <a:prstGeom prst="rect">
              <a:avLst/>
            </a:prstGeom>
            <a:noFill/>
          </p:spPr>
        </p:pic>
      </p:grpSp>
      <p:cxnSp>
        <p:nvCxnSpPr>
          <p:cNvPr id="11" name="AutoShape 9"/>
          <p:cNvCxnSpPr>
            <a:cxnSpLocks noChangeShapeType="1"/>
            <a:endCxn id="34" idx="2"/>
          </p:cNvCxnSpPr>
          <p:nvPr/>
        </p:nvCxnSpPr>
        <p:spPr bwMode="auto">
          <a:xfrm rot="10800000">
            <a:off x="3790950" y="3805238"/>
            <a:ext cx="342900" cy="442912"/>
          </a:xfrm>
          <a:prstGeom prst="curvedConnector2">
            <a:avLst/>
          </a:prstGeom>
          <a:noFill/>
          <a:ln w="9525">
            <a:solidFill>
              <a:srgbClr val="006600"/>
            </a:solidFill>
            <a:round/>
            <a:headEnd type="arrow" w="med" len="med"/>
            <a:tailEnd/>
          </a:ln>
          <a:effectLst/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68425" y="2254250"/>
            <a:ext cx="787400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Structure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62075" y="1914525"/>
            <a:ext cx="698500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 dirty="0" smtClean="0">
                <a:solidFill>
                  <a:srgbClr val="120C80"/>
                </a:solidFill>
              </a:rPr>
              <a:t>Systems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14" name="AutoShape 12"/>
          <p:cNvCxnSpPr>
            <a:cxnSpLocks noChangeShapeType="1"/>
            <a:stCxn id="5" idx="2"/>
            <a:endCxn id="12" idx="1"/>
          </p:cNvCxnSpPr>
          <p:nvPr/>
        </p:nvCxnSpPr>
        <p:spPr bwMode="auto">
          <a:xfrm rot="16200000" flipH="1">
            <a:off x="950913" y="1924050"/>
            <a:ext cx="592138" cy="24288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AutoShape 13"/>
          <p:cNvCxnSpPr>
            <a:cxnSpLocks noChangeShapeType="1"/>
            <a:stCxn id="5" idx="2"/>
            <a:endCxn id="13" idx="1"/>
          </p:cNvCxnSpPr>
          <p:nvPr/>
        </p:nvCxnSpPr>
        <p:spPr bwMode="auto">
          <a:xfrm rot="16200000" flipH="1">
            <a:off x="1117600" y="1757363"/>
            <a:ext cx="252413" cy="23653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06600" y="2597150"/>
            <a:ext cx="849313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Wings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08188" y="2940050"/>
            <a:ext cx="754062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Fuselage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18" name="AutoShape 16"/>
          <p:cNvCxnSpPr>
            <a:cxnSpLocks noChangeShapeType="1"/>
            <a:stCxn id="12" idx="2"/>
            <a:endCxn id="16" idx="1"/>
          </p:cNvCxnSpPr>
          <p:nvPr/>
        </p:nvCxnSpPr>
        <p:spPr bwMode="auto">
          <a:xfrm rot="16200000" flipH="1">
            <a:off x="1755775" y="2433638"/>
            <a:ext cx="257175" cy="2444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9" name="AutoShape 17"/>
          <p:cNvCxnSpPr>
            <a:cxnSpLocks noChangeShapeType="1"/>
            <a:stCxn id="12" idx="2"/>
            <a:endCxn id="17" idx="1"/>
          </p:cNvCxnSpPr>
          <p:nvPr/>
        </p:nvCxnSpPr>
        <p:spPr bwMode="auto">
          <a:xfrm rot="16200000" flipH="1">
            <a:off x="1585119" y="2604294"/>
            <a:ext cx="600075" cy="2460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913313" y="1395413"/>
            <a:ext cx="512762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1</a:t>
            </a:r>
          </a:p>
        </p:txBody>
      </p:sp>
      <p:cxnSp>
        <p:nvCxnSpPr>
          <p:cNvPr id="21" name="AutoShape 19"/>
          <p:cNvCxnSpPr>
            <a:cxnSpLocks noChangeShapeType="1"/>
            <a:stCxn id="20" idx="2"/>
            <a:endCxn id="5" idx="3"/>
          </p:cNvCxnSpPr>
          <p:nvPr/>
        </p:nvCxnSpPr>
        <p:spPr bwMode="auto">
          <a:xfrm rot="10800000" flipV="1">
            <a:off x="1427163" y="1489075"/>
            <a:ext cx="3486150" cy="1746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916488" y="2714625"/>
            <a:ext cx="512762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3</a:t>
            </a:r>
          </a:p>
        </p:txBody>
      </p:sp>
      <p:cxnSp>
        <p:nvCxnSpPr>
          <p:cNvPr id="23" name="AutoShape 21"/>
          <p:cNvCxnSpPr>
            <a:cxnSpLocks noChangeShapeType="1"/>
            <a:stCxn id="22" idx="2"/>
            <a:endCxn id="12" idx="3"/>
          </p:cNvCxnSpPr>
          <p:nvPr/>
        </p:nvCxnSpPr>
        <p:spPr bwMode="auto">
          <a:xfrm rot="10800000">
            <a:off x="2155825" y="2341563"/>
            <a:ext cx="2760663" cy="466725"/>
          </a:xfrm>
          <a:prstGeom prst="curvedConnector3">
            <a:avLst>
              <a:gd name="adj1" fmla="val 42148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910138" y="3375025"/>
            <a:ext cx="512762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5</a:t>
            </a:r>
          </a:p>
        </p:txBody>
      </p:sp>
      <p:cxnSp>
        <p:nvCxnSpPr>
          <p:cNvPr id="25" name="AutoShape 23"/>
          <p:cNvCxnSpPr>
            <a:cxnSpLocks noChangeShapeType="1"/>
            <a:stCxn id="24" idx="2"/>
            <a:endCxn id="16" idx="3"/>
          </p:cNvCxnSpPr>
          <p:nvPr/>
        </p:nvCxnSpPr>
        <p:spPr bwMode="auto">
          <a:xfrm rot="10800000">
            <a:off x="2855913" y="2684463"/>
            <a:ext cx="2054225" cy="784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4911725" y="37179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6</a:t>
            </a:r>
          </a:p>
        </p:txBody>
      </p:sp>
      <p:cxnSp>
        <p:nvCxnSpPr>
          <p:cNvPr id="27" name="AutoShape 25"/>
          <p:cNvCxnSpPr>
            <a:cxnSpLocks noChangeShapeType="1"/>
            <a:stCxn id="26" idx="2"/>
            <a:endCxn id="17" idx="3"/>
          </p:cNvCxnSpPr>
          <p:nvPr/>
        </p:nvCxnSpPr>
        <p:spPr bwMode="auto">
          <a:xfrm rot="10800000">
            <a:off x="2762250" y="3027363"/>
            <a:ext cx="2149475" cy="784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4911725" y="20542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2</a:t>
            </a:r>
          </a:p>
        </p:txBody>
      </p:sp>
      <p:cxnSp>
        <p:nvCxnSpPr>
          <p:cNvPr id="29" name="AutoShape 27"/>
          <p:cNvCxnSpPr>
            <a:cxnSpLocks noChangeShapeType="1"/>
            <a:stCxn id="28" idx="2"/>
            <a:endCxn id="13" idx="3"/>
          </p:cNvCxnSpPr>
          <p:nvPr/>
        </p:nvCxnSpPr>
        <p:spPr bwMode="auto">
          <a:xfrm rot="10800000">
            <a:off x="2060575" y="2001838"/>
            <a:ext cx="2851150" cy="14605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006600" y="3995738"/>
            <a:ext cx="574675" cy="17303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sz="600" b="1" dirty="0" err="1" smtClean="0">
                <a:solidFill>
                  <a:srgbClr val="120C80"/>
                </a:solidFill>
              </a:rPr>
              <a:t>Airframe</a:t>
            </a:r>
            <a:endParaRPr lang="en-US" sz="600" b="1" dirty="0">
              <a:solidFill>
                <a:srgbClr val="120C80"/>
              </a:solidFill>
            </a:endParaRPr>
          </a:p>
        </p:txBody>
      </p:sp>
      <p:cxnSp>
        <p:nvCxnSpPr>
          <p:cNvPr id="31" name="AutoShape 29"/>
          <p:cNvCxnSpPr>
            <a:cxnSpLocks noChangeShapeType="1"/>
            <a:stCxn id="30" idx="3"/>
            <a:endCxn id="34" idx="1"/>
          </p:cNvCxnSpPr>
          <p:nvPr/>
        </p:nvCxnSpPr>
        <p:spPr bwMode="auto">
          <a:xfrm flipV="1">
            <a:off x="2581275" y="3721100"/>
            <a:ext cx="528638" cy="361950"/>
          </a:xfrm>
          <a:prstGeom prst="curvedConnector3">
            <a:avLst>
              <a:gd name="adj1" fmla="val 49852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011363" y="3282950"/>
            <a:ext cx="588962" cy="173038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>
                <a:solidFill>
                  <a:srgbClr val="120C80"/>
                </a:solidFill>
              </a:rPr>
              <a:t>Reviewer</a:t>
            </a:r>
            <a:endParaRPr lang="en-US" sz="1200" b="1">
              <a:solidFill>
                <a:srgbClr val="120C80"/>
              </a:solidFill>
            </a:endParaRPr>
          </a:p>
        </p:txBody>
      </p:sp>
      <p:cxnSp>
        <p:nvCxnSpPr>
          <p:cNvPr id="33" name="AutoShape 31"/>
          <p:cNvCxnSpPr>
            <a:cxnSpLocks noChangeShapeType="1"/>
            <a:stCxn id="28" idx="2"/>
          </p:cNvCxnSpPr>
          <p:nvPr/>
        </p:nvCxnSpPr>
        <p:spPr bwMode="auto">
          <a:xfrm rot="10800000" flipV="1">
            <a:off x="4518025" y="2147888"/>
            <a:ext cx="393700" cy="2100262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109913" y="3636963"/>
            <a:ext cx="1362075" cy="168275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 b="1" dirty="0" err="1" smtClean="0">
                <a:solidFill>
                  <a:srgbClr val="000000"/>
                </a:solidFill>
              </a:rPr>
              <a:t>Reviewer.Structure.Airframe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4918075" y="3049588"/>
            <a:ext cx="512763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4</a:t>
            </a:r>
          </a:p>
        </p:txBody>
      </p:sp>
      <p:cxnSp>
        <p:nvCxnSpPr>
          <p:cNvPr id="36" name="AutoShape 34"/>
          <p:cNvCxnSpPr>
            <a:cxnSpLocks noChangeShapeType="1"/>
            <a:stCxn id="35" idx="2"/>
            <a:endCxn id="12" idx="3"/>
          </p:cNvCxnSpPr>
          <p:nvPr/>
        </p:nvCxnSpPr>
        <p:spPr bwMode="auto">
          <a:xfrm rot="10800000">
            <a:off x="2155825" y="2341563"/>
            <a:ext cx="2762250" cy="801687"/>
          </a:xfrm>
          <a:prstGeom prst="curvedConnector3">
            <a:avLst>
              <a:gd name="adj1" fmla="val 42468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37" name="AutoShape 35"/>
          <p:cNvCxnSpPr>
            <a:cxnSpLocks noChangeShapeType="1"/>
            <a:endCxn id="20" idx="5"/>
          </p:cNvCxnSpPr>
          <p:nvPr/>
        </p:nvCxnSpPr>
        <p:spPr bwMode="auto">
          <a:xfrm rot="16200000" flipV="1">
            <a:off x="6065044" y="835819"/>
            <a:ext cx="12700" cy="1290638"/>
          </a:xfrm>
          <a:prstGeom prst="curvedConnector4">
            <a:avLst>
              <a:gd name="adj1" fmla="val -1787500"/>
              <a:gd name="adj2" fmla="val 73676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38" name="AutoShape 36"/>
          <p:cNvCxnSpPr>
            <a:cxnSpLocks noChangeShapeType="1"/>
            <a:endCxn id="22" idx="5"/>
          </p:cNvCxnSpPr>
          <p:nvPr/>
        </p:nvCxnSpPr>
        <p:spPr bwMode="auto">
          <a:xfrm rot="5400000">
            <a:off x="5419726" y="1497012"/>
            <a:ext cx="1306512" cy="12874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39" name="AutoShape 37"/>
          <p:cNvCxnSpPr>
            <a:cxnSpLocks noChangeShapeType="1"/>
            <a:endCxn id="28" idx="4"/>
          </p:cNvCxnSpPr>
          <p:nvPr/>
        </p:nvCxnSpPr>
        <p:spPr bwMode="auto">
          <a:xfrm rot="5400000">
            <a:off x="5734051" y="1165225"/>
            <a:ext cx="66040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0" name="AutoShape 38"/>
          <p:cNvCxnSpPr>
            <a:cxnSpLocks noChangeShapeType="1"/>
            <a:endCxn id="24" idx="5"/>
          </p:cNvCxnSpPr>
          <p:nvPr/>
        </p:nvCxnSpPr>
        <p:spPr bwMode="auto">
          <a:xfrm rot="5400000">
            <a:off x="5086351" y="1824037"/>
            <a:ext cx="1966912" cy="12938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1" name="AutoShape 39"/>
          <p:cNvCxnSpPr>
            <a:cxnSpLocks noChangeShapeType="1"/>
            <a:endCxn id="26" idx="4"/>
          </p:cNvCxnSpPr>
          <p:nvPr/>
        </p:nvCxnSpPr>
        <p:spPr bwMode="auto">
          <a:xfrm rot="5400000">
            <a:off x="4902201" y="1997075"/>
            <a:ext cx="232410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2" name="AutoShape 40"/>
          <p:cNvCxnSpPr>
            <a:cxnSpLocks noChangeShapeType="1"/>
            <a:endCxn id="35" idx="5"/>
          </p:cNvCxnSpPr>
          <p:nvPr/>
        </p:nvCxnSpPr>
        <p:spPr bwMode="auto">
          <a:xfrm rot="5400000">
            <a:off x="5253038" y="1665288"/>
            <a:ext cx="1641475" cy="1285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766050" y="3052763"/>
            <a:ext cx="855663" cy="301625"/>
            <a:chOff x="4254" y="2496"/>
            <a:chExt cx="586" cy="190"/>
          </a:xfrm>
        </p:grpSpPr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4254" y="2496"/>
              <a:ext cx="586" cy="190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Policy</a:t>
              </a:r>
            </a:p>
            <a:p>
              <a:pPr algn="ctr"/>
              <a:endParaRPr lang="en-US" sz="600">
                <a:solidFill>
                  <a:srgbClr val="120C80"/>
                </a:solidFill>
              </a:endParaRPr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>
              <a:off x="4271" y="2578"/>
              <a:ext cx="555" cy="95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Access Privilege</a:t>
              </a: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762875" y="1693863"/>
            <a:ext cx="531813" cy="173037"/>
          </a:xfrm>
          <a:prstGeom prst="rect">
            <a:avLst/>
          </a:prstGeom>
          <a:solidFill>
            <a:srgbClr val="3366FF">
              <a:alpha val="82001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>
                <a:solidFill>
                  <a:srgbClr val="120C80"/>
                </a:solidFill>
              </a:rPr>
              <a:t>Person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762875" y="1906588"/>
            <a:ext cx="433388" cy="173037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>
                <a:solidFill>
                  <a:srgbClr val="120C80"/>
                </a:solidFill>
              </a:rPr>
              <a:t>Role</a:t>
            </a:r>
            <a:endParaRPr lang="en-US" sz="600">
              <a:solidFill>
                <a:srgbClr val="120C80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762875" y="2119313"/>
            <a:ext cx="574675" cy="17303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sz="600">
                <a:solidFill>
                  <a:srgbClr val="120C80"/>
                </a:solidFill>
              </a:rPr>
              <a:t>Project</a:t>
            </a:r>
            <a:endParaRPr lang="en-US" sz="600">
              <a:solidFill>
                <a:srgbClr val="120C80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762875" y="2339975"/>
            <a:ext cx="682625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>
                <a:solidFill>
                  <a:srgbClr val="120C80"/>
                </a:solidFill>
              </a:rPr>
              <a:t>Organization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762875" y="2560638"/>
            <a:ext cx="855663" cy="173037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>
                <a:solidFill>
                  <a:srgbClr val="000000"/>
                </a:solidFill>
              </a:rPr>
              <a:t>Security Context</a:t>
            </a:r>
            <a:endParaRPr lang="en-US" sz="60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772400" y="2770188"/>
            <a:ext cx="760413" cy="190500"/>
            <a:chOff x="4703" y="1820"/>
            <a:chExt cx="479" cy="120"/>
          </a:xfrm>
        </p:grpSpPr>
        <p:cxnSp>
          <p:nvCxnSpPr>
            <p:cNvPr id="52" name="AutoShape 51"/>
            <p:cNvCxnSpPr>
              <a:cxnSpLocks noChangeShapeType="1"/>
            </p:cNvCxnSpPr>
            <p:nvPr/>
          </p:nvCxnSpPr>
          <p:spPr bwMode="auto">
            <a:xfrm>
              <a:off x="4703" y="1940"/>
              <a:ext cx="47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4760" y="1820"/>
              <a:ext cx="309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IsParentOf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7767638" y="4352925"/>
            <a:ext cx="760412" cy="190500"/>
            <a:chOff x="4783" y="2999"/>
            <a:chExt cx="479" cy="120"/>
          </a:xfrm>
        </p:grpSpPr>
        <p:cxnSp>
          <p:nvCxnSpPr>
            <p:cNvPr id="55" name="AutoShape 54"/>
            <p:cNvCxnSpPr>
              <a:cxnSpLocks noChangeShapeType="1"/>
            </p:cNvCxnSpPr>
            <p:nvPr/>
          </p:nvCxnSpPr>
          <p:spPr bwMode="auto">
            <a:xfrm>
              <a:off x="4783" y="3119"/>
              <a:ext cx="479" cy="0"/>
            </a:xfrm>
            <a:prstGeom prst="straightConnector1">
              <a:avLst/>
            </a:prstGeom>
            <a:noFill/>
            <a:ln w="15875">
              <a:solidFill>
                <a:srgbClr val="FF6600"/>
              </a:solidFill>
              <a:round/>
              <a:headEnd/>
              <a:tailEnd type="diamond" w="med" len="med"/>
            </a:ln>
            <a:effectLst/>
          </p:spPr>
        </p:cxn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4836" y="2999"/>
              <a:ext cx="326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IsOwnedBy</a:t>
              </a:r>
            </a:p>
          </p:txBody>
        </p:sp>
      </p:grpSp>
      <p:sp>
        <p:nvSpPr>
          <p:cNvPr id="57" name="AutoShape 56"/>
          <p:cNvSpPr>
            <a:spLocks noChangeArrowheads="1"/>
          </p:cNvSpPr>
          <p:nvPr/>
        </p:nvSpPr>
        <p:spPr bwMode="auto">
          <a:xfrm>
            <a:off x="7775575" y="4140200"/>
            <a:ext cx="539750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PLM Data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7766050" y="3629319"/>
            <a:ext cx="760413" cy="190206"/>
            <a:chOff x="7766050" y="3629319"/>
            <a:chExt cx="760413" cy="190206"/>
          </a:xfrm>
        </p:grpSpPr>
        <p:cxnSp>
          <p:nvCxnSpPr>
            <p:cNvPr id="59" name="AutoShape 58"/>
            <p:cNvCxnSpPr>
              <a:cxnSpLocks noChangeShapeType="1"/>
            </p:cNvCxnSpPr>
            <p:nvPr/>
          </p:nvCxnSpPr>
          <p:spPr bwMode="auto">
            <a:xfrm>
              <a:off x="7766050" y="3819525"/>
              <a:ext cx="76041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7772400" y="3629319"/>
              <a:ext cx="690563" cy="1841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 dirty="0" err="1">
                  <a:solidFill>
                    <a:srgbClr val="120C80"/>
                  </a:solidFill>
                </a:rPr>
                <a:t>GrantsAccessTo</a:t>
              </a:r>
              <a:endParaRPr lang="en-US" sz="600" b="0" dirty="0">
                <a:solidFill>
                  <a:srgbClr val="120C80"/>
                </a:solidFill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7767638" y="3860800"/>
            <a:ext cx="760412" cy="190500"/>
            <a:chOff x="4835" y="2850"/>
            <a:chExt cx="479" cy="120"/>
          </a:xfrm>
        </p:grpSpPr>
        <p:cxnSp>
          <p:nvCxnSpPr>
            <p:cNvPr id="62" name="AutoShape 61"/>
            <p:cNvCxnSpPr>
              <a:cxnSpLocks noChangeShapeType="1"/>
            </p:cNvCxnSpPr>
            <p:nvPr/>
          </p:nvCxnSpPr>
          <p:spPr bwMode="auto">
            <a:xfrm>
              <a:off x="4835" y="29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</p:cxn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4908" y="2850"/>
              <a:ext cx="295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AppliesTo</a:t>
              </a: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773988" y="3422650"/>
            <a:ext cx="1033462" cy="173038"/>
          </a:xfrm>
          <a:prstGeom prst="rect">
            <a:avLst/>
          </a:prstGeom>
          <a:solidFill>
            <a:srgbClr val="FFFF99">
              <a:alpha val="19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Access Inheritance Scope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767638" y="4635500"/>
            <a:ext cx="914400" cy="173038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Accessible PLM Data</a:t>
            </a: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3111500" y="4694238"/>
            <a:ext cx="1362075" cy="168275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 b="1" dirty="0" err="1" smtClean="0">
                <a:solidFill>
                  <a:srgbClr val="000000"/>
                </a:solidFill>
              </a:rPr>
              <a:t>Designer.Structure</a:t>
            </a:r>
            <a:r>
              <a:rPr lang="fr-FR" sz="600" b="1" dirty="0" smtClean="0">
                <a:solidFill>
                  <a:srgbClr val="000000"/>
                </a:solidFill>
              </a:rPr>
              <a:t>.</a:t>
            </a:r>
            <a:r>
              <a:rPr lang="fr-FR" sz="600" b="1" dirty="0" err="1" smtClean="0">
                <a:solidFill>
                  <a:srgbClr val="000000"/>
                </a:solidFill>
              </a:rPr>
              <a:t>Airframe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67" name="AutoShape 67"/>
          <p:cNvCxnSpPr>
            <a:cxnSpLocks noChangeShapeType="1"/>
            <a:stCxn id="30" idx="3"/>
            <a:endCxn id="66" idx="1"/>
          </p:cNvCxnSpPr>
          <p:nvPr/>
        </p:nvCxnSpPr>
        <p:spPr bwMode="auto">
          <a:xfrm>
            <a:off x="2581275" y="4083050"/>
            <a:ext cx="530225" cy="695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AutoShape 68"/>
          <p:cNvCxnSpPr>
            <a:cxnSpLocks noChangeShapeType="1"/>
            <a:stCxn id="69" idx="3"/>
            <a:endCxn id="66" idx="1"/>
          </p:cNvCxnSpPr>
          <p:nvPr/>
        </p:nvCxnSpPr>
        <p:spPr bwMode="auto">
          <a:xfrm>
            <a:off x="2192338" y="4778375"/>
            <a:ext cx="91916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1603375" y="4691063"/>
            <a:ext cx="588963" cy="173037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>
                <a:solidFill>
                  <a:srgbClr val="120C80"/>
                </a:solidFill>
              </a:rPr>
              <a:t>Designer</a:t>
            </a:r>
            <a:endParaRPr lang="en-US" sz="1200" b="1">
              <a:solidFill>
                <a:srgbClr val="120C80"/>
              </a:solidFill>
            </a:endParaRPr>
          </a:p>
        </p:txBody>
      </p: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6107113" y="762000"/>
            <a:ext cx="1217612" cy="725488"/>
            <a:chOff x="3716" y="1997"/>
            <a:chExt cx="767" cy="457"/>
          </a:xfrm>
        </p:grpSpPr>
        <p:sp>
          <p:nvSpPr>
            <p:cNvPr id="71" name="AutoShape 71"/>
            <p:cNvSpPr>
              <a:spLocks noChangeArrowheads="1"/>
            </p:cNvSpPr>
            <p:nvPr/>
          </p:nvSpPr>
          <p:spPr bwMode="auto">
            <a:xfrm>
              <a:off x="3716" y="1997"/>
              <a:ext cx="767" cy="457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 dirty="0">
                  <a:solidFill>
                    <a:srgbClr val="120C80"/>
                  </a:solidFill>
                </a:rPr>
                <a:t>Part</a:t>
              </a:r>
            </a:p>
            <a:p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3739" y="2079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 dirty="0">
                  <a:solidFill>
                    <a:srgbClr val="120C80"/>
                  </a:solidFill>
                </a:rPr>
                <a:t>Access: Read</a:t>
              </a:r>
            </a:p>
            <a:p>
              <a:r>
                <a:rPr lang="en-US" sz="600" dirty="0">
                  <a:solidFill>
                    <a:srgbClr val="120C80"/>
                  </a:solidFill>
                </a:rPr>
                <a:t>Filter: </a:t>
              </a:r>
              <a:r>
                <a:rPr lang="en-US" sz="600" dirty="0" err="1" smtClean="0">
                  <a:solidFill>
                    <a:srgbClr val="120C80"/>
                  </a:solidFill>
                </a:rPr>
                <a:t>MyOrgData</a:t>
              </a:r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3742" y="2265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 dirty="0">
                  <a:solidFill>
                    <a:srgbClr val="120C80"/>
                  </a:solidFill>
                </a:rPr>
                <a:t>Access: </a:t>
              </a:r>
              <a:r>
                <a:rPr lang="en-US" sz="600" dirty="0" err="1">
                  <a:solidFill>
                    <a:srgbClr val="120C80"/>
                  </a:solidFill>
                </a:rPr>
                <a:t>Read,Modify</a:t>
              </a:r>
              <a:endParaRPr lang="en-US" sz="600" dirty="0">
                <a:solidFill>
                  <a:srgbClr val="120C80"/>
                </a:solidFill>
              </a:endParaRPr>
            </a:p>
            <a:p>
              <a:r>
                <a:rPr lang="en-US" sz="600" dirty="0">
                  <a:solidFill>
                    <a:srgbClr val="120C80"/>
                  </a:solidFill>
                </a:rPr>
                <a:t>Filter: </a:t>
              </a:r>
              <a:r>
                <a:rPr lang="en-US" sz="600" dirty="0" err="1">
                  <a:solidFill>
                    <a:srgbClr val="120C80"/>
                  </a:solidFill>
                </a:rPr>
                <a:t>MyData</a:t>
              </a:r>
              <a:endParaRPr lang="en-US" sz="600" dirty="0">
                <a:solidFill>
                  <a:srgbClr val="120C80"/>
                </a:solidFill>
              </a:endParaRPr>
            </a:p>
          </p:txBody>
        </p:sp>
      </p:grpSp>
      <p:cxnSp>
        <p:nvCxnSpPr>
          <p:cNvPr id="74" name="AutoShape 74"/>
          <p:cNvCxnSpPr>
            <a:cxnSpLocks noChangeShapeType="1"/>
            <a:endCxn id="12" idx="0"/>
          </p:cNvCxnSpPr>
          <p:nvPr/>
        </p:nvCxnSpPr>
        <p:spPr bwMode="auto">
          <a:xfrm rot="10800000" flipV="1">
            <a:off x="1762126" y="1027112"/>
            <a:ext cx="4381501" cy="122713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AutoShape 76"/>
          <p:cNvSpPr>
            <a:spLocks noChangeArrowheads="1"/>
          </p:cNvSpPr>
          <p:nvPr/>
        </p:nvSpPr>
        <p:spPr bwMode="auto">
          <a:xfrm>
            <a:off x="4919663" y="4059238"/>
            <a:ext cx="512762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7</a:t>
            </a:r>
          </a:p>
        </p:txBody>
      </p:sp>
      <p:cxnSp>
        <p:nvCxnSpPr>
          <p:cNvPr id="77" name="AutoShape 77"/>
          <p:cNvCxnSpPr>
            <a:cxnSpLocks noChangeShapeType="1"/>
            <a:stCxn id="76" idx="2"/>
          </p:cNvCxnSpPr>
          <p:nvPr/>
        </p:nvCxnSpPr>
        <p:spPr bwMode="auto">
          <a:xfrm rot="10800000" flipV="1">
            <a:off x="4518025" y="4152900"/>
            <a:ext cx="401638" cy="95250"/>
          </a:xfrm>
          <a:prstGeom prst="curvedConnector3">
            <a:avLst>
              <a:gd name="adj1" fmla="val 49801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78" name="AutoShape 78"/>
          <p:cNvCxnSpPr>
            <a:cxnSpLocks noChangeShapeType="1"/>
            <a:endCxn id="76" idx="5"/>
          </p:cNvCxnSpPr>
          <p:nvPr/>
        </p:nvCxnSpPr>
        <p:spPr bwMode="auto">
          <a:xfrm rot="5400000">
            <a:off x="4749006" y="2170907"/>
            <a:ext cx="2651125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sp>
        <p:nvSpPr>
          <p:cNvPr id="79" name="AutoShape 79"/>
          <p:cNvSpPr>
            <a:spLocks noChangeArrowheads="1"/>
          </p:cNvSpPr>
          <p:nvPr/>
        </p:nvSpPr>
        <p:spPr bwMode="auto">
          <a:xfrm>
            <a:off x="4914900" y="23971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2</a:t>
            </a:r>
          </a:p>
        </p:txBody>
      </p: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4908550" y="1735138"/>
            <a:ext cx="512763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1</a:t>
            </a:r>
          </a:p>
        </p:txBody>
      </p:sp>
      <p:cxnSp>
        <p:nvCxnSpPr>
          <p:cNvPr id="81" name="AutoShape 81"/>
          <p:cNvCxnSpPr>
            <a:cxnSpLocks noChangeShapeType="1"/>
            <a:stCxn id="80" idx="2"/>
          </p:cNvCxnSpPr>
          <p:nvPr/>
        </p:nvCxnSpPr>
        <p:spPr bwMode="auto">
          <a:xfrm rot="10800000" flipV="1">
            <a:off x="2062163" y="1828800"/>
            <a:ext cx="2846387" cy="182563"/>
          </a:xfrm>
          <a:prstGeom prst="curvedConnector3">
            <a:avLst>
              <a:gd name="adj1" fmla="val 49972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82" name="AutoShape 82"/>
          <p:cNvCxnSpPr>
            <a:cxnSpLocks noChangeShapeType="1"/>
            <a:stCxn id="79" idx="2"/>
            <a:endCxn id="12" idx="3"/>
          </p:cNvCxnSpPr>
          <p:nvPr/>
        </p:nvCxnSpPr>
        <p:spPr bwMode="auto">
          <a:xfrm rot="10800000">
            <a:off x="2155825" y="2341563"/>
            <a:ext cx="2759075" cy="149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83" name="AutoShape 83"/>
          <p:cNvSpPr>
            <a:spLocks noChangeArrowheads="1"/>
          </p:cNvSpPr>
          <p:nvPr/>
        </p:nvSpPr>
        <p:spPr bwMode="auto">
          <a:xfrm>
            <a:off x="4918075" y="438467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3</a:t>
            </a:r>
          </a:p>
        </p:txBody>
      </p:sp>
      <p:cxnSp>
        <p:nvCxnSpPr>
          <p:cNvPr id="84" name="AutoShape 84"/>
          <p:cNvCxnSpPr>
            <a:cxnSpLocks noChangeShapeType="1"/>
            <a:stCxn id="83" idx="2"/>
          </p:cNvCxnSpPr>
          <p:nvPr/>
        </p:nvCxnSpPr>
        <p:spPr bwMode="auto">
          <a:xfrm rot="10800000">
            <a:off x="4518025" y="4248150"/>
            <a:ext cx="400050" cy="230188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85" name="AutoShape 85"/>
          <p:cNvCxnSpPr>
            <a:cxnSpLocks noChangeShapeType="1"/>
          </p:cNvCxnSpPr>
          <p:nvPr/>
        </p:nvCxnSpPr>
        <p:spPr bwMode="auto">
          <a:xfrm>
            <a:off x="7799388" y="5138738"/>
            <a:ext cx="7604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</p:spPr>
      </p:cxnSp>
      <p:sp>
        <p:nvSpPr>
          <p:cNvPr id="86" name="Text Box 86"/>
          <p:cNvSpPr txBox="1">
            <a:spLocks noChangeArrowheads="1"/>
          </p:cNvSpPr>
          <p:nvPr/>
        </p:nvSpPr>
        <p:spPr bwMode="auto">
          <a:xfrm>
            <a:off x="7843838" y="4948238"/>
            <a:ext cx="611187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36000" bIns="46800">
            <a:spAutoFit/>
          </a:bodyPr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Associated To</a:t>
            </a:r>
          </a:p>
        </p:txBody>
      </p:sp>
      <p:cxnSp>
        <p:nvCxnSpPr>
          <p:cNvPr id="87" name="AutoShape 87"/>
          <p:cNvCxnSpPr>
            <a:cxnSpLocks noChangeShapeType="1"/>
            <a:stCxn id="12" idx="1"/>
            <a:endCxn id="34" idx="1"/>
          </p:cNvCxnSpPr>
          <p:nvPr/>
        </p:nvCxnSpPr>
        <p:spPr bwMode="auto">
          <a:xfrm rot="10800000" flipH="1" flipV="1">
            <a:off x="1368425" y="2341563"/>
            <a:ext cx="1741488" cy="1379537"/>
          </a:xfrm>
          <a:prstGeom prst="curvedConnector3">
            <a:avLst>
              <a:gd name="adj1" fmla="val -13125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AutoShape 88"/>
          <p:cNvCxnSpPr>
            <a:cxnSpLocks noChangeShapeType="1"/>
            <a:stCxn id="12" idx="1"/>
            <a:endCxn id="66" idx="1"/>
          </p:cNvCxnSpPr>
          <p:nvPr/>
        </p:nvCxnSpPr>
        <p:spPr bwMode="auto">
          <a:xfrm rot="10800000" flipH="1" flipV="1">
            <a:off x="1368425" y="2341563"/>
            <a:ext cx="1743075" cy="2436812"/>
          </a:xfrm>
          <a:prstGeom prst="curvedConnector3">
            <a:avLst>
              <a:gd name="adj1" fmla="val -29421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AutoShape 75"/>
          <p:cNvCxnSpPr>
            <a:cxnSpLocks noChangeShapeType="1"/>
            <a:endCxn id="66" idx="3"/>
          </p:cNvCxnSpPr>
          <p:nvPr/>
        </p:nvCxnSpPr>
        <p:spPr bwMode="auto">
          <a:xfrm rot="10800000" flipV="1">
            <a:off x="4473575" y="1322388"/>
            <a:ext cx="1674813" cy="3455987"/>
          </a:xfrm>
          <a:prstGeom prst="curvedConnector3">
            <a:avLst>
              <a:gd name="adj1" fmla="val 499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29574" y="5198852"/>
            <a:ext cx="39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0052" y="5377130"/>
            <a:ext cx="39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Security Illustration #2: Access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28" y="5257800"/>
            <a:ext cx="8229600" cy="1142999"/>
          </a:xfrm>
        </p:spPr>
        <p:txBody>
          <a:bodyPr>
            <a:normAutofit/>
          </a:bodyPr>
          <a:lstStyle/>
          <a:p>
            <a:r>
              <a:rPr lang="en-US" sz="1000" dirty="0" smtClean="0"/>
              <a:t>John gets the “read” access item assigned to his organization “Structure”</a:t>
            </a:r>
          </a:p>
          <a:p>
            <a:r>
              <a:rPr lang="en-US" sz="1000" dirty="0" smtClean="0"/>
              <a:t>John has “read” access to all Parts belonging to the organization “Structure” and to its child organizations 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“read” access to Parts belonging to the other organizations because of the filter “</a:t>
            </a:r>
            <a:r>
              <a:rPr lang="en-US" sz="900" dirty="0" err="1" smtClean="0"/>
              <a:t>MyOrgDescendantData</a:t>
            </a:r>
            <a:r>
              <a:rPr lang="en-US" sz="900" dirty="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“read” &amp; “modify” access to his own Parts because he doesn’t inherit the corresponding access item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any access to Products because he doesn’t inherit any access item on Products</a:t>
            </a:r>
            <a:endParaRPr lang="en-US" sz="11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1520825"/>
            <a:ext cx="3806825" cy="3402013"/>
          </a:xfrm>
          <a:prstGeom prst="rect">
            <a:avLst/>
          </a:prstGeom>
          <a:solidFill>
            <a:srgbClr val="FFFF99">
              <a:alpha val="19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3913" y="1576388"/>
            <a:ext cx="603250" cy="17303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Dassault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7750" y="2660650"/>
            <a:ext cx="631825" cy="1301750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 anchor="ctr">
            <a:noAutofit/>
          </a:bodyPr>
          <a:lstStyle/>
          <a:p>
            <a:endParaRPr lang="en-US"/>
          </a:p>
        </p:txBody>
      </p:sp>
      <p:cxnSp>
        <p:nvCxnSpPr>
          <p:cNvPr id="7" name="AutoShape 5"/>
          <p:cNvCxnSpPr>
            <a:cxnSpLocks noChangeShapeType="1"/>
            <a:stCxn id="32" idx="3"/>
            <a:endCxn id="34" idx="1"/>
          </p:cNvCxnSpPr>
          <p:nvPr/>
        </p:nvCxnSpPr>
        <p:spPr bwMode="auto">
          <a:xfrm>
            <a:off x="2600325" y="3370263"/>
            <a:ext cx="509588" cy="350837"/>
          </a:xfrm>
          <a:prstGeom prst="curvedConnector3">
            <a:avLst>
              <a:gd name="adj1" fmla="val 49843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4029075" y="4062413"/>
            <a:ext cx="488950" cy="274637"/>
            <a:chOff x="1131" y="882"/>
            <a:chExt cx="308" cy="17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97" y="943"/>
              <a:ext cx="242" cy="112"/>
            </a:xfrm>
            <a:prstGeom prst="rect">
              <a:avLst/>
            </a:prstGeom>
            <a:solidFill>
              <a:srgbClr val="3366FF">
                <a:alpha val="82001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John</a:t>
              </a:r>
              <a:endParaRPr lang="en-US" sz="1200">
                <a:solidFill>
                  <a:srgbClr val="120C80"/>
                </a:solidFill>
              </a:endParaRPr>
            </a:p>
          </p:txBody>
        </p:sp>
        <p:pic>
          <p:nvPicPr>
            <p:cNvPr id="10" name="Picture 8" descr="BlueUser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1" y="882"/>
              <a:ext cx="119" cy="114"/>
            </a:xfrm>
            <a:prstGeom prst="rect">
              <a:avLst/>
            </a:prstGeom>
            <a:noFill/>
          </p:spPr>
        </p:pic>
      </p:grpSp>
      <p:cxnSp>
        <p:nvCxnSpPr>
          <p:cNvPr id="11" name="AutoShape 9"/>
          <p:cNvCxnSpPr>
            <a:cxnSpLocks noChangeShapeType="1"/>
            <a:endCxn id="34" idx="2"/>
          </p:cNvCxnSpPr>
          <p:nvPr/>
        </p:nvCxnSpPr>
        <p:spPr bwMode="auto">
          <a:xfrm rot="10800000">
            <a:off x="3790950" y="3805238"/>
            <a:ext cx="342900" cy="442912"/>
          </a:xfrm>
          <a:prstGeom prst="curvedConnector2">
            <a:avLst/>
          </a:prstGeom>
          <a:noFill/>
          <a:ln w="9525">
            <a:solidFill>
              <a:srgbClr val="006600"/>
            </a:solidFill>
            <a:round/>
            <a:headEnd type="arrow" w="med" len="med"/>
            <a:tailEnd/>
          </a:ln>
          <a:effectLst/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68425" y="2254250"/>
            <a:ext cx="787400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Structure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62075" y="1914525"/>
            <a:ext cx="698500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 dirty="0" smtClean="0">
                <a:solidFill>
                  <a:srgbClr val="120C80"/>
                </a:solidFill>
              </a:rPr>
              <a:t>Systems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14" name="AutoShape 12"/>
          <p:cNvCxnSpPr>
            <a:cxnSpLocks noChangeShapeType="1"/>
            <a:stCxn id="5" idx="2"/>
            <a:endCxn id="12" idx="1"/>
          </p:cNvCxnSpPr>
          <p:nvPr/>
        </p:nvCxnSpPr>
        <p:spPr bwMode="auto">
          <a:xfrm rot="16200000" flipH="1">
            <a:off x="950913" y="1924050"/>
            <a:ext cx="592138" cy="24288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AutoShape 13"/>
          <p:cNvCxnSpPr>
            <a:cxnSpLocks noChangeShapeType="1"/>
            <a:stCxn id="5" idx="2"/>
            <a:endCxn id="13" idx="1"/>
          </p:cNvCxnSpPr>
          <p:nvPr/>
        </p:nvCxnSpPr>
        <p:spPr bwMode="auto">
          <a:xfrm rot="16200000" flipH="1">
            <a:off x="1117600" y="1757363"/>
            <a:ext cx="252413" cy="23653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06600" y="2597150"/>
            <a:ext cx="849313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Wings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08188" y="2940050"/>
            <a:ext cx="754062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Fuselage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18" name="AutoShape 16"/>
          <p:cNvCxnSpPr>
            <a:cxnSpLocks noChangeShapeType="1"/>
            <a:stCxn id="12" idx="2"/>
            <a:endCxn id="16" idx="1"/>
          </p:cNvCxnSpPr>
          <p:nvPr/>
        </p:nvCxnSpPr>
        <p:spPr bwMode="auto">
          <a:xfrm rot="16200000" flipH="1">
            <a:off x="1755775" y="2433638"/>
            <a:ext cx="257175" cy="2444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9" name="AutoShape 17"/>
          <p:cNvCxnSpPr>
            <a:cxnSpLocks noChangeShapeType="1"/>
            <a:stCxn id="12" idx="2"/>
            <a:endCxn id="17" idx="1"/>
          </p:cNvCxnSpPr>
          <p:nvPr/>
        </p:nvCxnSpPr>
        <p:spPr bwMode="auto">
          <a:xfrm rot="16200000" flipH="1">
            <a:off x="1585119" y="2604294"/>
            <a:ext cx="600075" cy="2460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913313" y="1395413"/>
            <a:ext cx="512762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1</a:t>
            </a:r>
          </a:p>
        </p:txBody>
      </p:sp>
      <p:cxnSp>
        <p:nvCxnSpPr>
          <p:cNvPr id="21" name="AutoShape 19"/>
          <p:cNvCxnSpPr>
            <a:cxnSpLocks noChangeShapeType="1"/>
            <a:stCxn id="20" idx="2"/>
            <a:endCxn id="5" idx="3"/>
          </p:cNvCxnSpPr>
          <p:nvPr/>
        </p:nvCxnSpPr>
        <p:spPr bwMode="auto">
          <a:xfrm rot="10800000" flipV="1">
            <a:off x="1427163" y="1489075"/>
            <a:ext cx="3486150" cy="1746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916488" y="2714625"/>
            <a:ext cx="512762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3</a:t>
            </a:r>
          </a:p>
        </p:txBody>
      </p:sp>
      <p:cxnSp>
        <p:nvCxnSpPr>
          <p:cNvPr id="23" name="AutoShape 21"/>
          <p:cNvCxnSpPr>
            <a:cxnSpLocks noChangeShapeType="1"/>
            <a:stCxn id="22" idx="2"/>
            <a:endCxn id="12" idx="3"/>
          </p:cNvCxnSpPr>
          <p:nvPr/>
        </p:nvCxnSpPr>
        <p:spPr bwMode="auto">
          <a:xfrm rot="10800000">
            <a:off x="2155825" y="2341563"/>
            <a:ext cx="2760663" cy="466725"/>
          </a:xfrm>
          <a:prstGeom prst="curvedConnector3">
            <a:avLst>
              <a:gd name="adj1" fmla="val 42148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910138" y="3375025"/>
            <a:ext cx="512762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5</a:t>
            </a:r>
          </a:p>
        </p:txBody>
      </p:sp>
      <p:cxnSp>
        <p:nvCxnSpPr>
          <p:cNvPr id="25" name="AutoShape 23"/>
          <p:cNvCxnSpPr>
            <a:cxnSpLocks noChangeShapeType="1"/>
            <a:stCxn id="24" idx="2"/>
            <a:endCxn id="16" idx="3"/>
          </p:cNvCxnSpPr>
          <p:nvPr/>
        </p:nvCxnSpPr>
        <p:spPr bwMode="auto">
          <a:xfrm rot="10800000">
            <a:off x="2855913" y="2684463"/>
            <a:ext cx="2054225" cy="784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4911725" y="37179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6</a:t>
            </a:r>
          </a:p>
        </p:txBody>
      </p:sp>
      <p:cxnSp>
        <p:nvCxnSpPr>
          <p:cNvPr id="27" name="AutoShape 25"/>
          <p:cNvCxnSpPr>
            <a:cxnSpLocks noChangeShapeType="1"/>
            <a:stCxn id="26" idx="2"/>
            <a:endCxn id="17" idx="3"/>
          </p:cNvCxnSpPr>
          <p:nvPr/>
        </p:nvCxnSpPr>
        <p:spPr bwMode="auto">
          <a:xfrm rot="10800000">
            <a:off x="2762250" y="3027363"/>
            <a:ext cx="2149475" cy="784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4911725" y="20542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2</a:t>
            </a:r>
          </a:p>
        </p:txBody>
      </p:sp>
      <p:cxnSp>
        <p:nvCxnSpPr>
          <p:cNvPr id="29" name="AutoShape 27"/>
          <p:cNvCxnSpPr>
            <a:cxnSpLocks noChangeShapeType="1"/>
            <a:stCxn id="28" idx="2"/>
            <a:endCxn id="13" idx="3"/>
          </p:cNvCxnSpPr>
          <p:nvPr/>
        </p:nvCxnSpPr>
        <p:spPr bwMode="auto">
          <a:xfrm rot="10800000">
            <a:off x="2060575" y="2001838"/>
            <a:ext cx="2851150" cy="14605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006600" y="3995738"/>
            <a:ext cx="574675" cy="17303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sz="600" b="1" dirty="0" err="1" smtClean="0">
                <a:solidFill>
                  <a:srgbClr val="120C80"/>
                </a:solidFill>
              </a:rPr>
              <a:t>Airframe</a:t>
            </a:r>
            <a:endParaRPr lang="en-US" sz="600" b="1" dirty="0">
              <a:solidFill>
                <a:srgbClr val="120C80"/>
              </a:solidFill>
            </a:endParaRPr>
          </a:p>
        </p:txBody>
      </p:sp>
      <p:cxnSp>
        <p:nvCxnSpPr>
          <p:cNvPr id="31" name="AutoShape 29"/>
          <p:cNvCxnSpPr>
            <a:cxnSpLocks noChangeShapeType="1"/>
            <a:stCxn id="30" idx="3"/>
            <a:endCxn id="34" idx="1"/>
          </p:cNvCxnSpPr>
          <p:nvPr/>
        </p:nvCxnSpPr>
        <p:spPr bwMode="auto">
          <a:xfrm flipV="1">
            <a:off x="2581275" y="3721100"/>
            <a:ext cx="528638" cy="361950"/>
          </a:xfrm>
          <a:prstGeom prst="curvedConnector3">
            <a:avLst>
              <a:gd name="adj1" fmla="val 49852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011363" y="3282950"/>
            <a:ext cx="588962" cy="173038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>
                <a:solidFill>
                  <a:srgbClr val="120C80"/>
                </a:solidFill>
              </a:rPr>
              <a:t>Reviewer</a:t>
            </a:r>
            <a:endParaRPr lang="en-US" sz="1200" b="1">
              <a:solidFill>
                <a:srgbClr val="120C80"/>
              </a:solidFill>
            </a:endParaRPr>
          </a:p>
        </p:txBody>
      </p:sp>
      <p:cxnSp>
        <p:nvCxnSpPr>
          <p:cNvPr id="33" name="AutoShape 31"/>
          <p:cNvCxnSpPr>
            <a:cxnSpLocks noChangeShapeType="1"/>
            <a:stCxn id="28" idx="2"/>
          </p:cNvCxnSpPr>
          <p:nvPr/>
        </p:nvCxnSpPr>
        <p:spPr bwMode="auto">
          <a:xfrm rot="10800000" flipV="1">
            <a:off x="4518025" y="2147888"/>
            <a:ext cx="393700" cy="2100262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109913" y="3636963"/>
            <a:ext cx="1362075" cy="168275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 b="1" dirty="0" err="1" smtClean="0">
                <a:solidFill>
                  <a:srgbClr val="000000"/>
                </a:solidFill>
              </a:rPr>
              <a:t>Reviewer.Structure.Airframe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4918075" y="3049588"/>
            <a:ext cx="512763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4</a:t>
            </a:r>
          </a:p>
        </p:txBody>
      </p:sp>
      <p:cxnSp>
        <p:nvCxnSpPr>
          <p:cNvPr id="36" name="AutoShape 34"/>
          <p:cNvCxnSpPr>
            <a:cxnSpLocks noChangeShapeType="1"/>
            <a:stCxn id="35" idx="2"/>
            <a:endCxn id="12" idx="3"/>
          </p:cNvCxnSpPr>
          <p:nvPr/>
        </p:nvCxnSpPr>
        <p:spPr bwMode="auto">
          <a:xfrm rot="10800000">
            <a:off x="2155825" y="2341563"/>
            <a:ext cx="2762250" cy="801687"/>
          </a:xfrm>
          <a:prstGeom prst="curvedConnector3">
            <a:avLst>
              <a:gd name="adj1" fmla="val 42468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37" name="AutoShape 35"/>
          <p:cNvCxnSpPr>
            <a:cxnSpLocks noChangeShapeType="1"/>
            <a:endCxn id="20" idx="5"/>
          </p:cNvCxnSpPr>
          <p:nvPr/>
        </p:nvCxnSpPr>
        <p:spPr bwMode="auto">
          <a:xfrm rot="16200000" flipV="1">
            <a:off x="6065044" y="835819"/>
            <a:ext cx="12700" cy="1290638"/>
          </a:xfrm>
          <a:prstGeom prst="curvedConnector4">
            <a:avLst>
              <a:gd name="adj1" fmla="val -1787500"/>
              <a:gd name="adj2" fmla="val 73676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38" name="AutoShape 36"/>
          <p:cNvCxnSpPr>
            <a:cxnSpLocks noChangeShapeType="1"/>
            <a:endCxn id="22" idx="5"/>
          </p:cNvCxnSpPr>
          <p:nvPr/>
        </p:nvCxnSpPr>
        <p:spPr bwMode="auto">
          <a:xfrm rot="5400000">
            <a:off x="5419726" y="1497012"/>
            <a:ext cx="1306512" cy="12874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39" name="AutoShape 37"/>
          <p:cNvCxnSpPr>
            <a:cxnSpLocks noChangeShapeType="1"/>
            <a:endCxn id="28" idx="4"/>
          </p:cNvCxnSpPr>
          <p:nvPr/>
        </p:nvCxnSpPr>
        <p:spPr bwMode="auto">
          <a:xfrm rot="5400000">
            <a:off x="5734051" y="1165225"/>
            <a:ext cx="66040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0" name="AutoShape 38"/>
          <p:cNvCxnSpPr>
            <a:cxnSpLocks noChangeShapeType="1"/>
            <a:endCxn id="24" idx="5"/>
          </p:cNvCxnSpPr>
          <p:nvPr/>
        </p:nvCxnSpPr>
        <p:spPr bwMode="auto">
          <a:xfrm rot="5400000">
            <a:off x="5086351" y="1824037"/>
            <a:ext cx="1966912" cy="12938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1" name="AutoShape 39"/>
          <p:cNvCxnSpPr>
            <a:cxnSpLocks noChangeShapeType="1"/>
            <a:endCxn id="26" idx="4"/>
          </p:cNvCxnSpPr>
          <p:nvPr/>
        </p:nvCxnSpPr>
        <p:spPr bwMode="auto">
          <a:xfrm rot="5400000">
            <a:off x="4902201" y="1997075"/>
            <a:ext cx="232410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2" name="AutoShape 40"/>
          <p:cNvCxnSpPr>
            <a:cxnSpLocks noChangeShapeType="1"/>
            <a:endCxn id="35" idx="5"/>
          </p:cNvCxnSpPr>
          <p:nvPr/>
        </p:nvCxnSpPr>
        <p:spPr bwMode="auto">
          <a:xfrm rot="5400000">
            <a:off x="5253038" y="1665288"/>
            <a:ext cx="1641475" cy="1285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766050" y="3052763"/>
            <a:ext cx="855663" cy="301625"/>
            <a:chOff x="4254" y="2496"/>
            <a:chExt cx="586" cy="190"/>
          </a:xfrm>
        </p:grpSpPr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4254" y="2496"/>
              <a:ext cx="586" cy="190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Policy</a:t>
              </a:r>
            </a:p>
            <a:p>
              <a:pPr algn="ctr"/>
              <a:endParaRPr lang="en-US" sz="600">
                <a:solidFill>
                  <a:srgbClr val="120C80"/>
                </a:solidFill>
              </a:endParaRPr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>
              <a:off x="4271" y="2578"/>
              <a:ext cx="555" cy="95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Access Privilege</a:t>
              </a: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762875" y="1693863"/>
            <a:ext cx="531813" cy="173037"/>
          </a:xfrm>
          <a:prstGeom prst="rect">
            <a:avLst/>
          </a:prstGeom>
          <a:solidFill>
            <a:srgbClr val="3366FF">
              <a:alpha val="82001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>
                <a:solidFill>
                  <a:srgbClr val="120C80"/>
                </a:solidFill>
              </a:rPr>
              <a:t>Person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762875" y="1906588"/>
            <a:ext cx="433388" cy="173037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>
                <a:solidFill>
                  <a:srgbClr val="120C80"/>
                </a:solidFill>
              </a:rPr>
              <a:t>Role</a:t>
            </a:r>
            <a:endParaRPr lang="en-US" sz="600">
              <a:solidFill>
                <a:srgbClr val="120C80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762875" y="2119313"/>
            <a:ext cx="574675" cy="17303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sz="600">
                <a:solidFill>
                  <a:srgbClr val="120C80"/>
                </a:solidFill>
              </a:rPr>
              <a:t>Project</a:t>
            </a:r>
            <a:endParaRPr lang="en-US" sz="600">
              <a:solidFill>
                <a:srgbClr val="120C80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762875" y="2339975"/>
            <a:ext cx="682625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>
                <a:solidFill>
                  <a:srgbClr val="120C80"/>
                </a:solidFill>
              </a:rPr>
              <a:t>Organization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762875" y="2560638"/>
            <a:ext cx="855663" cy="173037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>
                <a:solidFill>
                  <a:srgbClr val="000000"/>
                </a:solidFill>
              </a:rPr>
              <a:t>Security Context</a:t>
            </a:r>
            <a:endParaRPr lang="en-US" sz="60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772400" y="2770188"/>
            <a:ext cx="760413" cy="190500"/>
            <a:chOff x="4703" y="1820"/>
            <a:chExt cx="479" cy="120"/>
          </a:xfrm>
        </p:grpSpPr>
        <p:cxnSp>
          <p:nvCxnSpPr>
            <p:cNvPr id="52" name="AutoShape 51"/>
            <p:cNvCxnSpPr>
              <a:cxnSpLocks noChangeShapeType="1"/>
            </p:cNvCxnSpPr>
            <p:nvPr/>
          </p:nvCxnSpPr>
          <p:spPr bwMode="auto">
            <a:xfrm>
              <a:off x="4703" y="1940"/>
              <a:ext cx="47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4760" y="1820"/>
              <a:ext cx="309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IsParentOf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7767638" y="4352925"/>
            <a:ext cx="760412" cy="190500"/>
            <a:chOff x="4783" y="2999"/>
            <a:chExt cx="479" cy="120"/>
          </a:xfrm>
        </p:grpSpPr>
        <p:cxnSp>
          <p:nvCxnSpPr>
            <p:cNvPr id="55" name="AutoShape 54"/>
            <p:cNvCxnSpPr>
              <a:cxnSpLocks noChangeShapeType="1"/>
            </p:cNvCxnSpPr>
            <p:nvPr/>
          </p:nvCxnSpPr>
          <p:spPr bwMode="auto">
            <a:xfrm>
              <a:off x="4783" y="3119"/>
              <a:ext cx="479" cy="0"/>
            </a:xfrm>
            <a:prstGeom prst="straightConnector1">
              <a:avLst/>
            </a:prstGeom>
            <a:noFill/>
            <a:ln w="15875">
              <a:solidFill>
                <a:srgbClr val="FF6600"/>
              </a:solidFill>
              <a:round/>
              <a:headEnd/>
              <a:tailEnd type="diamond" w="med" len="med"/>
            </a:ln>
            <a:effectLst/>
          </p:spPr>
        </p:cxn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4836" y="2999"/>
              <a:ext cx="326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IsOwnedBy</a:t>
              </a:r>
            </a:p>
          </p:txBody>
        </p:sp>
      </p:grpSp>
      <p:sp>
        <p:nvSpPr>
          <p:cNvPr id="57" name="AutoShape 56"/>
          <p:cNvSpPr>
            <a:spLocks noChangeArrowheads="1"/>
          </p:cNvSpPr>
          <p:nvPr/>
        </p:nvSpPr>
        <p:spPr bwMode="auto">
          <a:xfrm>
            <a:off x="7775575" y="4140200"/>
            <a:ext cx="539750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PLM Data</a:t>
            </a:r>
          </a:p>
        </p:txBody>
      </p:sp>
      <p:grpSp>
        <p:nvGrpSpPr>
          <p:cNvPr id="58" name="Group 92"/>
          <p:cNvGrpSpPr/>
          <p:nvPr/>
        </p:nvGrpSpPr>
        <p:grpSpPr>
          <a:xfrm>
            <a:off x="7766050" y="3629319"/>
            <a:ext cx="760413" cy="190206"/>
            <a:chOff x="7766050" y="3629319"/>
            <a:chExt cx="760413" cy="190206"/>
          </a:xfrm>
        </p:grpSpPr>
        <p:cxnSp>
          <p:nvCxnSpPr>
            <p:cNvPr id="59" name="AutoShape 58"/>
            <p:cNvCxnSpPr>
              <a:cxnSpLocks noChangeShapeType="1"/>
            </p:cNvCxnSpPr>
            <p:nvPr/>
          </p:nvCxnSpPr>
          <p:spPr bwMode="auto">
            <a:xfrm>
              <a:off x="7766050" y="3819525"/>
              <a:ext cx="76041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7772400" y="3629319"/>
              <a:ext cx="690563" cy="1841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 dirty="0" err="1">
                  <a:solidFill>
                    <a:srgbClr val="120C80"/>
                  </a:solidFill>
                </a:rPr>
                <a:t>GrantsAccessTo</a:t>
              </a:r>
              <a:endParaRPr lang="en-US" sz="600" b="0" dirty="0">
                <a:solidFill>
                  <a:srgbClr val="120C80"/>
                </a:solidFill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7767638" y="3860800"/>
            <a:ext cx="760412" cy="190500"/>
            <a:chOff x="4835" y="2850"/>
            <a:chExt cx="479" cy="120"/>
          </a:xfrm>
        </p:grpSpPr>
        <p:cxnSp>
          <p:nvCxnSpPr>
            <p:cNvPr id="62" name="AutoShape 61"/>
            <p:cNvCxnSpPr>
              <a:cxnSpLocks noChangeShapeType="1"/>
            </p:cNvCxnSpPr>
            <p:nvPr/>
          </p:nvCxnSpPr>
          <p:spPr bwMode="auto">
            <a:xfrm>
              <a:off x="4835" y="29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</p:cxn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4908" y="2850"/>
              <a:ext cx="295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AppliesTo</a:t>
              </a: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773988" y="3422650"/>
            <a:ext cx="1033462" cy="173038"/>
          </a:xfrm>
          <a:prstGeom prst="rect">
            <a:avLst/>
          </a:prstGeom>
          <a:solidFill>
            <a:srgbClr val="FFFF99">
              <a:alpha val="19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Access Inheritance Scope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767638" y="4635500"/>
            <a:ext cx="914400" cy="173038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Accessible PLM Data</a:t>
            </a: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3111500" y="4694238"/>
            <a:ext cx="1362075" cy="168275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 b="1" dirty="0" err="1" smtClean="0">
                <a:solidFill>
                  <a:srgbClr val="000000"/>
                </a:solidFill>
              </a:rPr>
              <a:t>Designer.Structure</a:t>
            </a:r>
            <a:r>
              <a:rPr lang="fr-FR" sz="600" b="1" dirty="0" smtClean="0">
                <a:solidFill>
                  <a:srgbClr val="000000"/>
                </a:solidFill>
              </a:rPr>
              <a:t>.</a:t>
            </a:r>
            <a:r>
              <a:rPr lang="fr-FR" sz="600" b="1" dirty="0" err="1" smtClean="0">
                <a:solidFill>
                  <a:srgbClr val="000000"/>
                </a:solidFill>
              </a:rPr>
              <a:t>Airframe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67" name="AutoShape 67"/>
          <p:cNvCxnSpPr>
            <a:cxnSpLocks noChangeShapeType="1"/>
            <a:stCxn id="30" idx="3"/>
            <a:endCxn id="66" idx="1"/>
          </p:cNvCxnSpPr>
          <p:nvPr/>
        </p:nvCxnSpPr>
        <p:spPr bwMode="auto">
          <a:xfrm>
            <a:off x="2581275" y="4083050"/>
            <a:ext cx="530225" cy="695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AutoShape 68"/>
          <p:cNvCxnSpPr>
            <a:cxnSpLocks noChangeShapeType="1"/>
            <a:stCxn id="69" idx="3"/>
            <a:endCxn id="66" idx="1"/>
          </p:cNvCxnSpPr>
          <p:nvPr/>
        </p:nvCxnSpPr>
        <p:spPr bwMode="auto">
          <a:xfrm>
            <a:off x="2192338" y="4778375"/>
            <a:ext cx="91916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1603375" y="4691063"/>
            <a:ext cx="588963" cy="173037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>
                <a:solidFill>
                  <a:srgbClr val="120C80"/>
                </a:solidFill>
              </a:rPr>
              <a:t>Designer</a:t>
            </a:r>
            <a:endParaRPr lang="en-US" sz="1200" b="1">
              <a:solidFill>
                <a:srgbClr val="120C80"/>
              </a:solidFill>
            </a:endParaRPr>
          </a:p>
        </p:txBody>
      </p: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6107113" y="762000"/>
            <a:ext cx="1217612" cy="725488"/>
            <a:chOff x="3716" y="1997"/>
            <a:chExt cx="767" cy="457"/>
          </a:xfrm>
        </p:grpSpPr>
        <p:sp>
          <p:nvSpPr>
            <p:cNvPr id="71" name="AutoShape 71"/>
            <p:cNvSpPr>
              <a:spLocks noChangeArrowheads="1"/>
            </p:cNvSpPr>
            <p:nvPr/>
          </p:nvSpPr>
          <p:spPr bwMode="auto">
            <a:xfrm>
              <a:off x="3716" y="1997"/>
              <a:ext cx="767" cy="457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 dirty="0">
                  <a:solidFill>
                    <a:srgbClr val="120C80"/>
                  </a:solidFill>
                </a:rPr>
                <a:t>Part</a:t>
              </a:r>
            </a:p>
            <a:p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3739" y="2079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 dirty="0">
                  <a:solidFill>
                    <a:srgbClr val="120C80"/>
                  </a:solidFill>
                </a:rPr>
                <a:t>Access: Read</a:t>
              </a:r>
            </a:p>
            <a:p>
              <a:r>
                <a:rPr lang="en-US" sz="600" dirty="0">
                  <a:solidFill>
                    <a:srgbClr val="120C80"/>
                  </a:solidFill>
                </a:rPr>
                <a:t>Filter: </a:t>
              </a:r>
              <a:r>
                <a:rPr lang="en-US" sz="600" dirty="0" err="1" smtClean="0">
                  <a:solidFill>
                    <a:srgbClr val="120C80"/>
                  </a:solidFill>
                </a:rPr>
                <a:t>MyOrgDescendantData</a:t>
              </a:r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3742" y="2265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>
                  <a:solidFill>
                    <a:srgbClr val="120C80"/>
                  </a:solidFill>
                </a:rPr>
                <a:t>Access: Read,Modify</a:t>
              </a:r>
            </a:p>
            <a:p>
              <a:r>
                <a:rPr lang="en-US" sz="600">
                  <a:solidFill>
                    <a:srgbClr val="120C80"/>
                  </a:solidFill>
                </a:rPr>
                <a:t>Filter: MyData</a:t>
              </a:r>
            </a:p>
          </p:txBody>
        </p:sp>
      </p:grpSp>
      <p:cxnSp>
        <p:nvCxnSpPr>
          <p:cNvPr id="74" name="AutoShape 74"/>
          <p:cNvCxnSpPr>
            <a:cxnSpLocks noChangeShapeType="1"/>
            <a:endCxn id="12" idx="0"/>
          </p:cNvCxnSpPr>
          <p:nvPr/>
        </p:nvCxnSpPr>
        <p:spPr bwMode="auto">
          <a:xfrm rot="10800000" flipV="1">
            <a:off x="1762126" y="1027112"/>
            <a:ext cx="4381501" cy="1227138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AutoShape 76"/>
          <p:cNvSpPr>
            <a:spLocks noChangeArrowheads="1"/>
          </p:cNvSpPr>
          <p:nvPr/>
        </p:nvSpPr>
        <p:spPr bwMode="auto">
          <a:xfrm>
            <a:off x="4919663" y="4059238"/>
            <a:ext cx="512762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7</a:t>
            </a:r>
          </a:p>
        </p:txBody>
      </p:sp>
      <p:cxnSp>
        <p:nvCxnSpPr>
          <p:cNvPr id="77" name="AutoShape 77"/>
          <p:cNvCxnSpPr>
            <a:cxnSpLocks noChangeShapeType="1"/>
            <a:stCxn id="76" idx="2"/>
          </p:cNvCxnSpPr>
          <p:nvPr/>
        </p:nvCxnSpPr>
        <p:spPr bwMode="auto">
          <a:xfrm rot="10800000" flipV="1">
            <a:off x="4518025" y="4152900"/>
            <a:ext cx="401638" cy="95250"/>
          </a:xfrm>
          <a:prstGeom prst="curvedConnector3">
            <a:avLst>
              <a:gd name="adj1" fmla="val 49801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78" name="AutoShape 78"/>
          <p:cNvCxnSpPr>
            <a:cxnSpLocks noChangeShapeType="1"/>
            <a:endCxn id="76" idx="5"/>
          </p:cNvCxnSpPr>
          <p:nvPr/>
        </p:nvCxnSpPr>
        <p:spPr bwMode="auto">
          <a:xfrm rot="5400000">
            <a:off x="4749006" y="2170907"/>
            <a:ext cx="2651125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sp>
        <p:nvSpPr>
          <p:cNvPr id="79" name="AutoShape 79"/>
          <p:cNvSpPr>
            <a:spLocks noChangeArrowheads="1"/>
          </p:cNvSpPr>
          <p:nvPr/>
        </p:nvSpPr>
        <p:spPr bwMode="auto">
          <a:xfrm>
            <a:off x="4914900" y="23971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2</a:t>
            </a:r>
          </a:p>
        </p:txBody>
      </p: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4908550" y="1735138"/>
            <a:ext cx="512763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1</a:t>
            </a:r>
          </a:p>
        </p:txBody>
      </p:sp>
      <p:cxnSp>
        <p:nvCxnSpPr>
          <p:cNvPr id="81" name="AutoShape 81"/>
          <p:cNvCxnSpPr>
            <a:cxnSpLocks noChangeShapeType="1"/>
            <a:stCxn id="80" idx="2"/>
          </p:cNvCxnSpPr>
          <p:nvPr/>
        </p:nvCxnSpPr>
        <p:spPr bwMode="auto">
          <a:xfrm rot="10800000" flipV="1">
            <a:off x="2062163" y="1828800"/>
            <a:ext cx="2846387" cy="182563"/>
          </a:xfrm>
          <a:prstGeom prst="curvedConnector3">
            <a:avLst>
              <a:gd name="adj1" fmla="val 49972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82" name="AutoShape 82"/>
          <p:cNvCxnSpPr>
            <a:cxnSpLocks noChangeShapeType="1"/>
            <a:stCxn id="79" idx="2"/>
            <a:endCxn id="12" idx="3"/>
          </p:cNvCxnSpPr>
          <p:nvPr/>
        </p:nvCxnSpPr>
        <p:spPr bwMode="auto">
          <a:xfrm rot="10800000">
            <a:off x="2155825" y="2341563"/>
            <a:ext cx="2759075" cy="149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83" name="AutoShape 83"/>
          <p:cNvSpPr>
            <a:spLocks noChangeArrowheads="1"/>
          </p:cNvSpPr>
          <p:nvPr/>
        </p:nvSpPr>
        <p:spPr bwMode="auto">
          <a:xfrm>
            <a:off x="4918075" y="438467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3</a:t>
            </a:r>
          </a:p>
        </p:txBody>
      </p:sp>
      <p:cxnSp>
        <p:nvCxnSpPr>
          <p:cNvPr id="84" name="AutoShape 84"/>
          <p:cNvCxnSpPr>
            <a:cxnSpLocks noChangeShapeType="1"/>
            <a:stCxn id="83" idx="2"/>
          </p:cNvCxnSpPr>
          <p:nvPr/>
        </p:nvCxnSpPr>
        <p:spPr bwMode="auto">
          <a:xfrm rot="10800000">
            <a:off x="4518025" y="4248150"/>
            <a:ext cx="400050" cy="230188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85" name="AutoShape 85"/>
          <p:cNvCxnSpPr>
            <a:cxnSpLocks noChangeShapeType="1"/>
          </p:cNvCxnSpPr>
          <p:nvPr/>
        </p:nvCxnSpPr>
        <p:spPr bwMode="auto">
          <a:xfrm>
            <a:off x="7799388" y="5138738"/>
            <a:ext cx="7604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</p:spPr>
      </p:cxnSp>
      <p:sp>
        <p:nvSpPr>
          <p:cNvPr id="86" name="Text Box 86"/>
          <p:cNvSpPr txBox="1">
            <a:spLocks noChangeArrowheads="1"/>
          </p:cNvSpPr>
          <p:nvPr/>
        </p:nvSpPr>
        <p:spPr bwMode="auto">
          <a:xfrm>
            <a:off x="7843838" y="4948238"/>
            <a:ext cx="611187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36000" bIns="46800">
            <a:spAutoFit/>
          </a:bodyPr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Associated To</a:t>
            </a:r>
          </a:p>
        </p:txBody>
      </p:sp>
      <p:cxnSp>
        <p:nvCxnSpPr>
          <p:cNvPr id="87" name="AutoShape 87"/>
          <p:cNvCxnSpPr>
            <a:cxnSpLocks noChangeShapeType="1"/>
            <a:stCxn id="12" idx="1"/>
            <a:endCxn id="34" idx="1"/>
          </p:cNvCxnSpPr>
          <p:nvPr/>
        </p:nvCxnSpPr>
        <p:spPr bwMode="auto">
          <a:xfrm rot="10800000" flipH="1" flipV="1">
            <a:off x="1368425" y="2341563"/>
            <a:ext cx="1741488" cy="1379537"/>
          </a:xfrm>
          <a:prstGeom prst="curvedConnector3">
            <a:avLst>
              <a:gd name="adj1" fmla="val -13125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AutoShape 88"/>
          <p:cNvCxnSpPr>
            <a:cxnSpLocks noChangeShapeType="1"/>
            <a:stCxn id="12" idx="1"/>
            <a:endCxn id="66" idx="1"/>
          </p:cNvCxnSpPr>
          <p:nvPr/>
        </p:nvCxnSpPr>
        <p:spPr bwMode="auto">
          <a:xfrm rot="10800000" flipH="1" flipV="1">
            <a:off x="1368425" y="2341563"/>
            <a:ext cx="1743075" cy="2436812"/>
          </a:xfrm>
          <a:prstGeom prst="curvedConnector3">
            <a:avLst>
              <a:gd name="adj1" fmla="val -29421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AutoShape 75"/>
          <p:cNvCxnSpPr>
            <a:cxnSpLocks noChangeShapeType="1"/>
            <a:endCxn id="66" idx="3"/>
          </p:cNvCxnSpPr>
          <p:nvPr/>
        </p:nvCxnSpPr>
        <p:spPr bwMode="auto">
          <a:xfrm rot="10800000" flipV="1">
            <a:off x="4473575" y="1322388"/>
            <a:ext cx="1674813" cy="3455987"/>
          </a:xfrm>
          <a:prstGeom prst="curvedConnector3">
            <a:avLst>
              <a:gd name="adj1" fmla="val 499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29574" y="5387364"/>
            <a:ext cx="39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8200" y="5197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6400800" y="5638800"/>
            <a:ext cx="12192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Security Illustration #3: Access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28" y="5257800"/>
            <a:ext cx="8229600" cy="1142999"/>
          </a:xfrm>
        </p:spPr>
        <p:txBody>
          <a:bodyPr>
            <a:normAutofit/>
          </a:bodyPr>
          <a:lstStyle/>
          <a:p>
            <a:r>
              <a:rPr lang="en-US" sz="1000" dirty="0" smtClean="0"/>
              <a:t>John gets the “read” access item assigned to the organization “Dassault”</a:t>
            </a:r>
          </a:p>
          <a:p>
            <a:r>
              <a:rPr lang="en-US" sz="1000" dirty="0" smtClean="0"/>
              <a:t>John has “read” access to all Parts belonging to the organization “Structure” and to its child organizations 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“read” access to Parts belonging to the other organizations because of the filter “</a:t>
            </a:r>
            <a:r>
              <a:rPr lang="en-US" sz="900" dirty="0" err="1" smtClean="0"/>
              <a:t>MyOrgDescendantData</a:t>
            </a:r>
            <a:r>
              <a:rPr lang="en-US" sz="900" dirty="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“read” &amp; “modify” access to his own Parts because he doesn’t inherit the corresponding access item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any access to Products because he doesn’t inherit any access item on Products</a:t>
            </a:r>
            <a:endParaRPr lang="en-US" sz="11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1520825"/>
            <a:ext cx="3806825" cy="3402013"/>
          </a:xfrm>
          <a:prstGeom prst="rect">
            <a:avLst/>
          </a:prstGeom>
          <a:solidFill>
            <a:srgbClr val="FFFF99">
              <a:alpha val="19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3913" y="1576388"/>
            <a:ext cx="603250" cy="17303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Dassault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7750" y="2660650"/>
            <a:ext cx="631825" cy="1301750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 anchor="ctr">
            <a:noAutofit/>
          </a:bodyPr>
          <a:lstStyle/>
          <a:p>
            <a:endParaRPr lang="en-US"/>
          </a:p>
        </p:txBody>
      </p:sp>
      <p:cxnSp>
        <p:nvCxnSpPr>
          <p:cNvPr id="7" name="AutoShape 5"/>
          <p:cNvCxnSpPr>
            <a:cxnSpLocks noChangeShapeType="1"/>
            <a:stCxn id="32" idx="3"/>
            <a:endCxn id="34" idx="1"/>
          </p:cNvCxnSpPr>
          <p:nvPr/>
        </p:nvCxnSpPr>
        <p:spPr bwMode="auto">
          <a:xfrm>
            <a:off x="2600325" y="3370263"/>
            <a:ext cx="509588" cy="350837"/>
          </a:xfrm>
          <a:prstGeom prst="curvedConnector3">
            <a:avLst>
              <a:gd name="adj1" fmla="val 49843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4029075" y="4062413"/>
            <a:ext cx="488950" cy="274637"/>
            <a:chOff x="1131" y="882"/>
            <a:chExt cx="308" cy="17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97" y="943"/>
              <a:ext cx="242" cy="112"/>
            </a:xfrm>
            <a:prstGeom prst="rect">
              <a:avLst/>
            </a:prstGeom>
            <a:solidFill>
              <a:srgbClr val="3366FF">
                <a:alpha val="82001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John</a:t>
              </a:r>
              <a:endParaRPr lang="en-US" sz="1200">
                <a:solidFill>
                  <a:srgbClr val="120C80"/>
                </a:solidFill>
              </a:endParaRPr>
            </a:p>
          </p:txBody>
        </p:sp>
        <p:pic>
          <p:nvPicPr>
            <p:cNvPr id="10" name="Picture 8" descr="BlueUser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1" y="882"/>
              <a:ext cx="119" cy="114"/>
            </a:xfrm>
            <a:prstGeom prst="rect">
              <a:avLst/>
            </a:prstGeom>
            <a:noFill/>
          </p:spPr>
        </p:pic>
      </p:grpSp>
      <p:cxnSp>
        <p:nvCxnSpPr>
          <p:cNvPr id="11" name="AutoShape 9"/>
          <p:cNvCxnSpPr>
            <a:cxnSpLocks noChangeShapeType="1"/>
            <a:endCxn id="34" idx="2"/>
          </p:cNvCxnSpPr>
          <p:nvPr/>
        </p:nvCxnSpPr>
        <p:spPr bwMode="auto">
          <a:xfrm rot="10800000">
            <a:off x="3790950" y="3805238"/>
            <a:ext cx="342900" cy="442912"/>
          </a:xfrm>
          <a:prstGeom prst="curvedConnector2">
            <a:avLst/>
          </a:prstGeom>
          <a:noFill/>
          <a:ln w="9525">
            <a:solidFill>
              <a:srgbClr val="006600"/>
            </a:solidFill>
            <a:round/>
            <a:headEnd type="arrow" w="med" len="med"/>
            <a:tailEnd/>
          </a:ln>
          <a:effectLst/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68425" y="2254250"/>
            <a:ext cx="787400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Structure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62075" y="1914525"/>
            <a:ext cx="698500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 dirty="0" smtClean="0">
                <a:solidFill>
                  <a:srgbClr val="120C80"/>
                </a:solidFill>
              </a:rPr>
              <a:t>Systems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14" name="AutoShape 12"/>
          <p:cNvCxnSpPr>
            <a:cxnSpLocks noChangeShapeType="1"/>
            <a:stCxn id="5" idx="2"/>
            <a:endCxn id="12" idx="1"/>
          </p:cNvCxnSpPr>
          <p:nvPr/>
        </p:nvCxnSpPr>
        <p:spPr bwMode="auto">
          <a:xfrm rot="16200000" flipH="1">
            <a:off x="950913" y="1924050"/>
            <a:ext cx="592138" cy="24288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AutoShape 13"/>
          <p:cNvCxnSpPr>
            <a:cxnSpLocks noChangeShapeType="1"/>
            <a:stCxn id="5" idx="2"/>
            <a:endCxn id="13" idx="1"/>
          </p:cNvCxnSpPr>
          <p:nvPr/>
        </p:nvCxnSpPr>
        <p:spPr bwMode="auto">
          <a:xfrm rot="16200000" flipH="1">
            <a:off x="1117600" y="1757363"/>
            <a:ext cx="252413" cy="23653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06600" y="2597150"/>
            <a:ext cx="849313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Wings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08188" y="2940050"/>
            <a:ext cx="754062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Fuselage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18" name="AutoShape 16"/>
          <p:cNvCxnSpPr>
            <a:cxnSpLocks noChangeShapeType="1"/>
            <a:stCxn id="12" idx="2"/>
            <a:endCxn id="16" idx="1"/>
          </p:cNvCxnSpPr>
          <p:nvPr/>
        </p:nvCxnSpPr>
        <p:spPr bwMode="auto">
          <a:xfrm rot="16200000" flipH="1">
            <a:off x="1755775" y="2433638"/>
            <a:ext cx="257175" cy="2444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9" name="AutoShape 17"/>
          <p:cNvCxnSpPr>
            <a:cxnSpLocks noChangeShapeType="1"/>
            <a:stCxn id="12" idx="2"/>
            <a:endCxn id="17" idx="1"/>
          </p:cNvCxnSpPr>
          <p:nvPr/>
        </p:nvCxnSpPr>
        <p:spPr bwMode="auto">
          <a:xfrm rot="16200000" flipH="1">
            <a:off x="1585119" y="2604294"/>
            <a:ext cx="600075" cy="2460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913313" y="1395413"/>
            <a:ext cx="512762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1</a:t>
            </a:r>
          </a:p>
        </p:txBody>
      </p:sp>
      <p:cxnSp>
        <p:nvCxnSpPr>
          <p:cNvPr id="21" name="AutoShape 19"/>
          <p:cNvCxnSpPr>
            <a:cxnSpLocks noChangeShapeType="1"/>
            <a:stCxn id="20" idx="2"/>
            <a:endCxn id="5" idx="3"/>
          </p:cNvCxnSpPr>
          <p:nvPr/>
        </p:nvCxnSpPr>
        <p:spPr bwMode="auto">
          <a:xfrm rot="10800000" flipV="1">
            <a:off x="1427163" y="1489075"/>
            <a:ext cx="3486150" cy="1746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916488" y="2714625"/>
            <a:ext cx="512762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3</a:t>
            </a:r>
          </a:p>
        </p:txBody>
      </p:sp>
      <p:cxnSp>
        <p:nvCxnSpPr>
          <p:cNvPr id="23" name="AutoShape 21"/>
          <p:cNvCxnSpPr>
            <a:cxnSpLocks noChangeShapeType="1"/>
            <a:stCxn id="22" idx="2"/>
            <a:endCxn id="12" idx="3"/>
          </p:cNvCxnSpPr>
          <p:nvPr/>
        </p:nvCxnSpPr>
        <p:spPr bwMode="auto">
          <a:xfrm rot="10800000">
            <a:off x="2155825" y="2341563"/>
            <a:ext cx="2760663" cy="466725"/>
          </a:xfrm>
          <a:prstGeom prst="curvedConnector3">
            <a:avLst>
              <a:gd name="adj1" fmla="val 42148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910138" y="3375025"/>
            <a:ext cx="512762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5</a:t>
            </a:r>
          </a:p>
        </p:txBody>
      </p:sp>
      <p:cxnSp>
        <p:nvCxnSpPr>
          <p:cNvPr id="25" name="AutoShape 23"/>
          <p:cNvCxnSpPr>
            <a:cxnSpLocks noChangeShapeType="1"/>
            <a:stCxn id="24" idx="2"/>
            <a:endCxn id="16" idx="3"/>
          </p:cNvCxnSpPr>
          <p:nvPr/>
        </p:nvCxnSpPr>
        <p:spPr bwMode="auto">
          <a:xfrm rot="10800000">
            <a:off x="2855913" y="2684463"/>
            <a:ext cx="2054225" cy="784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4911725" y="37179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6</a:t>
            </a:r>
          </a:p>
        </p:txBody>
      </p:sp>
      <p:cxnSp>
        <p:nvCxnSpPr>
          <p:cNvPr id="27" name="AutoShape 25"/>
          <p:cNvCxnSpPr>
            <a:cxnSpLocks noChangeShapeType="1"/>
            <a:stCxn id="26" idx="2"/>
            <a:endCxn id="17" idx="3"/>
          </p:cNvCxnSpPr>
          <p:nvPr/>
        </p:nvCxnSpPr>
        <p:spPr bwMode="auto">
          <a:xfrm rot="10800000">
            <a:off x="2762250" y="3027363"/>
            <a:ext cx="2149475" cy="784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4911725" y="20542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2</a:t>
            </a:r>
          </a:p>
        </p:txBody>
      </p:sp>
      <p:cxnSp>
        <p:nvCxnSpPr>
          <p:cNvPr id="29" name="AutoShape 27"/>
          <p:cNvCxnSpPr>
            <a:cxnSpLocks noChangeShapeType="1"/>
            <a:stCxn id="28" idx="2"/>
            <a:endCxn id="13" idx="3"/>
          </p:cNvCxnSpPr>
          <p:nvPr/>
        </p:nvCxnSpPr>
        <p:spPr bwMode="auto">
          <a:xfrm rot="10800000">
            <a:off x="2060575" y="2001838"/>
            <a:ext cx="2851150" cy="14605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006600" y="3995738"/>
            <a:ext cx="574675" cy="17303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sz="600" b="1" dirty="0" err="1" smtClean="0">
                <a:solidFill>
                  <a:srgbClr val="120C80"/>
                </a:solidFill>
              </a:rPr>
              <a:t>Airframe</a:t>
            </a:r>
            <a:endParaRPr lang="en-US" sz="600" b="1" dirty="0">
              <a:solidFill>
                <a:srgbClr val="120C80"/>
              </a:solidFill>
            </a:endParaRPr>
          </a:p>
        </p:txBody>
      </p:sp>
      <p:cxnSp>
        <p:nvCxnSpPr>
          <p:cNvPr id="31" name="AutoShape 29"/>
          <p:cNvCxnSpPr>
            <a:cxnSpLocks noChangeShapeType="1"/>
            <a:stCxn id="30" idx="3"/>
            <a:endCxn id="34" idx="1"/>
          </p:cNvCxnSpPr>
          <p:nvPr/>
        </p:nvCxnSpPr>
        <p:spPr bwMode="auto">
          <a:xfrm flipV="1">
            <a:off x="2581275" y="3721100"/>
            <a:ext cx="528638" cy="361950"/>
          </a:xfrm>
          <a:prstGeom prst="curvedConnector3">
            <a:avLst>
              <a:gd name="adj1" fmla="val 49852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011363" y="3282950"/>
            <a:ext cx="588962" cy="173038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>
                <a:solidFill>
                  <a:srgbClr val="120C80"/>
                </a:solidFill>
              </a:rPr>
              <a:t>Reviewer</a:t>
            </a:r>
            <a:endParaRPr lang="en-US" sz="1200" b="1">
              <a:solidFill>
                <a:srgbClr val="120C80"/>
              </a:solidFill>
            </a:endParaRPr>
          </a:p>
        </p:txBody>
      </p:sp>
      <p:cxnSp>
        <p:nvCxnSpPr>
          <p:cNvPr id="33" name="AutoShape 31"/>
          <p:cNvCxnSpPr>
            <a:cxnSpLocks noChangeShapeType="1"/>
            <a:stCxn id="28" idx="2"/>
          </p:cNvCxnSpPr>
          <p:nvPr/>
        </p:nvCxnSpPr>
        <p:spPr bwMode="auto">
          <a:xfrm rot="10800000" flipV="1">
            <a:off x="4518025" y="2147888"/>
            <a:ext cx="393700" cy="2100262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109913" y="3636963"/>
            <a:ext cx="1362075" cy="168275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 b="1" dirty="0" err="1" smtClean="0">
                <a:solidFill>
                  <a:srgbClr val="000000"/>
                </a:solidFill>
              </a:rPr>
              <a:t>Reviewer.Structure.Airframe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4918075" y="3049588"/>
            <a:ext cx="512763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4</a:t>
            </a:r>
          </a:p>
        </p:txBody>
      </p:sp>
      <p:cxnSp>
        <p:nvCxnSpPr>
          <p:cNvPr id="36" name="AutoShape 34"/>
          <p:cNvCxnSpPr>
            <a:cxnSpLocks noChangeShapeType="1"/>
            <a:stCxn id="35" idx="2"/>
            <a:endCxn id="12" idx="3"/>
          </p:cNvCxnSpPr>
          <p:nvPr/>
        </p:nvCxnSpPr>
        <p:spPr bwMode="auto">
          <a:xfrm rot="10800000">
            <a:off x="2155825" y="2341563"/>
            <a:ext cx="2762250" cy="801687"/>
          </a:xfrm>
          <a:prstGeom prst="curvedConnector3">
            <a:avLst>
              <a:gd name="adj1" fmla="val 42468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37" name="AutoShape 35"/>
          <p:cNvCxnSpPr>
            <a:cxnSpLocks noChangeShapeType="1"/>
            <a:endCxn id="20" idx="5"/>
          </p:cNvCxnSpPr>
          <p:nvPr/>
        </p:nvCxnSpPr>
        <p:spPr bwMode="auto">
          <a:xfrm rot="16200000" flipV="1">
            <a:off x="6065044" y="835819"/>
            <a:ext cx="12700" cy="1290638"/>
          </a:xfrm>
          <a:prstGeom prst="curvedConnector4">
            <a:avLst>
              <a:gd name="adj1" fmla="val -1787500"/>
              <a:gd name="adj2" fmla="val 73676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38" name="AutoShape 36"/>
          <p:cNvCxnSpPr>
            <a:cxnSpLocks noChangeShapeType="1"/>
            <a:endCxn id="22" idx="5"/>
          </p:cNvCxnSpPr>
          <p:nvPr/>
        </p:nvCxnSpPr>
        <p:spPr bwMode="auto">
          <a:xfrm rot="5400000">
            <a:off x="5419726" y="1497012"/>
            <a:ext cx="1306512" cy="12874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39" name="AutoShape 37"/>
          <p:cNvCxnSpPr>
            <a:cxnSpLocks noChangeShapeType="1"/>
            <a:endCxn id="28" idx="4"/>
          </p:cNvCxnSpPr>
          <p:nvPr/>
        </p:nvCxnSpPr>
        <p:spPr bwMode="auto">
          <a:xfrm rot="5400000">
            <a:off x="5734051" y="1165225"/>
            <a:ext cx="66040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0" name="AutoShape 38"/>
          <p:cNvCxnSpPr>
            <a:cxnSpLocks noChangeShapeType="1"/>
            <a:endCxn id="24" idx="5"/>
          </p:cNvCxnSpPr>
          <p:nvPr/>
        </p:nvCxnSpPr>
        <p:spPr bwMode="auto">
          <a:xfrm rot="5400000">
            <a:off x="5086351" y="1824037"/>
            <a:ext cx="1966912" cy="12938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1" name="AutoShape 39"/>
          <p:cNvCxnSpPr>
            <a:cxnSpLocks noChangeShapeType="1"/>
            <a:endCxn id="26" idx="4"/>
          </p:cNvCxnSpPr>
          <p:nvPr/>
        </p:nvCxnSpPr>
        <p:spPr bwMode="auto">
          <a:xfrm rot="5400000">
            <a:off x="4902201" y="1997075"/>
            <a:ext cx="232410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2" name="AutoShape 40"/>
          <p:cNvCxnSpPr>
            <a:cxnSpLocks noChangeShapeType="1"/>
            <a:endCxn id="35" idx="5"/>
          </p:cNvCxnSpPr>
          <p:nvPr/>
        </p:nvCxnSpPr>
        <p:spPr bwMode="auto">
          <a:xfrm rot="5400000">
            <a:off x="5253038" y="1665288"/>
            <a:ext cx="1641475" cy="1285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766050" y="3052763"/>
            <a:ext cx="855663" cy="301625"/>
            <a:chOff x="4254" y="2496"/>
            <a:chExt cx="586" cy="190"/>
          </a:xfrm>
        </p:grpSpPr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4254" y="2496"/>
              <a:ext cx="586" cy="190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Policy</a:t>
              </a:r>
            </a:p>
            <a:p>
              <a:pPr algn="ctr"/>
              <a:endParaRPr lang="en-US" sz="600">
                <a:solidFill>
                  <a:srgbClr val="120C80"/>
                </a:solidFill>
              </a:endParaRPr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>
              <a:off x="4271" y="2578"/>
              <a:ext cx="555" cy="95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Access Privilege</a:t>
              </a: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762875" y="1693863"/>
            <a:ext cx="531813" cy="173037"/>
          </a:xfrm>
          <a:prstGeom prst="rect">
            <a:avLst/>
          </a:prstGeom>
          <a:solidFill>
            <a:srgbClr val="3366FF">
              <a:alpha val="82001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>
                <a:solidFill>
                  <a:srgbClr val="120C80"/>
                </a:solidFill>
              </a:rPr>
              <a:t>Person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762875" y="1906588"/>
            <a:ext cx="433388" cy="173037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>
                <a:solidFill>
                  <a:srgbClr val="120C80"/>
                </a:solidFill>
              </a:rPr>
              <a:t>Role</a:t>
            </a:r>
            <a:endParaRPr lang="en-US" sz="600">
              <a:solidFill>
                <a:srgbClr val="120C80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762875" y="2119313"/>
            <a:ext cx="574675" cy="17303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sz="600">
                <a:solidFill>
                  <a:srgbClr val="120C80"/>
                </a:solidFill>
              </a:rPr>
              <a:t>Project</a:t>
            </a:r>
            <a:endParaRPr lang="en-US" sz="600">
              <a:solidFill>
                <a:srgbClr val="120C80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762875" y="2339975"/>
            <a:ext cx="682625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>
                <a:solidFill>
                  <a:srgbClr val="120C80"/>
                </a:solidFill>
              </a:rPr>
              <a:t>Organization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762875" y="2560638"/>
            <a:ext cx="855663" cy="173037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>
                <a:solidFill>
                  <a:srgbClr val="000000"/>
                </a:solidFill>
              </a:rPr>
              <a:t>Security Context</a:t>
            </a:r>
            <a:endParaRPr lang="en-US" sz="60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772400" y="2770188"/>
            <a:ext cx="760413" cy="190500"/>
            <a:chOff x="4703" y="1820"/>
            <a:chExt cx="479" cy="120"/>
          </a:xfrm>
        </p:grpSpPr>
        <p:cxnSp>
          <p:nvCxnSpPr>
            <p:cNvPr id="52" name="AutoShape 51"/>
            <p:cNvCxnSpPr>
              <a:cxnSpLocks noChangeShapeType="1"/>
            </p:cNvCxnSpPr>
            <p:nvPr/>
          </p:nvCxnSpPr>
          <p:spPr bwMode="auto">
            <a:xfrm>
              <a:off x="4703" y="1940"/>
              <a:ext cx="47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4760" y="1820"/>
              <a:ext cx="309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IsParentOf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7767638" y="4352925"/>
            <a:ext cx="760412" cy="190500"/>
            <a:chOff x="4783" y="2999"/>
            <a:chExt cx="479" cy="120"/>
          </a:xfrm>
        </p:grpSpPr>
        <p:cxnSp>
          <p:nvCxnSpPr>
            <p:cNvPr id="55" name="AutoShape 54"/>
            <p:cNvCxnSpPr>
              <a:cxnSpLocks noChangeShapeType="1"/>
            </p:cNvCxnSpPr>
            <p:nvPr/>
          </p:nvCxnSpPr>
          <p:spPr bwMode="auto">
            <a:xfrm>
              <a:off x="4783" y="3119"/>
              <a:ext cx="479" cy="0"/>
            </a:xfrm>
            <a:prstGeom prst="straightConnector1">
              <a:avLst/>
            </a:prstGeom>
            <a:noFill/>
            <a:ln w="15875">
              <a:solidFill>
                <a:srgbClr val="FF6600"/>
              </a:solidFill>
              <a:round/>
              <a:headEnd/>
              <a:tailEnd type="diamond" w="med" len="med"/>
            </a:ln>
            <a:effectLst/>
          </p:spPr>
        </p:cxn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4836" y="2999"/>
              <a:ext cx="326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IsOwnedBy</a:t>
              </a:r>
            </a:p>
          </p:txBody>
        </p:sp>
      </p:grpSp>
      <p:sp>
        <p:nvSpPr>
          <p:cNvPr id="57" name="AutoShape 56"/>
          <p:cNvSpPr>
            <a:spLocks noChangeArrowheads="1"/>
          </p:cNvSpPr>
          <p:nvPr/>
        </p:nvSpPr>
        <p:spPr bwMode="auto">
          <a:xfrm>
            <a:off x="7775575" y="4140200"/>
            <a:ext cx="539750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PLM Data</a:t>
            </a:r>
          </a:p>
        </p:txBody>
      </p:sp>
      <p:grpSp>
        <p:nvGrpSpPr>
          <p:cNvPr id="58" name="Group 92"/>
          <p:cNvGrpSpPr/>
          <p:nvPr/>
        </p:nvGrpSpPr>
        <p:grpSpPr>
          <a:xfrm>
            <a:off x="7766050" y="3629319"/>
            <a:ext cx="760413" cy="190206"/>
            <a:chOff x="7766050" y="3629319"/>
            <a:chExt cx="760413" cy="190206"/>
          </a:xfrm>
        </p:grpSpPr>
        <p:cxnSp>
          <p:nvCxnSpPr>
            <p:cNvPr id="59" name="AutoShape 58"/>
            <p:cNvCxnSpPr>
              <a:cxnSpLocks noChangeShapeType="1"/>
            </p:cNvCxnSpPr>
            <p:nvPr/>
          </p:nvCxnSpPr>
          <p:spPr bwMode="auto">
            <a:xfrm>
              <a:off x="7766050" y="3819525"/>
              <a:ext cx="76041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7772400" y="3629319"/>
              <a:ext cx="690563" cy="1841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 dirty="0" err="1">
                  <a:solidFill>
                    <a:srgbClr val="120C80"/>
                  </a:solidFill>
                </a:rPr>
                <a:t>GrantsAccessTo</a:t>
              </a:r>
              <a:endParaRPr lang="en-US" sz="600" b="0" dirty="0">
                <a:solidFill>
                  <a:srgbClr val="120C80"/>
                </a:solidFill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7767638" y="3860800"/>
            <a:ext cx="760412" cy="190500"/>
            <a:chOff x="4835" y="2850"/>
            <a:chExt cx="479" cy="120"/>
          </a:xfrm>
        </p:grpSpPr>
        <p:cxnSp>
          <p:nvCxnSpPr>
            <p:cNvPr id="62" name="AutoShape 61"/>
            <p:cNvCxnSpPr>
              <a:cxnSpLocks noChangeShapeType="1"/>
            </p:cNvCxnSpPr>
            <p:nvPr/>
          </p:nvCxnSpPr>
          <p:spPr bwMode="auto">
            <a:xfrm>
              <a:off x="4835" y="29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</p:cxn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4908" y="2850"/>
              <a:ext cx="295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AppliesTo</a:t>
              </a: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773988" y="3422650"/>
            <a:ext cx="1033462" cy="173038"/>
          </a:xfrm>
          <a:prstGeom prst="rect">
            <a:avLst/>
          </a:prstGeom>
          <a:solidFill>
            <a:srgbClr val="FFFF99">
              <a:alpha val="19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Access Inheritance Scope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767638" y="4635500"/>
            <a:ext cx="914400" cy="173038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Accessible PLM Data</a:t>
            </a: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3111500" y="4694238"/>
            <a:ext cx="1362075" cy="168275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 b="1" dirty="0" err="1" smtClean="0">
                <a:solidFill>
                  <a:srgbClr val="000000"/>
                </a:solidFill>
              </a:rPr>
              <a:t>Designer.Structure</a:t>
            </a:r>
            <a:r>
              <a:rPr lang="fr-FR" sz="600" b="1" dirty="0" smtClean="0">
                <a:solidFill>
                  <a:srgbClr val="000000"/>
                </a:solidFill>
              </a:rPr>
              <a:t>.</a:t>
            </a:r>
            <a:r>
              <a:rPr lang="fr-FR" sz="600" b="1" dirty="0" err="1" smtClean="0">
                <a:solidFill>
                  <a:srgbClr val="000000"/>
                </a:solidFill>
              </a:rPr>
              <a:t>Airframe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67" name="AutoShape 67"/>
          <p:cNvCxnSpPr>
            <a:cxnSpLocks noChangeShapeType="1"/>
            <a:stCxn id="30" idx="3"/>
            <a:endCxn id="66" idx="1"/>
          </p:cNvCxnSpPr>
          <p:nvPr/>
        </p:nvCxnSpPr>
        <p:spPr bwMode="auto">
          <a:xfrm>
            <a:off x="2581275" y="4083050"/>
            <a:ext cx="530225" cy="695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AutoShape 68"/>
          <p:cNvCxnSpPr>
            <a:cxnSpLocks noChangeShapeType="1"/>
            <a:stCxn id="69" idx="3"/>
            <a:endCxn id="66" idx="1"/>
          </p:cNvCxnSpPr>
          <p:nvPr/>
        </p:nvCxnSpPr>
        <p:spPr bwMode="auto">
          <a:xfrm>
            <a:off x="2192338" y="4778375"/>
            <a:ext cx="91916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1603375" y="4691063"/>
            <a:ext cx="588963" cy="173037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>
                <a:solidFill>
                  <a:srgbClr val="120C80"/>
                </a:solidFill>
              </a:rPr>
              <a:t>Designer</a:t>
            </a:r>
            <a:endParaRPr lang="en-US" sz="1200" b="1">
              <a:solidFill>
                <a:srgbClr val="120C80"/>
              </a:solidFill>
            </a:endParaRPr>
          </a:p>
        </p:txBody>
      </p: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6107113" y="762000"/>
            <a:ext cx="1217612" cy="725488"/>
            <a:chOff x="3716" y="1997"/>
            <a:chExt cx="767" cy="457"/>
          </a:xfrm>
        </p:grpSpPr>
        <p:sp>
          <p:nvSpPr>
            <p:cNvPr id="71" name="AutoShape 71"/>
            <p:cNvSpPr>
              <a:spLocks noChangeArrowheads="1"/>
            </p:cNvSpPr>
            <p:nvPr/>
          </p:nvSpPr>
          <p:spPr bwMode="auto">
            <a:xfrm>
              <a:off x="3716" y="1997"/>
              <a:ext cx="767" cy="457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 dirty="0">
                  <a:solidFill>
                    <a:srgbClr val="120C80"/>
                  </a:solidFill>
                </a:rPr>
                <a:t>Part</a:t>
              </a:r>
            </a:p>
            <a:p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3739" y="2079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 dirty="0">
                  <a:solidFill>
                    <a:srgbClr val="120C80"/>
                  </a:solidFill>
                </a:rPr>
                <a:t>Access: Read</a:t>
              </a:r>
            </a:p>
            <a:p>
              <a:r>
                <a:rPr lang="en-US" sz="600" dirty="0">
                  <a:solidFill>
                    <a:srgbClr val="120C80"/>
                  </a:solidFill>
                </a:rPr>
                <a:t>Filter: </a:t>
              </a:r>
              <a:r>
                <a:rPr lang="en-US" sz="600" dirty="0" err="1" smtClean="0">
                  <a:solidFill>
                    <a:srgbClr val="120C80"/>
                  </a:solidFill>
                </a:rPr>
                <a:t>MyOrgDescendantData</a:t>
              </a:r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3742" y="2265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>
                  <a:solidFill>
                    <a:srgbClr val="120C80"/>
                  </a:solidFill>
                </a:rPr>
                <a:t>Access: Read,Modify</a:t>
              </a:r>
            </a:p>
            <a:p>
              <a:r>
                <a:rPr lang="en-US" sz="600">
                  <a:solidFill>
                    <a:srgbClr val="120C80"/>
                  </a:solidFill>
                </a:rPr>
                <a:t>Filter: MyData</a:t>
              </a:r>
            </a:p>
          </p:txBody>
        </p:sp>
      </p:grpSp>
      <p:cxnSp>
        <p:nvCxnSpPr>
          <p:cNvPr id="74" name="AutoShape 74"/>
          <p:cNvCxnSpPr>
            <a:cxnSpLocks noChangeShapeType="1"/>
            <a:endCxn id="5" idx="0"/>
          </p:cNvCxnSpPr>
          <p:nvPr/>
        </p:nvCxnSpPr>
        <p:spPr bwMode="auto">
          <a:xfrm rot="10800000" flipV="1">
            <a:off x="1125538" y="1027112"/>
            <a:ext cx="5018090" cy="54927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AutoShape 76"/>
          <p:cNvSpPr>
            <a:spLocks noChangeArrowheads="1"/>
          </p:cNvSpPr>
          <p:nvPr/>
        </p:nvSpPr>
        <p:spPr bwMode="auto">
          <a:xfrm>
            <a:off x="4919663" y="4059238"/>
            <a:ext cx="512762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7</a:t>
            </a:r>
          </a:p>
        </p:txBody>
      </p:sp>
      <p:cxnSp>
        <p:nvCxnSpPr>
          <p:cNvPr id="77" name="AutoShape 77"/>
          <p:cNvCxnSpPr>
            <a:cxnSpLocks noChangeShapeType="1"/>
            <a:stCxn id="76" idx="2"/>
          </p:cNvCxnSpPr>
          <p:nvPr/>
        </p:nvCxnSpPr>
        <p:spPr bwMode="auto">
          <a:xfrm rot="10800000" flipV="1">
            <a:off x="4518025" y="4152900"/>
            <a:ext cx="401638" cy="95250"/>
          </a:xfrm>
          <a:prstGeom prst="curvedConnector3">
            <a:avLst>
              <a:gd name="adj1" fmla="val 49801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78" name="AutoShape 78"/>
          <p:cNvCxnSpPr>
            <a:cxnSpLocks noChangeShapeType="1"/>
            <a:endCxn id="76" idx="5"/>
          </p:cNvCxnSpPr>
          <p:nvPr/>
        </p:nvCxnSpPr>
        <p:spPr bwMode="auto">
          <a:xfrm rot="5400000">
            <a:off x="4749006" y="2170907"/>
            <a:ext cx="2651125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sp>
        <p:nvSpPr>
          <p:cNvPr id="79" name="AutoShape 79"/>
          <p:cNvSpPr>
            <a:spLocks noChangeArrowheads="1"/>
          </p:cNvSpPr>
          <p:nvPr/>
        </p:nvSpPr>
        <p:spPr bwMode="auto">
          <a:xfrm>
            <a:off x="4914900" y="23971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2</a:t>
            </a:r>
          </a:p>
        </p:txBody>
      </p: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4908550" y="1735138"/>
            <a:ext cx="512763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1</a:t>
            </a:r>
          </a:p>
        </p:txBody>
      </p:sp>
      <p:cxnSp>
        <p:nvCxnSpPr>
          <p:cNvPr id="81" name="AutoShape 81"/>
          <p:cNvCxnSpPr>
            <a:cxnSpLocks noChangeShapeType="1"/>
            <a:stCxn id="80" idx="2"/>
          </p:cNvCxnSpPr>
          <p:nvPr/>
        </p:nvCxnSpPr>
        <p:spPr bwMode="auto">
          <a:xfrm rot="10800000" flipV="1">
            <a:off x="2062163" y="1828800"/>
            <a:ext cx="2846387" cy="182563"/>
          </a:xfrm>
          <a:prstGeom prst="curvedConnector3">
            <a:avLst>
              <a:gd name="adj1" fmla="val 49972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82" name="AutoShape 82"/>
          <p:cNvCxnSpPr>
            <a:cxnSpLocks noChangeShapeType="1"/>
            <a:stCxn id="79" idx="2"/>
            <a:endCxn id="12" idx="3"/>
          </p:cNvCxnSpPr>
          <p:nvPr/>
        </p:nvCxnSpPr>
        <p:spPr bwMode="auto">
          <a:xfrm rot="10800000">
            <a:off x="2155825" y="2341563"/>
            <a:ext cx="2759075" cy="149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83" name="AutoShape 83"/>
          <p:cNvSpPr>
            <a:spLocks noChangeArrowheads="1"/>
          </p:cNvSpPr>
          <p:nvPr/>
        </p:nvSpPr>
        <p:spPr bwMode="auto">
          <a:xfrm>
            <a:off x="4918075" y="438467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3</a:t>
            </a:r>
          </a:p>
        </p:txBody>
      </p:sp>
      <p:cxnSp>
        <p:nvCxnSpPr>
          <p:cNvPr id="84" name="AutoShape 84"/>
          <p:cNvCxnSpPr>
            <a:cxnSpLocks noChangeShapeType="1"/>
            <a:stCxn id="83" idx="2"/>
          </p:cNvCxnSpPr>
          <p:nvPr/>
        </p:nvCxnSpPr>
        <p:spPr bwMode="auto">
          <a:xfrm rot="10800000">
            <a:off x="4518025" y="4248150"/>
            <a:ext cx="400050" cy="230188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85" name="AutoShape 85"/>
          <p:cNvCxnSpPr>
            <a:cxnSpLocks noChangeShapeType="1"/>
          </p:cNvCxnSpPr>
          <p:nvPr/>
        </p:nvCxnSpPr>
        <p:spPr bwMode="auto">
          <a:xfrm>
            <a:off x="7799388" y="5138738"/>
            <a:ext cx="7604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</p:spPr>
      </p:cxnSp>
      <p:sp>
        <p:nvSpPr>
          <p:cNvPr id="86" name="Text Box 86"/>
          <p:cNvSpPr txBox="1">
            <a:spLocks noChangeArrowheads="1"/>
          </p:cNvSpPr>
          <p:nvPr/>
        </p:nvSpPr>
        <p:spPr bwMode="auto">
          <a:xfrm>
            <a:off x="7843838" y="4948238"/>
            <a:ext cx="611187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36000" bIns="46800">
            <a:spAutoFit/>
          </a:bodyPr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Associated To</a:t>
            </a:r>
          </a:p>
        </p:txBody>
      </p:sp>
      <p:cxnSp>
        <p:nvCxnSpPr>
          <p:cNvPr id="87" name="AutoShape 87"/>
          <p:cNvCxnSpPr>
            <a:cxnSpLocks noChangeShapeType="1"/>
            <a:stCxn id="12" idx="1"/>
            <a:endCxn id="34" idx="1"/>
          </p:cNvCxnSpPr>
          <p:nvPr/>
        </p:nvCxnSpPr>
        <p:spPr bwMode="auto">
          <a:xfrm rot="10800000" flipH="1" flipV="1">
            <a:off x="1368425" y="2341563"/>
            <a:ext cx="1741488" cy="1379537"/>
          </a:xfrm>
          <a:prstGeom prst="curvedConnector3">
            <a:avLst>
              <a:gd name="adj1" fmla="val -13125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AutoShape 88"/>
          <p:cNvCxnSpPr>
            <a:cxnSpLocks noChangeShapeType="1"/>
            <a:stCxn id="12" idx="1"/>
            <a:endCxn id="66" idx="1"/>
          </p:cNvCxnSpPr>
          <p:nvPr/>
        </p:nvCxnSpPr>
        <p:spPr bwMode="auto">
          <a:xfrm rot="10800000" flipH="1" flipV="1">
            <a:off x="1368425" y="2341563"/>
            <a:ext cx="1743075" cy="2436812"/>
          </a:xfrm>
          <a:prstGeom prst="curvedConnector3">
            <a:avLst>
              <a:gd name="adj1" fmla="val -29421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AutoShape 75"/>
          <p:cNvCxnSpPr>
            <a:cxnSpLocks noChangeShapeType="1"/>
            <a:endCxn id="66" idx="3"/>
          </p:cNvCxnSpPr>
          <p:nvPr/>
        </p:nvCxnSpPr>
        <p:spPr bwMode="auto">
          <a:xfrm rot="10800000" flipV="1">
            <a:off x="4473575" y="1322388"/>
            <a:ext cx="1674813" cy="3455987"/>
          </a:xfrm>
          <a:prstGeom prst="curvedConnector3">
            <a:avLst>
              <a:gd name="adj1" fmla="val 499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38200" y="5197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38200" y="5387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"/>
          <p:cNvSpPr>
            <a:spLocks noChangeArrowheads="1"/>
          </p:cNvSpPr>
          <p:nvPr/>
        </p:nvSpPr>
        <p:spPr bwMode="auto">
          <a:xfrm>
            <a:off x="4852988" y="2006600"/>
            <a:ext cx="631825" cy="271462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Security Illustration #4: </a:t>
            </a:r>
            <a:r>
              <a:rPr lang="en-US" dirty="0" smtClean="0"/>
              <a:t>Multi-Context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28" y="5257800"/>
            <a:ext cx="8229600" cy="1142999"/>
          </a:xfrm>
        </p:spPr>
        <p:txBody>
          <a:bodyPr>
            <a:normAutofit/>
          </a:bodyPr>
          <a:lstStyle/>
          <a:p>
            <a:r>
              <a:rPr lang="en-US" sz="1000" dirty="0" smtClean="0"/>
              <a:t>John gets the “read” access item assigned to the organization “Dassault”</a:t>
            </a:r>
          </a:p>
          <a:p>
            <a:r>
              <a:rPr lang="en-US" sz="1000" dirty="0" smtClean="0"/>
              <a:t>John has “read” access to all Parts belonging to the organization “Structure” and to its child organizations </a:t>
            </a:r>
          </a:p>
          <a:p>
            <a:r>
              <a:rPr lang="en-US" sz="1000" dirty="0" smtClean="0"/>
              <a:t>John has “read” &amp; “modify” accesses to his own Parts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Read access to Parts belonging to organizations “Dassault” or “Systems” because they are not children of the organization “Structure”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any access to Products because he doesn’t inherit any access item on Products</a:t>
            </a:r>
            <a:endParaRPr lang="en-US" sz="11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1520825"/>
            <a:ext cx="3806825" cy="3402013"/>
          </a:xfrm>
          <a:prstGeom prst="rect">
            <a:avLst/>
          </a:prstGeom>
          <a:solidFill>
            <a:srgbClr val="FFFF99">
              <a:alpha val="19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3913" y="1576388"/>
            <a:ext cx="603250" cy="17303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Dassault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7750" y="2660650"/>
            <a:ext cx="631825" cy="1606550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 anchor="ctr">
            <a:noAutofit/>
          </a:bodyPr>
          <a:lstStyle/>
          <a:p>
            <a:endParaRPr lang="en-US"/>
          </a:p>
        </p:txBody>
      </p:sp>
      <p:cxnSp>
        <p:nvCxnSpPr>
          <p:cNvPr id="7" name="AutoShape 5"/>
          <p:cNvCxnSpPr>
            <a:cxnSpLocks noChangeShapeType="1"/>
            <a:stCxn id="32" idx="3"/>
            <a:endCxn id="34" idx="1"/>
          </p:cNvCxnSpPr>
          <p:nvPr/>
        </p:nvCxnSpPr>
        <p:spPr bwMode="auto">
          <a:xfrm>
            <a:off x="2600325" y="3370263"/>
            <a:ext cx="509588" cy="350837"/>
          </a:xfrm>
          <a:prstGeom prst="curvedConnector3">
            <a:avLst>
              <a:gd name="adj1" fmla="val 49843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4029079" y="4062419"/>
            <a:ext cx="488951" cy="274638"/>
            <a:chOff x="1131" y="882"/>
            <a:chExt cx="308" cy="17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97" y="943"/>
              <a:ext cx="242" cy="112"/>
            </a:xfrm>
            <a:prstGeom prst="rect">
              <a:avLst/>
            </a:prstGeom>
            <a:solidFill>
              <a:srgbClr val="3366FF">
                <a:alpha val="82001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600" dirty="0">
                  <a:solidFill>
                    <a:srgbClr val="120C80"/>
                  </a:solidFill>
                </a:rPr>
                <a:t>John</a:t>
              </a:r>
              <a:endParaRPr lang="en-US" sz="1200" dirty="0">
                <a:solidFill>
                  <a:srgbClr val="120C80"/>
                </a:solidFill>
              </a:endParaRPr>
            </a:p>
          </p:txBody>
        </p:sp>
        <p:pic>
          <p:nvPicPr>
            <p:cNvPr id="10" name="Picture 8" descr="BlueUser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1" y="882"/>
              <a:ext cx="119" cy="114"/>
            </a:xfrm>
            <a:prstGeom prst="rect">
              <a:avLst/>
            </a:prstGeom>
            <a:noFill/>
          </p:spPr>
        </p:pic>
      </p:grpSp>
      <p:cxnSp>
        <p:nvCxnSpPr>
          <p:cNvPr id="11" name="AutoShape 9"/>
          <p:cNvCxnSpPr>
            <a:cxnSpLocks noChangeShapeType="1"/>
            <a:stCxn id="9" idx="1"/>
            <a:endCxn id="34" idx="2"/>
          </p:cNvCxnSpPr>
          <p:nvPr/>
        </p:nvCxnSpPr>
        <p:spPr bwMode="auto">
          <a:xfrm rot="10800000">
            <a:off x="3790952" y="3805238"/>
            <a:ext cx="342899" cy="442912"/>
          </a:xfrm>
          <a:prstGeom prst="curvedConnector2">
            <a:avLst/>
          </a:prstGeom>
          <a:noFill/>
          <a:ln w="9525">
            <a:solidFill>
              <a:srgbClr val="006600"/>
            </a:solidFill>
            <a:round/>
            <a:headEnd type="arrow" w="med" len="med"/>
            <a:tailEnd/>
          </a:ln>
          <a:effectLst/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68425" y="2254250"/>
            <a:ext cx="787400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Structure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62075" y="1914525"/>
            <a:ext cx="698500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 dirty="0" smtClean="0">
                <a:solidFill>
                  <a:srgbClr val="120C80"/>
                </a:solidFill>
              </a:rPr>
              <a:t>Systems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14" name="AutoShape 12"/>
          <p:cNvCxnSpPr>
            <a:cxnSpLocks noChangeShapeType="1"/>
            <a:stCxn id="5" idx="2"/>
            <a:endCxn id="12" idx="1"/>
          </p:cNvCxnSpPr>
          <p:nvPr/>
        </p:nvCxnSpPr>
        <p:spPr bwMode="auto">
          <a:xfrm rot="16200000" flipH="1">
            <a:off x="950913" y="1924050"/>
            <a:ext cx="592138" cy="24288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AutoShape 13"/>
          <p:cNvCxnSpPr>
            <a:cxnSpLocks noChangeShapeType="1"/>
            <a:stCxn id="5" idx="2"/>
            <a:endCxn id="13" idx="1"/>
          </p:cNvCxnSpPr>
          <p:nvPr/>
        </p:nvCxnSpPr>
        <p:spPr bwMode="auto">
          <a:xfrm rot="16200000" flipH="1">
            <a:off x="1117600" y="1757363"/>
            <a:ext cx="252413" cy="23653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06600" y="2597150"/>
            <a:ext cx="849313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Wings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08188" y="2940050"/>
            <a:ext cx="754062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Fuselage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18" name="AutoShape 16"/>
          <p:cNvCxnSpPr>
            <a:cxnSpLocks noChangeShapeType="1"/>
            <a:stCxn id="12" idx="2"/>
            <a:endCxn id="16" idx="1"/>
          </p:cNvCxnSpPr>
          <p:nvPr/>
        </p:nvCxnSpPr>
        <p:spPr bwMode="auto">
          <a:xfrm rot="16200000" flipH="1">
            <a:off x="1755775" y="2433638"/>
            <a:ext cx="257175" cy="2444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9" name="AutoShape 17"/>
          <p:cNvCxnSpPr>
            <a:cxnSpLocks noChangeShapeType="1"/>
            <a:stCxn id="12" idx="2"/>
            <a:endCxn id="17" idx="1"/>
          </p:cNvCxnSpPr>
          <p:nvPr/>
        </p:nvCxnSpPr>
        <p:spPr bwMode="auto">
          <a:xfrm rot="16200000" flipH="1">
            <a:off x="1585119" y="2604294"/>
            <a:ext cx="600075" cy="2460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913313" y="1395413"/>
            <a:ext cx="512762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1</a:t>
            </a:r>
          </a:p>
        </p:txBody>
      </p:sp>
      <p:cxnSp>
        <p:nvCxnSpPr>
          <p:cNvPr id="21" name="AutoShape 19"/>
          <p:cNvCxnSpPr>
            <a:cxnSpLocks noChangeShapeType="1"/>
            <a:stCxn id="20" idx="2"/>
            <a:endCxn id="5" idx="3"/>
          </p:cNvCxnSpPr>
          <p:nvPr/>
        </p:nvCxnSpPr>
        <p:spPr bwMode="auto">
          <a:xfrm rot="10800000" flipV="1">
            <a:off x="1427163" y="1489075"/>
            <a:ext cx="3486150" cy="1746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916488" y="2714625"/>
            <a:ext cx="512762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3</a:t>
            </a:r>
          </a:p>
        </p:txBody>
      </p:sp>
      <p:cxnSp>
        <p:nvCxnSpPr>
          <p:cNvPr id="23" name="AutoShape 21"/>
          <p:cNvCxnSpPr>
            <a:cxnSpLocks noChangeShapeType="1"/>
            <a:stCxn id="22" idx="2"/>
            <a:endCxn id="12" idx="3"/>
          </p:cNvCxnSpPr>
          <p:nvPr/>
        </p:nvCxnSpPr>
        <p:spPr bwMode="auto">
          <a:xfrm rot="10800000">
            <a:off x="2155825" y="2341563"/>
            <a:ext cx="2760663" cy="466725"/>
          </a:xfrm>
          <a:prstGeom prst="curvedConnector3">
            <a:avLst>
              <a:gd name="adj1" fmla="val 42148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910138" y="3375025"/>
            <a:ext cx="512762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5</a:t>
            </a:r>
          </a:p>
        </p:txBody>
      </p:sp>
      <p:cxnSp>
        <p:nvCxnSpPr>
          <p:cNvPr id="25" name="AutoShape 23"/>
          <p:cNvCxnSpPr>
            <a:cxnSpLocks noChangeShapeType="1"/>
            <a:stCxn id="24" idx="2"/>
            <a:endCxn id="16" idx="3"/>
          </p:cNvCxnSpPr>
          <p:nvPr/>
        </p:nvCxnSpPr>
        <p:spPr bwMode="auto">
          <a:xfrm rot="10800000">
            <a:off x="2855913" y="2684463"/>
            <a:ext cx="2054225" cy="784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4911725" y="37179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6</a:t>
            </a:r>
          </a:p>
        </p:txBody>
      </p:sp>
      <p:cxnSp>
        <p:nvCxnSpPr>
          <p:cNvPr id="27" name="AutoShape 25"/>
          <p:cNvCxnSpPr>
            <a:cxnSpLocks noChangeShapeType="1"/>
            <a:stCxn id="26" idx="2"/>
            <a:endCxn id="17" idx="3"/>
          </p:cNvCxnSpPr>
          <p:nvPr/>
        </p:nvCxnSpPr>
        <p:spPr bwMode="auto">
          <a:xfrm rot="10800000">
            <a:off x="2762250" y="3027363"/>
            <a:ext cx="2149475" cy="784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4911725" y="20542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2</a:t>
            </a:r>
          </a:p>
        </p:txBody>
      </p:sp>
      <p:cxnSp>
        <p:nvCxnSpPr>
          <p:cNvPr id="29" name="AutoShape 27"/>
          <p:cNvCxnSpPr>
            <a:cxnSpLocks noChangeShapeType="1"/>
            <a:stCxn id="28" idx="2"/>
            <a:endCxn id="13" idx="3"/>
          </p:cNvCxnSpPr>
          <p:nvPr/>
        </p:nvCxnSpPr>
        <p:spPr bwMode="auto">
          <a:xfrm rot="10800000">
            <a:off x="2060575" y="2001838"/>
            <a:ext cx="2851150" cy="14605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006600" y="3995738"/>
            <a:ext cx="574675" cy="17303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sz="600" b="1" dirty="0" err="1" smtClean="0">
                <a:solidFill>
                  <a:srgbClr val="120C80"/>
                </a:solidFill>
              </a:rPr>
              <a:t>Airframe</a:t>
            </a:r>
            <a:endParaRPr lang="en-US" sz="600" b="1" dirty="0">
              <a:solidFill>
                <a:srgbClr val="120C80"/>
              </a:solidFill>
            </a:endParaRPr>
          </a:p>
        </p:txBody>
      </p:sp>
      <p:cxnSp>
        <p:nvCxnSpPr>
          <p:cNvPr id="31" name="AutoShape 29"/>
          <p:cNvCxnSpPr>
            <a:cxnSpLocks noChangeShapeType="1"/>
            <a:stCxn id="30" idx="3"/>
            <a:endCxn id="34" idx="1"/>
          </p:cNvCxnSpPr>
          <p:nvPr/>
        </p:nvCxnSpPr>
        <p:spPr bwMode="auto">
          <a:xfrm flipV="1">
            <a:off x="2581275" y="3721100"/>
            <a:ext cx="528638" cy="361950"/>
          </a:xfrm>
          <a:prstGeom prst="curvedConnector3">
            <a:avLst>
              <a:gd name="adj1" fmla="val 49852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011363" y="3282950"/>
            <a:ext cx="588962" cy="173038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>
                <a:solidFill>
                  <a:srgbClr val="120C80"/>
                </a:solidFill>
              </a:rPr>
              <a:t>Reviewer</a:t>
            </a:r>
            <a:endParaRPr lang="en-US" sz="1200" b="1">
              <a:solidFill>
                <a:srgbClr val="120C80"/>
              </a:solidFill>
            </a:endParaRPr>
          </a:p>
        </p:txBody>
      </p:sp>
      <p:cxnSp>
        <p:nvCxnSpPr>
          <p:cNvPr id="33" name="AutoShape 31"/>
          <p:cNvCxnSpPr>
            <a:cxnSpLocks noChangeShapeType="1"/>
            <a:stCxn id="28" idx="2"/>
          </p:cNvCxnSpPr>
          <p:nvPr/>
        </p:nvCxnSpPr>
        <p:spPr bwMode="auto">
          <a:xfrm rot="10800000" flipV="1">
            <a:off x="4518025" y="2147888"/>
            <a:ext cx="393700" cy="2100262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109913" y="3636963"/>
            <a:ext cx="1362075" cy="168275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 b="1" dirty="0" err="1" smtClean="0">
                <a:solidFill>
                  <a:srgbClr val="000000"/>
                </a:solidFill>
              </a:rPr>
              <a:t>Reviewer.Structure.Airframe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4918075" y="3049588"/>
            <a:ext cx="512763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4</a:t>
            </a:r>
          </a:p>
        </p:txBody>
      </p:sp>
      <p:cxnSp>
        <p:nvCxnSpPr>
          <p:cNvPr id="36" name="AutoShape 34"/>
          <p:cNvCxnSpPr>
            <a:cxnSpLocks noChangeShapeType="1"/>
            <a:stCxn id="35" idx="2"/>
            <a:endCxn id="12" idx="3"/>
          </p:cNvCxnSpPr>
          <p:nvPr/>
        </p:nvCxnSpPr>
        <p:spPr bwMode="auto">
          <a:xfrm rot="10800000">
            <a:off x="2155825" y="2341563"/>
            <a:ext cx="2762250" cy="801687"/>
          </a:xfrm>
          <a:prstGeom prst="curvedConnector3">
            <a:avLst>
              <a:gd name="adj1" fmla="val 42468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37" name="AutoShape 35"/>
          <p:cNvCxnSpPr>
            <a:cxnSpLocks noChangeShapeType="1"/>
            <a:endCxn id="20" idx="5"/>
          </p:cNvCxnSpPr>
          <p:nvPr/>
        </p:nvCxnSpPr>
        <p:spPr bwMode="auto">
          <a:xfrm rot="16200000" flipV="1">
            <a:off x="6065044" y="835819"/>
            <a:ext cx="12700" cy="1290638"/>
          </a:xfrm>
          <a:prstGeom prst="curvedConnector4">
            <a:avLst>
              <a:gd name="adj1" fmla="val -1787500"/>
              <a:gd name="adj2" fmla="val 73676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38" name="AutoShape 36"/>
          <p:cNvCxnSpPr>
            <a:cxnSpLocks noChangeShapeType="1"/>
            <a:endCxn id="22" idx="5"/>
          </p:cNvCxnSpPr>
          <p:nvPr/>
        </p:nvCxnSpPr>
        <p:spPr bwMode="auto">
          <a:xfrm rot="5400000">
            <a:off x="5419726" y="1497012"/>
            <a:ext cx="1306512" cy="12874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39" name="AutoShape 37"/>
          <p:cNvCxnSpPr>
            <a:cxnSpLocks noChangeShapeType="1"/>
            <a:endCxn id="28" idx="4"/>
          </p:cNvCxnSpPr>
          <p:nvPr/>
        </p:nvCxnSpPr>
        <p:spPr bwMode="auto">
          <a:xfrm rot="5400000">
            <a:off x="5734051" y="1165225"/>
            <a:ext cx="66040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0" name="AutoShape 38"/>
          <p:cNvCxnSpPr>
            <a:cxnSpLocks noChangeShapeType="1"/>
            <a:endCxn id="24" idx="5"/>
          </p:cNvCxnSpPr>
          <p:nvPr/>
        </p:nvCxnSpPr>
        <p:spPr bwMode="auto">
          <a:xfrm rot="5400000">
            <a:off x="5086351" y="1824037"/>
            <a:ext cx="1966912" cy="12938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1" name="AutoShape 39"/>
          <p:cNvCxnSpPr>
            <a:cxnSpLocks noChangeShapeType="1"/>
            <a:endCxn id="26" idx="4"/>
          </p:cNvCxnSpPr>
          <p:nvPr/>
        </p:nvCxnSpPr>
        <p:spPr bwMode="auto">
          <a:xfrm rot="5400000">
            <a:off x="4902201" y="1997075"/>
            <a:ext cx="232410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2" name="AutoShape 40"/>
          <p:cNvCxnSpPr>
            <a:cxnSpLocks noChangeShapeType="1"/>
            <a:endCxn id="35" idx="5"/>
          </p:cNvCxnSpPr>
          <p:nvPr/>
        </p:nvCxnSpPr>
        <p:spPr bwMode="auto">
          <a:xfrm rot="5400000">
            <a:off x="5253038" y="1665288"/>
            <a:ext cx="1641475" cy="1285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766050" y="3052763"/>
            <a:ext cx="855663" cy="301625"/>
            <a:chOff x="4254" y="2496"/>
            <a:chExt cx="586" cy="190"/>
          </a:xfrm>
        </p:grpSpPr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4254" y="2496"/>
              <a:ext cx="586" cy="190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Policy</a:t>
              </a:r>
            </a:p>
            <a:p>
              <a:pPr algn="ctr"/>
              <a:endParaRPr lang="en-US" sz="600">
                <a:solidFill>
                  <a:srgbClr val="120C80"/>
                </a:solidFill>
              </a:endParaRPr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>
              <a:off x="4271" y="2578"/>
              <a:ext cx="555" cy="95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Access Privilege</a:t>
              </a: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762875" y="1693863"/>
            <a:ext cx="531813" cy="173037"/>
          </a:xfrm>
          <a:prstGeom prst="rect">
            <a:avLst/>
          </a:prstGeom>
          <a:solidFill>
            <a:srgbClr val="3366FF">
              <a:alpha val="82001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>
                <a:solidFill>
                  <a:srgbClr val="120C80"/>
                </a:solidFill>
              </a:rPr>
              <a:t>Person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762875" y="1906588"/>
            <a:ext cx="433388" cy="173037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>
                <a:solidFill>
                  <a:srgbClr val="120C80"/>
                </a:solidFill>
              </a:rPr>
              <a:t>Role</a:t>
            </a:r>
            <a:endParaRPr lang="en-US" sz="600">
              <a:solidFill>
                <a:srgbClr val="120C80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762875" y="2119313"/>
            <a:ext cx="574675" cy="17303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sz="600">
                <a:solidFill>
                  <a:srgbClr val="120C80"/>
                </a:solidFill>
              </a:rPr>
              <a:t>Project</a:t>
            </a:r>
            <a:endParaRPr lang="en-US" sz="600">
              <a:solidFill>
                <a:srgbClr val="120C80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762875" y="2339975"/>
            <a:ext cx="682625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>
                <a:solidFill>
                  <a:srgbClr val="120C80"/>
                </a:solidFill>
              </a:rPr>
              <a:t>Organization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762875" y="2560638"/>
            <a:ext cx="855663" cy="173037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>
                <a:solidFill>
                  <a:srgbClr val="000000"/>
                </a:solidFill>
              </a:rPr>
              <a:t>Security Context</a:t>
            </a:r>
            <a:endParaRPr lang="en-US" sz="60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772400" y="2770188"/>
            <a:ext cx="760413" cy="190500"/>
            <a:chOff x="4703" y="1820"/>
            <a:chExt cx="479" cy="120"/>
          </a:xfrm>
        </p:grpSpPr>
        <p:cxnSp>
          <p:nvCxnSpPr>
            <p:cNvPr id="52" name="AutoShape 51"/>
            <p:cNvCxnSpPr>
              <a:cxnSpLocks noChangeShapeType="1"/>
            </p:cNvCxnSpPr>
            <p:nvPr/>
          </p:nvCxnSpPr>
          <p:spPr bwMode="auto">
            <a:xfrm>
              <a:off x="4703" y="1940"/>
              <a:ext cx="47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4760" y="1820"/>
              <a:ext cx="309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IsParentOf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7767638" y="4352925"/>
            <a:ext cx="760412" cy="190500"/>
            <a:chOff x="4783" y="2999"/>
            <a:chExt cx="479" cy="120"/>
          </a:xfrm>
        </p:grpSpPr>
        <p:cxnSp>
          <p:nvCxnSpPr>
            <p:cNvPr id="55" name="AutoShape 54"/>
            <p:cNvCxnSpPr>
              <a:cxnSpLocks noChangeShapeType="1"/>
            </p:cNvCxnSpPr>
            <p:nvPr/>
          </p:nvCxnSpPr>
          <p:spPr bwMode="auto">
            <a:xfrm>
              <a:off x="4783" y="3119"/>
              <a:ext cx="479" cy="0"/>
            </a:xfrm>
            <a:prstGeom prst="straightConnector1">
              <a:avLst/>
            </a:prstGeom>
            <a:noFill/>
            <a:ln w="15875">
              <a:solidFill>
                <a:srgbClr val="FF6600"/>
              </a:solidFill>
              <a:round/>
              <a:headEnd/>
              <a:tailEnd type="diamond" w="med" len="med"/>
            </a:ln>
            <a:effectLst/>
          </p:spPr>
        </p:cxn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4836" y="2999"/>
              <a:ext cx="326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IsOwnedBy</a:t>
              </a:r>
            </a:p>
          </p:txBody>
        </p:sp>
      </p:grpSp>
      <p:sp>
        <p:nvSpPr>
          <p:cNvPr id="57" name="AutoShape 56"/>
          <p:cNvSpPr>
            <a:spLocks noChangeArrowheads="1"/>
          </p:cNvSpPr>
          <p:nvPr/>
        </p:nvSpPr>
        <p:spPr bwMode="auto">
          <a:xfrm>
            <a:off x="7775575" y="4140200"/>
            <a:ext cx="539750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PLM Data</a:t>
            </a:r>
          </a:p>
        </p:txBody>
      </p:sp>
      <p:grpSp>
        <p:nvGrpSpPr>
          <p:cNvPr id="58" name="Group 92"/>
          <p:cNvGrpSpPr/>
          <p:nvPr/>
        </p:nvGrpSpPr>
        <p:grpSpPr>
          <a:xfrm>
            <a:off x="7766050" y="3629319"/>
            <a:ext cx="760413" cy="190206"/>
            <a:chOff x="7766050" y="3629319"/>
            <a:chExt cx="760413" cy="190206"/>
          </a:xfrm>
        </p:grpSpPr>
        <p:cxnSp>
          <p:nvCxnSpPr>
            <p:cNvPr id="59" name="AutoShape 58"/>
            <p:cNvCxnSpPr>
              <a:cxnSpLocks noChangeShapeType="1"/>
            </p:cNvCxnSpPr>
            <p:nvPr/>
          </p:nvCxnSpPr>
          <p:spPr bwMode="auto">
            <a:xfrm>
              <a:off x="7766050" y="3819525"/>
              <a:ext cx="76041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7772400" y="3629319"/>
              <a:ext cx="690563" cy="1841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 dirty="0" err="1">
                  <a:solidFill>
                    <a:srgbClr val="120C80"/>
                  </a:solidFill>
                </a:rPr>
                <a:t>GrantsAccessTo</a:t>
              </a:r>
              <a:endParaRPr lang="en-US" sz="600" b="0" dirty="0">
                <a:solidFill>
                  <a:srgbClr val="120C80"/>
                </a:solidFill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7767638" y="3860800"/>
            <a:ext cx="760412" cy="190500"/>
            <a:chOff x="4835" y="2850"/>
            <a:chExt cx="479" cy="120"/>
          </a:xfrm>
        </p:grpSpPr>
        <p:cxnSp>
          <p:nvCxnSpPr>
            <p:cNvPr id="62" name="AutoShape 61"/>
            <p:cNvCxnSpPr>
              <a:cxnSpLocks noChangeShapeType="1"/>
            </p:cNvCxnSpPr>
            <p:nvPr/>
          </p:nvCxnSpPr>
          <p:spPr bwMode="auto">
            <a:xfrm>
              <a:off x="4835" y="29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</p:cxn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4908" y="2850"/>
              <a:ext cx="295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AppliesTo</a:t>
              </a: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773988" y="3422650"/>
            <a:ext cx="1033462" cy="173038"/>
          </a:xfrm>
          <a:prstGeom prst="rect">
            <a:avLst/>
          </a:prstGeom>
          <a:solidFill>
            <a:srgbClr val="FFFF99">
              <a:alpha val="19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Access Inheritance Scope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767638" y="4635500"/>
            <a:ext cx="914400" cy="173038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Accessible PLM Data</a:t>
            </a: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3111500" y="4694238"/>
            <a:ext cx="1362075" cy="168275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 b="1" dirty="0" err="1" smtClean="0">
                <a:solidFill>
                  <a:srgbClr val="000000"/>
                </a:solidFill>
              </a:rPr>
              <a:t>Designer.Structure</a:t>
            </a:r>
            <a:r>
              <a:rPr lang="fr-FR" sz="600" b="1" dirty="0" smtClean="0">
                <a:solidFill>
                  <a:srgbClr val="000000"/>
                </a:solidFill>
              </a:rPr>
              <a:t>.</a:t>
            </a:r>
            <a:r>
              <a:rPr lang="fr-FR" sz="600" b="1" dirty="0" err="1" smtClean="0">
                <a:solidFill>
                  <a:srgbClr val="000000"/>
                </a:solidFill>
              </a:rPr>
              <a:t>Airframe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67" name="AutoShape 67"/>
          <p:cNvCxnSpPr>
            <a:cxnSpLocks noChangeShapeType="1"/>
            <a:stCxn id="30" idx="3"/>
            <a:endCxn id="66" idx="1"/>
          </p:cNvCxnSpPr>
          <p:nvPr/>
        </p:nvCxnSpPr>
        <p:spPr bwMode="auto">
          <a:xfrm>
            <a:off x="2581275" y="4083050"/>
            <a:ext cx="530225" cy="695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AutoShape 68"/>
          <p:cNvCxnSpPr>
            <a:cxnSpLocks noChangeShapeType="1"/>
            <a:stCxn id="69" idx="3"/>
            <a:endCxn id="66" idx="1"/>
          </p:cNvCxnSpPr>
          <p:nvPr/>
        </p:nvCxnSpPr>
        <p:spPr bwMode="auto">
          <a:xfrm>
            <a:off x="2192338" y="4778375"/>
            <a:ext cx="91916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1603375" y="4691063"/>
            <a:ext cx="588963" cy="173037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>
                <a:solidFill>
                  <a:srgbClr val="120C80"/>
                </a:solidFill>
              </a:rPr>
              <a:t>Designer</a:t>
            </a:r>
            <a:endParaRPr lang="en-US" sz="1200" b="1">
              <a:solidFill>
                <a:srgbClr val="120C80"/>
              </a:solidFill>
            </a:endParaRPr>
          </a:p>
        </p:txBody>
      </p: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6107113" y="762000"/>
            <a:ext cx="1217612" cy="725488"/>
            <a:chOff x="3716" y="1997"/>
            <a:chExt cx="767" cy="457"/>
          </a:xfrm>
        </p:grpSpPr>
        <p:sp>
          <p:nvSpPr>
            <p:cNvPr id="71" name="AutoShape 71"/>
            <p:cNvSpPr>
              <a:spLocks noChangeArrowheads="1"/>
            </p:cNvSpPr>
            <p:nvPr/>
          </p:nvSpPr>
          <p:spPr bwMode="auto">
            <a:xfrm>
              <a:off x="3716" y="1997"/>
              <a:ext cx="767" cy="457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 dirty="0">
                  <a:solidFill>
                    <a:srgbClr val="120C80"/>
                  </a:solidFill>
                </a:rPr>
                <a:t>Part</a:t>
              </a:r>
            </a:p>
            <a:p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3739" y="2079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 dirty="0">
                  <a:solidFill>
                    <a:srgbClr val="120C80"/>
                  </a:solidFill>
                </a:rPr>
                <a:t>Access: Read</a:t>
              </a:r>
            </a:p>
            <a:p>
              <a:r>
                <a:rPr lang="en-US" sz="600" dirty="0">
                  <a:solidFill>
                    <a:srgbClr val="120C80"/>
                  </a:solidFill>
                </a:rPr>
                <a:t>Filter: </a:t>
              </a:r>
              <a:r>
                <a:rPr lang="en-US" sz="600" dirty="0" err="1" smtClean="0">
                  <a:solidFill>
                    <a:srgbClr val="120C80"/>
                  </a:solidFill>
                </a:rPr>
                <a:t>MyOrgDescendantData</a:t>
              </a:r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3742" y="2265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>
                  <a:solidFill>
                    <a:srgbClr val="120C80"/>
                  </a:solidFill>
                </a:rPr>
                <a:t>Access: Read,Modify</a:t>
              </a:r>
            </a:p>
            <a:p>
              <a:r>
                <a:rPr lang="en-US" sz="600">
                  <a:solidFill>
                    <a:srgbClr val="120C80"/>
                  </a:solidFill>
                </a:rPr>
                <a:t>Filter: MyData</a:t>
              </a:r>
            </a:p>
          </p:txBody>
        </p:sp>
      </p:grpSp>
      <p:cxnSp>
        <p:nvCxnSpPr>
          <p:cNvPr id="74" name="AutoShape 74"/>
          <p:cNvCxnSpPr>
            <a:cxnSpLocks noChangeShapeType="1"/>
            <a:endCxn id="5" idx="0"/>
          </p:cNvCxnSpPr>
          <p:nvPr/>
        </p:nvCxnSpPr>
        <p:spPr bwMode="auto">
          <a:xfrm rot="10800000" flipV="1">
            <a:off x="1125538" y="1027112"/>
            <a:ext cx="5018090" cy="54927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AutoShape 76"/>
          <p:cNvSpPr>
            <a:spLocks noChangeArrowheads="1"/>
          </p:cNvSpPr>
          <p:nvPr/>
        </p:nvSpPr>
        <p:spPr bwMode="auto">
          <a:xfrm>
            <a:off x="4919663" y="4059238"/>
            <a:ext cx="512762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7</a:t>
            </a:r>
          </a:p>
        </p:txBody>
      </p:sp>
      <p:cxnSp>
        <p:nvCxnSpPr>
          <p:cNvPr id="77" name="AutoShape 77"/>
          <p:cNvCxnSpPr>
            <a:cxnSpLocks noChangeShapeType="1"/>
            <a:stCxn id="76" idx="2"/>
          </p:cNvCxnSpPr>
          <p:nvPr/>
        </p:nvCxnSpPr>
        <p:spPr bwMode="auto">
          <a:xfrm rot="10800000" flipV="1">
            <a:off x="4518025" y="4152900"/>
            <a:ext cx="401638" cy="95250"/>
          </a:xfrm>
          <a:prstGeom prst="curvedConnector3">
            <a:avLst>
              <a:gd name="adj1" fmla="val 49801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78" name="AutoShape 78"/>
          <p:cNvCxnSpPr>
            <a:cxnSpLocks noChangeShapeType="1"/>
            <a:endCxn id="76" idx="5"/>
          </p:cNvCxnSpPr>
          <p:nvPr/>
        </p:nvCxnSpPr>
        <p:spPr bwMode="auto">
          <a:xfrm rot="5400000">
            <a:off x="4749006" y="2170907"/>
            <a:ext cx="2651125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sp>
        <p:nvSpPr>
          <p:cNvPr id="79" name="AutoShape 79"/>
          <p:cNvSpPr>
            <a:spLocks noChangeArrowheads="1"/>
          </p:cNvSpPr>
          <p:nvPr/>
        </p:nvSpPr>
        <p:spPr bwMode="auto">
          <a:xfrm>
            <a:off x="4914900" y="23971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2</a:t>
            </a:r>
          </a:p>
        </p:txBody>
      </p: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4908550" y="1735138"/>
            <a:ext cx="512763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1</a:t>
            </a:r>
          </a:p>
        </p:txBody>
      </p:sp>
      <p:cxnSp>
        <p:nvCxnSpPr>
          <p:cNvPr id="81" name="AutoShape 81"/>
          <p:cNvCxnSpPr>
            <a:cxnSpLocks noChangeShapeType="1"/>
            <a:stCxn id="80" idx="2"/>
          </p:cNvCxnSpPr>
          <p:nvPr/>
        </p:nvCxnSpPr>
        <p:spPr bwMode="auto">
          <a:xfrm rot="10800000" flipV="1">
            <a:off x="2062163" y="1828800"/>
            <a:ext cx="2846387" cy="182563"/>
          </a:xfrm>
          <a:prstGeom prst="curvedConnector3">
            <a:avLst>
              <a:gd name="adj1" fmla="val 49972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82" name="AutoShape 82"/>
          <p:cNvCxnSpPr>
            <a:cxnSpLocks noChangeShapeType="1"/>
            <a:stCxn id="79" idx="2"/>
            <a:endCxn id="12" idx="3"/>
          </p:cNvCxnSpPr>
          <p:nvPr/>
        </p:nvCxnSpPr>
        <p:spPr bwMode="auto">
          <a:xfrm rot="10800000">
            <a:off x="2155825" y="2341563"/>
            <a:ext cx="2759075" cy="149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83" name="AutoShape 83"/>
          <p:cNvSpPr>
            <a:spLocks noChangeArrowheads="1"/>
          </p:cNvSpPr>
          <p:nvPr/>
        </p:nvSpPr>
        <p:spPr bwMode="auto">
          <a:xfrm>
            <a:off x="4918075" y="438467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 dirty="0">
                <a:solidFill>
                  <a:srgbClr val="120C80"/>
                </a:solidFill>
              </a:rPr>
              <a:t>Product 3</a:t>
            </a:r>
          </a:p>
        </p:txBody>
      </p:sp>
      <p:cxnSp>
        <p:nvCxnSpPr>
          <p:cNvPr id="84" name="AutoShape 84"/>
          <p:cNvCxnSpPr>
            <a:cxnSpLocks noChangeShapeType="1"/>
            <a:stCxn id="83" idx="2"/>
          </p:cNvCxnSpPr>
          <p:nvPr/>
        </p:nvCxnSpPr>
        <p:spPr bwMode="auto">
          <a:xfrm rot="10800000">
            <a:off x="4518025" y="4248150"/>
            <a:ext cx="400050" cy="230188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85" name="AutoShape 85"/>
          <p:cNvCxnSpPr>
            <a:cxnSpLocks noChangeShapeType="1"/>
          </p:cNvCxnSpPr>
          <p:nvPr/>
        </p:nvCxnSpPr>
        <p:spPr bwMode="auto">
          <a:xfrm>
            <a:off x="7799388" y="5138738"/>
            <a:ext cx="7604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</p:spPr>
      </p:cxnSp>
      <p:sp>
        <p:nvSpPr>
          <p:cNvPr id="86" name="Text Box 86"/>
          <p:cNvSpPr txBox="1">
            <a:spLocks noChangeArrowheads="1"/>
          </p:cNvSpPr>
          <p:nvPr/>
        </p:nvSpPr>
        <p:spPr bwMode="auto">
          <a:xfrm>
            <a:off x="7843838" y="4948238"/>
            <a:ext cx="611187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36000" bIns="46800">
            <a:spAutoFit/>
          </a:bodyPr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Associated To</a:t>
            </a:r>
          </a:p>
        </p:txBody>
      </p:sp>
      <p:cxnSp>
        <p:nvCxnSpPr>
          <p:cNvPr id="87" name="AutoShape 87"/>
          <p:cNvCxnSpPr>
            <a:cxnSpLocks noChangeShapeType="1"/>
            <a:stCxn id="12" idx="1"/>
            <a:endCxn id="34" idx="1"/>
          </p:cNvCxnSpPr>
          <p:nvPr/>
        </p:nvCxnSpPr>
        <p:spPr bwMode="auto">
          <a:xfrm rot="10800000" flipH="1" flipV="1">
            <a:off x="1368425" y="2341563"/>
            <a:ext cx="1741488" cy="1379537"/>
          </a:xfrm>
          <a:prstGeom prst="curvedConnector3">
            <a:avLst>
              <a:gd name="adj1" fmla="val -13125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AutoShape 88"/>
          <p:cNvCxnSpPr>
            <a:cxnSpLocks noChangeShapeType="1"/>
            <a:stCxn id="12" idx="1"/>
            <a:endCxn id="66" idx="1"/>
          </p:cNvCxnSpPr>
          <p:nvPr/>
        </p:nvCxnSpPr>
        <p:spPr bwMode="auto">
          <a:xfrm rot="10800000" flipH="1" flipV="1">
            <a:off x="1368425" y="2341563"/>
            <a:ext cx="1743075" cy="2436812"/>
          </a:xfrm>
          <a:prstGeom prst="curvedConnector3">
            <a:avLst>
              <a:gd name="adj1" fmla="val -29421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AutoShape 75"/>
          <p:cNvCxnSpPr>
            <a:cxnSpLocks noChangeShapeType="1"/>
            <a:endCxn id="66" idx="3"/>
          </p:cNvCxnSpPr>
          <p:nvPr/>
        </p:nvCxnSpPr>
        <p:spPr bwMode="auto">
          <a:xfrm rot="10800000" flipV="1">
            <a:off x="4473575" y="1322388"/>
            <a:ext cx="1674813" cy="3455987"/>
          </a:xfrm>
          <a:prstGeom prst="curvedConnector3">
            <a:avLst>
              <a:gd name="adj1" fmla="val 499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AutoShape 9"/>
          <p:cNvCxnSpPr>
            <a:cxnSpLocks noChangeShapeType="1"/>
            <a:stCxn id="9" idx="1"/>
            <a:endCxn id="66" idx="0"/>
          </p:cNvCxnSpPr>
          <p:nvPr/>
        </p:nvCxnSpPr>
        <p:spPr bwMode="auto">
          <a:xfrm rot="10800000" flipV="1">
            <a:off x="3792538" y="4248150"/>
            <a:ext cx="341312" cy="446088"/>
          </a:xfrm>
          <a:prstGeom prst="curvedConnector2">
            <a:avLst/>
          </a:prstGeom>
          <a:noFill/>
          <a:ln w="9525">
            <a:solidFill>
              <a:srgbClr val="006600"/>
            </a:solidFill>
            <a:round/>
            <a:headEnd type="arrow" w="med" len="med"/>
            <a:tailEnd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838200" y="5197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38200" y="53929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9574" y="5574268"/>
            <a:ext cx="39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Security Illustration #5: </a:t>
            </a:r>
            <a:r>
              <a:rPr lang="en-US" dirty="0" smtClean="0"/>
              <a:t>Multi-Context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28" y="5257800"/>
            <a:ext cx="8229600" cy="1142999"/>
          </a:xfrm>
        </p:spPr>
        <p:txBody>
          <a:bodyPr>
            <a:normAutofit/>
          </a:bodyPr>
          <a:lstStyle/>
          <a:p>
            <a:r>
              <a:rPr lang="en-US" sz="1000" dirty="0" smtClean="0"/>
              <a:t>John gets the “read” access item assigned to the organization “Dassault”</a:t>
            </a:r>
          </a:p>
          <a:p>
            <a:r>
              <a:rPr lang="en-US" sz="1000" dirty="0" smtClean="0"/>
              <a:t>John has “read” access to all Parts belonging to the organization “Structure” and to its child organizations </a:t>
            </a:r>
          </a:p>
          <a:p>
            <a:r>
              <a:rPr lang="en-US" sz="1000" dirty="0" smtClean="0"/>
              <a:t>John has “read” &amp; “modify” accesses to his own Parts</a:t>
            </a:r>
          </a:p>
          <a:p>
            <a:pPr>
              <a:lnSpc>
                <a:spcPct val="90000"/>
              </a:lnSpc>
            </a:pPr>
            <a:r>
              <a:rPr lang="en-US" sz="1000" dirty="0" smtClean="0"/>
              <a:t>John has Read access to all Products belonging to children of context organization VPLM Server</a:t>
            </a:r>
          </a:p>
          <a:p>
            <a:pPr lvl="1">
              <a:lnSpc>
                <a:spcPct val="90000"/>
              </a:lnSpc>
            </a:pPr>
            <a:r>
              <a:rPr lang="en-US" sz="900" dirty="0" smtClean="0"/>
              <a:t>John doesn’t have Read access to Products belonging to organizations PLM Infra or PLM Core because they are not children of context organization VPLM Server</a:t>
            </a:r>
            <a:endParaRPr lang="en-US" sz="14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2000" y="1520825"/>
            <a:ext cx="3806825" cy="3402013"/>
          </a:xfrm>
          <a:prstGeom prst="rect">
            <a:avLst/>
          </a:prstGeom>
          <a:solidFill>
            <a:srgbClr val="FFFF99">
              <a:alpha val="19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3913" y="1576388"/>
            <a:ext cx="603250" cy="173037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Dassault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7750" y="1981200"/>
            <a:ext cx="631825" cy="2286000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 anchor="ctr">
            <a:noAutofit/>
          </a:bodyPr>
          <a:lstStyle/>
          <a:p>
            <a:endParaRPr lang="en-US"/>
          </a:p>
        </p:txBody>
      </p:sp>
      <p:cxnSp>
        <p:nvCxnSpPr>
          <p:cNvPr id="7" name="AutoShape 5"/>
          <p:cNvCxnSpPr>
            <a:cxnSpLocks noChangeShapeType="1"/>
            <a:stCxn id="32" idx="3"/>
            <a:endCxn id="34" idx="1"/>
          </p:cNvCxnSpPr>
          <p:nvPr/>
        </p:nvCxnSpPr>
        <p:spPr bwMode="auto">
          <a:xfrm>
            <a:off x="2600325" y="3370263"/>
            <a:ext cx="509588" cy="350837"/>
          </a:xfrm>
          <a:prstGeom prst="curvedConnector3">
            <a:avLst>
              <a:gd name="adj1" fmla="val 49843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4029079" y="4062419"/>
            <a:ext cx="488951" cy="274638"/>
            <a:chOff x="1131" y="882"/>
            <a:chExt cx="308" cy="17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97" y="943"/>
              <a:ext cx="242" cy="112"/>
            </a:xfrm>
            <a:prstGeom prst="rect">
              <a:avLst/>
            </a:prstGeom>
            <a:solidFill>
              <a:srgbClr val="3366FF">
                <a:alpha val="82001"/>
              </a:srgbClr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600" dirty="0">
                  <a:solidFill>
                    <a:srgbClr val="120C80"/>
                  </a:solidFill>
                </a:rPr>
                <a:t>John</a:t>
              </a:r>
              <a:endParaRPr lang="en-US" sz="1200" dirty="0">
                <a:solidFill>
                  <a:srgbClr val="120C80"/>
                </a:solidFill>
              </a:endParaRPr>
            </a:p>
          </p:txBody>
        </p:sp>
        <p:pic>
          <p:nvPicPr>
            <p:cNvPr id="10" name="Picture 8" descr="BlueUser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8369A"/>
                </a:clrFrom>
                <a:clrTo>
                  <a:srgbClr val="08369A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1" y="882"/>
              <a:ext cx="119" cy="114"/>
            </a:xfrm>
            <a:prstGeom prst="rect">
              <a:avLst/>
            </a:prstGeom>
            <a:noFill/>
          </p:spPr>
        </p:pic>
      </p:grpSp>
      <p:cxnSp>
        <p:nvCxnSpPr>
          <p:cNvPr id="11" name="AutoShape 9"/>
          <p:cNvCxnSpPr>
            <a:cxnSpLocks noChangeShapeType="1"/>
            <a:stCxn id="9" idx="1"/>
            <a:endCxn id="34" idx="2"/>
          </p:cNvCxnSpPr>
          <p:nvPr/>
        </p:nvCxnSpPr>
        <p:spPr bwMode="auto">
          <a:xfrm rot="10800000">
            <a:off x="3790952" y="3805238"/>
            <a:ext cx="342899" cy="442912"/>
          </a:xfrm>
          <a:prstGeom prst="curvedConnector2">
            <a:avLst/>
          </a:prstGeom>
          <a:noFill/>
          <a:ln w="9525">
            <a:solidFill>
              <a:srgbClr val="006600"/>
            </a:solidFill>
            <a:round/>
            <a:headEnd type="arrow" w="med" len="med"/>
            <a:tailEnd/>
          </a:ln>
          <a:effectLst/>
        </p:spPr>
      </p:cxn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368425" y="2254250"/>
            <a:ext cx="787400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Structure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362075" y="1914525"/>
            <a:ext cx="698500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 dirty="0" smtClean="0">
                <a:solidFill>
                  <a:srgbClr val="120C80"/>
                </a:solidFill>
              </a:rPr>
              <a:t>Systems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14" name="AutoShape 12"/>
          <p:cNvCxnSpPr>
            <a:cxnSpLocks noChangeShapeType="1"/>
            <a:stCxn id="5" idx="2"/>
            <a:endCxn id="12" idx="1"/>
          </p:cNvCxnSpPr>
          <p:nvPr/>
        </p:nvCxnSpPr>
        <p:spPr bwMode="auto">
          <a:xfrm rot="16200000" flipH="1">
            <a:off x="950913" y="1924050"/>
            <a:ext cx="592138" cy="24288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AutoShape 13"/>
          <p:cNvCxnSpPr>
            <a:cxnSpLocks noChangeShapeType="1"/>
            <a:stCxn id="5" idx="2"/>
            <a:endCxn id="13" idx="1"/>
          </p:cNvCxnSpPr>
          <p:nvPr/>
        </p:nvCxnSpPr>
        <p:spPr bwMode="auto">
          <a:xfrm rot="16200000" flipH="1">
            <a:off x="1117600" y="1757363"/>
            <a:ext cx="252413" cy="236537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06600" y="2597150"/>
            <a:ext cx="849313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Wings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08188" y="2940050"/>
            <a:ext cx="754062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 b="1" dirty="0" smtClean="0">
                <a:solidFill>
                  <a:srgbClr val="120C80"/>
                </a:solidFill>
              </a:rPr>
              <a:t>Fuselage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18" name="AutoShape 16"/>
          <p:cNvCxnSpPr>
            <a:cxnSpLocks noChangeShapeType="1"/>
            <a:stCxn id="12" idx="2"/>
            <a:endCxn id="16" idx="1"/>
          </p:cNvCxnSpPr>
          <p:nvPr/>
        </p:nvCxnSpPr>
        <p:spPr bwMode="auto">
          <a:xfrm rot="16200000" flipH="1">
            <a:off x="1755775" y="2433638"/>
            <a:ext cx="257175" cy="24447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9" name="AutoShape 17"/>
          <p:cNvCxnSpPr>
            <a:cxnSpLocks noChangeShapeType="1"/>
            <a:stCxn id="12" idx="2"/>
            <a:endCxn id="17" idx="1"/>
          </p:cNvCxnSpPr>
          <p:nvPr/>
        </p:nvCxnSpPr>
        <p:spPr bwMode="auto">
          <a:xfrm rot="16200000" flipH="1">
            <a:off x="1585119" y="2604294"/>
            <a:ext cx="600075" cy="246063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4913313" y="1395413"/>
            <a:ext cx="512762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1</a:t>
            </a:r>
          </a:p>
        </p:txBody>
      </p:sp>
      <p:cxnSp>
        <p:nvCxnSpPr>
          <p:cNvPr id="21" name="AutoShape 19"/>
          <p:cNvCxnSpPr>
            <a:cxnSpLocks noChangeShapeType="1"/>
            <a:stCxn id="20" idx="2"/>
            <a:endCxn id="5" idx="3"/>
          </p:cNvCxnSpPr>
          <p:nvPr/>
        </p:nvCxnSpPr>
        <p:spPr bwMode="auto">
          <a:xfrm rot="10800000" flipV="1">
            <a:off x="1427163" y="1489075"/>
            <a:ext cx="3486150" cy="1746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916488" y="2714625"/>
            <a:ext cx="512762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3</a:t>
            </a:r>
          </a:p>
        </p:txBody>
      </p:sp>
      <p:cxnSp>
        <p:nvCxnSpPr>
          <p:cNvPr id="23" name="AutoShape 21"/>
          <p:cNvCxnSpPr>
            <a:cxnSpLocks noChangeShapeType="1"/>
            <a:stCxn id="22" idx="2"/>
            <a:endCxn id="12" idx="3"/>
          </p:cNvCxnSpPr>
          <p:nvPr/>
        </p:nvCxnSpPr>
        <p:spPr bwMode="auto">
          <a:xfrm rot="10800000">
            <a:off x="2155825" y="2341563"/>
            <a:ext cx="2760663" cy="466725"/>
          </a:xfrm>
          <a:prstGeom prst="curvedConnector3">
            <a:avLst>
              <a:gd name="adj1" fmla="val 42148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4910138" y="3375025"/>
            <a:ext cx="512762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5</a:t>
            </a:r>
          </a:p>
        </p:txBody>
      </p:sp>
      <p:cxnSp>
        <p:nvCxnSpPr>
          <p:cNvPr id="25" name="AutoShape 23"/>
          <p:cNvCxnSpPr>
            <a:cxnSpLocks noChangeShapeType="1"/>
            <a:stCxn id="24" idx="2"/>
            <a:endCxn id="16" idx="3"/>
          </p:cNvCxnSpPr>
          <p:nvPr/>
        </p:nvCxnSpPr>
        <p:spPr bwMode="auto">
          <a:xfrm rot="10800000">
            <a:off x="2855913" y="2684463"/>
            <a:ext cx="2054225" cy="784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4911725" y="37179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6</a:t>
            </a:r>
          </a:p>
        </p:txBody>
      </p:sp>
      <p:cxnSp>
        <p:nvCxnSpPr>
          <p:cNvPr id="27" name="AutoShape 25"/>
          <p:cNvCxnSpPr>
            <a:cxnSpLocks noChangeShapeType="1"/>
            <a:stCxn id="26" idx="2"/>
            <a:endCxn id="17" idx="3"/>
          </p:cNvCxnSpPr>
          <p:nvPr/>
        </p:nvCxnSpPr>
        <p:spPr bwMode="auto">
          <a:xfrm rot="10800000">
            <a:off x="2762250" y="3027363"/>
            <a:ext cx="2149475" cy="784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4911725" y="20542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2</a:t>
            </a:r>
          </a:p>
        </p:txBody>
      </p:sp>
      <p:cxnSp>
        <p:nvCxnSpPr>
          <p:cNvPr id="29" name="AutoShape 27"/>
          <p:cNvCxnSpPr>
            <a:cxnSpLocks noChangeShapeType="1"/>
            <a:stCxn id="28" idx="2"/>
            <a:endCxn id="13" idx="3"/>
          </p:cNvCxnSpPr>
          <p:nvPr/>
        </p:nvCxnSpPr>
        <p:spPr bwMode="auto">
          <a:xfrm rot="10800000">
            <a:off x="2060575" y="2001838"/>
            <a:ext cx="2851150" cy="14605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006600" y="3995738"/>
            <a:ext cx="574675" cy="17303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sz="600" b="1" dirty="0" err="1" smtClean="0">
                <a:solidFill>
                  <a:srgbClr val="120C80"/>
                </a:solidFill>
              </a:rPr>
              <a:t>Airframe</a:t>
            </a:r>
            <a:endParaRPr lang="en-US" sz="600" b="1" dirty="0">
              <a:solidFill>
                <a:srgbClr val="120C80"/>
              </a:solidFill>
            </a:endParaRPr>
          </a:p>
        </p:txBody>
      </p:sp>
      <p:cxnSp>
        <p:nvCxnSpPr>
          <p:cNvPr id="31" name="AutoShape 29"/>
          <p:cNvCxnSpPr>
            <a:cxnSpLocks noChangeShapeType="1"/>
            <a:stCxn id="30" idx="3"/>
            <a:endCxn id="34" idx="1"/>
          </p:cNvCxnSpPr>
          <p:nvPr/>
        </p:nvCxnSpPr>
        <p:spPr bwMode="auto">
          <a:xfrm flipV="1">
            <a:off x="2581275" y="3721100"/>
            <a:ext cx="528638" cy="361950"/>
          </a:xfrm>
          <a:prstGeom prst="curvedConnector3">
            <a:avLst>
              <a:gd name="adj1" fmla="val 49852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011363" y="3282950"/>
            <a:ext cx="588962" cy="173038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>
                <a:solidFill>
                  <a:srgbClr val="120C80"/>
                </a:solidFill>
              </a:rPr>
              <a:t>Reviewer</a:t>
            </a:r>
            <a:endParaRPr lang="en-US" sz="1200" b="1">
              <a:solidFill>
                <a:srgbClr val="120C80"/>
              </a:solidFill>
            </a:endParaRPr>
          </a:p>
        </p:txBody>
      </p:sp>
      <p:cxnSp>
        <p:nvCxnSpPr>
          <p:cNvPr id="33" name="AutoShape 31"/>
          <p:cNvCxnSpPr>
            <a:cxnSpLocks noChangeShapeType="1"/>
            <a:stCxn id="28" idx="2"/>
          </p:cNvCxnSpPr>
          <p:nvPr/>
        </p:nvCxnSpPr>
        <p:spPr bwMode="auto">
          <a:xfrm rot="10800000" flipV="1">
            <a:off x="4518025" y="2147888"/>
            <a:ext cx="393700" cy="2100262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3109913" y="3636963"/>
            <a:ext cx="1362075" cy="168275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 b="1" dirty="0" err="1" smtClean="0">
                <a:solidFill>
                  <a:srgbClr val="000000"/>
                </a:solidFill>
              </a:rPr>
              <a:t>Reviewer.Structure.Airframe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4918075" y="3049588"/>
            <a:ext cx="512763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4</a:t>
            </a:r>
          </a:p>
        </p:txBody>
      </p:sp>
      <p:cxnSp>
        <p:nvCxnSpPr>
          <p:cNvPr id="36" name="AutoShape 34"/>
          <p:cNvCxnSpPr>
            <a:cxnSpLocks noChangeShapeType="1"/>
            <a:stCxn id="35" idx="2"/>
            <a:endCxn id="12" idx="3"/>
          </p:cNvCxnSpPr>
          <p:nvPr/>
        </p:nvCxnSpPr>
        <p:spPr bwMode="auto">
          <a:xfrm rot="10800000">
            <a:off x="2155825" y="2341563"/>
            <a:ext cx="2762250" cy="801687"/>
          </a:xfrm>
          <a:prstGeom prst="curvedConnector3">
            <a:avLst>
              <a:gd name="adj1" fmla="val 42468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37" name="AutoShape 35"/>
          <p:cNvCxnSpPr>
            <a:cxnSpLocks noChangeShapeType="1"/>
            <a:endCxn id="20" idx="5"/>
          </p:cNvCxnSpPr>
          <p:nvPr/>
        </p:nvCxnSpPr>
        <p:spPr bwMode="auto">
          <a:xfrm rot="16200000" flipV="1">
            <a:off x="6065044" y="835819"/>
            <a:ext cx="12700" cy="1290638"/>
          </a:xfrm>
          <a:prstGeom prst="curvedConnector4">
            <a:avLst>
              <a:gd name="adj1" fmla="val -1787500"/>
              <a:gd name="adj2" fmla="val 73676"/>
            </a:avLst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38" name="AutoShape 36"/>
          <p:cNvCxnSpPr>
            <a:cxnSpLocks noChangeShapeType="1"/>
            <a:endCxn id="22" idx="5"/>
          </p:cNvCxnSpPr>
          <p:nvPr/>
        </p:nvCxnSpPr>
        <p:spPr bwMode="auto">
          <a:xfrm rot="5400000">
            <a:off x="5419726" y="1497012"/>
            <a:ext cx="1306512" cy="128746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39" name="AutoShape 37"/>
          <p:cNvCxnSpPr>
            <a:cxnSpLocks noChangeShapeType="1"/>
            <a:endCxn id="28" idx="4"/>
          </p:cNvCxnSpPr>
          <p:nvPr/>
        </p:nvCxnSpPr>
        <p:spPr bwMode="auto">
          <a:xfrm rot="5400000">
            <a:off x="5734051" y="1165225"/>
            <a:ext cx="66040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0" name="AutoShape 38"/>
          <p:cNvCxnSpPr>
            <a:cxnSpLocks noChangeShapeType="1"/>
            <a:endCxn id="24" idx="5"/>
          </p:cNvCxnSpPr>
          <p:nvPr/>
        </p:nvCxnSpPr>
        <p:spPr bwMode="auto">
          <a:xfrm rot="5400000">
            <a:off x="5086351" y="1824037"/>
            <a:ext cx="1966912" cy="12938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1" name="AutoShape 39"/>
          <p:cNvCxnSpPr>
            <a:cxnSpLocks noChangeShapeType="1"/>
            <a:endCxn id="26" idx="4"/>
          </p:cNvCxnSpPr>
          <p:nvPr/>
        </p:nvCxnSpPr>
        <p:spPr bwMode="auto">
          <a:xfrm rot="5400000">
            <a:off x="4902201" y="1997075"/>
            <a:ext cx="2324100" cy="13049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42" name="AutoShape 40"/>
          <p:cNvCxnSpPr>
            <a:cxnSpLocks noChangeShapeType="1"/>
            <a:endCxn id="35" idx="5"/>
          </p:cNvCxnSpPr>
          <p:nvPr/>
        </p:nvCxnSpPr>
        <p:spPr bwMode="auto">
          <a:xfrm rot="5400000">
            <a:off x="5253038" y="1665288"/>
            <a:ext cx="1641475" cy="12858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7766050" y="3052763"/>
            <a:ext cx="855663" cy="301625"/>
            <a:chOff x="4254" y="2496"/>
            <a:chExt cx="586" cy="190"/>
          </a:xfrm>
        </p:grpSpPr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4254" y="2496"/>
              <a:ext cx="586" cy="190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Policy</a:t>
              </a:r>
            </a:p>
            <a:p>
              <a:pPr algn="ctr"/>
              <a:endParaRPr lang="en-US" sz="600">
                <a:solidFill>
                  <a:srgbClr val="120C80"/>
                </a:solidFill>
              </a:endParaRPr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>
              <a:off x="4271" y="2578"/>
              <a:ext cx="555" cy="95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Access Privilege</a:t>
              </a:r>
            </a:p>
          </p:txBody>
        </p:sp>
      </p:grp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762875" y="1693863"/>
            <a:ext cx="531813" cy="173037"/>
          </a:xfrm>
          <a:prstGeom prst="rect">
            <a:avLst/>
          </a:prstGeom>
          <a:solidFill>
            <a:srgbClr val="3366FF">
              <a:alpha val="82001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>
                <a:solidFill>
                  <a:srgbClr val="120C80"/>
                </a:solidFill>
              </a:rPr>
              <a:t>Person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762875" y="1906588"/>
            <a:ext cx="433388" cy="173037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>
                <a:solidFill>
                  <a:srgbClr val="120C80"/>
                </a:solidFill>
              </a:rPr>
              <a:t>Role</a:t>
            </a:r>
            <a:endParaRPr lang="en-US" sz="600">
              <a:solidFill>
                <a:srgbClr val="120C80"/>
              </a:solidFill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762875" y="2119313"/>
            <a:ext cx="574675" cy="173037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sz="600">
                <a:solidFill>
                  <a:srgbClr val="120C80"/>
                </a:solidFill>
              </a:rPr>
              <a:t>Project</a:t>
            </a:r>
            <a:endParaRPr lang="en-US" sz="600">
              <a:solidFill>
                <a:srgbClr val="120C80"/>
              </a:solidFill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7762875" y="2339975"/>
            <a:ext cx="682625" cy="173038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600">
                <a:solidFill>
                  <a:srgbClr val="120C80"/>
                </a:solidFill>
              </a:rPr>
              <a:t>Organization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762875" y="2560638"/>
            <a:ext cx="855663" cy="173037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>
                <a:solidFill>
                  <a:srgbClr val="000000"/>
                </a:solidFill>
              </a:rPr>
              <a:t>Security Context</a:t>
            </a:r>
            <a:endParaRPr lang="en-US" sz="60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7772400" y="2770188"/>
            <a:ext cx="760413" cy="190500"/>
            <a:chOff x="4703" y="1820"/>
            <a:chExt cx="479" cy="120"/>
          </a:xfrm>
        </p:grpSpPr>
        <p:cxnSp>
          <p:nvCxnSpPr>
            <p:cNvPr id="52" name="AutoShape 51"/>
            <p:cNvCxnSpPr>
              <a:cxnSpLocks noChangeShapeType="1"/>
            </p:cNvCxnSpPr>
            <p:nvPr/>
          </p:nvCxnSpPr>
          <p:spPr bwMode="auto">
            <a:xfrm>
              <a:off x="4703" y="1940"/>
              <a:ext cx="47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4760" y="1820"/>
              <a:ext cx="309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IsParentOf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7767638" y="4352925"/>
            <a:ext cx="760412" cy="190500"/>
            <a:chOff x="4783" y="2999"/>
            <a:chExt cx="479" cy="120"/>
          </a:xfrm>
        </p:grpSpPr>
        <p:cxnSp>
          <p:nvCxnSpPr>
            <p:cNvPr id="55" name="AutoShape 54"/>
            <p:cNvCxnSpPr>
              <a:cxnSpLocks noChangeShapeType="1"/>
            </p:cNvCxnSpPr>
            <p:nvPr/>
          </p:nvCxnSpPr>
          <p:spPr bwMode="auto">
            <a:xfrm>
              <a:off x="4783" y="3119"/>
              <a:ext cx="479" cy="0"/>
            </a:xfrm>
            <a:prstGeom prst="straightConnector1">
              <a:avLst/>
            </a:prstGeom>
            <a:noFill/>
            <a:ln w="15875">
              <a:solidFill>
                <a:srgbClr val="FF6600"/>
              </a:solidFill>
              <a:round/>
              <a:headEnd/>
              <a:tailEnd type="diamond" w="med" len="med"/>
            </a:ln>
            <a:effectLst/>
          </p:spPr>
        </p:cxnSp>
        <p:sp>
          <p:nvSpPr>
            <p:cNvPr id="56" name="Text Box 55"/>
            <p:cNvSpPr txBox="1">
              <a:spLocks noChangeArrowheads="1"/>
            </p:cNvSpPr>
            <p:nvPr/>
          </p:nvSpPr>
          <p:spPr bwMode="auto">
            <a:xfrm>
              <a:off x="4836" y="2999"/>
              <a:ext cx="326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IsOwnedBy</a:t>
              </a:r>
            </a:p>
          </p:txBody>
        </p:sp>
      </p:grpSp>
      <p:sp>
        <p:nvSpPr>
          <p:cNvPr id="57" name="AutoShape 56"/>
          <p:cNvSpPr>
            <a:spLocks noChangeArrowheads="1"/>
          </p:cNvSpPr>
          <p:nvPr/>
        </p:nvSpPr>
        <p:spPr bwMode="auto">
          <a:xfrm>
            <a:off x="7775575" y="4140200"/>
            <a:ext cx="539750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PLM Data</a:t>
            </a:r>
          </a:p>
        </p:txBody>
      </p:sp>
      <p:grpSp>
        <p:nvGrpSpPr>
          <p:cNvPr id="58" name="Group 92"/>
          <p:cNvGrpSpPr/>
          <p:nvPr/>
        </p:nvGrpSpPr>
        <p:grpSpPr>
          <a:xfrm>
            <a:off x="7766050" y="3629319"/>
            <a:ext cx="760413" cy="190206"/>
            <a:chOff x="7766050" y="3629319"/>
            <a:chExt cx="760413" cy="190206"/>
          </a:xfrm>
        </p:grpSpPr>
        <p:cxnSp>
          <p:nvCxnSpPr>
            <p:cNvPr id="59" name="AutoShape 58"/>
            <p:cNvCxnSpPr>
              <a:cxnSpLocks noChangeShapeType="1"/>
            </p:cNvCxnSpPr>
            <p:nvPr/>
          </p:nvCxnSpPr>
          <p:spPr bwMode="auto">
            <a:xfrm>
              <a:off x="7766050" y="3819525"/>
              <a:ext cx="76041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7772400" y="3629319"/>
              <a:ext cx="690563" cy="1841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 dirty="0" err="1">
                  <a:solidFill>
                    <a:srgbClr val="120C80"/>
                  </a:solidFill>
                </a:rPr>
                <a:t>GrantsAccessTo</a:t>
              </a:r>
              <a:endParaRPr lang="en-US" sz="600" b="0" dirty="0">
                <a:solidFill>
                  <a:srgbClr val="120C80"/>
                </a:solidFill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7767638" y="3860800"/>
            <a:ext cx="760412" cy="190500"/>
            <a:chOff x="4835" y="2850"/>
            <a:chExt cx="479" cy="120"/>
          </a:xfrm>
        </p:grpSpPr>
        <p:cxnSp>
          <p:nvCxnSpPr>
            <p:cNvPr id="62" name="AutoShape 61"/>
            <p:cNvCxnSpPr>
              <a:cxnSpLocks noChangeShapeType="1"/>
            </p:cNvCxnSpPr>
            <p:nvPr/>
          </p:nvCxnSpPr>
          <p:spPr bwMode="auto">
            <a:xfrm>
              <a:off x="4835" y="2970"/>
              <a:ext cx="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</p:cxn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4908" y="2850"/>
              <a:ext cx="295" cy="1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36000" bIns="46800">
              <a:spAutoFit/>
            </a:bodyPr>
            <a:lstStyle/>
            <a:p>
              <a:pPr algn="ctr"/>
              <a:r>
                <a:rPr lang="en-US" sz="600" b="0">
                  <a:solidFill>
                    <a:srgbClr val="120C80"/>
                  </a:solidFill>
                </a:rPr>
                <a:t>AppliesTo</a:t>
              </a:r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773988" y="3422650"/>
            <a:ext cx="1033462" cy="173038"/>
          </a:xfrm>
          <a:prstGeom prst="rect">
            <a:avLst/>
          </a:prstGeom>
          <a:solidFill>
            <a:srgbClr val="FFFF99">
              <a:alpha val="19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Access Inheritance Scope</a:t>
            </a: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7767638" y="4635500"/>
            <a:ext cx="914400" cy="173038"/>
          </a:xfrm>
          <a:prstGeom prst="rect">
            <a:avLst/>
          </a:prstGeom>
          <a:solidFill>
            <a:srgbClr val="FF6600">
              <a:alpha val="28999"/>
            </a:srgbClr>
          </a:solidFill>
          <a:ln w="9525" algn="ctr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Accessible PLM Data</a:t>
            </a: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3111500" y="4694238"/>
            <a:ext cx="1362075" cy="168275"/>
          </a:xfrm>
          <a:prstGeom prst="rect">
            <a:avLst/>
          </a:prstGeom>
          <a:solidFill>
            <a:srgbClr val="33CC33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4981" tIns="37490" rIns="74981" bIns="37490" anchor="ctr"/>
          <a:lstStyle/>
          <a:p>
            <a:pPr algn="ctr"/>
            <a:r>
              <a:rPr lang="fr-FR" sz="600" b="1" dirty="0" err="1" smtClean="0">
                <a:solidFill>
                  <a:srgbClr val="000000"/>
                </a:solidFill>
              </a:rPr>
              <a:t>Designer.Structure</a:t>
            </a:r>
            <a:r>
              <a:rPr lang="fr-FR" sz="600" b="1" dirty="0" smtClean="0">
                <a:solidFill>
                  <a:srgbClr val="000000"/>
                </a:solidFill>
              </a:rPr>
              <a:t>.</a:t>
            </a:r>
            <a:r>
              <a:rPr lang="fr-FR" sz="600" b="1" dirty="0" err="1" smtClean="0">
                <a:solidFill>
                  <a:srgbClr val="000000"/>
                </a:solidFill>
              </a:rPr>
              <a:t>Airframe</a:t>
            </a:r>
            <a:endParaRPr lang="en-US" sz="1200" b="1" dirty="0">
              <a:solidFill>
                <a:srgbClr val="120C80"/>
              </a:solidFill>
            </a:endParaRPr>
          </a:p>
        </p:txBody>
      </p:sp>
      <p:cxnSp>
        <p:nvCxnSpPr>
          <p:cNvPr id="67" name="AutoShape 67"/>
          <p:cNvCxnSpPr>
            <a:cxnSpLocks noChangeShapeType="1"/>
            <a:stCxn id="30" idx="3"/>
            <a:endCxn id="66" idx="1"/>
          </p:cNvCxnSpPr>
          <p:nvPr/>
        </p:nvCxnSpPr>
        <p:spPr bwMode="auto">
          <a:xfrm>
            <a:off x="2581275" y="4083050"/>
            <a:ext cx="530225" cy="6953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68" name="AutoShape 68"/>
          <p:cNvCxnSpPr>
            <a:cxnSpLocks noChangeShapeType="1"/>
            <a:stCxn id="69" idx="3"/>
            <a:endCxn id="66" idx="1"/>
          </p:cNvCxnSpPr>
          <p:nvPr/>
        </p:nvCxnSpPr>
        <p:spPr bwMode="auto">
          <a:xfrm>
            <a:off x="2192338" y="4778375"/>
            <a:ext cx="91916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1603375" y="4691063"/>
            <a:ext cx="588963" cy="173037"/>
          </a:xfrm>
          <a:prstGeom prst="rect">
            <a:avLst/>
          </a:prstGeom>
          <a:solidFill>
            <a:srgbClr val="9999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fr-FR" sz="600" b="1">
                <a:solidFill>
                  <a:srgbClr val="120C80"/>
                </a:solidFill>
              </a:rPr>
              <a:t>Designer</a:t>
            </a:r>
            <a:endParaRPr lang="en-US" sz="1200" b="1">
              <a:solidFill>
                <a:srgbClr val="120C80"/>
              </a:solidFill>
            </a:endParaRPr>
          </a:p>
        </p:txBody>
      </p: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6107113" y="762000"/>
            <a:ext cx="1217612" cy="725488"/>
            <a:chOff x="3716" y="1997"/>
            <a:chExt cx="767" cy="457"/>
          </a:xfrm>
        </p:grpSpPr>
        <p:sp>
          <p:nvSpPr>
            <p:cNvPr id="71" name="AutoShape 71"/>
            <p:cNvSpPr>
              <a:spLocks noChangeArrowheads="1"/>
            </p:cNvSpPr>
            <p:nvPr/>
          </p:nvSpPr>
          <p:spPr bwMode="auto">
            <a:xfrm>
              <a:off x="3716" y="1997"/>
              <a:ext cx="767" cy="457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 dirty="0">
                  <a:solidFill>
                    <a:srgbClr val="120C80"/>
                  </a:solidFill>
                </a:rPr>
                <a:t>Part</a:t>
              </a:r>
            </a:p>
            <a:p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72" name="AutoShape 72"/>
            <p:cNvSpPr>
              <a:spLocks noChangeArrowheads="1"/>
            </p:cNvSpPr>
            <p:nvPr/>
          </p:nvSpPr>
          <p:spPr bwMode="auto">
            <a:xfrm>
              <a:off x="3739" y="2079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 dirty="0">
                  <a:solidFill>
                    <a:srgbClr val="120C80"/>
                  </a:solidFill>
                </a:rPr>
                <a:t>Access: Read</a:t>
              </a:r>
            </a:p>
            <a:p>
              <a:r>
                <a:rPr lang="en-US" sz="600" dirty="0">
                  <a:solidFill>
                    <a:srgbClr val="120C80"/>
                  </a:solidFill>
                </a:rPr>
                <a:t>Filter: </a:t>
              </a:r>
              <a:r>
                <a:rPr lang="en-US" sz="600" dirty="0" err="1" smtClean="0">
                  <a:solidFill>
                    <a:srgbClr val="120C80"/>
                  </a:solidFill>
                </a:rPr>
                <a:t>MyOrgDescendantData</a:t>
              </a:r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73" name="AutoShape 73"/>
            <p:cNvSpPr>
              <a:spLocks noChangeArrowheads="1"/>
            </p:cNvSpPr>
            <p:nvPr/>
          </p:nvSpPr>
          <p:spPr bwMode="auto">
            <a:xfrm>
              <a:off x="3742" y="2265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>
                  <a:solidFill>
                    <a:srgbClr val="120C80"/>
                  </a:solidFill>
                </a:rPr>
                <a:t>Access: Read,Modify</a:t>
              </a:r>
            </a:p>
            <a:p>
              <a:r>
                <a:rPr lang="en-US" sz="600">
                  <a:solidFill>
                    <a:srgbClr val="120C80"/>
                  </a:solidFill>
                </a:rPr>
                <a:t>Filter: MyData</a:t>
              </a:r>
            </a:p>
          </p:txBody>
        </p:sp>
      </p:grpSp>
      <p:cxnSp>
        <p:nvCxnSpPr>
          <p:cNvPr id="74" name="AutoShape 74"/>
          <p:cNvCxnSpPr>
            <a:cxnSpLocks noChangeShapeType="1"/>
            <a:endCxn id="5" idx="0"/>
          </p:cNvCxnSpPr>
          <p:nvPr/>
        </p:nvCxnSpPr>
        <p:spPr bwMode="auto">
          <a:xfrm rot="10800000" flipV="1">
            <a:off x="1125538" y="1027112"/>
            <a:ext cx="5018090" cy="549276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AutoShape 76"/>
          <p:cNvSpPr>
            <a:spLocks noChangeArrowheads="1"/>
          </p:cNvSpPr>
          <p:nvPr/>
        </p:nvSpPr>
        <p:spPr bwMode="auto">
          <a:xfrm>
            <a:off x="4919663" y="4059238"/>
            <a:ext cx="512762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Part 7</a:t>
            </a:r>
          </a:p>
        </p:txBody>
      </p:sp>
      <p:cxnSp>
        <p:nvCxnSpPr>
          <p:cNvPr id="77" name="AutoShape 77"/>
          <p:cNvCxnSpPr>
            <a:cxnSpLocks noChangeShapeType="1"/>
            <a:stCxn id="76" idx="2"/>
          </p:cNvCxnSpPr>
          <p:nvPr/>
        </p:nvCxnSpPr>
        <p:spPr bwMode="auto">
          <a:xfrm rot="10800000" flipV="1">
            <a:off x="4518025" y="4152900"/>
            <a:ext cx="401638" cy="95250"/>
          </a:xfrm>
          <a:prstGeom prst="curvedConnector3">
            <a:avLst>
              <a:gd name="adj1" fmla="val 49801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78" name="AutoShape 78"/>
          <p:cNvCxnSpPr>
            <a:cxnSpLocks noChangeShapeType="1"/>
            <a:endCxn id="76" idx="5"/>
          </p:cNvCxnSpPr>
          <p:nvPr/>
        </p:nvCxnSpPr>
        <p:spPr bwMode="auto">
          <a:xfrm rot="5400000">
            <a:off x="4749006" y="2170907"/>
            <a:ext cx="2651125" cy="12842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sp>
        <p:nvSpPr>
          <p:cNvPr id="79" name="AutoShape 79"/>
          <p:cNvSpPr>
            <a:spLocks noChangeArrowheads="1"/>
          </p:cNvSpPr>
          <p:nvPr/>
        </p:nvSpPr>
        <p:spPr bwMode="auto">
          <a:xfrm>
            <a:off x="4914900" y="239712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2</a:t>
            </a:r>
          </a:p>
        </p:txBody>
      </p:sp>
      <p:sp>
        <p:nvSpPr>
          <p:cNvPr id="80" name="AutoShape 80"/>
          <p:cNvSpPr>
            <a:spLocks noChangeArrowheads="1"/>
          </p:cNvSpPr>
          <p:nvPr/>
        </p:nvSpPr>
        <p:spPr bwMode="auto">
          <a:xfrm>
            <a:off x="4908550" y="1735138"/>
            <a:ext cx="512763" cy="173037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Product 1</a:t>
            </a:r>
          </a:p>
        </p:txBody>
      </p:sp>
      <p:cxnSp>
        <p:nvCxnSpPr>
          <p:cNvPr id="81" name="AutoShape 81"/>
          <p:cNvCxnSpPr>
            <a:cxnSpLocks noChangeShapeType="1"/>
            <a:stCxn id="80" idx="2"/>
          </p:cNvCxnSpPr>
          <p:nvPr/>
        </p:nvCxnSpPr>
        <p:spPr bwMode="auto">
          <a:xfrm rot="10800000" flipV="1">
            <a:off x="2062163" y="1828800"/>
            <a:ext cx="2846387" cy="182563"/>
          </a:xfrm>
          <a:prstGeom prst="curvedConnector3">
            <a:avLst>
              <a:gd name="adj1" fmla="val 49972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82" name="AutoShape 82"/>
          <p:cNvCxnSpPr>
            <a:cxnSpLocks noChangeShapeType="1"/>
            <a:stCxn id="79" idx="2"/>
            <a:endCxn id="12" idx="3"/>
          </p:cNvCxnSpPr>
          <p:nvPr/>
        </p:nvCxnSpPr>
        <p:spPr bwMode="auto">
          <a:xfrm rot="10800000">
            <a:off x="2155825" y="2341563"/>
            <a:ext cx="2759075" cy="149225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sp>
        <p:nvSpPr>
          <p:cNvPr id="83" name="AutoShape 83"/>
          <p:cNvSpPr>
            <a:spLocks noChangeArrowheads="1"/>
          </p:cNvSpPr>
          <p:nvPr/>
        </p:nvSpPr>
        <p:spPr bwMode="auto">
          <a:xfrm>
            <a:off x="4918075" y="4384675"/>
            <a:ext cx="512763" cy="173038"/>
          </a:xfrm>
          <a:prstGeom prst="cube">
            <a:avLst>
              <a:gd name="adj" fmla="val 7532"/>
            </a:avLst>
          </a:prstGeom>
          <a:solidFill>
            <a:srgbClr val="FF6600">
              <a:alpha val="57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36000" bIns="46800" anchor="ctr"/>
          <a:lstStyle/>
          <a:p>
            <a:pPr algn="ctr"/>
            <a:r>
              <a:rPr lang="en-US" sz="600" b="0" dirty="0">
                <a:solidFill>
                  <a:srgbClr val="120C80"/>
                </a:solidFill>
              </a:rPr>
              <a:t>Product 3</a:t>
            </a:r>
          </a:p>
        </p:txBody>
      </p:sp>
      <p:cxnSp>
        <p:nvCxnSpPr>
          <p:cNvPr id="84" name="AutoShape 84"/>
          <p:cNvCxnSpPr>
            <a:cxnSpLocks noChangeShapeType="1"/>
            <a:stCxn id="83" idx="2"/>
          </p:cNvCxnSpPr>
          <p:nvPr/>
        </p:nvCxnSpPr>
        <p:spPr bwMode="auto">
          <a:xfrm rot="10800000">
            <a:off x="4518025" y="4248150"/>
            <a:ext cx="400050" cy="230188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rgbClr val="FF6600"/>
            </a:solidFill>
            <a:round/>
            <a:headEnd/>
            <a:tailEnd type="diamond" w="med" len="med"/>
          </a:ln>
          <a:effectLst/>
        </p:spPr>
      </p:cxnSp>
      <p:cxnSp>
        <p:nvCxnSpPr>
          <p:cNvPr id="85" name="AutoShape 85"/>
          <p:cNvCxnSpPr>
            <a:cxnSpLocks noChangeShapeType="1"/>
          </p:cNvCxnSpPr>
          <p:nvPr/>
        </p:nvCxnSpPr>
        <p:spPr bwMode="auto">
          <a:xfrm>
            <a:off x="7799388" y="5138738"/>
            <a:ext cx="7604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ffectLst/>
        </p:spPr>
      </p:cxnSp>
      <p:sp>
        <p:nvSpPr>
          <p:cNvPr id="86" name="Text Box 86"/>
          <p:cNvSpPr txBox="1">
            <a:spLocks noChangeArrowheads="1"/>
          </p:cNvSpPr>
          <p:nvPr/>
        </p:nvSpPr>
        <p:spPr bwMode="auto">
          <a:xfrm>
            <a:off x="7843838" y="4948238"/>
            <a:ext cx="611187" cy="184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36000" bIns="46800">
            <a:spAutoFit/>
          </a:bodyPr>
          <a:lstStyle/>
          <a:p>
            <a:pPr algn="ctr"/>
            <a:r>
              <a:rPr lang="en-US" sz="600" b="0">
                <a:solidFill>
                  <a:srgbClr val="120C80"/>
                </a:solidFill>
              </a:rPr>
              <a:t>Associated To</a:t>
            </a:r>
          </a:p>
        </p:txBody>
      </p:sp>
      <p:cxnSp>
        <p:nvCxnSpPr>
          <p:cNvPr id="87" name="AutoShape 87"/>
          <p:cNvCxnSpPr>
            <a:cxnSpLocks noChangeShapeType="1"/>
            <a:stCxn id="12" idx="1"/>
            <a:endCxn id="34" idx="1"/>
          </p:cNvCxnSpPr>
          <p:nvPr/>
        </p:nvCxnSpPr>
        <p:spPr bwMode="auto">
          <a:xfrm rot="10800000" flipH="1" flipV="1">
            <a:off x="1368425" y="2341563"/>
            <a:ext cx="1741488" cy="1379537"/>
          </a:xfrm>
          <a:prstGeom prst="curvedConnector3">
            <a:avLst>
              <a:gd name="adj1" fmla="val -13125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88" name="AutoShape 88"/>
          <p:cNvCxnSpPr>
            <a:cxnSpLocks noChangeShapeType="1"/>
            <a:stCxn id="12" idx="1"/>
            <a:endCxn id="66" idx="1"/>
          </p:cNvCxnSpPr>
          <p:nvPr/>
        </p:nvCxnSpPr>
        <p:spPr bwMode="auto">
          <a:xfrm rot="10800000" flipH="1" flipV="1">
            <a:off x="1368425" y="2341563"/>
            <a:ext cx="1743075" cy="2436812"/>
          </a:xfrm>
          <a:prstGeom prst="curvedConnector3">
            <a:avLst>
              <a:gd name="adj1" fmla="val -29421"/>
            </a:avLst>
          </a:prstGeom>
          <a:noFill/>
          <a:ln w="9525">
            <a:solidFill>
              <a:schemeClr val="accent2"/>
            </a:solidFill>
            <a:round/>
            <a:headEnd type="none" w="med" len="med"/>
            <a:tailEnd type="arrow" w="med" len="med"/>
          </a:ln>
          <a:effectLst/>
        </p:spPr>
      </p:cxnSp>
      <p:cxnSp>
        <p:nvCxnSpPr>
          <p:cNvPr id="75" name="AutoShape 75"/>
          <p:cNvCxnSpPr>
            <a:cxnSpLocks noChangeShapeType="1"/>
            <a:endCxn id="66" idx="3"/>
          </p:cNvCxnSpPr>
          <p:nvPr/>
        </p:nvCxnSpPr>
        <p:spPr bwMode="auto">
          <a:xfrm rot="10800000" flipV="1">
            <a:off x="4473575" y="1322388"/>
            <a:ext cx="1674813" cy="3455987"/>
          </a:xfrm>
          <a:prstGeom prst="curvedConnector3">
            <a:avLst>
              <a:gd name="adj1" fmla="val 49954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AutoShape 9"/>
          <p:cNvCxnSpPr>
            <a:cxnSpLocks noChangeShapeType="1"/>
            <a:stCxn id="9" idx="1"/>
            <a:endCxn id="66" idx="0"/>
          </p:cNvCxnSpPr>
          <p:nvPr/>
        </p:nvCxnSpPr>
        <p:spPr bwMode="auto">
          <a:xfrm rot="10800000" flipV="1">
            <a:off x="3792538" y="4248150"/>
            <a:ext cx="341312" cy="446088"/>
          </a:xfrm>
          <a:prstGeom prst="curvedConnector2">
            <a:avLst/>
          </a:prstGeom>
          <a:noFill/>
          <a:ln w="9525">
            <a:solidFill>
              <a:srgbClr val="006600"/>
            </a:solidFill>
            <a:round/>
            <a:headEnd type="arrow" w="med" len="med"/>
            <a:tailEnd/>
          </a:ln>
          <a:effectLst/>
        </p:spPr>
      </p:cxnSp>
      <p:cxnSp>
        <p:nvCxnSpPr>
          <p:cNvPr id="91" name="AutoShape 82"/>
          <p:cNvCxnSpPr>
            <a:cxnSpLocks noChangeShapeType="1"/>
          </p:cNvCxnSpPr>
          <p:nvPr/>
        </p:nvCxnSpPr>
        <p:spPr bwMode="auto">
          <a:xfrm rot="5400000" flipH="1">
            <a:off x="4950620" y="2285206"/>
            <a:ext cx="2233612" cy="12922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grpSp>
        <p:nvGrpSpPr>
          <p:cNvPr id="92" name="Group 83"/>
          <p:cNvGrpSpPr>
            <a:grpSpLocks/>
          </p:cNvGrpSpPr>
          <p:nvPr/>
        </p:nvGrpSpPr>
        <p:grpSpPr bwMode="auto">
          <a:xfrm>
            <a:off x="6103938" y="4048125"/>
            <a:ext cx="1217612" cy="428625"/>
            <a:chOff x="3739" y="2626"/>
            <a:chExt cx="767" cy="270"/>
          </a:xfrm>
        </p:grpSpPr>
        <p:sp>
          <p:nvSpPr>
            <p:cNvPr id="93" name="AutoShape 84"/>
            <p:cNvSpPr>
              <a:spLocks noChangeArrowheads="1"/>
            </p:cNvSpPr>
            <p:nvPr/>
          </p:nvSpPr>
          <p:spPr bwMode="auto">
            <a:xfrm>
              <a:off x="3739" y="2626"/>
              <a:ext cx="767" cy="270"/>
            </a:xfrm>
            <a:prstGeom prst="roundRect">
              <a:avLst>
                <a:gd name="adj" fmla="val 5083"/>
              </a:avLst>
            </a:prstGeom>
            <a:solidFill>
              <a:srgbClr val="FFFF99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 dirty="0" err="1">
                  <a:solidFill>
                    <a:srgbClr val="120C80"/>
                  </a:solidFill>
                </a:rPr>
                <a:t>Policy_Product</a:t>
              </a:r>
              <a:endParaRPr lang="en-US" sz="600" dirty="0">
                <a:solidFill>
                  <a:srgbClr val="120C80"/>
                </a:solidFill>
              </a:endParaRPr>
            </a:p>
            <a:p>
              <a:endParaRPr lang="en-US" sz="600" dirty="0">
                <a:solidFill>
                  <a:srgbClr val="120C80"/>
                </a:solidFill>
              </a:endParaRPr>
            </a:p>
          </p:txBody>
        </p:sp>
        <p:sp>
          <p:nvSpPr>
            <p:cNvPr id="94" name="AutoShape 85"/>
            <p:cNvSpPr>
              <a:spLocks noChangeArrowheads="1"/>
            </p:cNvSpPr>
            <p:nvPr/>
          </p:nvSpPr>
          <p:spPr bwMode="auto">
            <a:xfrm>
              <a:off x="3762" y="2708"/>
              <a:ext cx="723" cy="169"/>
            </a:xfrm>
            <a:prstGeom prst="roundRect">
              <a:avLst>
                <a:gd name="adj" fmla="val 11352"/>
              </a:avLst>
            </a:prstGeom>
            <a:solidFill>
              <a:srgbClr val="FFFF99">
                <a:alpha val="32001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r>
                <a:rPr lang="en-US" sz="600">
                  <a:solidFill>
                    <a:srgbClr val="120C80"/>
                  </a:solidFill>
                </a:rPr>
                <a:t>Access: Read</a:t>
              </a:r>
            </a:p>
            <a:p>
              <a:r>
                <a:rPr lang="en-US" sz="600">
                  <a:solidFill>
                    <a:srgbClr val="120C80"/>
                  </a:solidFill>
                </a:rPr>
                <a:t>Filter: MyOrgDescendantData</a:t>
              </a:r>
            </a:p>
          </p:txBody>
        </p:sp>
      </p:grpSp>
      <p:cxnSp>
        <p:nvCxnSpPr>
          <p:cNvPr id="96" name="AutoShape 86"/>
          <p:cNvCxnSpPr>
            <a:cxnSpLocks noChangeShapeType="1"/>
          </p:cNvCxnSpPr>
          <p:nvPr/>
        </p:nvCxnSpPr>
        <p:spPr bwMode="auto">
          <a:xfrm rot="5400000" flipH="1">
            <a:off x="5285582" y="2620169"/>
            <a:ext cx="1557337" cy="1298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</p:cxnSp>
      <p:cxnSp>
        <p:nvCxnSpPr>
          <p:cNvPr id="97" name="AutoShape 88"/>
          <p:cNvCxnSpPr>
            <a:cxnSpLocks noChangeShapeType="1"/>
          </p:cNvCxnSpPr>
          <p:nvPr/>
        </p:nvCxnSpPr>
        <p:spPr bwMode="auto">
          <a:xfrm rot="10800000" flipV="1">
            <a:off x="4473575" y="4313238"/>
            <a:ext cx="1666875" cy="465137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38200" y="51974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8200" y="53787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38200" y="5574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29574" y="5726668"/>
            <a:ext cx="39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Blip>
                <a:blip r:embed="rId3"/>
              </a:buBlip>
            </a:pP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14488" y="1504950"/>
            <a:ext cx="522287" cy="4667250"/>
          </a:xfrm>
          <a:prstGeom prst="rect">
            <a:avLst/>
          </a:prstGeom>
          <a:solidFill>
            <a:srgbClr val="FFCC00"/>
          </a:solidFill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257425" y="354582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Security Illustration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801091" y="160020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2252663" y="1600200"/>
            <a:ext cx="5329237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Objective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2254250" y="257694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P&amp;O - Concepts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gray">
          <a:xfrm>
            <a:off x="2254250" y="209386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Customer Security Constraints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254250" y="3066012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Data Model - Security Relationship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2260887" y="4473742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Deployment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gray">
          <a:xfrm>
            <a:off x="2260887" y="513152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OOTB P&amp;O and Security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2258289" y="561851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Customization Best Practices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794165" y="209386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2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1794165" y="2576946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3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1794165" y="3066012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4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1794165" y="354193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5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1922418" y="4473742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6.1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1801092" y="513152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7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01092" y="5616444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8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2251980" y="400812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Deployment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1785258" y="400812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2260887" y="4795960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Deployment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1922418" y="4795960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6.2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14488" y="1504950"/>
            <a:ext cx="522287" cy="4667250"/>
          </a:xfrm>
          <a:prstGeom prst="rect">
            <a:avLst/>
          </a:prstGeom>
          <a:solidFill>
            <a:srgbClr val="FFCC00"/>
          </a:solidFill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257425" y="354582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Illustration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801091" y="160020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2252663" y="1600200"/>
            <a:ext cx="5329237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Objective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2254250" y="257694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- Concepts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gray">
          <a:xfrm>
            <a:off x="2254250" y="209386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Customer Security Constraints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254250" y="3066012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Data Model - Security Relationship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2260887" y="4473742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Deployment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gray">
          <a:xfrm>
            <a:off x="2260887" y="513152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OOTB P&amp;O and Security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2258289" y="561851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Customization Best Practices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794165" y="209386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2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1794165" y="2576946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3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1794165" y="3066012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4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1794165" y="354193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5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1922418" y="4473742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6.1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1801092" y="513152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7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01092" y="5616444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8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2251980" y="400812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Deployment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1785258" y="400812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2260887" y="4795960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Deployment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1922418" y="4795960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6.2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86288" y="2920999"/>
            <a:ext cx="1357312" cy="2395538"/>
            <a:chOff x="1583" y="1865"/>
            <a:chExt cx="266" cy="18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 cap="rnd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3175953" y="2920999"/>
            <a:ext cx="1338262" cy="2404800"/>
            <a:chOff x="1583" y="1865"/>
            <a:chExt cx="266" cy="183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 cap="rnd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86000" y="1184275"/>
            <a:ext cx="1422400" cy="1000125"/>
          </a:xfrm>
          <a:prstGeom prst="rect">
            <a:avLst/>
          </a:prstGeom>
          <a:noFill/>
          <a:ln w="28575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36000" bIns="46800"/>
          <a:lstStyle/>
          <a:p>
            <a:r>
              <a:rPr lang="en-US" sz="1600" smtClean="0"/>
              <a:t>VPM Modeling</a:t>
            </a:r>
            <a:endParaRPr lang="en-US" sz="1600" b="0">
              <a:solidFill>
                <a:srgbClr val="120C8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2381" y="2420938"/>
            <a:ext cx="8901113" cy="3286125"/>
          </a:xfrm>
          <a:prstGeom prst="rect">
            <a:avLst/>
          </a:prstGeom>
          <a:noFill/>
          <a:ln w="28575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36000" bIns="46800"/>
          <a:lstStyle/>
          <a:p>
            <a:r>
              <a:rPr lang="en-US" sz="2000" b="0" dirty="0" smtClean="0">
                <a:solidFill>
                  <a:srgbClr val="120C80"/>
                </a:solidFill>
              </a:rPr>
              <a:t>V6 Customization Blocks</a:t>
            </a:r>
            <a:endParaRPr lang="en-US" sz="2000" b="0" dirty="0">
              <a:solidFill>
                <a:srgbClr val="120C80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29550" y="2906713"/>
            <a:ext cx="1112783" cy="276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Common P&amp;O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810000" y="1184275"/>
            <a:ext cx="3175000" cy="1000125"/>
          </a:xfrm>
          <a:prstGeom prst="rect">
            <a:avLst/>
          </a:prstGeom>
          <a:noFill/>
          <a:ln w="28575" algn="ctr">
            <a:solidFill>
              <a:srgbClr val="3366FF"/>
            </a:solidFill>
            <a:miter lim="800000"/>
            <a:headEnd/>
            <a:tailEnd/>
          </a:ln>
        </p:spPr>
        <p:txBody>
          <a:bodyPr lIns="90000" tIns="46800" rIns="36000" bIns="46800"/>
          <a:lstStyle/>
          <a:p>
            <a:r>
              <a:rPr lang="en-US" sz="1600" smtClean="0"/>
              <a:t>xBOM/Governance Modeling</a:t>
            </a:r>
            <a:endParaRPr lang="en-US" sz="1600" b="0">
              <a:solidFill>
                <a:srgbClr val="120C80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75175" y="2906713"/>
            <a:ext cx="1311555" cy="276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Common Security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643187" y="1524000"/>
            <a:ext cx="78105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Ematri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4419600"/>
            <a:ext cx="8445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7493000" y="2909886"/>
            <a:ext cx="1443037" cy="2404800"/>
            <a:chOff x="1583" y="1865"/>
            <a:chExt cx="266" cy="183"/>
          </a:xfrm>
        </p:grpSpPr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 cap="rnd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7701656" y="2895600"/>
            <a:ext cx="1127209" cy="276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Program/Script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265488" y="3441700"/>
            <a:ext cx="1158875" cy="223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chemeClr val="bg1"/>
                </a:solidFill>
              </a:rPr>
              <a:t>DS-P&amp;O</a:t>
            </a:r>
            <a:endParaRPr lang="en-US" sz="800" b="0">
              <a:solidFill>
                <a:schemeClr val="bg1"/>
              </a:solidFill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4678363" y="3441700"/>
            <a:ext cx="1158875" cy="223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chemeClr val="bg1"/>
                </a:solidFill>
              </a:rPr>
              <a:t>DS-Policy/Rules</a:t>
            </a:r>
            <a:endParaRPr lang="en-US" sz="800" b="0">
              <a:solidFill>
                <a:schemeClr val="bg1"/>
              </a:solidFill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7639166" y="3430587"/>
            <a:ext cx="1158875" cy="223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chemeClr val="bg1"/>
                </a:solidFill>
              </a:rPr>
              <a:t>DS-Scripts</a:t>
            </a:r>
            <a:endParaRPr lang="en-US" sz="800" b="0">
              <a:solidFill>
                <a:schemeClr val="bg1"/>
              </a:solidFill>
            </a:endParaRP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3265488" y="4341813"/>
            <a:ext cx="1158875" cy="223837"/>
          </a:xfrm>
          <a:prstGeom prst="rect">
            <a:avLst/>
          </a:prstGeom>
          <a:solidFill>
            <a:srgbClr val="FFCC66"/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rgbClr val="002060"/>
                </a:solidFill>
              </a:rPr>
              <a:t>Custo-P&amp;O</a:t>
            </a:r>
            <a:endParaRPr lang="en-US" sz="800" b="0">
              <a:solidFill>
                <a:srgbClr val="002060"/>
              </a:solidFill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4678363" y="4341813"/>
            <a:ext cx="1158875" cy="223837"/>
          </a:xfrm>
          <a:prstGeom prst="rect">
            <a:avLst/>
          </a:prstGeom>
          <a:solidFill>
            <a:srgbClr val="FFCC66"/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rgbClr val="002060"/>
                </a:solidFill>
              </a:rPr>
              <a:t>Custo-Policy/Rules</a:t>
            </a:r>
            <a:endParaRPr lang="en-US" sz="800" b="0">
              <a:solidFill>
                <a:srgbClr val="002060"/>
              </a:solidFill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7639166" y="4330700"/>
            <a:ext cx="1158875" cy="223837"/>
          </a:xfrm>
          <a:prstGeom prst="rect">
            <a:avLst/>
          </a:prstGeom>
          <a:solidFill>
            <a:srgbClr val="FFCC66"/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rgbClr val="002060"/>
                </a:solidFill>
              </a:rPr>
              <a:t>Custo-Script</a:t>
            </a:r>
            <a:endParaRPr lang="en-US" sz="800" b="0">
              <a:solidFill>
                <a:srgbClr val="002060"/>
              </a:solidFill>
            </a:endParaRPr>
          </a:p>
        </p:txBody>
      </p:sp>
      <p:sp>
        <p:nvSpPr>
          <p:cNvPr id="28" name="AutoShape 36"/>
          <p:cNvSpPr>
            <a:spLocks noChangeArrowheads="1"/>
          </p:cNvSpPr>
          <p:nvPr/>
        </p:nvSpPr>
        <p:spPr bwMode="auto">
          <a:xfrm>
            <a:off x="3735388" y="3709988"/>
            <a:ext cx="219075" cy="2000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37"/>
          <p:cNvSpPr>
            <a:spLocks noChangeArrowheads="1"/>
          </p:cNvSpPr>
          <p:nvPr/>
        </p:nvSpPr>
        <p:spPr bwMode="auto">
          <a:xfrm>
            <a:off x="5148263" y="3709988"/>
            <a:ext cx="219075" cy="2000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AutoShape 38"/>
          <p:cNvSpPr>
            <a:spLocks noChangeArrowheads="1"/>
          </p:cNvSpPr>
          <p:nvPr/>
        </p:nvSpPr>
        <p:spPr bwMode="auto">
          <a:xfrm>
            <a:off x="8109066" y="3698875"/>
            <a:ext cx="219075" cy="2000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309373" y="3950891"/>
            <a:ext cx="1125607" cy="261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</a:rPr>
              <a:t>Web 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</a:rPr>
              <a:t>UI / Import</a:t>
            </a: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7577830" y="3939778"/>
            <a:ext cx="1281546" cy="261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</a:rPr>
              <a:t>Business </a:t>
            </a:r>
            <a:r>
              <a:rPr lang="en-US" sz="1100" dirty="0">
                <a:solidFill>
                  <a:schemeClr val="tx2"/>
                </a:solidFill>
                <a:latin typeface="Times New Roman" pitchFamily="18" charset="0"/>
              </a:rPr>
              <a:t>/ MQL </a:t>
            </a:r>
          </a:p>
        </p:txBody>
      </p:sp>
      <p:pic>
        <p:nvPicPr>
          <p:cNvPr id="33" name="Picture 46" descr="PN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1388" y="4768850"/>
            <a:ext cx="727075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18" name="Group 47"/>
          <p:cNvGrpSpPr>
            <a:grpSpLocks/>
          </p:cNvGrpSpPr>
          <p:nvPr/>
        </p:nvGrpSpPr>
        <p:grpSpPr bwMode="auto">
          <a:xfrm>
            <a:off x="4890294" y="4648200"/>
            <a:ext cx="735012" cy="563562"/>
            <a:chOff x="4254" y="2496"/>
            <a:chExt cx="586" cy="190"/>
          </a:xfrm>
        </p:grpSpPr>
        <p:sp>
          <p:nvSpPr>
            <p:cNvPr id="35" name="AutoShape 48"/>
            <p:cNvSpPr>
              <a:spLocks noChangeArrowheads="1"/>
            </p:cNvSpPr>
            <p:nvPr/>
          </p:nvSpPr>
          <p:spPr bwMode="auto">
            <a:xfrm>
              <a:off x="4254" y="2496"/>
              <a:ext cx="586" cy="190"/>
            </a:xfrm>
            <a:prstGeom prst="roundRect">
              <a:avLst>
                <a:gd name="adj" fmla="val 5083"/>
              </a:avLst>
            </a:prstGeom>
            <a:solidFill>
              <a:schemeClr val="hlink">
                <a:alpha val="36862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652463"/>
              <a:r>
                <a:rPr lang="en-US" sz="600">
                  <a:solidFill>
                    <a:srgbClr val="120C80"/>
                  </a:solidFill>
                </a:rPr>
                <a:t>Policies</a:t>
              </a:r>
            </a:p>
            <a:p>
              <a:pPr defTabSz="652463"/>
              <a:endParaRPr lang="en-US" sz="600">
                <a:solidFill>
                  <a:srgbClr val="120C80"/>
                </a:solidFill>
              </a:endParaRPr>
            </a:p>
            <a:p>
              <a:pPr defTabSz="652463"/>
              <a:endParaRPr lang="en-US" sz="600">
                <a:solidFill>
                  <a:srgbClr val="120C80"/>
                </a:solidFill>
              </a:endParaRPr>
            </a:p>
          </p:txBody>
        </p:sp>
        <p:sp>
          <p:nvSpPr>
            <p:cNvPr id="36" name="AutoShape 49"/>
            <p:cNvSpPr>
              <a:spLocks noChangeArrowheads="1"/>
            </p:cNvSpPr>
            <p:nvPr/>
          </p:nvSpPr>
          <p:spPr bwMode="auto">
            <a:xfrm>
              <a:off x="4271" y="2578"/>
              <a:ext cx="555" cy="95"/>
            </a:xfrm>
            <a:prstGeom prst="roundRect">
              <a:avLst>
                <a:gd name="adj" fmla="val 11352"/>
              </a:avLst>
            </a:prstGeom>
            <a:solidFill>
              <a:schemeClr val="hlink">
                <a:alpha val="36862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 defTabSz="652463"/>
              <a:r>
                <a:rPr lang="en-US" sz="400">
                  <a:solidFill>
                    <a:srgbClr val="120C80"/>
                  </a:solidFill>
                </a:rPr>
                <a:t>Access Modify</a:t>
              </a:r>
            </a:p>
            <a:p>
              <a:pPr defTabSz="652463"/>
              <a:r>
                <a:rPr lang="en-US" sz="400" smtClean="0">
                  <a:solidFill>
                    <a:srgbClr val="120C80"/>
                  </a:solidFill>
                </a:rPr>
                <a:t>Filter MyData</a:t>
              </a:r>
            </a:p>
            <a:p>
              <a:pPr defTabSz="652463"/>
              <a:r>
                <a:rPr lang="en-US" sz="400" smtClean="0">
                  <a:solidFill>
                    <a:srgbClr val="120C80"/>
                  </a:solidFill>
                </a:rPr>
                <a:t>CTX:</a:t>
              </a:r>
              <a:endParaRPr lang="en-US" sz="400">
                <a:solidFill>
                  <a:srgbClr val="120C80"/>
                </a:solidFill>
              </a:endParaRPr>
            </a:p>
          </p:txBody>
        </p:sp>
      </p:grpSp>
      <p:pic>
        <p:nvPicPr>
          <p:cNvPr id="37" name="Picture 50" descr="cop blowing whist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2348" y="4667250"/>
            <a:ext cx="23812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Group 52"/>
          <p:cNvGrpSpPr>
            <a:grpSpLocks/>
          </p:cNvGrpSpPr>
          <p:nvPr/>
        </p:nvGrpSpPr>
        <p:grpSpPr bwMode="auto">
          <a:xfrm>
            <a:off x="7958180" y="4632325"/>
            <a:ext cx="500062" cy="409575"/>
            <a:chOff x="1632" y="1248"/>
            <a:chExt cx="2682" cy="2286"/>
          </a:xfrm>
        </p:grpSpPr>
        <p:sp>
          <p:nvSpPr>
            <p:cNvPr id="39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598 w 21600"/>
                <a:gd name="T1" fmla="*/ 0 h 21600"/>
                <a:gd name="T2" fmla="*/ 1195 w 21600"/>
                <a:gd name="T3" fmla="*/ 524 h 21600"/>
                <a:gd name="T4" fmla="*/ 598 w 21600"/>
                <a:gd name="T5" fmla="*/ 1048 h 21600"/>
                <a:gd name="T6" fmla="*/ 0 w 21600"/>
                <a:gd name="T7" fmla="*/ 524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40" name="AutoShape 5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715 w 21600"/>
                <a:gd name="T1" fmla="*/ 0 h 21600"/>
                <a:gd name="T2" fmla="*/ 1429 w 21600"/>
                <a:gd name="T3" fmla="*/ 627 h 21600"/>
                <a:gd name="T4" fmla="*/ 715 w 21600"/>
                <a:gd name="T5" fmla="*/ 1253 h 21600"/>
                <a:gd name="T6" fmla="*/ 0 w 21600"/>
                <a:gd name="T7" fmla="*/ 62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  <p:sp>
          <p:nvSpPr>
            <p:cNvPr id="41" name="AutoShape 5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794 w 21600"/>
                <a:gd name="T1" fmla="*/ 0 h 21600"/>
                <a:gd name="T2" fmla="*/ 1588 w 21600"/>
                <a:gd name="T3" fmla="*/ 696 h 21600"/>
                <a:gd name="T4" fmla="*/ 794 w 21600"/>
                <a:gd name="T5" fmla="*/ 1392 h 21600"/>
                <a:gd name="T6" fmla="*/ 0 w 21600"/>
                <a:gd name="T7" fmla="*/ 69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9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en-US"/>
            </a:p>
          </p:txBody>
        </p:sp>
      </p:grpSp>
      <p:grpSp>
        <p:nvGrpSpPr>
          <p:cNvPr id="38" name="Group 24"/>
          <p:cNvGrpSpPr>
            <a:grpSpLocks/>
          </p:cNvGrpSpPr>
          <p:nvPr/>
        </p:nvGrpSpPr>
        <p:grpSpPr bwMode="auto">
          <a:xfrm>
            <a:off x="239713" y="2920999"/>
            <a:ext cx="1423987" cy="2404800"/>
            <a:chOff x="1583" y="1865"/>
            <a:chExt cx="266" cy="183"/>
          </a:xfrm>
        </p:grpSpPr>
        <p:sp>
          <p:nvSpPr>
            <p:cNvPr id="43" name="Rectangle 25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26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 cap="rnd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329323" y="2907889"/>
            <a:ext cx="12906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 dirty="0">
                <a:solidFill>
                  <a:schemeClr val="tx2"/>
                </a:solidFill>
                <a:latin typeface="Times New Roman" pitchFamily="18" charset="0"/>
              </a:rPr>
              <a:t>VPLM Modeling</a:t>
            </a:r>
          </a:p>
        </p:txBody>
      </p:sp>
      <p:sp>
        <p:nvSpPr>
          <p:cNvPr id="46" name="Rectangle 31"/>
          <p:cNvSpPr>
            <a:spLocks noChangeArrowheads="1"/>
          </p:cNvSpPr>
          <p:nvPr/>
        </p:nvSpPr>
        <p:spPr bwMode="auto">
          <a:xfrm>
            <a:off x="371042" y="3441700"/>
            <a:ext cx="1158875" cy="223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chemeClr val="bg1"/>
                </a:solidFill>
              </a:rPr>
              <a:t>DS-Metadata</a:t>
            </a:r>
            <a:endParaRPr lang="en-US" sz="800" b="0">
              <a:solidFill>
                <a:schemeClr val="bg1"/>
              </a:solidFill>
            </a:endParaRP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371042" y="4341813"/>
            <a:ext cx="1158875" cy="223837"/>
          </a:xfrm>
          <a:prstGeom prst="rect">
            <a:avLst/>
          </a:prstGeom>
          <a:solidFill>
            <a:srgbClr val="FFCC66"/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rgbClr val="002060"/>
                </a:solidFill>
              </a:rPr>
              <a:t>Custo-Metadata</a:t>
            </a:r>
            <a:endParaRPr lang="en-US" sz="800" b="0">
              <a:solidFill>
                <a:srgbClr val="002060"/>
              </a:solidFill>
            </a:endParaRPr>
          </a:p>
        </p:txBody>
      </p:sp>
      <p:sp>
        <p:nvSpPr>
          <p:cNvPr id="48" name="AutoShape 39"/>
          <p:cNvSpPr>
            <a:spLocks noChangeArrowheads="1"/>
          </p:cNvSpPr>
          <p:nvPr/>
        </p:nvSpPr>
        <p:spPr bwMode="auto">
          <a:xfrm>
            <a:off x="840942" y="3709988"/>
            <a:ext cx="219075" cy="2000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3"/>
          <p:cNvSpPr>
            <a:spLocks noChangeArrowheads="1"/>
          </p:cNvSpPr>
          <p:nvPr/>
        </p:nvSpPr>
        <p:spPr bwMode="auto">
          <a:xfrm>
            <a:off x="524733" y="3950891"/>
            <a:ext cx="851493" cy="261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100">
                <a:solidFill>
                  <a:schemeClr val="tx2"/>
                </a:solidFill>
                <a:latin typeface="Times New Roman" pitchFamily="18" charset="0"/>
              </a:rPr>
              <a:t>IDE / DMC</a:t>
            </a:r>
          </a:p>
        </p:txBody>
      </p:sp>
      <p:pic>
        <p:nvPicPr>
          <p:cNvPr id="50" name="Picture 5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2654" y="4694238"/>
            <a:ext cx="755650" cy="515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42" name="Group 59"/>
          <p:cNvGrpSpPr>
            <a:grpSpLocks/>
          </p:cNvGrpSpPr>
          <p:nvPr/>
        </p:nvGrpSpPr>
        <p:grpSpPr bwMode="auto">
          <a:xfrm>
            <a:off x="1735773" y="2920999"/>
            <a:ext cx="1376362" cy="2405063"/>
            <a:chOff x="1583" y="1865"/>
            <a:chExt cx="266" cy="183"/>
          </a:xfrm>
        </p:grpSpPr>
        <p:sp>
          <p:nvSpPr>
            <p:cNvPr id="52" name="Rectangle 60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61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 cap="rnd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Rectangle 62"/>
          <p:cNvSpPr>
            <a:spLocks noChangeArrowheads="1"/>
          </p:cNvSpPr>
          <p:nvPr/>
        </p:nvSpPr>
        <p:spPr bwMode="auto">
          <a:xfrm>
            <a:off x="1852803" y="2907889"/>
            <a:ext cx="1146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CBP Modeling</a:t>
            </a:r>
          </a:p>
        </p:txBody>
      </p:sp>
      <p:sp>
        <p:nvSpPr>
          <p:cNvPr id="55" name="Rectangle 63"/>
          <p:cNvSpPr>
            <a:spLocks noChangeArrowheads="1"/>
          </p:cNvSpPr>
          <p:nvPr/>
        </p:nvSpPr>
        <p:spPr bwMode="auto">
          <a:xfrm>
            <a:off x="1870075" y="3441700"/>
            <a:ext cx="1101725" cy="223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chemeClr val="bg1"/>
                </a:solidFill>
              </a:rPr>
              <a:t>DS-Schema</a:t>
            </a:r>
            <a:endParaRPr lang="en-US" sz="800" b="0">
              <a:solidFill>
                <a:schemeClr val="bg1"/>
              </a:solidFill>
            </a:endParaRPr>
          </a:p>
        </p:txBody>
      </p:sp>
      <p:sp>
        <p:nvSpPr>
          <p:cNvPr id="56" name="Rectangle 64"/>
          <p:cNvSpPr>
            <a:spLocks noChangeArrowheads="1"/>
          </p:cNvSpPr>
          <p:nvPr/>
        </p:nvSpPr>
        <p:spPr bwMode="auto">
          <a:xfrm>
            <a:off x="1870075" y="4341813"/>
            <a:ext cx="1101725" cy="223837"/>
          </a:xfrm>
          <a:prstGeom prst="rect">
            <a:avLst/>
          </a:prstGeom>
          <a:solidFill>
            <a:srgbClr val="FFCC66"/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rgbClr val="002060"/>
                </a:solidFill>
              </a:rPr>
              <a:t>Custo type</a:t>
            </a:r>
            <a:endParaRPr lang="en-US" sz="800" b="0">
              <a:solidFill>
                <a:srgbClr val="002060"/>
              </a:solidFill>
            </a:endParaRPr>
          </a:p>
        </p:txBody>
      </p:sp>
      <p:sp>
        <p:nvSpPr>
          <p:cNvPr id="57" name="AutoShape 65"/>
          <p:cNvSpPr>
            <a:spLocks noChangeArrowheads="1"/>
          </p:cNvSpPr>
          <p:nvPr/>
        </p:nvSpPr>
        <p:spPr bwMode="auto">
          <a:xfrm>
            <a:off x="2316956" y="3709988"/>
            <a:ext cx="207963" cy="2000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66"/>
          <p:cNvSpPr>
            <a:spLocks noChangeArrowheads="1"/>
          </p:cNvSpPr>
          <p:nvPr/>
        </p:nvSpPr>
        <p:spPr bwMode="auto">
          <a:xfrm>
            <a:off x="2074539" y="3950891"/>
            <a:ext cx="684781" cy="261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</a:rPr>
              <a:t>Business</a:t>
            </a:r>
            <a:endParaRPr lang="en-US" sz="11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59" name="Picture 6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68512" y="4659313"/>
            <a:ext cx="704850" cy="550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51" name="Group 71"/>
          <p:cNvGrpSpPr>
            <a:grpSpLocks/>
          </p:cNvGrpSpPr>
          <p:nvPr/>
        </p:nvGrpSpPr>
        <p:grpSpPr bwMode="auto">
          <a:xfrm>
            <a:off x="6044565" y="2909886"/>
            <a:ext cx="1376362" cy="2405063"/>
            <a:chOff x="1583" y="1865"/>
            <a:chExt cx="266" cy="183"/>
          </a:xfrm>
        </p:grpSpPr>
        <p:sp>
          <p:nvSpPr>
            <p:cNvPr id="61" name="Rectangle 72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Rectangle 73"/>
            <p:cNvSpPr>
              <a:spLocks noChangeArrowheads="1"/>
            </p:cNvSpPr>
            <p:nvPr/>
          </p:nvSpPr>
          <p:spPr bwMode="auto">
            <a:xfrm>
              <a:off x="1583" y="1865"/>
              <a:ext cx="266" cy="183"/>
            </a:xfrm>
            <a:prstGeom prst="rect">
              <a:avLst/>
            </a:prstGeom>
            <a:solidFill>
              <a:srgbClr val="FFFF66"/>
            </a:solidFill>
            <a:ln w="25400" cap="rnd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Rectangle 74"/>
          <p:cNvSpPr>
            <a:spLocks noChangeArrowheads="1"/>
          </p:cNvSpPr>
          <p:nvPr/>
        </p:nvSpPr>
        <p:spPr bwMode="auto">
          <a:xfrm>
            <a:off x="6092177" y="2895600"/>
            <a:ext cx="1376637" cy="276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>
                <a:solidFill>
                  <a:schemeClr val="tx2"/>
                </a:solidFill>
                <a:latin typeface="Times New Roman" pitchFamily="18" charset="0"/>
              </a:rPr>
              <a:t>PLM Web Services</a:t>
            </a:r>
          </a:p>
        </p:txBody>
      </p:sp>
      <p:sp>
        <p:nvSpPr>
          <p:cNvPr id="64" name="Rectangle 75"/>
          <p:cNvSpPr>
            <a:spLocks noChangeArrowheads="1"/>
          </p:cNvSpPr>
          <p:nvPr/>
        </p:nvSpPr>
        <p:spPr bwMode="auto">
          <a:xfrm>
            <a:off x="6178232" y="3430587"/>
            <a:ext cx="1101725" cy="2238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chemeClr val="bg1"/>
                </a:solidFill>
              </a:rPr>
              <a:t>3DXml-WSIL/XSD</a:t>
            </a:r>
            <a:endParaRPr lang="en-US" sz="800" b="0">
              <a:solidFill>
                <a:schemeClr val="bg1"/>
              </a:solidFill>
            </a:endParaRPr>
          </a:p>
        </p:txBody>
      </p:sp>
      <p:sp>
        <p:nvSpPr>
          <p:cNvPr id="65" name="AutoShape 76"/>
          <p:cNvSpPr>
            <a:spLocks noChangeArrowheads="1"/>
          </p:cNvSpPr>
          <p:nvPr/>
        </p:nvSpPr>
        <p:spPr bwMode="auto">
          <a:xfrm>
            <a:off x="6625113" y="3698875"/>
            <a:ext cx="207963" cy="2000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77"/>
          <p:cNvSpPr>
            <a:spLocks noChangeArrowheads="1"/>
          </p:cNvSpPr>
          <p:nvPr/>
        </p:nvSpPr>
        <p:spPr bwMode="auto">
          <a:xfrm>
            <a:off x="6311582" y="3939778"/>
            <a:ext cx="835025" cy="261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100">
                <a:solidFill>
                  <a:schemeClr val="tx2"/>
                </a:solidFill>
                <a:latin typeface="Times New Roman" pitchFamily="18" charset="0"/>
              </a:rPr>
              <a:t>IDE</a:t>
            </a:r>
          </a:p>
        </p:txBody>
      </p:sp>
      <p:sp>
        <p:nvSpPr>
          <p:cNvPr id="67" name="Rectangle 78"/>
          <p:cNvSpPr>
            <a:spLocks noChangeArrowheads="1"/>
          </p:cNvSpPr>
          <p:nvPr/>
        </p:nvSpPr>
        <p:spPr bwMode="auto">
          <a:xfrm>
            <a:off x="6178232" y="4330700"/>
            <a:ext cx="1101725" cy="223837"/>
          </a:xfrm>
          <a:prstGeom prst="rect">
            <a:avLst/>
          </a:prstGeom>
          <a:solidFill>
            <a:srgbClr val="FFCC66"/>
          </a:solidFill>
          <a:ln w="9525" algn="ctr">
            <a:solidFill>
              <a:srgbClr val="0066FF"/>
            </a:solidFill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r>
              <a:rPr lang="en-US" sz="800" b="0" smtClean="0">
                <a:solidFill>
                  <a:srgbClr val="002060"/>
                </a:solidFill>
              </a:rPr>
              <a:t>Custo WS</a:t>
            </a:r>
            <a:endParaRPr lang="en-US" sz="800" b="0">
              <a:solidFill>
                <a:srgbClr val="002060"/>
              </a:solidFill>
            </a:endParaRPr>
          </a:p>
        </p:txBody>
      </p:sp>
      <p:pic>
        <p:nvPicPr>
          <p:cNvPr id="68" name="Picture 79" descr="intro_ws_role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76669" y="4660900"/>
            <a:ext cx="7048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Rectangle 42"/>
          <p:cNvSpPr>
            <a:spLocks noChangeArrowheads="1"/>
          </p:cNvSpPr>
          <p:nvPr/>
        </p:nvSpPr>
        <p:spPr bwMode="auto">
          <a:xfrm>
            <a:off x="4648200" y="3950891"/>
            <a:ext cx="1219200" cy="2616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9" tIns="45715" rIns="91429" bIns="45715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100" dirty="0" smtClean="0">
                <a:solidFill>
                  <a:schemeClr val="tx2"/>
                </a:solidFill>
                <a:latin typeface="Times New Roman" pitchFamily="18" charset="0"/>
              </a:rPr>
              <a:t>Business / MQL  </a:t>
            </a:r>
            <a:endParaRPr lang="en-US" sz="11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" name="Down Arrow 71"/>
          <p:cNvSpPr/>
          <p:nvPr/>
        </p:nvSpPr>
        <p:spPr>
          <a:xfrm rot="10800000">
            <a:off x="3640181" y="5410200"/>
            <a:ext cx="533401" cy="673608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/>
          <p:cNvSpPr/>
          <p:nvPr/>
        </p:nvSpPr>
        <p:spPr>
          <a:xfrm rot="10800000">
            <a:off x="5105399" y="5410200"/>
            <a:ext cx="533401" cy="673608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16" descr="Ematri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1400" y="1524000"/>
            <a:ext cx="844550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P&amp;O - 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GUI Tool (1/3)</a:t>
            </a:r>
          </a:p>
          <a:p>
            <a:pPr lvl="1"/>
            <a:r>
              <a:rPr lang="en-US" dirty="0" smtClean="0"/>
              <a:t>Admin Web Console</a:t>
            </a:r>
          </a:p>
          <a:p>
            <a:pPr lvl="2"/>
            <a:r>
              <a:rPr lang="en-US" dirty="0" smtClean="0"/>
              <a:t>It is the recommended P&amp;O administration tool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95501"/>
            <a:ext cx="7199125" cy="468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P&amp;O - 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GUI Tool (2/3)</a:t>
            </a:r>
          </a:p>
          <a:p>
            <a:pPr lvl="1"/>
            <a:r>
              <a:rPr lang="en-US" dirty="0" smtClean="0"/>
              <a:t>Business – “Person”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538" y="2359025"/>
            <a:ext cx="3440112" cy="3187700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8150" y="2420937"/>
            <a:ext cx="2803525" cy="1778000"/>
          </a:xfrm>
          <a:prstGeom prst="rect">
            <a:avLst/>
          </a:prstGeom>
          <a:noFill/>
        </p:spPr>
      </p:pic>
      <p:pic>
        <p:nvPicPr>
          <p:cNvPr id="8" name="Picture 6" descr="JQB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94163" y="2895600"/>
            <a:ext cx="2803525" cy="1778000"/>
          </a:xfrm>
          <a:prstGeom prst="rect">
            <a:avLst/>
          </a:prstGeom>
          <a:noFill/>
        </p:spPr>
      </p:pic>
      <p:pic>
        <p:nvPicPr>
          <p:cNvPr id="9" name="Picture 7" descr="JQB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5988" y="3246437"/>
            <a:ext cx="2803525" cy="1778000"/>
          </a:xfrm>
          <a:prstGeom prst="rect">
            <a:avLst/>
          </a:prstGeom>
          <a:noFill/>
        </p:spPr>
      </p:pic>
      <p:pic>
        <p:nvPicPr>
          <p:cNvPr id="10" name="Picture 8" descr="JQB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6225" y="4097337"/>
            <a:ext cx="2803525" cy="1778000"/>
          </a:xfrm>
          <a:prstGeom prst="rect">
            <a:avLst/>
          </a:prstGeom>
          <a:noFill/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29525" y="3484562"/>
            <a:ext cx="1476375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Arial" pitchFamily="-109" charset="0"/>
              </a:rPr>
              <a:t>Modify the list of assigned contexts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115050" y="4418012"/>
            <a:ext cx="254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36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3" name="AutoShape 11"/>
          <p:cNvCxnSpPr>
            <a:cxnSpLocks noChangeShapeType="1"/>
            <a:stCxn id="11" idx="2"/>
            <a:endCxn id="12" idx="3"/>
          </p:cNvCxnSpPr>
          <p:nvPr/>
        </p:nvCxnSpPr>
        <p:spPr bwMode="auto">
          <a:xfrm rot="5400000">
            <a:off x="7043489" y="3273970"/>
            <a:ext cx="649786" cy="199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2424113" y="3035300"/>
            <a:ext cx="500062" cy="334962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36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6200" y="2384425"/>
            <a:ext cx="1609725" cy="648512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Arial" pitchFamily="-109" charset="0"/>
              </a:rPr>
              <a:t>Double click on the person to view and edit its properties</a:t>
            </a:r>
          </a:p>
        </p:txBody>
      </p:sp>
      <p:cxnSp>
        <p:nvCxnSpPr>
          <p:cNvPr id="16" name="AutoShape 14"/>
          <p:cNvCxnSpPr>
            <a:cxnSpLocks noChangeShapeType="1"/>
            <a:stCxn id="15" idx="3"/>
            <a:endCxn id="14" idx="2"/>
          </p:cNvCxnSpPr>
          <p:nvPr/>
        </p:nvCxnSpPr>
        <p:spPr bwMode="auto">
          <a:xfrm>
            <a:off x="1685925" y="2708681"/>
            <a:ext cx="738188" cy="494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450975" y="3670300"/>
            <a:ext cx="1443038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Arial" pitchFamily="-109" charset="0"/>
              </a:rPr>
              <a:t>Basic properties: name, full name…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338513" y="2816225"/>
            <a:ext cx="527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36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9" name="AutoShape 18"/>
          <p:cNvCxnSpPr>
            <a:cxnSpLocks noChangeShapeType="1"/>
            <a:stCxn id="17" idx="3"/>
            <a:endCxn id="18" idx="1"/>
          </p:cNvCxnSpPr>
          <p:nvPr/>
        </p:nvCxnSpPr>
        <p:spPr bwMode="auto">
          <a:xfrm flipV="1">
            <a:off x="2894013" y="3000375"/>
            <a:ext cx="444500" cy="9018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165600" y="3281362"/>
            <a:ext cx="473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36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770188" y="4373562"/>
            <a:ext cx="1724025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Arial" pitchFamily="-109" charset="0"/>
              </a:rPr>
              <a:t>Default store and site</a:t>
            </a:r>
          </a:p>
        </p:txBody>
      </p:sp>
      <p:cxnSp>
        <p:nvCxnSpPr>
          <p:cNvPr id="22" name="AutoShape 21"/>
          <p:cNvCxnSpPr>
            <a:cxnSpLocks noChangeShapeType="1"/>
            <a:stCxn id="21" idx="0"/>
            <a:endCxn id="20" idx="1"/>
          </p:cNvCxnSpPr>
          <p:nvPr/>
        </p:nvCxnSpPr>
        <p:spPr bwMode="auto">
          <a:xfrm rot="5400000" flipH="1" flipV="1">
            <a:off x="3438525" y="3646488"/>
            <a:ext cx="920750" cy="5333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6892925" y="2597150"/>
            <a:ext cx="2106613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Arial" pitchFamily="-109" charset="0"/>
              </a:rPr>
              <a:t>Default user privileges and password properties…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296025" y="3665537"/>
            <a:ext cx="254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36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5" name="AutoShape 26"/>
          <p:cNvCxnSpPr>
            <a:cxnSpLocks noChangeShapeType="1"/>
            <a:stCxn id="23" idx="2"/>
            <a:endCxn id="24" idx="0"/>
          </p:cNvCxnSpPr>
          <p:nvPr/>
        </p:nvCxnSpPr>
        <p:spPr bwMode="auto">
          <a:xfrm rot="5400000">
            <a:off x="6882359" y="2601663"/>
            <a:ext cx="604541" cy="15232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P&amp;O - 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GUI Tool (3/3)</a:t>
            </a:r>
          </a:p>
          <a:p>
            <a:pPr lvl="1"/>
            <a:r>
              <a:rPr lang="en-US" dirty="0" smtClean="0"/>
              <a:t>Business – “Org, Project, …”</a:t>
            </a:r>
          </a:p>
        </p:txBody>
      </p:sp>
      <p:pic>
        <p:nvPicPr>
          <p:cNvPr id="28" name="Picture 6" descr="JQB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743200"/>
            <a:ext cx="2751137" cy="2495247"/>
          </a:xfrm>
          <a:prstGeom prst="rect">
            <a:avLst/>
          </a:prstGeom>
          <a:noFill/>
        </p:spPr>
      </p:pic>
      <p:pic>
        <p:nvPicPr>
          <p:cNvPr id="29" name="Picture 7" descr="JQB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2088" y="4592637"/>
            <a:ext cx="2386012" cy="1169988"/>
          </a:xfrm>
          <a:prstGeom prst="rect">
            <a:avLst/>
          </a:prstGeom>
          <a:noFill/>
        </p:spPr>
      </p:pic>
      <p:pic>
        <p:nvPicPr>
          <p:cNvPr id="30" name="Picture 8" descr="JQB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4572000"/>
            <a:ext cx="2386012" cy="1169987"/>
          </a:xfrm>
          <a:prstGeom prst="rect">
            <a:avLst/>
          </a:prstGeom>
          <a:noFill/>
        </p:spPr>
      </p:pic>
      <p:pic>
        <p:nvPicPr>
          <p:cNvPr id="31" name="Picture 9" descr="JQB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2057400"/>
            <a:ext cx="2386012" cy="1169987"/>
          </a:xfrm>
          <a:prstGeom prst="rect">
            <a:avLst/>
          </a:prstGeom>
          <a:noFill/>
        </p:spPr>
      </p:pic>
      <p:pic>
        <p:nvPicPr>
          <p:cNvPr id="32" name="Picture 10" descr="JQB2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79863" y="3362325"/>
            <a:ext cx="2386012" cy="1169987"/>
          </a:xfrm>
          <a:prstGeom prst="rect">
            <a:avLst/>
          </a:prstGeom>
          <a:noFill/>
        </p:spPr>
      </p:pic>
      <p:pic>
        <p:nvPicPr>
          <p:cNvPr id="33" name="Picture 11" descr="JQB2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50013" y="3368675"/>
            <a:ext cx="2386012" cy="1169987"/>
          </a:xfrm>
          <a:prstGeom prst="rect">
            <a:avLst/>
          </a:prstGeom>
          <a:noFill/>
        </p:spPr>
      </p:pic>
      <p:pic>
        <p:nvPicPr>
          <p:cNvPr id="34" name="Picture 12" descr="JQB2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77000" y="2057400"/>
            <a:ext cx="2386012" cy="1169987"/>
          </a:xfrm>
          <a:prstGeom prst="rect">
            <a:avLst/>
          </a:prstGeom>
          <a:noFill/>
        </p:spPr>
      </p:pic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381000" y="5334000"/>
            <a:ext cx="2225675" cy="648512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Arial" pitchFamily="-109" charset="0"/>
              </a:rPr>
              <a:t>Double click on the Project, Organization, Role… to view and edit its properties</a:t>
            </a:r>
          </a:p>
        </p:txBody>
      </p:sp>
      <p:cxnSp>
        <p:nvCxnSpPr>
          <p:cNvPr id="37" name="AutoShape 16"/>
          <p:cNvCxnSpPr>
            <a:cxnSpLocks noChangeShapeType="1"/>
            <a:stCxn id="35" idx="0"/>
          </p:cNvCxnSpPr>
          <p:nvPr/>
        </p:nvCxnSpPr>
        <p:spPr bwMode="auto">
          <a:xfrm rot="5400000" flipH="1" flipV="1">
            <a:off x="1211263" y="5003801"/>
            <a:ext cx="612775" cy="47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315686" y="1549620"/>
            <a:ext cx="1677987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Arial" pitchFamily="-109" charset="0"/>
              </a:rPr>
              <a:t>Project Engineering</a:t>
            </a:r>
          </a:p>
        </p:txBody>
      </p:sp>
      <p:cxnSp>
        <p:nvCxnSpPr>
          <p:cNvPr id="39" name="AutoShape 18"/>
          <p:cNvCxnSpPr>
            <a:cxnSpLocks noChangeShapeType="1"/>
            <a:stCxn id="38" idx="2"/>
            <a:endCxn id="31" idx="0"/>
          </p:cNvCxnSpPr>
          <p:nvPr/>
        </p:nvCxnSpPr>
        <p:spPr bwMode="auto">
          <a:xfrm rot="16200000" flipH="1">
            <a:off x="5040743" y="1942737"/>
            <a:ext cx="228600" cy="7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6849291" y="1447800"/>
            <a:ext cx="1643063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Arial" pitchFamily="-109" charset="0"/>
              </a:rPr>
              <a:t>Contexts using the Engineering Project</a:t>
            </a:r>
          </a:p>
        </p:txBody>
      </p:sp>
      <p:cxnSp>
        <p:nvCxnSpPr>
          <p:cNvPr id="41" name="AutoShape 20"/>
          <p:cNvCxnSpPr>
            <a:cxnSpLocks noChangeShapeType="1"/>
            <a:stCxn id="40" idx="2"/>
            <a:endCxn id="34" idx="0"/>
          </p:cNvCxnSpPr>
          <p:nvPr/>
        </p:nvCxnSpPr>
        <p:spPr bwMode="auto">
          <a:xfrm rot="5400000">
            <a:off x="7597538" y="1984115"/>
            <a:ext cx="145754" cy="8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210175" y="4022725"/>
            <a:ext cx="1106488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Arial" pitchFamily="-109" charset="0"/>
              </a:rPr>
              <a:t>Organization </a:t>
            </a:r>
            <a:r>
              <a:rPr lang="en-US" sz="1200" dirty="0" err="1">
                <a:latin typeface="Arial" pitchFamily="-109" charset="0"/>
              </a:rPr>
              <a:t>MyCompany</a:t>
            </a:r>
            <a:endParaRPr lang="en-US" sz="1200" dirty="0">
              <a:latin typeface="Arial" pitchFamily="-109" charset="0"/>
            </a:endParaRP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7558088" y="4035425"/>
            <a:ext cx="1230312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Arial" pitchFamily="-109" charset="0"/>
              </a:rPr>
              <a:t>Role </a:t>
            </a:r>
            <a:r>
              <a:rPr lang="en-US" sz="1200" dirty="0" err="1">
                <a:latin typeface="Arial" pitchFamily="-109" charset="0"/>
              </a:rPr>
              <a:t>VPLMDesigner</a:t>
            </a:r>
            <a:endParaRPr lang="en-US" sz="1200" dirty="0">
              <a:latin typeface="Arial" pitchFamily="-109" charset="0"/>
            </a:endParaRP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6858000" y="5867400"/>
            <a:ext cx="1455737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Arial" pitchFamily="-109" charset="0"/>
              </a:rPr>
              <a:t>Persons assigned to the context</a:t>
            </a:r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5768975" y="5116512"/>
            <a:ext cx="581025" cy="404813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36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46" name="AutoShape 27"/>
          <p:cNvCxnSpPr>
            <a:cxnSpLocks noChangeShapeType="1"/>
            <a:stCxn id="44" idx="0"/>
          </p:cNvCxnSpPr>
          <p:nvPr/>
        </p:nvCxnSpPr>
        <p:spPr bwMode="auto">
          <a:xfrm rot="16200000" flipV="1">
            <a:off x="7031435" y="5312965"/>
            <a:ext cx="685800" cy="4230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4114800" y="5943600"/>
            <a:ext cx="2144713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Arial" pitchFamily="-109" charset="0"/>
              </a:rPr>
              <a:t>Context: </a:t>
            </a:r>
            <a:r>
              <a:rPr lang="en-US" sz="600">
                <a:latin typeface="Arial" pitchFamily="-109" charset="0"/>
              </a:rPr>
              <a:t>VPLMReviewer.Supplier1.Standard</a:t>
            </a:r>
          </a:p>
        </p:txBody>
      </p: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4298950" y="4837112"/>
            <a:ext cx="914400" cy="369888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36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49" name="AutoShape 30"/>
          <p:cNvCxnSpPr>
            <a:cxnSpLocks noChangeShapeType="1"/>
            <a:stCxn id="47" idx="0"/>
            <a:endCxn id="48" idx="4"/>
          </p:cNvCxnSpPr>
          <p:nvPr/>
        </p:nvCxnSpPr>
        <p:spPr bwMode="auto">
          <a:xfrm rot="16200000" flipV="1">
            <a:off x="4603354" y="5359796"/>
            <a:ext cx="736600" cy="431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2" name="Right Arrow 61"/>
          <p:cNvSpPr/>
          <p:nvPr/>
        </p:nvSpPr>
        <p:spPr>
          <a:xfrm>
            <a:off x="3060192" y="3810000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20168320">
            <a:off x="3048000" y="2743200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478043">
            <a:off x="3048000" y="4876800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P&amp;O - 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Batch Tools (1/4)</a:t>
            </a:r>
          </a:p>
          <a:p>
            <a:pPr lvl="1"/>
            <a:r>
              <a:rPr lang="en-US" dirty="0" err="1" smtClean="0"/>
              <a:t>VPLMPosImport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Batch tool to create your P&amp;O data</a:t>
            </a:r>
          </a:p>
          <a:p>
            <a:pPr lvl="2"/>
            <a:r>
              <a:rPr lang="en-US" dirty="0" smtClean="0"/>
              <a:t>Uses a file with a specific proprietary import syntax </a:t>
            </a:r>
          </a:p>
          <a:p>
            <a:pPr lvl="2">
              <a:buNone/>
            </a:pPr>
            <a:r>
              <a:rPr lang="en-US" dirty="0" smtClean="0"/>
              <a:t>	defining the P&amp;O objects that are to be created</a:t>
            </a:r>
          </a:p>
          <a:p>
            <a:pPr lvl="1"/>
            <a:r>
              <a:rPr lang="en-US" dirty="0" err="1" smtClean="0"/>
              <a:t>VPLMPosExport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Batch tool to extract your P&amp;O data from the V6 Repository</a:t>
            </a:r>
          </a:p>
          <a:p>
            <a:pPr lvl="2"/>
            <a:r>
              <a:rPr lang="en-US" dirty="0" smtClean="0"/>
              <a:t>The result is a file using the same import syntax as that</a:t>
            </a:r>
          </a:p>
          <a:p>
            <a:pPr lvl="2">
              <a:buNone/>
            </a:pPr>
            <a:r>
              <a:rPr lang="en-US" dirty="0" smtClean="0"/>
              <a:t>	managed by </a:t>
            </a:r>
            <a:r>
              <a:rPr lang="en-US" dirty="0" err="1" smtClean="0"/>
              <a:t>VPLMPosImport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Tools available only in VPM Central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P&amp;O - 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Batch Tools (2/4)</a:t>
            </a:r>
          </a:p>
          <a:p>
            <a:pPr lvl="1"/>
            <a:r>
              <a:rPr lang="en-US" dirty="0" smtClean="0"/>
              <a:t>Input / output file syntax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798320"/>
          <a:ext cx="7868156" cy="4907280"/>
        </p:xfrm>
        <a:graphic>
          <a:graphicData uri="http://schemas.openxmlformats.org/drawingml/2006/table">
            <a:tbl>
              <a:tblPr firstRow="1" firstCol="1" bandRow="1"/>
              <a:tblGrid>
                <a:gridCol w="1584000"/>
                <a:gridCol w="6284156"/>
              </a:tblGrid>
              <a:tr h="22130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fr-FR" sz="1200" dirty="0" err="1" smtClean="0">
                          <a:solidFill>
                            <a:schemeClr val="tx1"/>
                          </a:solidFill>
                        </a:rPr>
                        <a:t>Keywork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fr-FR" sz="1200" dirty="0" smtClean="0">
                          <a:solidFill>
                            <a:schemeClr val="tx1"/>
                          </a:solidFill>
                        </a:rPr>
                        <a:t>Usage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</a:tr>
              <a:tr h="50899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*PRJ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*PRJ &lt;id&gt;;[&lt;parent id&gt;];[&lt;description&gt;]</a:t>
                      </a:r>
                    </a:p>
                    <a:p>
                      <a:endParaRPr lang="en-US" sz="12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 Example:*PRJ </a:t>
                      </a:r>
                      <a:r>
                        <a:rPr lang="en-US" sz="1100" dirty="0" err="1" smtClean="0"/>
                        <a:t>MyNewPrj</a:t>
                      </a:r>
                      <a:r>
                        <a:rPr lang="en-US" sz="1100" dirty="0" smtClean="0"/>
                        <a:t>;$;This is my new project</a:t>
                      </a:r>
                      <a:endParaRPr lang="fr-FR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</a:tr>
              <a:tr h="50899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*COMPANY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*COMPANY &lt;id&gt;;[&lt;parent id&gt;];[&lt;description&gt;]</a:t>
                      </a:r>
                    </a:p>
                    <a:p>
                      <a:endParaRPr lang="en-US" sz="12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Example: *COMPANY </a:t>
                      </a:r>
                      <a:r>
                        <a:rPr lang="en-US" sz="1100" dirty="0" err="1" smtClean="0"/>
                        <a:t>MyCompany</a:t>
                      </a:r>
                      <a:endParaRPr lang="fr-FR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</a:tr>
              <a:tr h="50899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*BUSINESSUNIT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*BUSINESSUNIT &lt;id&gt;;&lt;parent id&gt;;[&lt;description&gt;] </a:t>
                      </a:r>
                    </a:p>
                    <a:p>
                      <a:endParaRPr lang="en-US" sz="1200" dirty="0" smtClean="0"/>
                    </a:p>
                    <a:p>
                      <a:pPr lvl="1"/>
                      <a:r>
                        <a:rPr lang="en-US" sz="1100" dirty="0" smtClean="0"/>
                        <a:t>Example: *BUSINESSUNIT BU1;MyCompany;My_Business_Unit_1 </a:t>
                      </a:r>
                      <a:endParaRPr lang="fr-FR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</a:tr>
              <a:tr h="50899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*ROLE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*ROLE &lt;id&gt;;[&lt;parent id&gt;];[&lt;description&gt;]</a:t>
                      </a:r>
                    </a:p>
                    <a:p>
                      <a:endParaRPr lang="en-US" sz="12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Example: *ROLE </a:t>
                      </a:r>
                      <a:r>
                        <a:rPr lang="en-US" sz="1100" dirty="0" err="1" smtClean="0"/>
                        <a:t>MyDesigner;VPLMCatia;My_Designer_role</a:t>
                      </a:r>
                      <a:endParaRPr lang="fr-FR" sz="1100" dirty="0" smtClean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</a:tr>
              <a:tr h="50899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*CONTEXT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*CONTEXT &lt;role id&gt;;&lt;organization id&gt;;&lt;project id&gt;;[&lt;description&gt;]</a:t>
                      </a:r>
                    </a:p>
                    <a:p>
                      <a:endParaRPr lang="en-US" sz="1200" dirty="0" smtClean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Example: *CONTEXT MyDesigner;BU1;MyNewPrj;Designer_context</a:t>
                      </a:r>
                      <a:endParaRPr lang="fr-FR" sz="1100" dirty="0" smtClean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40000"/>
                      </a:srgbClr>
                    </a:solidFill>
                  </a:tcPr>
                </a:tc>
              </a:tr>
              <a:tr h="123929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*PERSON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r>
                        <a:rPr lang="en-US" sz="1200" dirty="0" smtClean="0"/>
                        <a:t>To add your People:</a:t>
                      </a:r>
                    </a:p>
                    <a:p>
                      <a:r>
                        <a:rPr lang="en-US" sz="1200" dirty="0" smtClean="0"/>
                        <a:t>*PERSON &lt;id&gt;;&lt;company id&gt;</a:t>
                      </a:r>
                    </a:p>
                    <a:p>
                      <a:r>
                        <a:rPr lang="en-US" sz="1200" dirty="0" smtClean="0"/>
                        <a:t>To Assign your people to their dedicated contexts</a:t>
                      </a:r>
                    </a:p>
                    <a:p>
                      <a:r>
                        <a:rPr lang="en-US" sz="1200" dirty="0" smtClean="0"/>
                        <a:t>+CONTEXT &lt;context id&gt;</a:t>
                      </a:r>
                    </a:p>
                    <a:p>
                      <a:endParaRPr lang="en-US" sz="1200" dirty="0" smtClean="0"/>
                    </a:p>
                    <a:p>
                      <a:pPr lvl="1"/>
                      <a:r>
                        <a:rPr lang="en-US" sz="1100" dirty="0" smtClean="0"/>
                        <a:t>Example: To assign the Designer context of BU1 on project </a:t>
                      </a:r>
                      <a:r>
                        <a:rPr lang="en-US" sz="1100" dirty="0" err="1" smtClean="0"/>
                        <a:t>MyNewPrj</a:t>
                      </a:r>
                      <a:r>
                        <a:rPr lang="en-US" sz="1100" dirty="0" smtClean="0"/>
                        <a:t>:</a:t>
                      </a:r>
                    </a:p>
                    <a:p>
                      <a:pPr lvl="1"/>
                      <a:r>
                        <a:rPr lang="en-US" sz="1100" dirty="0" smtClean="0"/>
                        <a:t>*PERSON </a:t>
                      </a:r>
                      <a:r>
                        <a:rPr lang="en-US" sz="1100" dirty="0" err="1" smtClean="0"/>
                        <a:t>MyUser;MyCompany</a:t>
                      </a:r>
                      <a:endParaRPr lang="en-US" sz="1100" dirty="0" smtClean="0"/>
                    </a:p>
                    <a:p>
                      <a:pPr marL="45720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dirty="0" smtClean="0"/>
                        <a:t>+CONTEXT MyDesigner.BU1.MyNewPrj</a:t>
                      </a:r>
                      <a:endParaRPr lang="fr-FR" sz="11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E0E3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P&amp;O - 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Batch Tools (3/4)</a:t>
            </a:r>
          </a:p>
          <a:p>
            <a:pPr lvl="1"/>
            <a:r>
              <a:rPr lang="en-US" dirty="0" smtClean="0"/>
              <a:t>Launching </a:t>
            </a:r>
            <a:r>
              <a:rPr lang="en-US" dirty="0" err="1" smtClean="0"/>
              <a:t>VPLMPosImport</a:t>
            </a:r>
            <a:endParaRPr lang="en-US" dirty="0" smtClean="0"/>
          </a:p>
          <a:p>
            <a:pPr lvl="2">
              <a:lnSpc>
                <a:spcPct val="70000"/>
              </a:lnSpc>
            </a:pPr>
            <a:r>
              <a:rPr lang="fr-FR" dirty="0" smtClean="0"/>
              <a:t>On UNIX:</a:t>
            </a:r>
          </a:p>
          <a:p>
            <a:pPr lvl="3">
              <a:lnSpc>
                <a:spcPct val="70000"/>
              </a:lnSpc>
            </a:pPr>
            <a:r>
              <a:rPr lang="en-US" sz="1000" b="1" i="1" dirty="0" smtClean="0"/>
              <a:t>INSTALL_PATH/Studio/Apps/</a:t>
            </a:r>
            <a:r>
              <a:rPr lang="en-US" sz="1000" b="1" i="1" dirty="0" err="1" smtClean="0"/>
              <a:t>VPMMultiDiscipline</a:t>
            </a:r>
            <a:r>
              <a:rPr lang="en-US" sz="1000" b="1" i="1" dirty="0" smtClean="0"/>
              <a:t>/V6R2009x/scripts/</a:t>
            </a:r>
            <a:r>
              <a:rPr lang="en-US" sz="900" b="1" i="1" dirty="0" smtClean="0"/>
              <a:t>VPLMPosImport.sh</a:t>
            </a:r>
            <a:endParaRPr lang="fr-FR" dirty="0" smtClean="0"/>
          </a:p>
          <a:p>
            <a:pPr lvl="2">
              <a:lnSpc>
                <a:spcPct val="70000"/>
              </a:lnSpc>
            </a:pPr>
            <a:r>
              <a:rPr lang="fr-FR" dirty="0" smtClean="0"/>
              <a:t>On WINDOWS:</a:t>
            </a:r>
          </a:p>
          <a:p>
            <a:pPr lvl="3">
              <a:lnSpc>
                <a:spcPct val="70000"/>
              </a:lnSpc>
            </a:pPr>
            <a:r>
              <a:rPr lang="en-US" sz="1000" b="1" i="1" dirty="0" smtClean="0"/>
              <a:t>INSTALL_PATH\Studio\Apps\</a:t>
            </a:r>
            <a:r>
              <a:rPr lang="en-US" sz="1000" b="1" i="1" dirty="0" err="1" smtClean="0"/>
              <a:t>VPMMultiDiscipline</a:t>
            </a:r>
            <a:r>
              <a:rPr lang="en-US" sz="1000" b="1" i="1" dirty="0" smtClean="0"/>
              <a:t>\V6R2009x\bin\</a:t>
            </a:r>
            <a:r>
              <a:rPr lang="en-US" sz="1000" b="1" i="1" dirty="0" err="1" smtClean="0"/>
              <a:t>winnt</a:t>
            </a:r>
            <a:r>
              <a:rPr lang="en-US" sz="1000" b="1" i="1" dirty="0" smtClean="0"/>
              <a:t>\VPLMPosImport.bat</a:t>
            </a:r>
          </a:p>
          <a:p>
            <a:pPr lvl="2">
              <a:lnSpc>
                <a:spcPct val="70000"/>
              </a:lnSpc>
            </a:pPr>
            <a:endParaRPr lang="fr-FR" sz="1200" b="1" i="1" dirty="0" smtClean="0"/>
          </a:p>
          <a:p>
            <a:pPr lvl="1">
              <a:lnSpc>
                <a:spcPct val="70000"/>
              </a:lnSpc>
            </a:pPr>
            <a:r>
              <a:rPr lang="en-US" dirty="0" smtClean="0"/>
              <a:t>Where MANDATORY ARGUMENTS are: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-user </a:t>
            </a:r>
            <a:r>
              <a:rPr lang="en-US" sz="1400" dirty="0" err="1" smtClean="0"/>
              <a:t>userid</a:t>
            </a:r>
            <a:r>
              <a:rPr lang="en-US" sz="1400" dirty="0" smtClean="0"/>
              <a:t>	P&amp;O user identifier to be used in order to connect to the Matrix VPLM 		repository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-password </a:t>
            </a:r>
            <a:r>
              <a:rPr lang="en-US" sz="1400" dirty="0" err="1" smtClean="0"/>
              <a:t>pwd</a:t>
            </a:r>
            <a:r>
              <a:rPr lang="en-US" sz="1400" dirty="0" smtClean="0"/>
              <a:t> 	User password to be used in order to connect to the Matrix VPLM repository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-server </a:t>
            </a:r>
            <a:r>
              <a:rPr lang="en-US" sz="1400" dirty="0" err="1" smtClean="0"/>
              <a:t>urlURL</a:t>
            </a:r>
            <a:r>
              <a:rPr lang="en-US" sz="1400" dirty="0" smtClean="0"/>
              <a:t> of the Matrix VPLM server, e.g. http://localhost:8080/ematrix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-file </a:t>
            </a:r>
            <a:r>
              <a:rPr lang="en-US" sz="1400" dirty="0" err="1" smtClean="0"/>
              <a:t>importfile</a:t>
            </a:r>
            <a:r>
              <a:rPr lang="en-US" sz="1400" dirty="0" smtClean="0"/>
              <a:t>	Full path &amp; name of the input </a:t>
            </a:r>
            <a:r>
              <a:rPr lang="en-US" sz="1400" dirty="0" err="1" smtClean="0"/>
              <a:t>ascii</a:t>
            </a:r>
            <a:r>
              <a:rPr lang="en-US" sz="1400" dirty="0" smtClean="0"/>
              <a:t> import file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dirty="0" smtClean="0"/>
              <a:t>And OPTIONAL ARGUMENTS are: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-context </a:t>
            </a:r>
            <a:r>
              <a:rPr lang="en-US" sz="1400" dirty="0" err="1" smtClean="0"/>
              <a:t>contextid</a:t>
            </a:r>
            <a:r>
              <a:rPr lang="en-US" sz="1400" dirty="0" smtClean="0"/>
              <a:t>    P&amp;O context identifier to be used to connect to the Matrix VPLM repository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                                 (the default is </a:t>
            </a:r>
            <a:r>
              <a:rPr lang="en-US" sz="1400" dirty="0" err="1" smtClean="0"/>
              <a:t>ctx</a:t>
            </a:r>
            <a:r>
              <a:rPr lang="en-US" sz="1400" dirty="0" smtClean="0"/>
              <a:t>::</a:t>
            </a:r>
            <a:r>
              <a:rPr lang="en-US" sz="1400" dirty="0" err="1" smtClean="0"/>
              <a:t>VPLMAdmin.MyCompany.Default</a:t>
            </a:r>
            <a:r>
              <a:rPr lang="en-US" sz="1400" dirty="0" smtClean="0"/>
              <a:t>)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-no-abort-on-error    Have the import engine resume execution upon error (the default </a:t>
            </a:r>
            <a:r>
              <a:rPr lang="en-US" sz="1400" dirty="0" err="1" smtClean="0"/>
              <a:t>behaviour</a:t>
            </a:r>
            <a:r>
              <a:rPr lang="en-US" sz="1400" dirty="0" smtClean="0"/>
              <a:t> 		     is to abort the execution as soon as an error is encountered)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-report </a:t>
            </a:r>
            <a:r>
              <a:rPr lang="en-US" sz="1400" dirty="0" err="1" smtClean="0"/>
              <a:t>reportfile</a:t>
            </a:r>
            <a:r>
              <a:rPr lang="en-US" sz="1400" dirty="0" smtClean="0"/>
              <a:t>       Full path &amp; name of the optional output report file; if specified, the execution 		     status of all import commands are written to the report file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-h			    Display help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-syntax	    Display help on import syntax; requires –h</a:t>
            </a:r>
          </a:p>
          <a:p>
            <a:pPr>
              <a:lnSpc>
                <a:spcPct val="70000"/>
              </a:lnSpc>
            </a:pPr>
            <a:endParaRPr lang="en-US" b="1" i="1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01636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 smtClean="0"/>
              <a:t>Batch Tools (4/4)</a:t>
            </a:r>
          </a:p>
          <a:p>
            <a:pPr lvl="1"/>
            <a:r>
              <a:rPr lang="en-US" dirty="0" smtClean="0"/>
              <a:t>Launching </a:t>
            </a:r>
            <a:r>
              <a:rPr lang="en-US" dirty="0" err="1" smtClean="0"/>
              <a:t>VPLMPosExport</a:t>
            </a:r>
            <a:endParaRPr lang="en-US" dirty="0" smtClean="0"/>
          </a:p>
          <a:p>
            <a:pPr lvl="2">
              <a:lnSpc>
                <a:spcPct val="70000"/>
              </a:lnSpc>
            </a:pPr>
            <a:r>
              <a:rPr lang="fr-FR" dirty="0" smtClean="0"/>
              <a:t>On UNIX:</a:t>
            </a:r>
          </a:p>
          <a:p>
            <a:pPr lvl="3">
              <a:lnSpc>
                <a:spcPct val="70000"/>
              </a:lnSpc>
            </a:pPr>
            <a:r>
              <a:rPr lang="en-US" sz="1000" b="1" i="1" dirty="0" smtClean="0"/>
              <a:t>INSTALL_PATH/Studio/Apps/</a:t>
            </a:r>
            <a:r>
              <a:rPr lang="en-US" sz="1000" b="1" i="1" dirty="0" err="1" smtClean="0"/>
              <a:t>VPMMultiDiscipline</a:t>
            </a:r>
            <a:r>
              <a:rPr lang="en-US" sz="1000" b="1" i="1" dirty="0" smtClean="0"/>
              <a:t>/V6R2009x/scripts/</a:t>
            </a:r>
            <a:r>
              <a:rPr lang="en-US" sz="900" b="1" i="1" dirty="0" smtClean="0"/>
              <a:t>VPLMPosExport.sh</a:t>
            </a:r>
            <a:endParaRPr lang="fr-FR" dirty="0" smtClean="0"/>
          </a:p>
          <a:p>
            <a:pPr lvl="2">
              <a:lnSpc>
                <a:spcPct val="70000"/>
              </a:lnSpc>
            </a:pPr>
            <a:r>
              <a:rPr lang="fr-FR" dirty="0" smtClean="0"/>
              <a:t>On WINDOWS:</a:t>
            </a:r>
          </a:p>
          <a:p>
            <a:pPr lvl="3">
              <a:lnSpc>
                <a:spcPct val="70000"/>
              </a:lnSpc>
            </a:pPr>
            <a:r>
              <a:rPr lang="en-US" sz="1000" b="1" i="1" dirty="0" smtClean="0"/>
              <a:t>INSTALL_PATH\Studio\Apps\</a:t>
            </a:r>
            <a:r>
              <a:rPr lang="en-US" sz="1000" b="1" i="1" dirty="0" err="1" smtClean="0"/>
              <a:t>VPMMultiDiscipline</a:t>
            </a:r>
            <a:r>
              <a:rPr lang="en-US" sz="1000" b="1" i="1" dirty="0" smtClean="0"/>
              <a:t>\V6R2009x\bin\</a:t>
            </a:r>
            <a:r>
              <a:rPr lang="en-US" sz="1000" b="1" i="1" dirty="0" err="1" smtClean="0"/>
              <a:t>winnt</a:t>
            </a:r>
            <a:r>
              <a:rPr lang="en-US" sz="1000" b="1" i="1" dirty="0" smtClean="0"/>
              <a:t>\VPLMPosExport.bat</a:t>
            </a:r>
          </a:p>
          <a:p>
            <a:pPr lvl="2">
              <a:lnSpc>
                <a:spcPct val="70000"/>
              </a:lnSpc>
            </a:pPr>
            <a:endParaRPr lang="fr-FR" sz="1200" b="1" i="1" dirty="0" smtClean="0"/>
          </a:p>
          <a:p>
            <a:pPr lvl="1">
              <a:lnSpc>
                <a:spcPct val="70000"/>
              </a:lnSpc>
            </a:pPr>
            <a:r>
              <a:rPr lang="en-US" dirty="0" smtClean="0"/>
              <a:t>Where MANDATORY ARGUMENTS are: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-user </a:t>
            </a:r>
            <a:r>
              <a:rPr lang="en-US" sz="1400" dirty="0" err="1" smtClean="0"/>
              <a:t>userid</a:t>
            </a:r>
            <a:r>
              <a:rPr lang="en-US" sz="1400" dirty="0" smtClean="0"/>
              <a:t>	P&amp;O user identifier to be used in order to connect to the Matrix VPLM 		repository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-password </a:t>
            </a:r>
            <a:r>
              <a:rPr lang="en-US" sz="1400" dirty="0" err="1" smtClean="0"/>
              <a:t>pwd</a:t>
            </a:r>
            <a:r>
              <a:rPr lang="en-US" sz="1400" dirty="0" smtClean="0"/>
              <a:t> 	User password to be used in order to connect to the Matrix VPLM repository</a:t>
            </a:r>
          </a:p>
          <a:p>
            <a:pPr lvl="1">
              <a:lnSpc>
                <a:spcPct val="70000"/>
              </a:lnSpc>
              <a:buNone/>
            </a:pPr>
            <a:r>
              <a:rPr lang="en-US" sz="1400" dirty="0" smtClean="0"/>
              <a:t>-server </a:t>
            </a:r>
            <a:r>
              <a:rPr lang="en-US" sz="1400" dirty="0" err="1" smtClean="0"/>
              <a:t>urlURL</a:t>
            </a:r>
            <a:r>
              <a:rPr lang="en-US" sz="1400" dirty="0" smtClean="0"/>
              <a:t> of the Matrix VPLM server, e.g. http://localhost:8080/ematrix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-object </a:t>
            </a:r>
            <a:r>
              <a:rPr lang="en-US" sz="1400" dirty="0" err="1" smtClean="0"/>
              <a:t>type:id</a:t>
            </a:r>
            <a:r>
              <a:rPr lang="en-US" sz="1400" dirty="0" smtClean="0"/>
              <a:t>  	Have the export engine export a particular P&amp;O object, below is the list of 		supported object types and the corresponding P&amp;O Security objects: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	context	P&amp;O context (e.g. VPMADMIN.ADMIN.DEFAULT)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	organization	P&amp;O organization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	person	P&amp;O person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	project	P&amp;O project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	role	P&amp;O role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	(</a:t>
            </a:r>
            <a:r>
              <a:rPr lang="en-US" sz="1400" dirty="0" err="1" smtClean="0"/>
              <a:t>Rmk</a:t>
            </a:r>
            <a:r>
              <a:rPr lang="en-US" sz="1400" dirty="0" smtClean="0"/>
              <a:t>: parameter “-object” can be specified several times in a single command-line so as to export several objects)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-file </a:t>
            </a:r>
            <a:r>
              <a:rPr lang="en-US" sz="1400" dirty="0" err="1" smtClean="0"/>
              <a:t>exportfile</a:t>
            </a:r>
            <a:r>
              <a:rPr lang="en-US" sz="1400" dirty="0" smtClean="0"/>
              <a:t> 	Full path &amp; name of the output import file; the specified file path must be 		writable by the batch program; the file is created if necessary, and overwritten if 		it already exists.</a:t>
            </a:r>
          </a:p>
          <a:p>
            <a:pPr>
              <a:lnSpc>
                <a:spcPct val="70000"/>
              </a:lnSpc>
            </a:pPr>
            <a:endParaRPr lang="en-US" dirty="0" smtClean="0"/>
          </a:p>
          <a:p>
            <a:pPr lvl="1">
              <a:lnSpc>
                <a:spcPct val="70000"/>
              </a:lnSpc>
            </a:pPr>
            <a:r>
              <a:rPr lang="en-US" dirty="0" smtClean="0"/>
              <a:t>And OPTIONAL ARGUMENTS are: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-context </a:t>
            </a:r>
            <a:r>
              <a:rPr lang="en-US" sz="1400" dirty="0" err="1" smtClean="0"/>
              <a:t>ctx_id</a:t>
            </a:r>
            <a:r>
              <a:rPr lang="en-US" sz="1400" dirty="0" smtClean="0"/>
              <a:t>	P&amp;O context identifier to be used to connect to the Matrix VPLM repository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		 	(the default is </a:t>
            </a:r>
            <a:r>
              <a:rPr lang="en-US" sz="1400" dirty="0" err="1" smtClean="0"/>
              <a:t>ctx</a:t>
            </a:r>
            <a:r>
              <a:rPr lang="en-US" sz="1400" dirty="0" smtClean="0"/>
              <a:t>::</a:t>
            </a:r>
            <a:r>
              <a:rPr lang="en-US" sz="1400" dirty="0" err="1" smtClean="0"/>
              <a:t>VPLMAdmin.Admin.Default</a:t>
            </a:r>
            <a:r>
              <a:rPr lang="en-US" sz="1400" dirty="0" smtClean="0"/>
              <a:t>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400" dirty="0" smtClean="0"/>
              <a:t>-h			display help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P&amp;O - Deployment</a:t>
            </a:r>
            <a:endParaRPr lang="en-U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P&amp;O - 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Command Line Tool</a:t>
            </a:r>
          </a:p>
          <a:p>
            <a:pPr lvl="1"/>
            <a:r>
              <a:rPr lang="en-US" dirty="0" smtClean="0"/>
              <a:t>Matrix Query Language (MQL)</a:t>
            </a:r>
          </a:p>
          <a:p>
            <a:pPr lvl="2"/>
            <a:r>
              <a:rPr lang="en-US" i="1" dirty="0" smtClean="0"/>
              <a:t>Note: Need to know the data model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62200"/>
            <a:ext cx="321583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86200" y="2667000"/>
            <a:ext cx="4800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instance to get the list of available roles, persons, policy… :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MQL&lt;1&gt; list role; 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MQL&lt;2&gt; list person;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MQL&lt;3&gt; list policy;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 create a new role: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MQL&lt;1&gt; add role ROLE_NAME [OPTIONS];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28288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 create a new user and modify its password: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MQL&lt;1&gt; add person PERSON_NAME [OPTIONS];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MQL&lt;2&gt; modify person PERSON_NAME password PWD_VALUE;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28288A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 get help in MQL: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MQL&lt;1&gt; help role;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MQL&lt;2&gt; help person;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14488" y="1504950"/>
            <a:ext cx="522287" cy="4667250"/>
          </a:xfrm>
          <a:prstGeom prst="rect">
            <a:avLst/>
          </a:prstGeom>
          <a:solidFill>
            <a:srgbClr val="FFCC00"/>
          </a:solidFill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257425" y="354582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Illustration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801091" y="160020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2252663" y="1600200"/>
            <a:ext cx="5329237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Objective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2254250" y="257694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- Concepts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gray">
          <a:xfrm>
            <a:off x="2254250" y="209386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Customer Security Constraints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254250" y="3066012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Data Model - Security Relationship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2260887" y="4473742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Deployment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gray">
          <a:xfrm>
            <a:off x="2260887" y="513152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OOTB P&amp;O and Security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2258289" y="561851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Customization Best Practices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794165" y="209386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2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1794165" y="2576946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3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1794165" y="3066012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4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1794165" y="354193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5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1922418" y="4473742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6.1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1801092" y="513152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7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01092" y="5616444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8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2251980" y="400812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Deployment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1785258" y="400812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2260887" y="4795960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Deployment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1922418" y="4795960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6.2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14488" y="1504950"/>
            <a:ext cx="522287" cy="4667250"/>
          </a:xfrm>
          <a:prstGeom prst="rect">
            <a:avLst/>
          </a:prstGeom>
          <a:solidFill>
            <a:srgbClr val="FFCC00"/>
          </a:solidFill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257425" y="354582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Illustration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801091" y="160020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2252663" y="1600200"/>
            <a:ext cx="5329237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Objective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2254250" y="257694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- Concepts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gray">
          <a:xfrm>
            <a:off x="2254250" y="209386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Customer Security Constraints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254250" y="3066012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Data Model - Security Relationship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2260887" y="4473742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Deployment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gray">
          <a:xfrm>
            <a:off x="2260887" y="513152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OOTB P&amp;O and Security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2258289" y="561851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Customization Best Practices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794165" y="209386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2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1794165" y="2576946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3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1794165" y="3066012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4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1794165" y="354193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5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1922418" y="4473742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6.1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1801092" y="513152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7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01092" y="5616444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8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2251980" y="400812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Deployment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1785258" y="400812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2260887" y="4795960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Deployment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1922418" y="4795960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6.2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P&amp;O - 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GUI Tool (1/3)</a:t>
            </a:r>
          </a:p>
          <a:p>
            <a:pPr lvl="1"/>
            <a:r>
              <a:rPr lang="en-US" dirty="0" smtClean="0"/>
              <a:t>Admin Web Console</a:t>
            </a:r>
          </a:p>
          <a:p>
            <a:pPr lvl="2"/>
            <a:r>
              <a:rPr lang="en-US" dirty="0" smtClean="0"/>
              <a:t>It is the recommended security administration tool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057400"/>
            <a:ext cx="7239000" cy="471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GUI Tool (2/3) </a:t>
            </a:r>
          </a:p>
          <a:p>
            <a:pPr lvl="1"/>
            <a:r>
              <a:rPr lang="en-US" dirty="0" smtClean="0"/>
              <a:t>Business Modeler – Policy properties</a:t>
            </a:r>
          </a:p>
        </p:txBody>
      </p:sp>
      <p:pic>
        <p:nvPicPr>
          <p:cNvPr id="12" name="Picture 31" descr="JQB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2133600"/>
            <a:ext cx="3101975" cy="982663"/>
          </a:xfrm>
          <a:prstGeom prst="rect">
            <a:avLst/>
          </a:prstGeom>
          <a:noFill/>
        </p:spPr>
      </p:pic>
      <p:sp>
        <p:nvSpPr>
          <p:cNvPr id="59" name="Oval 58"/>
          <p:cNvSpPr/>
          <p:nvPr/>
        </p:nvSpPr>
        <p:spPr>
          <a:xfrm>
            <a:off x="3910490" y="2267988"/>
            <a:ext cx="304800" cy="1524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2" descr="JQB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743200"/>
            <a:ext cx="3103563" cy="982662"/>
          </a:xfrm>
          <a:prstGeom prst="rect">
            <a:avLst/>
          </a:prstGeom>
          <a:noFill/>
        </p:spPr>
      </p:pic>
      <p:sp>
        <p:nvSpPr>
          <p:cNvPr id="60" name="Oval 59"/>
          <p:cNvSpPr/>
          <p:nvPr/>
        </p:nvSpPr>
        <p:spPr>
          <a:xfrm>
            <a:off x="5348077" y="2881872"/>
            <a:ext cx="457200" cy="1524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3" descr="JQB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3429000"/>
            <a:ext cx="3103562" cy="1055688"/>
          </a:xfrm>
          <a:prstGeom prst="rect">
            <a:avLst/>
          </a:prstGeom>
          <a:noFill/>
        </p:spPr>
      </p:pic>
      <p:sp>
        <p:nvSpPr>
          <p:cNvPr id="61" name="Oval 60"/>
          <p:cNvSpPr/>
          <p:nvPr/>
        </p:nvSpPr>
        <p:spPr>
          <a:xfrm>
            <a:off x="6614213" y="3567826"/>
            <a:ext cx="457200" cy="1524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- Deployment</a:t>
            </a:r>
            <a:endParaRPr lang="en-U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35968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762000" y="2514600"/>
            <a:ext cx="2225675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latin typeface="Arial" pitchFamily="-109" charset="0"/>
              </a:rPr>
              <a:t>1.</a:t>
            </a:r>
            <a:r>
              <a:rPr lang="en-US" sz="1200" dirty="0" smtClean="0">
                <a:latin typeface="Arial" pitchFamily="-109" charset="0"/>
              </a:rPr>
              <a:t> Double </a:t>
            </a:r>
            <a:r>
              <a:rPr lang="en-US" sz="1200" dirty="0">
                <a:latin typeface="Arial" pitchFamily="-109" charset="0"/>
              </a:rPr>
              <a:t>click on the Policy to view and edit its properties</a:t>
            </a:r>
          </a:p>
        </p:txBody>
      </p:sp>
      <p:sp>
        <p:nvSpPr>
          <p:cNvPr id="16" name="Oval 42"/>
          <p:cNvSpPr>
            <a:spLocks noChangeArrowheads="1"/>
          </p:cNvSpPr>
          <p:nvPr/>
        </p:nvSpPr>
        <p:spPr bwMode="auto">
          <a:xfrm>
            <a:off x="381000" y="3657600"/>
            <a:ext cx="896938" cy="3698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36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6248400" y="1524000"/>
            <a:ext cx="1457325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latin typeface="Arial" pitchFamily="-109" charset="0"/>
              </a:rPr>
              <a:t>2.</a:t>
            </a:r>
            <a:r>
              <a:rPr lang="en-US" sz="1200" dirty="0" smtClean="0">
                <a:latin typeface="Arial" pitchFamily="-109" charset="0"/>
              </a:rPr>
              <a:t> Revisions </a:t>
            </a:r>
            <a:r>
              <a:rPr lang="en-US" sz="1200" dirty="0">
                <a:latin typeface="Arial" pitchFamily="-109" charset="0"/>
              </a:rPr>
              <a:t>labels and default store</a:t>
            </a:r>
          </a:p>
        </p:txBody>
      </p:sp>
      <p:cxnSp>
        <p:nvCxnSpPr>
          <p:cNvPr id="19" name="AutoShape 47"/>
          <p:cNvCxnSpPr>
            <a:cxnSpLocks noChangeShapeType="1"/>
            <a:stCxn id="18" idx="2"/>
          </p:cNvCxnSpPr>
          <p:nvPr/>
        </p:nvCxnSpPr>
        <p:spPr bwMode="auto">
          <a:xfrm rot="5400000">
            <a:off x="6273154" y="1810693"/>
            <a:ext cx="526756" cy="881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 Box 48"/>
          <p:cNvSpPr txBox="1">
            <a:spLocks noChangeArrowheads="1"/>
          </p:cNvSpPr>
          <p:nvPr/>
        </p:nvSpPr>
        <p:spPr bwMode="auto">
          <a:xfrm>
            <a:off x="7239000" y="2286000"/>
            <a:ext cx="1479550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latin typeface="Arial" pitchFamily="-109" charset="0"/>
              </a:rPr>
              <a:t>3.</a:t>
            </a:r>
            <a:r>
              <a:rPr lang="en-US" sz="1200" dirty="0" smtClean="0">
                <a:latin typeface="Arial" pitchFamily="-109" charset="0"/>
              </a:rPr>
              <a:t> Governed </a:t>
            </a:r>
            <a:r>
              <a:rPr lang="en-US" sz="1200" dirty="0">
                <a:latin typeface="Arial" pitchFamily="-109" charset="0"/>
              </a:rPr>
              <a:t>Types</a:t>
            </a:r>
          </a:p>
        </p:txBody>
      </p:sp>
      <p:cxnSp>
        <p:nvCxnSpPr>
          <p:cNvPr id="21" name="AutoShape 49"/>
          <p:cNvCxnSpPr>
            <a:cxnSpLocks noChangeShapeType="1"/>
            <a:stCxn id="20" idx="2"/>
          </p:cNvCxnSpPr>
          <p:nvPr/>
        </p:nvCxnSpPr>
        <p:spPr bwMode="auto">
          <a:xfrm rot="5400000">
            <a:off x="7100777" y="2322404"/>
            <a:ext cx="635222" cy="1120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7620000" y="4648200"/>
            <a:ext cx="1371600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latin typeface="Arial" pitchFamily="-109" charset="0"/>
              </a:rPr>
              <a:t>4.</a:t>
            </a:r>
            <a:r>
              <a:rPr lang="en-US" sz="1200" dirty="0" smtClean="0">
                <a:latin typeface="Arial" pitchFamily="-109" charset="0"/>
              </a:rPr>
              <a:t> Allowed </a:t>
            </a:r>
            <a:r>
              <a:rPr lang="en-US" sz="1200" dirty="0">
                <a:latin typeface="Arial" pitchFamily="-109" charset="0"/>
              </a:rPr>
              <a:t>formats</a:t>
            </a:r>
          </a:p>
        </p:txBody>
      </p:sp>
      <p:cxnSp>
        <p:nvCxnSpPr>
          <p:cNvPr id="23" name="AutoShape 51"/>
          <p:cNvCxnSpPr>
            <a:cxnSpLocks noChangeShapeType="1"/>
            <a:stCxn id="22" idx="0"/>
          </p:cNvCxnSpPr>
          <p:nvPr/>
        </p:nvCxnSpPr>
        <p:spPr bwMode="auto">
          <a:xfrm rot="16200000" flipV="1">
            <a:off x="7505700" y="3848100"/>
            <a:ext cx="6858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7620000" y="5486400"/>
            <a:ext cx="1416051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latin typeface="Arial" pitchFamily="-109" charset="0"/>
              </a:rPr>
              <a:t>5.</a:t>
            </a:r>
            <a:r>
              <a:rPr lang="en-US" sz="1200" dirty="0" smtClean="0">
                <a:latin typeface="Arial" pitchFamily="-109" charset="0"/>
              </a:rPr>
              <a:t> Lifecycle Graph</a:t>
            </a:r>
            <a:endParaRPr lang="en-US" sz="1200" dirty="0">
              <a:latin typeface="Arial" pitchFamily="-109" charset="0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00400"/>
            <a:ext cx="350173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AutoShape 43"/>
          <p:cNvCxnSpPr>
            <a:cxnSpLocks noChangeShapeType="1"/>
            <a:stCxn id="15" idx="2"/>
          </p:cNvCxnSpPr>
          <p:nvPr/>
        </p:nvCxnSpPr>
        <p:spPr bwMode="auto">
          <a:xfrm rot="5400000">
            <a:off x="978842" y="3066404"/>
            <a:ext cx="983954" cy="808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Text Box 52"/>
          <p:cNvSpPr txBox="1">
            <a:spLocks noChangeArrowheads="1"/>
          </p:cNvSpPr>
          <p:nvPr/>
        </p:nvSpPr>
        <p:spPr bwMode="auto">
          <a:xfrm>
            <a:off x="6934200" y="6172200"/>
            <a:ext cx="1416051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 smtClean="0">
                <a:latin typeface="Arial" pitchFamily="-109" charset="0"/>
              </a:rPr>
              <a:t>6.</a:t>
            </a:r>
            <a:r>
              <a:rPr lang="en-US" sz="1200" dirty="0" smtClean="0">
                <a:latin typeface="Arial" pitchFamily="-109" charset="0"/>
              </a:rPr>
              <a:t> Lifecycle Graph</a:t>
            </a:r>
            <a:endParaRPr lang="en-US" sz="1200" dirty="0">
              <a:latin typeface="Arial" pitchFamily="-109" charset="0"/>
            </a:endParaRPr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29200" y="4308896"/>
            <a:ext cx="2394829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Oval 61"/>
          <p:cNvSpPr/>
          <p:nvPr/>
        </p:nvSpPr>
        <p:spPr>
          <a:xfrm>
            <a:off x="6223000" y="4463978"/>
            <a:ext cx="381000" cy="169652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6200" y="5410200"/>
            <a:ext cx="2667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Oval 26"/>
          <p:cNvSpPr/>
          <p:nvPr/>
        </p:nvSpPr>
        <p:spPr>
          <a:xfrm>
            <a:off x="5495026" y="5553974"/>
            <a:ext cx="609600" cy="228600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AutoShape 53"/>
          <p:cNvCxnSpPr>
            <a:cxnSpLocks noChangeShapeType="1"/>
            <a:stCxn id="24" idx="1"/>
          </p:cNvCxnSpPr>
          <p:nvPr/>
        </p:nvCxnSpPr>
        <p:spPr bwMode="auto">
          <a:xfrm rot="10800000">
            <a:off x="6400800" y="5181600"/>
            <a:ext cx="1219200" cy="4443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53"/>
          <p:cNvCxnSpPr>
            <a:cxnSpLocks noChangeShapeType="1"/>
            <a:stCxn id="32" idx="1"/>
          </p:cNvCxnSpPr>
          <p:nvPr/>
        </p:nvCxnSpPr>
        <p:spPr bwMode="auto">
          <a:xfrm rot="10800000">
            <a:off x="5943600" y="6172200"/>
            <a:ext cx="990600" cy="1395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3511" y="2368846"/>
            <a:ext cx="323305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GUI Tool (3/3) </a:t>
            </a:r>
          </a:p>
          <a:p>
            <a:pPr lvl="1"/>
            <a:r>
              <a:rPr lang="en-US" dirty="0" smtClean="0"/>
              <a:t>Business Modeler – Lifecycle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- Deployment</a:t>
            </a:r>
            <a:endParaRPr lang="en-US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35968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  <p:pic>
        <p:nvPicPr>
          <p:cNvPr id="7" name="Picture 6" descr="JQB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565180"/>
            <a:ext cx="2417763" cy="1511300"/>
          </a:xfrm>
          <a:prstGeom prst="rect">
            <a:avLst/>
          </a:prstGeom>
          <a:noFill/>
        </p:spPr>
      </p:pic>
      <p:pic>
        <p:nvPicPr>
          <p:cNvPr id="8" name="Picture 7" descr="JQB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1192" y="4925142"/>
            <a:ext cx="2045208" cy="1857535"/>
          </a:xfrm>
          <a:prstGeom prst="rect">
            <a:avLst/>
          </a:prstGeom>
          <a:noFill/>
        </p:spPr>
      </p:pic>
      <p:pic>
        <p:nvPicPr>
          <p:cNvPr id="9" name="Picture 28" descr="JQB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2800" y="2209800"/>
            <a:ext cx="1984546" cy="2133600"/>
          </a:xfrm>
          <a:prstGeom prst="rect">
            <a:avLst/>
          </a:prstGeom>
          <a:noFill/>
        </p:spPr>
      </p:pic>
      <p:pic>
        <p:nvPicPr>
          <p:cNvPr id="11" name="Picture 30" descr="JQB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00762" y="5188246"/>
            <a:ext cx="1824038" cy="1430338"/>
          </a:xfrm>
          <a:prstGeom prst="rect">
            <a:avLst/>
          </a:prstGeom>
          <a:noFill/>
        </p:spPr>
      </p:pic>
      <p:sp>
        <p:nvSpPr>
          <p:cNvPr id="16" name="Oval 42"/>
          <p:cNvSpPr>
            <a:spLocks noChangeArrowheads="1"/>
          </p:cNvSpPr>
          <p:nvPr/>
        </p:nvSpPr>
        <p:spPr bwMode="auto">
          <a:xfrm>
            <a:off x="381000" y="3479580"/>
            <a:ext cx="896938" cy="369887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36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609600" y="2133600"/>
            <a:ext cx="1905000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latin typeface="Arial" pitchFamily="-109" charset="0"/>
              </a:rPr>
              <a:t>Edit one Lifecycle State…</a:t>
            </a:r>
            <a:endParaRPr lang="en-US" sz="1200" dirty="0">
              <a:latin typeface="Arial" pitchFamily="-109" charset="0"/>
            </a:endParaRPr>
          </a:p>
        </p:txBody>
      </p:sp>
      <p:cxnSp>
        <p:nvCxnSpPr>
          <p:cNvPr id="25" name="AutoShape 53"/>
          <p:cNvCxnSpPr>
            <a:cxnSpLocks noChangeShapeType="1"/>
            <a:stCxn id="24" idx="2"/>
          </p:cNvCxnSpPr>
          <p:nvPr/>
        </p:nvCxnSpPr>
        <p:spPr bwMode="auto">
          <a:xfrm rot="5400000">
            <a:off x="806340" y="2520840"/>
            <a:ext cx="86382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6" name="Text Box 54"/>
          <p:cNvSpPr txBox="1">
            <a:spLocks noChangeArrowheads="1"/>
          </p:cNvSpPr>
          <p:nvPr/>
        </p:nvSpPr>
        <p:spPr bwMode="auto">
          <a:xfrm>
            <a:off x="3429000" y="1778220"/>
            <a:ext cx="1828800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latin typeface="Arial" pitchFamily="-109" charset="0"/>
              </a:rPr>
              <a:t>…to get the list of grants</a:t>
            </a:r>
          </a:p>
        </p:txBody>
      </p:sp>
      <p:cxnSp>
        <p:nvCxnSpPr>
          <p:cNvPr id="27" name="AutoShape 55"/>
          <p:cNvCxnSpPr>
            <a:cxnSpLocks noChangeShapeType="1"/>
            <a:stCxn id="26" idx="2"/>
            <a:endCxn id="9" idx="0"/>
          </p:cNvCxnSpPr>
          <p:nvPr/>
        </p:nvCxnSpPr>
        <p:spPr bwMode="auto">
          <a:xfrm rot="16200000" flipH="1">
            <a:off x="4268036" y="2132763"/>
            <a:ext cx="152400" cy="16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57"/>
          <p:cNvCxnSpPr>
            <a:cxnSpLocks noChangeShapeType="1"/>
            <a:stCxn id="43" idx="2"/>
            <a:endCxn id="27650" idx="0"/>
          </p:cNvCxnSpPr>
          <p:nvPr/>
        </p:nvCxnSpPr>
        <p:spPr bwMode="auto">
          <a:xfrm rot="5400000">
            <a:off x="7311197" y="2288643"/>
            <a:ext cx="159046" cy="1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Text Box 58"/>
          <p:cNvSpPr txBox="1">
            <a:spLocks noChangeArrowheads="1"/>
          </p:cNvSpPr>
          <p:nvPr/>
        </p:nvSpPr>
        <p:spPr bwMode="auto">
          <a:xfrm>
            <a:off x="3953858" y="4489154"/>
            <a:ext cx="1219200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fr-FR" sz="1200" dirty="0" smtClean="0">
                <a:latin typeface="Arial" pitchFamily="-109" charset="0"/>
              </a:rPr>
              <a:t>…to </a:t>
            </a:r>
            <a:r>
              <a:rPr lang="fr-FR" sz="1200" dirty="0" err="1" smtClean="0">
                <a:latin typeface="Arial" pitchFamily="-109" charset="0"/>
              </a:rPr>
              <a:t>get</a:t>
            </a:r>
            <a:r>
              <a:rPr lang="fr-FR" sz="1200" dirty="0" smtClean="0">
                <a:latin typeface="Arial" pitchFamily="-109" charset="0"/>
              </a:rPr>
              <a:t> the </a:t>
            </a:r>
            <a:r>
              <a:rPr lang="fr-FR" sz="1200" dirty="0" err="1" smtClean="0">
                <a:latin typeface="Arial" pitchFamily="-109" charset="0"/>
              </a:rPr>
              <a:t>list</a:t>
            </a:r>
            <a:r>
              <a:rPr lang="fr-FR" sz="1200" dirty="0" smtClean="0">
                <a:latin typeface="Arial" pitchFamily="-109" charset="0"/>
              </a:rPr>
              <a:t> of signatures</a:t>
            </a:r>
            <a:endParaRPr lang="en-US" sz="1200" dirty="0">
              <a:latin typeface="Arial" pitchFamily="-109" charset="0"/>
            </a:endParaRPr>
          </a:p>
        </p:txBody>
      </p:sp>
      <p:cxnSp>
        <p:nvCxnSpPr>
          <p:cNvPr id="30" name="AutoShape 59"/>
          <p:cNvCxnSpPr>
            <a:cxnSpLocks noChangeShapeType="1"/>
            <a:stCxn id="29" idx="2"/>
          </p:cNvCxnSpPr>
          <p:nvPr/>
        </p:nvCxnSpPr>
        <p:spPr bwMode="auto">
          <a:xfrm rot="16200000" flipH="1">
            <a:off x="4453429" y="5063029"/>
            <a:ext cx="228600" cy="8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60"/>
          <p:cNvCxnSpPr>
            <a:cxnSpLocks noChangeShapeType="1"/>
            <a:stCxn id="52" idx="2"/>
            <a:endCxn id="11" idx="0"/>
          </p:cNvCxnSpPr>
          <p:nvPr/>
        </p:nvCxnSpPr>
        <p:spPr bwMode="auto">
          <a:xfrm rot="5400000">
            <a:off x="6922303" y="5089037"/>
            <a:ext cx="189688" cy="87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" name="Rectangle 61"/>
          <p:cNvSpPr>
            <a:spLocks noChangeArrowheads="1"/>
          </p:cNvSpPr>
          <p:nvPr/>
        </p:nvSpPr>
        <p:spPr bwMode="auto">
          <a:xfrm>
            <a:off x="4711096" y="6451490"/>
            <a:ext cx="439737" cy="21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36000" bIns="4680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6553200" y="1745954"/>
            <a:ext cx="1676400" cy="463846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latin typeface="Arial" pitchFamily="-109" charset="0"/>
              </a:rPr>
              <a:t>…to get the accesses and the filter</a:t>
            </a:r>
            <a:endParaRPr lang="en-US" sz="1200" dirty="0">
              <a:latin typeface="Arial" pitchFamily="-109" charset="0"/>
            </a:endParaRP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6557962" y="4350046"/>
            <a:ext cx="927100" cy="648512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smtClean="0">
                <a:latin typeface="Arial" pitchFamily="-109" charset="0"/>
              </a:rPr>
              <a:t>…to modify signature definition</a:t>
            </a:r>
            <a:endParaRPr lang="en-US" sz="1200" dirty="0">
              <a:latin typeface="Arial" pitchFamily="-109" charset="0"/>
            </a:endParaRPr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3810000" y="3657600"/>
            <a:ext cx="1371600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latin typeface="Arial" pitchFamily="-109" charset="0"/>
              </a:rPr>
              <a:t>Edit one grant…</a:t>
            </a:r>
          </a:p>
        </p:txBody>
      </p:sp>
      <p:cxnSp>
        <p:nvCxnSpPr>
          <p:cNvPr id="49" name="AutoShape 55"/>
          <p:cNvCxnSpPr>
            <a:cxnSpLocks noChangeShapeType="1"/>
            <a:stCxn id="48" idx="0"/>
          </p:cNvCxnSpPr>
          <p:nvPr/>
        </p:nvCxnSpPr>
        <p:spPr bwMode="auto">
          <a:xfrm rot="16200000" flipV="1">
            <a:off x="4152900" y="33147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" y="5112046"/>
            <a:ext cx="2362200" cy="146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" name="Text Box 52"/>
          <p:cNvSpPr txBox="1">
            <a:spLocks noChangeArrowheads="1"/>
          </p:cNvSpPr>
          <p:nvPr/>
        </p:nvSpPr>
        <p:spPr bwMode="auto">
          <a:xfrm>
            <a:off x="609600" y="4654846"/>
            <a:ext cx="1905000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latin typeface="Arial" pitchFamily="-109" charset="0"/>
              </a:rPr>
              <a:t>Edit one Transition…</a:t>
            </a:r>
            <a:endParaRPr lang="en-US" sz="1200" dirty="0">
              <a:latin typeface="Arial" pitchFamily="-109" charset="0"/>
            </a:endParaRPr>
          </a:p>
        </p:txBody>
      </p:sp>
      <p:cxnSp>
        <p:nvCxnSpPr>
          <p:cNvPr id="71" name="AutoShape 53"/>
          <p:cNvCxnSpPr>
            <a:cxnSpLocks noChangeShapeType="1"/>
            <a:stCxn id="69" idx="2"/>
          </p:cNvCxnSpPr>
          <p:nvPr/>
        </p:nvCxnSpPr>
        <p:spPr bwMode="auto">
          <a:xfrm rot="5400000">
            <a:off x="1149240" y="5232586"/>
            <a:ext cx="71142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3962400" y="6102646"/>
            <a:ext cx="1524000" cy="27918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 smtClean="0">
                <a:latin typeface="Arial" pitchFamily="-109" charset="0"/>
              </a:rPr>
              <a:t>Edit one signature…</a:t>
            </a:r>
          </a:p>
        </p:txBody>
      </p:sp>
      <p:cxnSp>
        <p:nvCxnSpPr>
          <p:cNvPr id="80" name="AutoShape 55"/>
          <p:cNvCxnSpPr>
            <a:cxnSpLocks noChangeShapeType="1"/>
            <a:stCxn id="79" idx="0"/>
          </p:cNvCxnSpPr>
          <p:nvPr/>
        </p:nvCxnSpPr>
        <p:spPr bwMode="auto">
          <a:xfrm rot="16200000" flipV="1">
            <a:off x="4305300" y="5683546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9" name="Right Arrow 88"/>
          <p:cNvSpPr/>
          <p:nvPr/>
        </p:nvSpPr>
        <p:spPr>
          <a:xfrm>
            <a:off x="2590800" y="5687142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>
            <a:off x="5269992" y="5687142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>
            <a:off x="2590800" y="3009680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>
            <a:off x="5029200" y="3048000"/>
            <a:ext cx="978408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41564" y="5247028"/>
            <a:ext cx="381000" cy="169652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30382" y="2699821"/>
            <a:ext cx="381000" cy="169652"/>
          </a:xfrm>
          <a:prstGeom prst="ellipse">
            <a:avLst/>
          </a:prstGeom>
          <a:solidFill>
            <a:schemeClr val="accent3">
              <a:lumMod val="75000"/>
              <a:alpha val="2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- Deployment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Command Line Tool</a:t>
            </a:r>
          </a:p>
          <a:p>
            <a:pPr lvl="1"/>
            <a:r>
              <a:rPr lang="en-US" dirty="0" smtClean="0"/>
              <a:t>Matrix Query Language (MQL)</a:t>
            </a:r>
          </a:p>
          <a:p>
            <a:pPr lvl="2"/>
            <a:r>
              <a:rPr lang="en-US" i="1" dirty="0" smtClean="0"/>
              <a:t>Note: Need to know the data model 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0" y="5562600"/>
            <a:ext cx="4267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 view a policy in MQL: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MQL&lt;1&gt; print policy POLICY_NAME;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 modify a policy in MQL:</a:t>
            </a:r>
          </a:p>
          <a:p>
            <a:pPr marL="1143000" marR="0" lvl="2" indent="-2286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Pct val="70000"/>
              <a:buFont typeface="Wingdings" pitchFamily="2" charset="2"/>
              <a:buChar char="Ø"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8288A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MQL&lt;1&gt; modify policy POLICY_NAME [OPTIONS];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599"/>
            <a:ext cx="8001000" cy="313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14488" y="1504950"/>
            <a:ext cx="522287" cy="4667250"/>
          </a:xfrm>
          <a:prstGeom prst="rect">
            <a:avLst/>
          </a:prstGeom>
          <a:solidFill>
            <a:srgbClr val="FFCC00"/>
          </a:solidFill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257425" y="354582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Illustration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801091" y="160020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2252663" y="1600200"/>
            <a:ext cx="5329237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Objective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2254250" y="257694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- Concepts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gray">
          <a:xfrm>
            <a:off x="2254250" y="209386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Customer Security Constraints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254250" y="3066012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Data Model - Security Relationship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2260887" y="4473742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Deployment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gray">
          <a:xfrm>
            <a:off x="2260887" y="513152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OOTB P&amp;O and Security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2258289" y="561851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Customization Best Practices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794165" y="209386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2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1794165" y="2576946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3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1794165" y="3066012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4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1794165" y="354193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5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1922418" y="4473742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6.1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1801092" y="513152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7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01092" y="5616444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8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2251980" y="400812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Deployment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1785258" y="400812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2260887" y="4795960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Deployment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1922418" y="4795960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6.2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Default P&amp;O / Security – OOTB Default Configuration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Key drivers / requirements</a:t>
            </a:r>
          </a:p>
          <a:p>
            <a:pPr lvl="1"/>
            <a:r>
              <a:rPr lang="en-US" dirty="0" smtClean="0"/>
              <a:t>Ready to use after installation </a:t>
            </a:r>
          </a:p>
          <a:p>
            <a:pPr lvl="1"/>
            <a:r>
              <a:rPr lang="en-US" dirty="0" smtClean="0"/>
              <a:t>Simple model for small- to medium- sized businesses</a:t>
            </a:r>
          </a:p>
          <a:p>
            <a:pPr lvl="1"/>
            <a:r>
              <a:rPr lang="en-US" dirty="0" smtClean="0"/>
              <a:t>Solution that is easy to install and to use</a:t>
            </a:r>
          </a:p>
          <a:p>
            <a:pPr lvl="1"/>
            <a:r>
              <a:rPr lang="en-US" dirty="0" smtClean="0"/>
              <a:t>Simplified P&amp;O / Security administration</a:t>
            </a:r>
          </a:p>
          <a:p>
            <a:pPr lvl="1"/>
            <a:r>
              <a:rPr lang="en-US" dirty="0" smtClean="0"/>
              <a:t>Transparent to end-user</a:t>
            </a:r>
          </a:p>
          <a:p>
            <a:r>
              <a:rPr lang="en-US" sz="1600" dirty="0" smtClean="0"/>
              <a:t>Solution</a:t>
            </a:r>
          </a:p>
          <a:p>
            <a:pPr lvl="1"/>
            <a:r>
              <a:rPr lang="en-US" dirty="0" smtClean="0"/>
              <a:t>P&amp;O startup data in ENOVIA Server</a:t>
            </a:r>
          </a:p>
          <a:p>
            <a:pPr lvl="2"/>
            <a:r>
              <a:rPr lang="en-US" dirty="0" smtClean="0"/>
              <a:t>Pre-installed P&amp;O data</a:t>
            </a:r>
          </a:p>
          <a:p>
            <a:pPr lvl="2"/>
            <a:r>
              <a:rPr lang="en-US" dirty="0" smtClean="0"/>
              <a:t>Pre-installed Function and Data Access Control</a:t>
            </a:r>
          </a:p>
          <a:p>
            <a:pPr lvl="1"/>
            <a:r>
              <a:rPr lang="en-US" dirty="0" smtClean="0"/>
              <a:t>P&amp;O - Security startup data definition</a:t>
            </a:r>
          </a:p>
          <a:p>
            <a:pPr lvl="2"/>
            <a:r>
              <a:rPr lang="en-US" dirty="0" smtClean="0"/>
              <a:t>Default P&amp;O to address 6 CATIA user roles and use cases</a:t>
            </a:r>
          </a:p>
          <a:p>
            <a:pPr lvl="2"/>
            <a:r>
              <a:rPr lang="en-US" dirty="0" smtClean="0"/>
              <a:t>Default privileges defined by CATIA user roles </a:t>
            </a:r>
          </a:p>
          <a:p>
            <a:r>
              <a:rPr lang="en-US" sz="1600" dirty="0" smtClean="0"/>
              <a:t>Benefits</a:t>
            </a:r>
          </a:p>
          <a:p>
            <a:pPr lvl="1"/>
            <a:r>
              <a:rPr lang="en-US" sz="1700" dirty="0" smtClean="0"/>
              <a:t>Predefined security roles to address basic needs out of the box for SMB market</a:t>
            </a:r>
          </a:p>
          <a:p>
            <a:pPr lvl="1"/>
            <a:r>
              <a:rPr lang="en-US" sz="1700" dirty="0" smtClean="0"/>
              <a:t>More complex rules and be created via GUI or command-line tools for enterprise customers</a:t>
            </a:r>
            <a:endParaRPr lang="en-US" sz="170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Default P&amp;O on V6R2009x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u="sng" dirty="0" smtClean="0"/>
              <a:t>Assumptions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Two projects for data classification</a:t>
            </a:r>
          </a:p>
          <a:p>
            <a:r>
              <a:rPr lang="en-US" sz="1400" dirty="0" smtClean="0"/>
              <a:t>Two organizations</a:t>
            </a:r>
          </a:p>
          <a:p>
            <a:r>
              <a:rPr lang="en-US" sz="1400" dirty="0" smtClean="0"/>
              <a:t>Three roles </a:t>
            </a:r>
          </a:p>
          <a:p>
            <a:r>
              <a:rPr lang="en-US" sz="1400" dirty="0" smtClean="0"/>
              <a:t>Access Rights based on </a:t>
            </a:r>
          </a:p>
          <a:p>
            <a:pPr lvl="1"/>
            <a:r>
              <a:rPr lang="en-US" sz="1200" dirty="0" smtClean="0"/>
              <a:t>Data ownership </a:t>
            </a:r>
          </a:p>
          <a:p>
            <a:pPr lvl="1"/>
            <a:r>
              <a:rPr lang="en-US" sz="1200" dirty="0" smtClean="0"/>
              <a:t>Project ownership	</a:t>
            </a:r>
          </a:p>
          <a:p>
            <a:pPr lvl="1"/>
            <a:r>
              <a:rPr lang="en-US" sz="1200" dirty="0" smtClean="0"/>
              <a:t>Organization ownership</a:t>
            </a:r>
          </a:p>
          <a:p>
            <a:r>
              <a:rPr lang="en-US" sz="1400" dirty="0" smtClean="0"/>
              <a:t>Default grants on OOTB </a:t>
            </a:r>
          </a:p>
          <a:p>
            <a:pPr>
              <a:buNone/>
            </a:pPr>
            <a:r>
              <a:rPr lang="en-US" sz="1400" dirty="0" smtClean="0"/>
              <a:t>	customizations:</a:t>
            </a:r>
          </a:p>
          <a:p>
            <a:pPr lvl="1"/>
            <a:r>
              <a:rPr lang="en-US" sz="1050" dirty="0" smtClean="0"/>
              <a:t>Product, Simulation, …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3525838" y="2217738"/>
            <a:ext cx="5500687" cy="363537"/>
            <a:chOff x="1823" y="1548"/>
            <a:chExt cx="1954" cy="293"/>
          </a:xfrm>
        </p:grpSpPr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2298" y="1548"/>
              <a:ext cx="527" cy="293"/>
            </a:xfrm>
            <a:prstGeom prst="chevron">
              <a:avLst>
                <a:gd name="adj" fmla="val 28187"/>
              </a:avLst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0" tIns="0" rIns="0" bIns="91440" anchor="b">
              <a:prstTxWarp prst="textNoShape">
                <a:avLst/>
              </a:prstTxWarp>
            </a:bodyPr>
            <a:lstStyle/>
            <a:p>
              <a:pPr defTabSz="820738">
                <a:spcBef>
                  <a:spcPct val="0"/>
                </a:spcBef>
              </a:pPr>
              <a:r>
                <a:rPr lang="en-US" sz="1000" i="1">
                  <a:solidFill>
                    <a:schemeClr val="bg2"/>
                  </a:solidFill>
                  <a:latin typeface="Arial" pitchFamily="-109" charset="0"/>
                  <a:ea typeface="Arial" pitchFamily="-109" charset="0"/>
                  <a:cs typeface="Arial" pitchFamily="-109" charset="0"/>
                </a:rPr>
                <a:t>Concept</a:t>
              </a: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250" y="1548"/>
              <a:ext cx="527" cy="293"/>
            </a:xfrm>
            <a:prstGeom prst="chevron">
              <a:avLst>
                <a:gd name="adj" fmla="val 28187"/>
              </a:avLst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0" tIns="0" rIns="0" bIns="91440" anchor="b">
              <a:prstTxWarp prst="textNoShape">
                <a:avLst/>
              </a:prstTxWarp>
            </a:bodyPr>
            <a:lstStyle/>
            <a:p>
              <a:pPr defTabSz="820738">
                <a:spcBef>
                  <a:spcPct val="0"/>
                </a:spcBef>
              </a:pPr>
              <a:r>
                <a:rPr lang="en-US" sz="1000" i="1">
                  <a:solidFill>
                    <a:schemeClr val="bg2"/>
                  </a:solidFill>
                  <a:latin typeface="Arial" pitchFamily="-109" charset="0"/>
                  <a:ea typeface="Arial" pitchFamily="-109" charset="0"/>
                  <a:cs typeface="Arial" pitchFamily="-109" charset="0"/>
                </a:rPr>
                <a:t>Definition</a:t>
              </a: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1823" y="1548"/>
              <a:ext cx="526" cy="293"/>
            </a:xfrm>
            <a:prstGeom prst="chevron">
              <a:avLst>
                <a:gd name="adj" fmla="val 28133"/>
              </a:avLst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0" tIns="0" rIns="0" bIns="91440" anchor="b">
              <a:prstTxWarp prst="textNoShape">
                <a:avLst/>
              </a:prstTxWarp>
            </a:bodyPr>
            <a:lstStyle/>
            <a:p>
              <a:pPr defTabSz="820738">
                <a:spcBef>
                  <a:spcPct val="0"/>
                </a:spcBef>
              </a:pPr>
              <a:r>
                <a:rPr lang="en-US" sz="1000" i="1">
                  <a:solidFill>
                    <a:schemeClr val="bg2"/>
                  </a:solidFill>
                  <a:latin typeface="Arial" pitchFamily="-109" charset="0"/>
                  <a:ea typeface="Arial" pitchFamily="-109" charset="0"/>
                  <a:cs typeface="Arial" pitchFamily="-109" charset="0"/>
                </a:rPr>
                <a:t>Vision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2779" y="1548"/>
              <a:ext cx="526" cy="293"/>
            </a:xfrm>
            <a:prstGeom prst="chevron">
              <a:avLst>
                <a:gd name="adj" fmla="val 28133"/>
              </a:avLst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0" tIns="0" rIns="0" bIns="91440" anchor="b">
              <a:prstTxWarp prst="textNoShape">
                <a:avLst/>
              </a:prstTxWarp>
            </a:bodyPr>
            <a:lstStyle/>
            <a:p>
              <a:pPr defTabSz="820738">
                <a:spcBef>
                  <a:spcPct val="0"/>
                </a:spcBef>
              </a:pPr>
              <a:r>
                <a:rPr lang="en-US" sz="1000" i="1">
                  <a:solidFill>
                    <a:schemeClr val="bg2"/>
                  </a:solidFill>
                  <a:latin typeface="Arial" pitchFamily="-109" charset="0"/>
                  <a:ea typeface="Arial" pitchFamily="-109" charset="0"/>
                  <a:cs typeface="Arial" pitchFamily="-109" charset="0"/>
                </a:rPr>
                <a:t>Experience</a:t>
              </a:r>
            </a:p>
          </p:txBody>
        </p:sp>
      </p:grpSp>
      <p:pic>
        <p:nvPicPr>
          <p:cNvPr id="17" name="Picture 11" descr="Catia express Rol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" y="3846513"/>
            <a:ext cx="2143125" cy="2325687"/>
          </a:xfrm>
          <a:prstGeom prst="rect">
            <a:avLst/>
          </a:prstGeom>
          <a:noFill/>
        </p:spPr>
      </p:pic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708400" y="3419475"/>
            <a:ext cx="5435600" cy="251480"/>
          </a:xfrm>
          <a:prstGeom prst="rect">
            <a:avLst/>
          </a:prstGeom>
          <a:solidFill>
            <a:srgbClr val="EAEAEA"/>
          </a:solidFill>
          <a:ln w="28575">
            <a:noFill/>
            <a:miter lim="800000"/>
            <a:headEnd/>
            <a:tailEnd/>
          </a:ln>
          <a:effectLst/>
        </p:spPr>
        <p:txBody>
          <a:bodyPr lIns="45720" tIns="46800" rIns="45720" bIns="468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9" charset="0"/>
              </a:rPr>
              <a:t>Standard  Project  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3690938" y="5053013"/>
            <a:ext cx="5453062" cy="251480"/>
          </a:xfrm>
          <a:prstGeom prst="rect">
            <a:avLst/>
          </a:prstGeom>
          <a:solidFill>
            <a:srgbClr val="EAEAEA"/>
          </a:solidFill>
          <a:ln w="28575">
            <a:noFill/>
            <a:miter lim="800000"/>
            <a:headEnd/>
            <a:tailEnd/>
          </a:ln>
          <a:effectLst/>
        </p:spPr>
        <p:txBody>
          <a:bodyPr lIns="45720" tIns="46800" rIns="45720" bIns="46800">
            <a:prstTxWarp prst="textNoShape">
              <a:avLst/>
            </a:prstTxWarp>
            <a:spAutoFit/>
          </a:bodyPr>
          <a:lstStyle/>
          <a:p>
            <a:pPr algn="l">
              <a:lnSpc>
                <a:spcPct val="85000"/>
              </a:lnSpc>
              <a:spcBef>
                <a:spcPct val="0"/>
              </a:spcBef>
            </a:pPr>
            <a:r>
              <a:rPr lang="en-US" sz="1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9" charset="0"/>
              </a:rPr>
              <a:t>Engineering  Project</a:t>
            </a:r>
          </a:p>
        </p:txBody>
      </p: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3352800" y="5083175"/>
            <a:ext cx="327025" cy="212725"/>
            <a:chOff x="1759" y="2490"/>
            <a:chExt cx="498" cy="332"/>
          </a:xfrm>
        </p:grpSpPr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759" y="2490"/>
              <a:ext cx="498" cy="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806" y="2549"/>
              <a:ext cx="72" cy="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  <a:latin typeface="Arial" pitchFamily="-109" charset="0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902" y="2645"/>
              <a:ext cx="72" cy="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  <a:latin typeface="Arial" pitchFamily="-109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2010" y="2741"/>
              <a:ext cx="72" cy="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  <a:latin typeface="Arial" pitchFamily="-109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2142" y="2555"/>
              <a:ext cx="72" cy="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  <a:latin typeface="Arial" pitchFamily="-109" charset="0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010" y="2645"/>
              <a:ext cx="72" cy="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  <a:latin typeface="Arial" pitchFamily="-109" charset="0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1878" y="2585"/>
              <a:ext cx="2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1980" y="2675"/>
              <a:ext cx="3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1971" y="2675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1884" y="2573"/>
              <a:ext cx="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V="1">
              <a:off x="2088" y="2573"/>
              <a:ext cx="48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2082" y="2567"/>
              <a:ext cx="6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3352800" y="3432175"/>
            <a:ext cx="327025" cy="212725"/>
            <a:chOff x="1759" y="2490"/>
            <a:chExt cx="498" cy="332"/>
          </a:xfrm>
        </p:grpSpPr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1759" y="2490"/>
              <a:ext cx="498" cy="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806" y="2549"/>
              <a:ext cx="72" cy="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  <a:latin typeface="Arial" pitchFamily="-109" charset="0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902" y="2645"/>
              <a:ext cx="72" cy="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  <a:latin typeface="Arial" pitchFamily="-109" charset="0"/>
              </a:endParaRP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010" y="2741"/>
              <a:ext cx="72" cy="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  <a:latin typeface="Arial" pitchFamily="-109" charset="0"/>
              </a:endParaRP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2142" y="2555"/>
              <a:ext cx="72" cy="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  <a:latin typeface="Arial" pitchFamily="-109" charset="0"/>
              </a:endParaRP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2010" y="2645"/>
              <a:ext cx="72" cy="47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endParaRPr lang="en-US" sz="1600">
                <a:solidFill>
                  <a:schemeClr val="tx1"/>
                </a:solidFill>
                <a:latin typeface="Arial" pitchFamily="-109" charset="0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1878" y="2585"/>
              <a:ext cx="2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1980" y="2675"/>
              <a:ext cx="3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1971" y="2675"/>
              <a:ext cx="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1884" y="2573"/>
              <a:ext cx="2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2088" y="2573"/>
              <a:ext cx="48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2082" y="2567"/>
              <a:ext cx="6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6" name="Picture 40"/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>
            <a:fillRect/>
          </a:stretch>
        </p:blipFill>
        <p:spPr bwMode="auto">
          <a:xfrm>
            <a:off x="3733800" y="3757613"/>
            <a:ext cx="30638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41"/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>
            <a:fillRect/>
          </a:stretch>
        </p:blipFill>
        <p:spPr bwMode="auto">
          <a:xfrm>
            <a:off x="3733800" y="4165600"/>
            <a:ext cx="3127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42"/>
          <p:cNvPicPr>
            <a:picLocks noChangeAspect="1" noChangeArrowheads="1"/>
          </p:cNvPicPr>
          <p:nvPr/>
        </p:nvPicPr>
        <p:blipFill>
          <a:blip r:embed="rId6">
            <a:alphaModFix amt="50000"/>
          </a:blip>
          <a:srcRect/>
          <a:stretch>
            <a:fillRect/>
          </a:stretch>
        </p:blipFill>
        <p:spPr bwMode="auto">
          <a:xfrm>
            <a:off x="3733800" y="4613275"/>
            <a:ext cx="31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43"/>
          <p:cNvPicPr>
            <a:picLocks noChangeAspect="1" noChangeArrowheads="1"/>
          </p:cNvPicPr>
          <p:nvPr/>
        </p:nvPicPr>
        <p:blipFill>
          <a:blip r:embed="rId4">
            <a:alphaModFix amt="50000"/>
          </a:blip>
          <a:srcRect/>
          <a:stretch>
            <a:fillRect/>
          </a:stretch>
        </p:blipFill>
        <p:spPr bwMode="auto">
          <a:xfrm>
            <a:off x="3733800" y="5426075"/>
            <a:ext cx="30638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0" name="Picture 44"/>
          <p:cNvPicPr>
            <a:picLocks noChangeAspect="1" noChangeArrowheads="1"/>
          </p:cNvPicPr>
          <p:nvPr/>
        </p:nvPicPr>
        <p:blipFill>
          <a:blip r:embed="rId5">
            <a:alphaModFix amt="50000"/>
          </a:blip>
          <a:srcRect/>
          <a:stretch>
            <a:fillRect/>
          </a:stretch>
        </p:blipFill>
        <p:spPr bwMode="auto">
          <a:xfrm>
            <a:off x="3733800" y="5842000"/>
            <a:ext cx="31273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" name="Picture 45"/>
          <p:cNvPicPr>
            <a:picLocks noChangeAspect="1" noChangeArrowheads="1"/>
          </p:cNvPicPr>
          <p:nvPr/>
        </p:nvPicPr>
        <p:blipFill>
          <a:blip r:embed="rId6">
            <a:alphaModFix amt="50000"/>
          </a:blip>
          <a:srcRect/>
          <a:stretch>
            <a:fillRect/>
          </a:stretch>
        </p:blipFill>
        <p:spPr bwMode="auto">
          <a:xfrm>
            <a:off x="3733800" y="6281738"/>
            <a:ext cx="3143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4027488" y="3725863"/>
            <a:ext cx="1397000" cy="242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 b="0" i="1" dirty="0" err="1">
                <a:latin typeface="Arial" pitchFamily="-109" charset="0"/>
                <a:ea typeface="Arial" pitchFamily="-109" charset="0"/>
                <a:cs typeface="Arial" pitchFamily="-109" charset="0"/>
              </a:rPr>
              <a:t>VPLMDesigner</a:t>
            </a:r>
            <a:endParaRPr lang="en-US" sz="1200" b="0" i="1" dirty="0"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53" name="Text Box 47"/>
          <p:cNvSpPr txBox="1">
            <a:spLocks noChangeArrowheads="1"/>
          </p:cNvSpPr>
          <p:nvPr/>
        </p:nvSpPr>
        <p:spPr bwMode="auto">
          <a:xfrm>
            <a:off x="4027488" y="4140200"/>
            <a:ext cx="1270000" cy="242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 b="0" i="1" dirty="0" err="1">
                <a:latin typeface="Arial" pitchFamily="-109" charset="0"/>
                <a:ea typeface="Arial" pitchFamily="-109" charset="0"/>
                <a:cs typeface="Arial" pitchFamily="-109" charset="0"/>
              </a:rPr>
              <a:t>VPLMLeader</a:t>
            </a:r>
            <a:endParaRPr lang="en-US" sz="1200" b="0" i="1" dirty="0"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4027488" y="4610100"/>
            <a:ext cx="1270000" cy="242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 b="0" i="1" dirty="0" err="1">
                <a:latin typeface="Arial" pitchFamily="-109" charset="0"/>
                <a:ea typeface="Arial" pitchFamily="-109" charset="0"/>
                <a:cs typeface="Arial" pitchFamily="-109" charset="0"/>
              </a:rPr>
              <a:t>VPLMReviewer</a:t>
            </a:r>
            <a:endParaRPr lang="en-US" sz="1200" b="0" i="1" dirty="0"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55" name="Text Box 49"/>
          <p:cNvSpPr txBox="1">
            <a:spLocks noChangeArrowheads="1"/>
          </p:cNvSpPr>
          <p:nvPr/>
        </p:nvSpPr>
        <p:spPr bwMode="auto">
          <a:xfrm>
            <a:off x="4073525" y="5386388"/>
            <a:ext cx="1311275" cy="242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 b="0" i="1" dirty="0" err="1">
                <a:latin typeface="Arial" pitchFamily="-109" charset="0"/>
                <a:ea typeface="Arial" pitchFamily="-109" charset="0"/>
                <a:cs typeface="Arial" pitchFamily="-109" charset="0"/>
              </a:rPr>
              <a:t>VPLMDesigner</a:t>
            </a:r>
            <a:endParaRPr lang="en-US" sz="1200" b="0" i="1" dirty="0"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4073525" y="5800725"/>
            <a:ext cx="1270000" cy="242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 b="0" i="1" dirty="0" err="1">
                <a:latin typeface="Arial" pitchFamily="-109" charset="0"/>
                <a:ea typeface="Arial" pitchFamily="-109" charset="0"/>
                <a:cs typeface="Arial" pitchFamily="-109" charset="0"/>
              </a:rPr>
              <a:t>VPLMLeader</a:t>
            </a:r>
            <a:endParaRPr lang="en-US" sz="1200" b="0" i="1" dirty="0"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4073525" y="6270625"/>
            <a:ext cx="1270000" cy="242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 b="0" i="1" dirty="0" err="1">
                <a:latin typeface="Arial" pitchFamily="-109" charset="0"/>
                <a:ea typeface="Arial" pitchFamily="-109" charset="0"/>
                <a:cs typeface="Arial" pitchFamily="-109" charset="0"/>
              </a:rPr>
              <a:t>VPLMReviewer</a:t>
            </a:r>
            <a:endParaRPr lang="en-US" sz="1200" b="0" i="1" dirty="0">
              <a:latin typeface="Arial" pitchFamily="-109" charset="0"/>
              <a:ea typeface="Arial" pitchFamily="-109" charset="0"/>
              <a:cs typeface="Arial" pitchFamily="-109" charset="0"/>
            </a:endParaRPr>
          </a:p>
        </p:txBody>
      </p:sp>
      <p:cxnSp>
        <p:nvCxnSpPr>
          <p:cNvPr id="58" name="AutoShape 52"/>
          <p:cNvCxnSpPr>
            <a:cxnSpLocks noChangeShapeType="1"/>
            <a:stCxn id="34" idx="2"/>
          </p:cNvCxnSpPr>
          <p:nvPr/>
        </p:nvCxnSpPr>
        <p:spPr bwMode="auto">
          <a:xfrm rot="16200000" flipH="1">
            <a:off x="3516313" y="3644900"/>
            <a:ext cx="217488" cy="2174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59" name="AutoShape 53"/>
          <p:cNvCxnSpPr>
            <a:cxnSpLocks noChangeShapeType="1"/>
            <a:stCxn id="34" idx="2"/>
          </p:cNvCxnSpPr>
          <p:nvPr/>
        </p:nvCxnSpPr>
        <p:spPr bwMode="auto">
          <a:xfrm rot="16200000" flipH="1">
            <a:off x="3309938" y="3851275"/>
            <a:ext cx="630238" cy="2174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0" name="AutoShape 54"/>
          <p:cNvCxnSpPr>
            <a:cxnSpLocks noChangeShapeType="1"/>
            <a:stCxn id="34" idx="2"/>
          </p:cNvCxnSpPr>
          <p:nvPr/>
        </p:nvCxnSpPr>
        <p:spPr bwMode="auto">
          <a:xfrm rot="16200000" flipH="1">
            <a:off x="3076575" y="4084638"/>
            <a:ext cx="1096963" cy="2174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1" name="AutoShape 55"/>
          <p:cNvCxnSpPr>
            <a:cxnSpLocks noChangeShapeType="1"/>
            <a:stCxn id="21" idx="2"/>
          </p:cNvCxnSpPr>
          <p:nvPr/>
        </p:nvCxnSpPr>
        <p:spPr bwMode="auto">
          <a:xfrm rot="16200000" flipH="1">
            <a:off x="3507582" y="5304631"/>
            <a:ext cx="234950" cy="2174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2" name="AutoShape 56"/>
          <p:cNvCxnSpPr>
            <a:cxnSpLocks noChangeShapeType="1"/>
            <a:stCxn id="21" idx="2"/>
          </p:cNvCxnSpPr>
          <p:nvPr/>
        </p:nvCxnSpPr>
        <p:spPr bwMode="auto">
          <a:xfrm rot="16200000" flipH="1">
            <a:off x="3297238" y="5514975"/>
            <a:ext cx="655638" cy="2174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63" name="AutoShape 57"/>
          <p:cNvCxnSpPr>
            <a:cxnSpLocks noChangeShapeType="1"/>
            <a:stCxn id="21" idx="2"/>
          </p:cNvCxnSpPr>
          <p:nvPr/>
        </p:nvCxnSpPr>
        <p:spPr bwMode="auto">
          <a:xfrm rot="16200000" flipH="1">
            <a:off x="3067844" y="5744369"/>
            <a:ext cx="1114425" cy="217487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4130675" y="3055938"/>
            <a:ext cx="1309688" cy="242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200" b="0" i="1" dirty="0">
                <a:latin typeface="Arial" pitchFamily="-109" charset="0"/>
                <a:ea typeface="Arial" pitchFamily="-109" charset="0"/>
                <a:cs typeface="Arial" pitchFamily="-109" charset="0"/>
              </a:rPr>
              <a:t>Administrator</a:t>
            </a:r>
          </a:p>
        </p:txBody>
      </p:sp>
      <p:graphicFrame>
        <p:nvGraphicFramePr>
          <p:cNvPr id="65" name="Object 61"/>
          <p:cNvGraphicFramePr>
            <a:graphicFrameLocks noChangeAspect="1"/>
          </p:cNvGraphicFramePr>
          <p:nvPr/>
        </p:nvGraphicFramePr>
        <p:xfrm>
          <a:off x="2271713" y="4030663"/>
          <a:ext cx="398462" cy="468312"/>
        </p:xfrm>
        <a:graphic>
          <a:graphicData uri="http://schemas.openxmlformats.org/presentationml/2006/ole">
            <p:oleObj spid="_x0000_s25602" name="Image" r:id="rId7" imgW="914402" imgH="969102" progId="">
              <p:embed/>
            </p:oleObj>
          </a:graphicData>
        </a:graphic>
      </p:graphicFrame>
      <p:graphicFrame>
        <p:nvGraphicFramePr>
          <p:cNvPr id="66" name="Object 62"/>
          <p:cNvGraphicFramePr>
            <a:graphicFrameLocks noChangeAspect="1"/>
          </p:cNvGraphicFramePr>
          <p:nvPr/>
        </p:nvGraphicFramePr>
        <p:xfrm>
          <a:off x="2287588" y="5487988"/>
          <a:ext cx="398462" cy="493712"/>
        </p:xfrm>
        <a:graphic>
          <a:graphicData uri="http://schemas.openxmlformats.org/presentationml/2006/ole">
            <p:oleObj spid="_x0000_s25603" name="Image" r:id="rId8" imgW="914402" imgH="969102" progId="">
              <p:embed/>
            </p:oleObj>
          </a:graphicData>
        </a:graphic>
      </p:graphicFrame>
      <p:pic>
        <p:nvPicPr>
          <p:cNvPr id="67" name="Picture 6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76888" y="3808413"/>
            <a:ext cx="387350" cy="195262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</p:spPr>
      </p:pic>
      <p:pic>
        <p:nvPicPr>
          <p:cNvPr id="68" name="Picture 6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76888" y="4197350"/>
            <a:ext cx="387350" cy="1952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6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76888" y="4651375"/>
            <a:ext cx="387350" cy="19526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70" name="Picture 6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76888" y="5411788"/>
            <a:ext cx="387350" cy="195262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</p:spPr>
      </p:pic>
      <p:pic>
        <p:nvPicPr>
          <p:cNvPr id="71" name="Picture 6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76888" y="5800725"/>
            <a:ext cx="387350" cy="1952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72" name="Picture 6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76888" y="6254750"/>
            <a:ext cx="387350" cy="195263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3489325" y="2741613"/>
            <a:ext cx="2632075" cy="251480"/>
          </a:xfrm>
          <a:prstGeom prst="rect">
            <a:avLst/>
          </a:prstGeom>
          <a:solidFill>
            <a:srgbClr val="FFFF99">
              <a:alpha val="50000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 lIns="45720" tIns="46800" rIns="4572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9" charset="0"/>
              </a:rPr>
              <a:t>People and Roles</a:t>
            </a:r>
          </a:p>
        </p:txBody>
      </p:sp>
      <p:sp>
        <p:nvSpPr>
          <p:cNvPr id="74" name="Text Box 70"/>
          <p:cNvSpPr txBox="1">
            <a:spLocks noChangeArrowheads="1"/>
          </p:cNvSpPr>
          <p:nvPr/>
        </p:nvSpPr>
        <p:spPr bwMode="auto">
          <a:xfrm>
            <a:off x="6207125" y="2751138"/>
            <a:ext cx="2936875" cy="251480"/>
          </a:xfrm>
          <a:prstGeom prst="rect">
            <a:avLst/>
          </a:prstGeom>
          <a:solidFill>
            <a:srgbClr val="FFFF99">
              <a:alpha val="50000"/>
            </a:srgbClr>
          </a:solidFill>
          <a:ln w="28575">
            <a:noFill/>
            <a:miter lim="800000"/>
            <a:headEnd/>
            <a:tailEnd/>
          </a:ln>
          <a:effectLst/>
        </p:spPr>
        <p:txBody>
          <a:bodyPr lIns="45720" tIns="46800" rIns="45720" bIns="46800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en-US" sz="1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9" charset="0"/>
              </a:rPr>
              <a:t>Access Control</a:t>
            </a:r>
          </a:p>
        </p:txBody>
      </p:sp>
      <p:pic>
        <p:nvPicPr>
          <p:cNvPr id="75" name="Picture 72" descr="BlueUser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143697"/>
              </a:clrFrom>
              <a:clrTo>
                <a:srgbClr val="14369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0138" y="2713038"/>
            <a:ext cx="249709" cy="317241"/>
          </a:xfrm>
          <a:prstGeom prst="rect">
            <a:avLst/>
          </a:prstGeom>
          <a:noFill/>
        </p:spPr>
      </p:pic>
      <p:pic>
        <p:nvPicPr>
          <p:cNvPr id="76" name="Picture 7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62663" y="3124200"/>
            <a:ext cx="387350" cy="195263"/>
          </a:xfrm>
          <a:prstGeom prst="rect">
            <a:avLst/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7" name="Text Box 74"/>
          <p:cNvSpPr txBox="1">
            <a:spLocks noChangeArrowheads="1"/>
          </p:cNvSpPr>
          <p:nvPr/>
        </p:nvSpPr>
        <p:spPr bwMode="auto">
          <a:xfrm>
            <a:off x="6523038" y="3081338"/>
            <a:ext cx="2630487" cy="242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000" i="1">
                <a:latin typeface="Arial" pitchFamily="-109" charset="0"/>
                <a:ea typeface="Arial" pitchFamily="-109" charset="0"/>
                <a:cs typeface="Arial" pitchFamily="-109" charset="0"/>
              </a:rPr>
              <a:t>Is granted to all functions and data</a:t>
            </a:r>
          </a:p>
        </p:txBody>
      </p:sp>
      <p:sp>
        <p:nvSpPr>
          <p:cNvPr id="78" name="Text Box 75"/>
          <p:cNvSpPr txBox="1">
            <a:spLocks noChangeArrowheads="1"/>
          </p:cNvSpPr>
          <p:nvPr/>
        </p:nvSpPr>
        <p:spPr bwMode="auto">
          <a:xfrm>
            <a:off x="6037263" y="3784600"/>
            <a:ext cx="2897187" cy="242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000" i="1">
                <a:latin typeface="Arial" pitchFamily="-109" charset="0"/>
                <a:ea typeface="Arial" pitchFamily="-109" charset="0"/>
                <a:cs typeface="Arial" pitchFamily="-109" charset="0"/>
              </a:rPr>
              <a:t>Is granted on current Project and my data</a:t>
            </a:r>
          </a:p>
        </p:txBody>
      </p:sp>
      <p:sp>
        <p:nvSpPr>
          <p:cNvPr id="79" name="Text Box 76"/>
          <p:cNvSpPr txBox="1">
            <a:spLocks noChangeArrowheads="1"/>
          </p:cNvSpPr>
          <p:nvPr/>
        </p:nvSpPr>
        <p:spPr bwMode="auto">
          <a:xfrm>
            <a:off x="6037263" y="4167188"/>
            <a:ext cx="3033712" cy="242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000" i="1">
                <a:latin typeface="Arial" pitchFamily="-109" charset="0"/>
                <a:ea typeface="Arial" pitchFamily="-109" charset="0"/>
                <a:cs typeface="Arial" pitchFamily="-109" charset="0"/>
              </a:rPr>
              <a:t>Is granted on current  Project and my Project data</a:t>
            </a:r>
          </a:p>
        </p:txBody>
      </p:sp>
      <p:sp>
        <p:nvSpPr>
          <p:cNvPr id="80" name="Text Box 77"/>
          <p:cNvSpPr txBox="1">
            <a:spLocks noChangeArrowheads="1"/>
          </p:cNvSpPr>
          <p:nvPr/>
        </p:nvSpPr>
        <p:spPr bwMode="auto">
          <a:xfrm>
            <a:off x="6037263" y="4621213"/>
            <a:ext cx="3106737" cy="242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000" i="1">
                <a:latin typeface="Arial" pitchFamily="-109" charset="0"/>
                <a:ea typeface="Arial" pitchFamily="-109" charset="0"/>
                <a:cs typeface="Arial" pitchFamily="-109" charset="0"/>
              </a:rPr>
              <a:t>Is granted on current Project and shared Project data</a:t>
            </a:r>
          </a:p>
        </p:txBody>
      </p:sp>
      <p:sp>
        <p:nvSpPr>
          <p:cNvPr id="81" name="Text Box 78"/>
          <p:cNvSpPr txBox="1">
            <a:spLocks noChangeArrowheads="1"/>
          </p:cNvSpPr>
          <p:nvPr/>
        </p:nvSpPr>
        <p:spPr bwMode="auto">
          <a:xfrm>
            <a:off x="6037263" y="5373688"/>
            <a:ext cx="2897187" cy="242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000" i="1">
                <a:latin typeface="Arial" pitchFamily="-109" charset="0"/>
                <a:ea typeface="Arial" pitchFamily="-109" charset="0"/>
                <a:cs typeface="Arial" pitchFamily="-109" charset="0"/>
              </a:rPr>
              <a:t>Is granted on current Project and my data</a:t>
            </a:r>
          </a:p>
        </p:txBody>
      </p:sp>
      <p:sp>
        <p:nvSpPr>
          <p:cNvPr id="82" name="Text Box 79"/>
          <p:cNvSpPr txBox="1">
            <a:spLocks noChangeArrowheads="1"/>
          </p:cNvSpPr>
          <p:nvPr/>
        </p:nvSpPr>
        <p:spPr bwMode="auto">
          <a:xfrm>
            <a:off x="6037263" y="5756275"/>
            <a:ext cx="3198812" cy="242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000" i="1">
                <a:latin typeface="Arial" pitchFamily="-109" charset="0"/>
                <a:ea typeface="Arial" pitchFamily="-109" charset="0"/>
                <a:cs typeface="Arial" pitchFamily="-109" charset="0"/>
              </a:rPr>
              <a:t>Is granted on current Project and my Project data</a:t>
            </a:r>
          </a:p>
        </p:txBody>
      </p:sp>
      <p:sp>
        <p:nvSpPr>
          <p:cNvPr id="83" name="Text Box 80"/>
          <p:cNvSpPr txBox="1">
            <a:spLocks noChangeArrowheads="1"/>
          </p:cNvSpPr>
          <p:nvPr/>
        </p:nvSpPr>
        <p:spPr bwMode="auto">
          <a:xfrm>
            <a:off x="6037263" y="6210300"/>
            <a:ext cx="3106737" cy="24288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1000" i="1">
                <a:latin typeface="Arial" pitchFamily="-109" charset="0"/>
                <a:ea typeface="Arial" pitchFamily="-109" charset="0"/>
                <a:cs typeface="Arial" pitchFamily="-109" charset="0"/>
              </a:rPr>
              <a:t>Is granted on current Project and shared Project data</a:t>
            </a:r>
          </a:p>
        </p:txBody>
      </p:sp>
      <p:pic>
        <p:nvPicPr>
          <p:cNvPr id="84" name="Image 85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6599" y="3363924"/>
            <a:ext cx="388982" cy="403605"/>
          </a:xfrm>
          <a:prstGeom prst="rect">
            <a:avLst/>
          </a:prstGeom>
        </p:spPr>
      </p:pic>
      <p:pic>
        <p:nvPicPr>
          <p:cNvPr id="85" name="Image 87"/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30270" y="5026657"/>
            <a:ext cx="388982" cy="403605"/>
          </a:xfrm>
          <a:prstGeom prst="rect">
            <a:avLst/>
          </a:prstGeom>
        </p:spPr>
      </p:pic>
      <p:grpSp>
        <p:nvGrpSpPr>
          <p:cNvPr id="86" name="Group 49"/>
          <p:cNvGrpSpPr>
            <a:grpSpLocks/>
          </p:cNvGrpSpPr>
          <p:nvPr/>
        </p:nvGrpSpPr>
        <p:grpSpPr bwMode="auto">
          <a:xfrm>
            <a:off x="6250861" y="2660255"/>
            <a:ext cx="260350" cy="377825"/>
            <a:chOff x="1411" y="778"/>
            <a:chExt cx="137" cy="206"/>
          </a:xfrm>
        </p:grpSpPr>
        <p:pic>
          <p:nvPicPr>
            <p:cNvPr id="87" name="Picture 50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489" y="867"/>
              <a:ext cx="59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5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489" y="867"/>
              <a:ext cx="59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1500" y="873"/>
              <a:ext cx="43" cy="100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100"/>
                </a:cxn>
                <a:cxn ang="0">
                  <a:pos x="43" y="77"/>
                </a:cxn>
                <a:cxn ang="0">
                  <a:pos x="43" y="0"/>
                </a:cxn>
                <a:cxn ang="0">
                  <a:pos x="0" y="23"/>
                </a:cxn>
              </a:cxnLst>
              <a:rect l="0" t="0" r="r" b="b"/>
              <a:pathLst>
                <a:path w="43" h="100">
                  <a:moveTo>
                    <a:pt x="0" y="23"/>
                  </a:moveTo>
                  <a:lnTo>
                    <a:pt x="0" y="100"/>
                  </a:lnTo>
                  <a:lnTo>
                    <a:pt x="43" y="77"/>
                  </a:lnTo>
                  <a:lnTo>
                    <a:pt x="43" y="0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53"/>
            <p:cNvSpPr>
              <a:spLocks noChangeArrowheads="1"/>
            </p:cNvSpPr>
            <p:nvPr/>
          </p:nvSpPr>
          <p:spPr bwMode="auto">
            <a:xfrm>
              <a:off x="1411" y="823"/>
              <a:ext cx="137" cy="5"/>
            </a:xfrm>
            <a:prstGeom prst="rect">
              <a:avLst/>
            </a:prstGeom>
            <a:solidFill>
              <a:srgbClr val="0468FE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54"/>
            <p:cNvSpPr>
              <a:spLocks noChangeArrowheads="1"/>
            </p:cNvSpPr>
            <p:nvPr/>
          </p:nvSpPr>
          <p:spPr bwMode="auto">
            <a:xfrm>
              <a:off x="1411" y="828"/>
              <a:ext cx="137" cy="6"/>
            </a:xfrm>
            <a:prstGeom prst="rect">
              <a:avLst/>
            </a:prstGeom>
            <a:solidFill>
              <a:srgbClr val="D3D8E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55"/>
            <p:cNvSpPr>
              <a:spLocks noChangeArrowheads="1"/>
            </p:cNvSpPr>
            <p:nvPr/>
          </p:nvSpPr>
          <p:spPr bwMode="auto">
            <a:xfrm>
              <a:off x="1411" y="834"/>
              <a:ext cx="137" cy="5"/>
            </a:xfrm>
            <a:prstGeom prst="rect">
              <a:avLst/>
            </a:prstGeom>
            <a:solidFill>
              <a:srgbClr val="C3D0E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56"/>
            <p:cNvSpPr>
              <a:spLocks noChangeArrowheads="1"/>
            </p:cNvSpPr>
            <p:nvPr/>
          </p:nvSpPr>
          <p:spPr bwMode="auto">
            <a:xfrm>
              <a:off x="1411" y="839"/>
              <a:ext cx="137" cy="6"/>
            </a:xfrm>
            <a:prstGeom prst="rect">
              <a:avLst/>
            </a:prstGeom>
            <a:solidFill>
              <a:srgbClr val="B3C7E5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411" y="845"/>
              <a:ext cx="137" cy="5"/>
            </a:xfrm>
            <a:prstGeom prst="rect">
              <a:avLst/>
            </a:prstGeom>
            <a:solidFill>
              <a:srgbClr val="A3BFE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58"/>
            <p:cNvSpPr>
              <a:spLocks noChangeArrowheads="1"/>
            </p:cNvSpPr>
            <p:nvPr/>
          </p:nvSpPr>
          <p:spPr bwMode="auto">
            <a:xfrm>
              <a:off x="1411" y="850"/>
              <a:ext cx="137" cy="6"/>
            </a:xfrm>
            <a:prstGeom prst="rect">
              <a:avLst/>
            </a:prstGeom>
            <a:solidFill>
              <a:srgbClr val="93B6EA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59"/>
            <p:cNvSpPr>
              <a:spLocks noChangeArrowheads="1"/>
            </p:cNvSpPr>
            <p:nvPr/>
          </p:nvSpPr>
          <p:spPr bwMode="auto">
            <a:xfrm>
              <a:off x="1411" y="856"/>
              <a:ext cx="137" cy="6"/>
            </a:xfrm>
            <a:prstGeom prst="rect">
              <a:avLst/>
            </a:prstGeom>
            <a:solidFill>
              <a:srgbClr val="83AD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60"/>
            <p:cNvSpPr>
              <a:spLocks noChangeArrowheads="1"/>
            </p:cNvSpPr>
            <p:nvPr/>
          </p:nvSpPr>
          <p:spPr bwMode="auto">
            <a:xfrm>
              <a:off x="1411" y="862"/>
              <a:ext cx="137" cy="5"/>
            </a:xfrm>
            <a:prstGeom prst="rect">
              <a:avLst/>
            </a:prstGeom>
            <a:solidFill>
              <a:srgbClr val="73A5E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61"/>
            <p:cNvSpPr>
              <a:spLocks noChangeArrowheads="1"/>
            </p:cNvSpPr>
            <p:nvPr/>
          </p:nvSpPr>
          <p:spPr bwMode="auto">
            <a:xfrm>
              <a:off x="1411" y="867"/>
              <a:ext cx="137" cy="6"/>
            </a:xfrm>
            <a:prstGeom prst="rect">
              <a:avLst/>
            </a:prstGeom>
            <a:solidFill>
              <a:srgbClr val="639CF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62"/>
            <p:cNvSpPr>
              <a:spLocks noChangeArrowheads="1"/>
            </p:cNvSpPr>
            <p:nvPr/>
          </p:nvSpPr>
          <p:spPr bwMode="auto">
            <a:xfrm>
              <a:off x="1411" y="873"/>
              <a:ext cx="137" cy="5"/>
            </a:xfrm>
            <a:prstGeom prst="rect">
              <a:avLst/>
            </a:prstGeom>
            <a:solidFill>
              <a:srgbClr val="5393F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63"/>
            <p:cNvSpPr>
              <a:spLocks noChangeArrowheads="1"/>
            </p:cNvSpPr>
            <p:nvPr/>
          </p:nvSpPr>
          <p:spPr bwMode="auto">
            <a:xfrm>
              <a:off x="1411" y="878"/>
              <a:ext cx="137" cy="6"/>
            </a:xfrm>
            <a:prstGeom prst="rect">
              <a:avLst/>
            </a:prstGeom>
            <a:solidFill>
              <a:srgbClr val="438AF5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64"/>
            <p:cNvSpPr>
              <a:spLocks noChangeArrowheads="1"/>
            </p:cNvSpPr>
            <p:nvPr/>
          </p:nvSpPr>
          <p:spPr bwMode="auto">
            <a:xfrm>
              <a:off x="1411" y="884"/>
              <a:ext cx="137" cy="5"/>
            </a:xfrm>
            <a:prstGeom prst="rect">
              <a:avLst/>
            </a:prstGeom>
            <a:solidFill>
              <a:srgbClr val="3382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65"/>
            <p:cNvSpPr>
              <a:spLocks noChangeArrowheads="1"/>
            </p:cNvSpPr>
            <p:nvPr/>
          </p:nvSpPr>
          <p:spPr bwMode="auto">
            <a:xfrm>
              <a:off x="1411" y="889"/>
              <a:ext cx="137" cy="6"/>
            </a:xfrm>
            <a:prstGeom prst="rect">
              <a:avLst/>
            </a:prstGeom>
            <a:solidFill>
              <a:srgbClr val="2379FA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1411" y="895"/>
              <a:ext cx="137" cy="5"/>
            </a:xfrm>
            <a:prstGeom prst="rect">
              <a:avLst/>
            </a:prstGeom>
            <a:solidFill>
              <a:srgbClr val="1370F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7"/>
            <p:cNvSpPr>
              <a:spLocks/>
            </p:cNvSpPr>
            <p:nvPr/>
          </p:nvSpPr>
          <p:spPr bwMode="auto">
            <a:xfrm>
              <a:off x="1420" y="830"/>
              <a:ext cx="123" cy="66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80" y="66"/>
                </a:cxn>
                <a:cxn ang="0">
                  <a:pos x="123" y="43"/>
                </a:cxn>
                <a:cxn ang="0">
                  <a:pos x="43" y="0"/>
                </a:cxn>
                <a:cxn ang="0">
                  <a:pos x="0" y="23"/>
                </a:cxn>
              </a:cxnLst>
              <a:rect l="0" t="0" r="r" b="b"/>
              <a:pathLst>
                <a:path w="123" h="66">
                  <a:moveTo>
                    <a:pt x="0" y="23"/>
                  </a:moveTo>
                  <a:lnTo>
                    <a:pt x="80" y="66"/>
                  </a:lnTo>
                  <a:lnTo>
                    <a:pt x="123" y="43"/>
                  </a:lnTo>
                  <a:lnTo>
                    <a:pt x="43" y="0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5" name="Picture 68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429" y="778"/>
              <a:ext cx="10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" name="Picture 69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429" y="778"/>
              <a:ext cx="10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Freeform 70"/>
            <p:cNvSpPr>
              <a:spLocks/>
            </p:cNvSpPr>
            <p:nvPr/>
          </p:nvSpPr>
          <p:spPr bwMode="auto">
            <a:xfrm>
              <a:off x="1439" y="781"/>
              <a:ext cx="85" cy="102"/>
            </a:xfrm>
            <a:custGeom>
              <a:avLst/>
              <a:gdLst/>
              <a:ahLst/>
              <a:cxnLst>
                <a:cxn ang="0">
                  <a:pos x="229" y="271"/>
                </a:cxn>
                <a:cxn ang="0">
                  <a:pos x="156" y="276"/>
                </a:cxn>
                <a:cxn ang="0">
                  <a:pos x="153" y="273"/>
                </a:cxn>
                <a:cxn ang="0">
                  <a:pos x="154" y="153"/>
                </a:cxn>
                <a:cxn ang="0">
                  <a:pos x="102" y="94"/>
                </a:cxn>
                <a:cxn ang="0">
                  <a:pos x="65" y="105"/>
                </a:cxn>
                <a:cxn ang="0">
                  <a:pos x="76" y="99"/>
                </a:cxn>
                <a:cxn ang="0">
                  <a:pos x="75" y="204"/>
                </a:cxn>
                <a:cxn ang="0">
                  <a:pos x="5" y="208"/>
                </a:cxn>
                <a:cxn ang="0">
                  <a:pos x="0" y="203"/>
                </a:cxn>
                <a:cxn ang="0">
                  <a:pos x="0" y="203"/>
                </a:cxn>
                <a:cxn ang="0">
                  <a:pos x="0" y="97"/>
                </a:cxn>
                <a:cxn ang="0">
                  <a:pos x="41" y="33"/>
                </a:cxn>
                <a:cxn ang="0">
                  <a:pos x="214" y="86"/>
                </a:cxn>
                <a:cxn ang="0">
                  <a:pos x="228" y="146"/>
                </a:cxn>
                <a:cxn ang="0">
                  <a:pos x="228" y="146"/>
                </a:cxn>
                <a:cxn ang="0">
                  <a:pos x="228" y="185"/>
                </a:cxn>
                <a:cxn ang="0">
                  <a:pos x="229" y="271"/>
                </a:cxn>
              </a:cxnLst>
              <a:rect l="0" t="0" r="r" b="b"/>
              <a:pathLst>
                <a:path w="229" h="294">
                  <a:moveTo>
                    <a:pt x="229" y="271"/>
                  </a:moveTo>
                  <a:cubicBezTo>
                    <a:pt x="210" y="292"/>
                    <a:pt x="178" y="294"/>
                    <a:pt x="156" y="276"/>
                  </a:cubicBezTo>
                  <a:cubicBezTo>
                    <a:pt x="155" y="275"/>
                    <a:pt x="154" y="274"/>
                    <a:pt x="153" y="273"/>
                  </a:cubicBezTo>
                  <a:cubicBezTo>
                    <a:pt x="153" y="233"/>
                    <a:pt x="154" y="193"/>
                    <a:pt x="154" y="153"/>
                  </a:cubicBezTo>
                  <a:cubicBezTo>
                    <a:pt x="156" y="123"/>
                    <a:pt x="133" y="97"/>
                    <a:pt x="102" y="94"/>
                  </a:cubicBezTo>
                  <a:cubicBezTo>
                    <a:pt x="89" y="94"/>
                    <a:pt x="76" y="97"/>
                    <a:pt x="65" y="105"/>
                  </a:cubicBezTo>
                  <a:cubicBezTo>
                    <a:pt x="68" y="102"/>
                    <a:pt x="72" y="100"/>
                    <a:pt x="76" y="99"/>
                  </a:cubicBezTo>
                  <a:lnTo>
                    <a:pt x="75" y="204"/>
                  </a:lnTo>
                  <a:cubicBezTo>
                    <a:pt x="57" y="224"/>
                    <a:pt x="26" y="226"/>
                    <a:pt x="5" y="208"/>
                  </a:cubicBezTo>
                  <a:cubicBezTo>
                    <a:pt x="4" y="206"/>
                    <a:pt x="2" y="204"/>
                    <a:pt x="0" y="203"/>
                  </a:cubicBezTo>
                  <a:lnTo>
                    <a:pt x="0" y="203"/>
                  </a:lnTo>
                  <a:lnTo>
                    <a:pt x="0" y="97"/>
                  </a:lnTo>
                  <a:cubicBezTo>
                    <a:pt x="3" y="70"/>
                    <a:pt x="18" y="47"/>
                    <a:pt x="41" y="33"/>
                  </a:cubicBezTo>
                  <a:cubicBezTo>
                    <a:pt x="103" y="0"/>
                    <a:pt x="181" y="24"/>
                    <a:pt x="214" y="86"/>
                  </a:cubicBezTo>
                  <a:cubicBezTo>
                    <a:pt x="224" y="104"/>
                    <a:pt x="229" y="125"/>
                    <a:pt x="228" y="146"/>
                  </a:cubicBezTo>
                  <a:lnTo>
                    <a:pt x="228" y="146"/>
                  </a:lnTo>
                  <a:lnTo>
                    <a:pt x="228" y="185"/>
                  </a:lnTo>
                  <a:lnTo>
                    <a:pt x="229" y="27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08" name="Picture 71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11" y="845"/>
              <a:ext cx="9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9" name="Freeform 72"/>
            <p:cNvSpPr>
              <a:spLocks/>
            </p:cNvSpPr>
            <p:nvPr/>
          </p:nvSpPr>
          <p:spPr bwMode="auto">
            <a:xfrm>
              <a:off x="1420" y="853"/>
              <a:ext cx="80" cy="120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80" y="120"/>
                </a:cxn>
                <a:cxn ang="0">
                  <a:pos x="80" y="43"/>
                </a:cxn>
                <a:cxn ang="0">
                  <a:pos x="0" y="0"/>
                </a:cxn>
                <a:cxn ang="0">
                  <a:pos x="0" y="77"/>
                </a:cxn>
              </a:cxnLst>
              <a:rect l="0" t="0" r="r" b="b"/>
              <a:pathLst>
                <a:path w="80" h="120">
                  <a:moveTo>
                    <a:pt x="0" y="77"/>
                  </a:moveTo>
                  <a:lnTo>
                    <a:pt x="80" y="120"/>
                  </a:lnTo>
                  <a:lnTo>
                    <a:pt x="80" y="43"/>
                  </a:lnTo>
                  <a:lnTo>
                    <a:pt x="0" y="0"/>
                  </a:lnTo>
                  <a:lnTo>
                    <a:pt x="0" y="77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3"/>
            <p:cNvSpPr>
              <a:spLocks/>
            </p:cNvSpPr>
            <p:nvPr/>
          </p:nvSpPr>
          <p:spPr bwMode="auto">
            <a:xfrm>
              <a:off x="1420" y="787"/>
              <a:ext cx="123" cy="186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0" y="412"/>
                </a:cxn>
                <a:cxn ang="0">
                  <a:pos x="215" y="536"/>
                </a:cxn>
                <a:cxn ang="0">
                  <a:pos x="331" y="469"/>
                </a:cxn>
                <a:cxn ang="0">
                  <a:pos x="331" y="247"/>
                </a:cxn>
                <a:cxn ang="0">
                  <a:pos x="280" y="217"/>
                </a:cxn>
                <a:cxn ang="0">
                  <a:pos x="279" y="128"/>
                </a:cxn>
                <a:cxn ang="0">
                  <a:pos x="145" y="2"/>
                </a:cxn>
                <a:cxn ang="0">
                  <a:pos x="92" y="15"/>
                </a:cxn>
                <a:cxn ang="0">
                  <a:pos x="92" y="15"/>
                </a:cxn>
                <a:cxn ang="0">
                  <a:pos x="51" y="78"/>
                </a:cxn>
                <a:cxn ang="0">
                  <a:pos x="51" y="79"/>
                </a:cxn>
                <a:cxn ang="0">
                  <a:pos x="51" y="160"/>
                </a:cxn>
                <a:cxn ang="0">
                  <a:pos x="0" y="189"/>
                </a:cxn>
              </a:cxnLst>
              <a:rect l="0" t="0" r="r" b="b"/>
              <a:pathLst>
                <a:path w="331" h="536">
                  <a:moveTo>
                    <a:pt x="0" y="189"/>
                  </a:moveTo>
                  <a:lnTo>
                    <a:pt x="0" y="412"/>
                  </a:lnTo>
                  <a:lnTo>
                    <a:pt x="215" y="536"/>
                  </a:lnTo>
                  <a:lnTo>
                    <a:pt x="331" y="469"/>
                  </a:lnTo>
                  <a:lnTo>
                    <a:pt x="331" y="247"/>
                  </a:lnTo>
                  <a:lnTo>
                    <a:pt x="280" y="217"/>
                  </a:lnTo>
                  <a:lnTo>
                    <a:pt x="279" y="128"/>
                  </a:lnTo>
                  <a:cubicBezTo>
                    <a:pt x="278" y="56"/>
                    <a:pt x="218" y="0"/>
                    <a:pt x="145" y="2"/>
                  </a:cubicBezTo>
                  <a:cubicBezTo>
                    <a:pt x="127" y="2"/>
                    <a:pt x="108" y="7"/>
                    <a:pt x="92" y="15"/>
                  </a:cubicBezTo>
                  <a:lnTo>
                    <a:pt x="92" y="15"/>
                  </a:lnTo>
                  <a:cubicBezTo>
                    <a:pt x="69" y="29"/>
                    <a:pt x="54" y="52"/>
                    <a:pt x="51" y="78"/>
                  </a:cubicBezTo>
                  <a:lnTo>
                    <a:pt x="51" y="79"/>
                  </a:lnTo>
                  <a:lnTo>
                    <a:pt x="51" y="160"/>
                  </a:lnTo>
                  <a:lnTo>
                    <a:pt x="0" y="189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1" name="Picture 74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435" y="867"/>
              <a:ext cx="5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75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435" y="867"/>
              <a:ext cx="5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" name="Freeform 76"/>
            <p:cNvSpPr>
              <a:spLocks/>
            </p:cNvSpPr>
            <p:nvPr/>
          </p:nvSpPr>
          <p:spPr bwMode="auto">
            <a:xfrm>
              <a:off x="1445" y="880"/>
              <a:ext cx="28" cy="42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0" y="1"/>
                </a:cxn>
                <a:cxn ang="0">
                  <a:pos x="26" y="19"/>
                </a:cxn>
                <a:cxn ang="0">
                  <a:pos x="18" y="41"/>
                </a:cxn>
                <a:cxn ang="0">
                  <a:pos x="3" y="22"/>
                </a:cxn>
              </a:cxnLst>
              <a:rect l="0" t="0" r="r" b="b"/>
              <a:pathLst>
                <a:path w="28" h="42">
                  <a:moveTo>
                    <a:pt x="3" y="22"/>
                  </a:moveTo>
                  <a:cubicBezTo>
                    <a:pt x="0" y="11"/>
                    <a:pt x="4" y="2"/>
                    <a:pt x="10" y="1"/>
                  </a:cubicBezTo>
                  <a:cubicBezTo>
                    <a:pt x="17" y="0"/>
                    <a:pt x="24" y="8"/>
                    <a:pt x="26" y="19"/>
                  </a:cubicBezTo>
                  <a:cubicBezTo>
                    <a:pt x="28" y="30"/>
                    <a:pt x="25" y="39"/>
                    <a:pt x="18" y="41"/>
                  </a:cubicBezTo>
                  <a:cubicBezTo>
                    <a:pt x="12" y="42"/>
                    <a:pt x="4" y="34"/>
                    <a:pt x="3" y="22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4" name="Picture 77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1447" y="884"/>
              <a:ext cx="18" cy="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5" name="Freeform 78"/>
            <p:cNvSpPr>
              <a:spLocks/>
            </p:cNvSpPr>
            <p:nvPr/>
          </p:nvSpPr>
          <p:spPr bwMode="auto">
            <a:xfrm>
              <a:off x="1456" y="891"/>
              <a:ext cx="5" cy="2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" y="22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19"/>
                </a:cxn>
              </a:cxnLst>
              <a:rect l="0" t="0" r="r" b="b"/>
              <a:pathLst>
                <a:path w="5" h="22">
                  <a:moveTo>
                    <a:pt x="0" y="19"/>
                  </a:moveTo>
                  <a:lnTo>
                    <a:pt x="5" y="22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9"/>
            <p:cNvSpPr>
              <a:spLocks/>
            </p:cNvSpPr>
            <p:nvPr/>
          </p:nvSpPr>
          <p:spPr bwMode="auto">
            <a:xfrm>
              <a:off x="1467" y="814"/>
              <a:ext cx="30" cy="34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78" y="98"/>
                </a:cxn>
                <a:cxn ang="0">
                  <a:pos x="78" y="59"/>
                </a:cxn>
                <a:cxn ang="0">
                  <a:pos x="25" y="1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3"/>
                </a:cxn>
              </a:cxnLst>
              <a:rect l="0" t="0" r="r" b="b"/>
              <a:pathLst>
                <a:path w="80" h="98">
                  <a:moveTo>
                    <a:pt x="0" y="53"/>
                  </a:moveTo>
                  <a:lnTo>
                    <a:pt x="78" y="98"/>
                  </a:lnTo>
                  <a:lnTo>
                    <a:pt x="78" y="59"/>
                  </a:lnTo>
                  <a:cubicBezTo>
                    <a:pt x="80" y="29"/>
                    <a:pt x="56" y="3"/>
                    <a:pt x="25" y="1"/>
                  </a:cubicBezTo>
                  <a:cubicBezTo>
                    <a:pt x="17" y="0"/>
                    <a:pt x="8" y="2"/>
                    <a:pt x="0" y="5"/>
                  </a:cubicBezTo>
                  <a:lnTo>
                    <a:pt x="0" y="5"/>
                  </a:lnTo>
                  <a:lnTo>
                    <a:pt x="0" y="53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7" name="Image 119" descr="cap.jp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95700" y="3110470"/>
            <a:ext cx="381000" cy="267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426" name="Object 2"/>
          <p:cNvGraphicFramePr>
            <a:graphicFrameLocks noChangeAspect="1"/>
          </p:cNvGraphicFramePr>
          <p:nvPr/>
        </p:nvGraphicFramePr>
        <p:xfrm>
          <a:off x="6934200" y="1098550"/>
          <a:ext cx="1981200" cy="1905000"/>
        </p:xfrm>
        <a:graphic>
          <a:graphicData uri="http://schemas.openxmlformats.org/presentationml/2006/ole">
            <p:oleObj spid="_x0000_s26626" name="Worksheet" r:id="rId4" imgW="2775326" imgH="1443365" progId="Excel.Sheet.8">
              <p:embed/>
            </p:oleObj>
          </a:graphicData>
        </a:graphic>
      </p:graphicFrame>
      <p:graphicFrame>
        <p:nvGraphicFramePr>
          <p:cNvPr id="1127427" name="Object 3"/>
          <p:cNvGraphicFramePr>
            <a:graphicFrameLocks noChangeAspect="1"/>
          </p:cNvGraphicFramePr>
          <p:nvPr/>
        </p:nvGraphicFramePr>
        <p:xfrm>
          <a:off x="304800" y="961121"/>
          <a:ext cx="2054784" cy="1975754"/>
        </p:xfrm>
        <a:graphic>
          <a:graphicData uri="http://schemas.openxmlformats.org/presentationml/2006/ole">
            <p:oleObj spid="_x0000_s26627" name="Worksheet" r:id="rId5" imgW="2775326" imgH="1443365" progId="Excel.Sheet.8">
              <p:embed/>
            </p:oleObj>
          </a:graphicData>
        </a:graphic>
      </p:graphicFrame>
      <p:sp>
        <p:nvSpPr>
          <p:cNvPr id="1127430" name="Oval 6"/>
          <p:cNvSpPr>
            <a:spLocks noChangeArrowheads="1"/>
          </p:cNvSpPr>
          <p:nvPr/>
        </p:nvSpPr>
        <p:spPr bwMode="auto">
          <a:xfrm>
            <a:off x="5635625" y="2138363"/>
            <a:ext cx="844550" cy="765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Ins="3657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31" name="Oval 7"/>
          <p:cNvSpPr>
            <a:spLocks noChangeArrowheads="1"/>
          </p:cNvSpPr>
          <p:nvPr/>
        </p:nvSpPr>
        <p:spPr bwMode="auto">
          <a:xfrm>
            <a:off x="5711418" y="2215989"/>
            <a:ext cx="692964" cy="60992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Ins="3657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33" name="Oval 9"/>
          <p:cNvSpPr>
            <a:spLocks noChangeArrowheads="1"/>
          </p:cNvSpPr>
          <p:nvPr/>
        </p:nvSpPr>
        <p:spPr bwMode="auto">
          <a:xfrm>
            <a:off x="2887663" y="2138363"/>
            <a:ext cx="842962" cy="765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Ins="3657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34" name="Oval 10"/>
          <p:cNvSpPr>
            <a:spLocks noChangeArrowheads="1"/>
          </p:cNvSpPr>
          <p:nvPr/>
        </p:nvSpPr>
        <p:spPr bwMode="auto">
          <a:xfrm>
            <a:off x="2963313" y="2215989"/>
            <a:ext cx="691661" cy="609922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Ins="3657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36" name="Oval 12"/>
          <p:cNvSpPr>
            <a:spLocks noChangeArrowheads="1"/>
          </p:cNvSpPr>
          <p:nvPr/>
        </p:nvSpPr>
        <p:spPr bwMode="auto">
          <a:xfrm>
            <a:off x="5635625" y="4135438"/>
            <a:ext cx="844550" cy="766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Ins="3657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37" name="Oval 13"/>
          <p:cNvSpPr>
            <a:spLocks noChangeArrowheads="1"/>
          </p:cNvSpPr>
          <p:nvPr/>
        </p:nvSpPr>
        <p:spPr bwMode="auto">
          <a:xfrm>
            <a:off x="5711418" y="4213225"/>
            <a:ext cx="692964" cy="611187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Ins="3657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38" name="Rectangle 14"/>
          <p:cNvSpPr>
            <a:spLocks noChangeArrowheads="1"/>
          </p:cNvSpPr>
          <p:nvPr/>
        </p:nvSpPr>
        <p:spPr bwMode="auto">
          <a:xfrm>
            <a:off x="3033713" y="2449513"/>
            <a:ext cx="600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Arial" pitchFamily="-109" charset="0"/>
              </a:rPr>
              <a:t>IN_WORK</a:t>
            </a:r>
            <a:endParaRPr lang="en-US" sz="280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1127439" name="Rectangle 15"/>
          <p:cNvSpPr>
            <a:spLocks noChangeArrowheads="1"/>
          </p:cNvSpPr>
          <p:nvPr/>
        </p:nvSpPr>
        <p:spPr bwMode="auto">
          <a:xfrm>
            <a:off x="5740400" y="2449513"/>
            <a:ext cx="6556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Arial" pitchFamily="-109" charset="0"/>
              </a:rPr>
              <a:t>WAIT_APP</a:t>
            </a:r>
            <a:endParaRPr lang="en-US" sz="280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1127440" name="Rectangle 16"/>
          <p:cNvSpPr>
            <a:spLocks noChangeArrowheads="1"/>
          </p:cNvSpPr>
          <p:nvPr/>
        </p:nvSpPr>
        <p:spPr bwMode="auto">
          <a:xfrm>
            <a:off x="5813425" y="4441825"/>
            <a:ext cx="536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Arial" pitchFamily="-109" charset="0"/>
              </a:rPr>
              <a:t>SHARED</a:t>
            </a:r>
            <a:endParaRPr lang="en-US" sz="2800">
              <a:solidFill>
                <a:schemeClr val="bg1"/>
              </a:solidFill>
              <a:latin typeface="Arial" pitchFamily="-109" charset="0"/>
            </a:endParaRPr>
          </a:p>
        </p:txBody>
      </p:sp>
      <p:sp>
        <p:nvSpPr>
          <p:cNvPr id="1127441" name="Rectangle 17"/>
          <p:cNvSpPr>
            <a:spLocks noChangeArrowheads="1"/>
          </p:cNvSpPr>
          <p:nvPr/>
        </p:nvSpPr>
        <p:spPr bwMode="auto">
          <a:xfrm>
            <a:off x="4403725" y="2574925"/>
            <a:ext cx="3508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Arial" pitchFamily="-109" charset="0"/>
              </a:rPr>
              <a:t>Share</a:t>
            </a:r>
            <a:endParaRPr lang="en-US" sz="2800">
              <a:latin typeface="Arial" pitchFamily="-109" charset="0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822950" y="1393825"/>
            <a:ext cx="236538" cy="333375"/>
            <a:chOff x="2384" y="1599"/>
            <a:chExt cx="125" cy="183"/>
          </a:xfrm>
        </p:grpSpPr>
        <p:pic>
          <p:nvPicPr>
            <p:cNvPr id="1127443" name="Picture 1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55" y="1677"/>
              <a:ext cx="5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44" name="Picture 20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455" y="1677"/>
              <a:ext cx="54" cy="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445" name="Freeform 21"/>
            <p:cNvSpPr>
              <a:spLocks/>
            </p:cNvSpPr>
            <p:nvPr/>
          </p:nvSpPr>
          <p:spPr bwMode="auto">
            <a:xfrm>
              <a:off x="2465" y="1684"/>
              <a:ext cx="39" cy="92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92"/>
                </a:cxn>
                <a:cxn ang="0">
                  <a:pos x="39" y="71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39" h="92">
                  <a:moveTo>
                    <a:pt x="0" y="21"/>
                  </a:moveTo>
                  <a:lnTo>
                    <a:pt x="0" y="92"/>
                  </a:lnTo>
                  <a:lnTo>
                    <a:pt x="39" y="71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46" name="Rectangle 22"/>
            <p:cNvSpPr>
              <a:spLocks noChangeArrowheads="1"/>
            </p:cNvSpPr>
            <p:nvPr/>
          </p:nvSpPr>
          <p:spPr bwMode="auto">
            <a:xfrm>
              <a:off x="2384" y="1638"/>
              <a:ext cx="125" cy="5"/>
            </a:xfrm>
            <a:prstGeom prst="rect">
              <a:avLst/>
            </a:prstGeom>
            <a:solidFill>
              <a:srgbClr val="FE0404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47" name="Rectangle 23"/>
            <p:cNvSpPr>
              <a:spLocks noChangeArrowheads="1"/>
            </p:cNvSpPr>
            <p:nvPr/>
          </p:nvSpPr>
          <p:spPr bwMode="auto">
            <a:xfrm>
              <a:off x="2384" y="1643"/>
              <a:ext cx="125" cy="6"/>
            </a:xfrm>
            <a:prstGeom prst="rect">
              <a:avLst/>
            </a:prstGeom>
            <a:solidFill>
              <a:srgbClr val="E1D2D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48" name="Rectangle 24"/>
            <p:cNvSpPr>
              <a:spLocks noChangeArrowheads="1"/>
            </p:cNvSpPr>
            <p:nvPr/>
          </p:nvSpPr>
          <p:spPr bwMode="auto">
            <a:xfrm>
              <a:off x="2384" y="1649"/>
              <a:ext cx="125" cy="5"/>
            </a:xfrm>
            <a:prstGeom prst="rect">
              <a:avLst/>
            </a:prstGeom>
            <a:solidFill>
              <a:srgbClr val="E3C1C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49" name="Rectangle 25"/>
            <p:cNvSpPr>
              <a:spLocks noChangeArrowheads="1"/>
            </p:cNvSpPr>
            <p:nvPr/>
          </p:nvSpPr>
          <p:spPr bwMode="auto">
            <a:xfrm>
              <a:off x="2384" y="1654"/>
              <a:ext cx="125" cy="6"/>
            </a:xfrm>
            <a:prstGeom prst="rect">
              <a:avLst/>
            </a:prstGeom>
            <a:solidFill>
              <a:srgbClr val="E6AFA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50" name="Rectangle 26"/>
            <p:cNvSpPr>
              <a:spLocks noChangeArrowheads="1"/>
            </p:cNvSpPr>
            <p:nvPr/>
          </p:nvSpPr>
          <p:spPr bwMode="auto">
            <a:xfrm>
              <a:off x="2384" y="1660"/>
              <a:ext cx="125" cy="5"/>
            </a:xfrm>
            <a:prstGeom prst="rect">
              <a:avLst/>
            </a:prstGeom>
            <a:solidFill>
              <a:srgbClr val="E89E9E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51" name="Rectangle 27"/>
            <p:cNvSpPr>
              <a:spLocks noChangeArrowheads="1"/>
            </p:cNvSpPr>
            <p:nvPr/>
          </p:nvSpPr>
          <p:spPr bwMode="auto">
            <a:xfrm>
              <a:off x="2384" y="1665"/>
              <a:ext cx="125" cy="6"/>
            </a:xfrm>
            <a:prstGeom prst="rect">
              <a:avLst/>
            </a:prstGeom>
            <a:solidFill>
              <a:srgbClr val="EB8D8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52" name="Rectangle 28"/>
            <p:cNvSpPr>
              <a:spLocks noChangeArrowheads="1"/>
            </p:cNvSpPr>
            <p:nvPr/>
          </p:nvSpPr>
          <p:spPr bwMode="auto">
            <a:xfrm>
              <a:off x="2384" y="1671"/>
              <a:ext cx="125" cy="6"/>
            </a:xfrm>
            <a:prstGeom prst="rect">
              <a:avLst/>
            </a:prstGeom>
            <a:solidFill>
              <a:srgbClr val="ED7B7B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53" name="Rectangle 29"/>
            <p:cNvSpPr>
              <a:spLocks noChangeArrowheads="1"/>
            </p:cNvSpPr>
            <p:nvPr/>
          </p:nvSpPr>
          <p:spPr bwMode="auto">
            <a:xfrm>
              <a:off x="2384" y="1677"/>
              <a:ext cx="125" cy="5"/>
            </a:xfrm>
            <a:prstGeom prst="rect">
              <a:avLst/>
            </a:prstGeom>
            <a:solidFill>
              <a:srgbClr val="F06B6B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54" name="Rectangle 30"/>
            <p:cNvSpPr>
              <a:spLocks noChangeArrowheads="1"/>
            </p:cNvSpPr>
            <p:nvPr/>
          </p:nvSpPr>
          <p:spPr bwMode="auto">
            <a:xfrm>
              <a:off x="2384" y="1682"/>
              <a:ext cx="125" cy="6"/>
            </a:xfrm>
            <a:prstGeom prst="rect">
              <a:avLst/>
            </a:prstGeom>
            <a:solidFill>
              <a:srgbClr val="F2595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55" name="Rectangle 31"/>
            <p:cNvSpPr>
              <a:spLocks noChangeArrowheads="1"/>
            </p:cNvSpPr>
            <p:nvPr/>
          </p:nvSpPr>
          <p:spPr bwMode="auto">
            <a:xfrm>
              <a:off x="2384" y="1688"/>
              <a:ext cx="125" cy="5"/>
            </a:xfrm>
            <a:prstGeom prst="rect">
              <a:avLst/>
            </a:prstGeom>
            <a:solidFill>
              <a:srgbClr val="F5484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56" name="Rectangle 32"/>
            <p:cNvSpPr>
              <a:spLocks noChangeArrowheads="1"/>
            </p:cNvSpPr>
            <p:nvPr/>
          </p:nvSpPr>
          <p:spPr bwMode="auto">
            <a:xfrm>
              <a:off x="2384" y="1693"/>
              <a:ext cx="125" cy="6"/>
            </a:xfrm>
            <a:prstGeom prst="rect">
              <a:avLst/>
            </a:prstGeom>
            <a:solidFill>
              <a:srgbClr val="F73737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57" name="Rectangle 33"/>
            <p:cNvSpPr>
              <a:spLocks noChangeArrowheads="1"/>
            </p:cNvSpPr>
            <p:nvPr/>
          </p:nvSpPr>
          <p:spPr bwMode="auto">
            <a:xfrm>
              <a:off x="2384" y="1699"/>
              <a:ext cx="125" cy="5"/>
            </a:xfrm>
            <a:prstGeom prst="rect">
              <a:avLst/>
            </a:prstGeom>
            <a:solidFill>
              <a:srgbClr val="FA2525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58" name="Rectangle 34"/>
            <p:cNvSpPr>
              <a:spLocks noChangeArrowheads="1"/>
            </p:cNvSpPr>
            <p:nvPr/>
          </p:nvSpPr>
          <p:spPr bwMode="auto">
            <a:xfrm>
              <a:off x="2384" y="1704"/>
              <a:ext cx="125" cy="6"/>
            </a:xfrm>
            <a:prstGeom prst="rect">
              <a:avLst/>
            </a:prstGeom>
            <a:solidFill>
              <a:srgbClr val="FC1414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59" name="Freeform 35"/>
            <p:cNvSpPr>
              <a:spLocks/>
            </p:cNvSpPr>
            <p:nvPr/>
          </p:nvSpPr>
          <p:spPr bwMode="auto">
            <a:xfrm>
              <a:off x="2392" y="1645"/>
              <a:ext cx="112" cy="60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73" y="60"/>
                </a:cxn>
                <a:cxn ang="0">
                  <a:pos x="112" y="39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112" h="60">
                  <a:moveTo>
                    <a:pt x="0" y="21"/>
                  </a:moveTo>
                  <a:lnTo>
                    <a:pt x="73" y="60"/>
                  </a:lnTo>
                  <a:lnTo>
                    <a:pt x="112" y="39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460" name="Picture 3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402" y="1599"/>
              <a:ext cx="9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61" name="Picture 3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402" y="1599"/>
              <a:ext cx="95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462" name="Freeform 38"/>
            <p:cNvSpPr>
              <a:spLocks/>
            </p:cNvSpPr>
            <p:nvPr/>
          </p:nvSpPr>
          <p:spPr bwMode="auto">
            <a:xfrm>
              <a:off x="2409" y="1600"/>
              <a:ext cx="78" cy="94"/>
            </a:xfrm>
            <a:custGeom>
              <a:avLst/>
              <a:gdLst/>
              <a:ahLst/>
              <a:cxnLst>
                <a:cxn ang="0">
                  <a:pos x="209" y="248"/>
                </a:cxn>
                <a:cxn ang="0">
                  <a:pos x="143" y="252"/>
                </a:cxn>
                <a:cxn ang="0">
                  <a:pos x="141" y="250"/>
                </a:cxn>
                <a:cxn ang="0">
                  <a:pos x="141" y="140"/>
                </a:cxn>
                <a:cxn ang="0">
                  <a:pos x="94" y="86"/>
                </a:cxn>
                <a:cxn ang="0">
                  <a:pos x="60" y="96"/>
                </a:cxn>
                <a:cxn ang="0">
                  <a:pos x="70" y="90"/>
                </a:cxn>
                <a:cxn ang="0">
                  <a:pos x="69" y="186"/>
                </a:cxn>
                <a:cxn ang="0">
                  <a:pos x="5" y="190"/>
                </a:cxn>
                <a:cxn ang="0">
                  <a:pos x="0" y="185"/>
                </a:cxn>
                <a:cxn ang="0">
                  <a:pos x="0" y="88"/>
                </a:cxn>
                <a:cxn ang="0">
                  <a:pos x="37" y="30"/>
                </a:cxn>
                <a:cxn ang="0">
                  <a:pos x="196" y="78"/>
                </a:cxn>
                <a:cxn ang="0">
                  <a:pos x="209" y="133"/>
                </a:cxn>
                <a:cxn ang="0">
                  <a:pos x="209" y="133"/>
                </a:cxn>
                <a:cxn ang="0">
                  <a:pos x="209" y="169"/>
                </a:cxn>
                <a:cxn ang="0">
                  <a:pos x="209" y="248"/>
                </a:cxn>
              </a:cxnLst>
              <a:rect l="0" t="0" r="r" b="b"/>
              <a:pathLst>
                <a:path w="209" h="269">
                  <a:moveTo>
                    <a:pt x="209" y="248"/>
                  </a:moveTo>
                  <a:cubicBezTo>
                    <a:pt x="192" y="267"/>
                    <a:pt x="163" y="269"/>
                    <a:pt x="143" y="252"/>
                  </a:cubicBezTo>
                  <a:cubicBezTo>
                    <a:pt x="142" y="251"/>
                    <a:pt x="141" y="250"/>
                    <a:pt x="141" y="250"/>
                  </a:cubicBezTo>
                  <a:cubicBezTo>
                    <a:pt x="141" y="213"/>
                    <a:pt x="141" y="177"/>
                    <a:pt x="141" y="140"/>
                  </a:cubicBezTo>
                  <a:cubicBezTo>
                    <a:pt x="143" y="112"/>
                    <a:pt x="122" y="88"/>
                    <a:pt x="94" y="86"/>
                  </a:cubicBezTo>
                  <a:cubicBezTo>
                    <a:pt x="82" y="85"/>
                    <a:pt x="70" y="89"/>
                    <a:pt x="60" y="96"/>
                  </a:cubicBezTo>
                  <a:cubicBezTo>
                    <a:pt x="63" y="93"/>
                    <a:pt x="66" y="91"/>
                    <a:pt x="70" y="90"/>
                  </a:cubicBezTo>
                  <a:lnTo>
                    <a:pt x="69" y="186"/>
                  </a:lnTo>
                  <a:cubicBezTo>
                    <a:pt x="53" y="205"/>
                    <a:pt x="24" y="206"/>
                    <a:pt x="5" y="190"/>
                  </a:cubicBezTo>
                  <a:cubicBezTo>
                    <a:pt x="3" y="188"/>
                    <a:pt x="2" y="187"/>
                    <a:pt x="0" y="185"/>
                  </a:cubicBezTo>
                  <a:lnTo>
                    <a:pt x="0" y="88"/>
                  </a:lnTo>
                  <a:cubicBezTo>
                    <a:pt x="3" y="64"/>
                    <a:pt x="17" y="43"/>
                    <a:pt x="37" y="30"/>
                  </a:cubicBezTo>
                  <a:cubicBezTo>
                    <a:pt x="95" y="0"/>
                    <a:pt x="166" y="22"/>
                    <a:pt x="196" y="78"/>
                  </a:cubicBezTo>
                  <a:cubicBezTo>
                    <a:pt x="205" y="95"/>
                    <a:pt x="209" y="114"/>
                    <a:pt x="209" y="133"/>
                  </a:cubicBezTo>
                  <a:lnTo>
                    <a:pt x="209" y="133"/>
                  </a:lnTo>
                  <a:lnTo>
                    <a:pt x="209" y="169"/>
                  </a:lnTo>
                  <a:lnTo>
                    <a:pt x="209" y="24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463" name="Picture 39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384" y="1660"/>
              <a:ext cx="89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464" name="Freeform 40"/>
            <p:cNvSpPr>
              <a:spLocks/>
            </p:cNvSpPr>
            <p:nvPr/>
          </p:nvSpPr>
          <p:spPr bwMode="auto">
            <a:xfrm>
              <a:off x="2392" y="1666"/>
              <a:ext cx="73" cy="110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73" y="110"/>
                </a:cxn>
                <a:cxn ang="0">
                  <a:pos x="73" y="39"/>
                </a:cxn>
                <a:cxn ang="0">
                  <a:pos x="0" y="0"/>
                </a:cxn>
                <a:cxn ang="0">
                  <a:pos x="0" y="71"/>
                </a:cxn>
              </a:cxnLst>
              <a:rect l="0" t="0" r="r" b="b"/>
              <a:pathLst>
                <a:path w="73" h="110">
                  <a:moveTo>
                    <a:pt x="0" y="71"/>
                  </a:moveTo>
                  <a:lnTo>
                    <a:pt x="73" y="110"/>
                  </a:lnTo>
                  <a:lnTo>
                    <a:pt x="73" y="39"/>
                  </a:lnTo>
                  <a:lnTo>
                    <a:pt x="0" y="0"/>
                  </a:lnTo>
                  <a:lnTo>
                    <a:pt x="0" y="7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65" name="Freeform 41"/>
            <p:cNvSpPr>
              <a:spLocks/>
            </p:cNvSpPr>
            <p:nvPr/>
          </p:nvSpPr>
          <p:spPr bwMode="auto">
            <a:xfrm>
              <a:off x="2392" y="1606"/>
              <a:ext cx="112" cy="17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378"/>
                </a:cxn>
                <a:cxn ang="0">
                  <a:pos x="196" y="491"/>
                </a:cxn>
                <a:cxn ang="0">
                  <a:pos x="302" y="430"/>
                </a:cxn>
                <a:cxn ang="0">
                  <a:pos x="302" y="226"/>
                </a:cxn>
                <a:cxn ang="0">
                  <a:pos x="255" y="199"/>
                </a:cxn>
                <a:cxn ang="0">
                  <a:pos x="255" y="117"/>
                </a:cxn>
                <a:cxn ang="0">
                  <a:pos x="133" y="2"/>
                </a:cxn>
                <a:cxn ang="0">
                  <a:pos x="83" y="14"/>
                </a:cxn>
                <a:cxn ang="0">
                  <a:pos x="83" y="14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6" y="147"/>
                </a:cxn>
                <a:cxn ang="0">
                  <a:pos x="0" y="174"/>
                </a:cxn>
              </a:cxnLst>
              <a:rect l="0" t="0" r="r" b="b"/>
              <a:pathLst>
                <a:path w="302" h="491">
                  <a:moveTo>
                    <a:pt x="0" y="174"/>
                  </a:moveTo>
                  <a:lnTo>
                    <a:pt x="0" y="378"/>
                  </a:lnTo>
                  <a:lnTo>
                    <a:pt x="196" y="491"/>
                  </a:lnTo>
                  <a:lnTo>
                    <a:pt x="302" y="430"/>
                  </a:lnTo>
                  <a:lnTo>
                    <a:pt x="302" y="226"/>
                  </a:lnTo>
                  <a:lnTo>
                    <a:pt x="255" y="199"/>
                  </a:lnTo>
                  <a:lnTo>
                    <a:pt x="255" y="117"/>
                  </a:lnTo>
                  <a:cubicBezTo>
                    <a:pt x="254" y="52"/>
                    <a:pt x="199" y="0"/>
                    <a:pt x="133" y="2"/>
                  </a:cubicBezTo>
                  <a:cubicBezTo>
                    <a:pt x="115" y="2"/>
                    <a:pt x="99" y="6"/>
                    <a:pt x="83" y="14"/>
                  </a:cubicBezTo>
                  <a:lnTo>
                    <a:pt x="83" y="14"/>
                  </a:lnTo>
                  <a:cubicBezTo>
                    <a:pt x="63" y="27"/>
                    <a:pt x="49" y="48"/>
                    <a:pt x="46" y="72"/>
                  </a:cubicBezTo>
                  <a:lnTo>
                    <a:pt x="46" y="72"/>
                  </a:lnTo>
                  <a:lnTo>
                    <a:pt x="46" y="147"/>
                  </a:lnTo>
                  <a:lnTo>
                    <a:pt x="0" y="174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466" name="Picture 42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402" y="1682"/>
              <a:ext cx="53" cy="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67" name="Picture 4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402" y="1682"/>
              <a:ext cx="53" cy="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468" name="Freeform 44"/>
            <p:cNvSpPr>
              <a:spLocks/>
            </p:cNvSpPr>
            <p:nvPr/>
          </p:nvSpPr>
          <p:spPr bwMode="auto">
            <a:xfrm>
              <a:off x="2415" y="1690"/>
              <a:ext cx="25" cy="39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9" y="1"/>
                </a:cxn>
                <a:cxn ang="0">
                  <a:pos x="23" y="18"/>
                </a:cxn>
                <a:cxn ang="0">
                  <a:pos x="16" y="38"/>
                </a:cxn>
                <a:cxn ang="0">
                  <a:pos x="2" y="21"/>
                </a:cxn>
              </a:cxnLst>
              <a:rect l="0" t="0" r="r" b="b"/>
              <a:pathLst>
                <a:path w="25" h="39">
                  <a:moveTo>
                    <a:pt x="2" y="21"/>
                  </a:moveTo>
                  <a:cubicBezTo>
                    <a:pt x="0" y="11"/>
                    <a:pt x="3" y="2"/>
                    <a:pt x="9" y="1"/>
                  </a:cubicBezTo>
                  <a:cubicBezTo>
                    <a:pt x="15" y="0"/>
                    <a:pt x="21" y="8"/>
                    <a:pt x="23" y="18"/>
                  </a:cubicBezTo>
                  <a:cubicBezTo>
                    <a:pt x="25" y="28"/>
                    <a:pt x="22" y="37"/>
                    <a:pt x="16" y="38"/>
                  </a:cubicBezTo>
                  <a:cubicBezTo>
                    <a:pt x="10" y="39"/>
                    <a:pt x="4" y="32"/>
                    <a:pt x="2" y="21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469" name="Picture 45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414" y="1693"/>
              <a:ext cx="18" cy="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70" name="Picture 46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414" y="1693"/>
              <a:ext cx="18" cy="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471" name="Freeform 47"/>
            <p:cNvSpPr>
              <a:spLocks/>
            </p:cNvSpPr>
            <p:nvPr/>
          </p:nvSpPr>
          <p:spPr bwMode="auto">
            <a:xfrm>
              <a:off x="2424" y="1701"/>
              <a:ext cx="5" cy="2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5" y="2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17"/>
                </a:cxn>
              </a:cxnLst>
              <a:rect l="0" t="0" r="r" b="b"/>
              <a:pathLst>
                <a:path w="5" h="20">
                  <a:moveTo>
                    <a:pt x="0" y="17"/>
                  </a:moveTo>
                  <a:lnTo>
                    <a:pt x="5" y="2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17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72" name="Freeform 48"/>
            <p:cNvSpPr>
              <a:spLocks/>
            </p:cNvSpPr>
            <p:nvPr/>
          </p:nvSpPr>
          <p:spPr bwMode="auto">
            <a:xfrm>
              <a:off x="2435" y="1630"/>
              <a:ext cx="27" cy="31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2" y="89"/>
                </a:cxn>
                <a:cxn ang="0">
                  <a:pos x="72" y="54"/>
                </a:cxn>
                <a:cxn ang="0">
                  <a:pos x="24" y="0"/>
                </a:cxn>
                <a:cxn ang="0">
                  <a:pos x="1" y="4"/>
                </a:cxn>
                <a:cxn ang="0">
                  <a:pos x="0" y="48"/>
                </a:cxn>
              </a:cxnLst>
              <a:rect l="0" t="0" r="r" b="b"/>
              <a:pathLst>
                <a:path w="74" h="89">
                  <a:moveTo>
                    <a:pt x="0" y="48"/>
                  </a:moveTo>
                  <a:lnTo>
                    <a:pt x="72" y="89"/>
                  </a:lnTo>
                  <a:lnTo>
                    <a:pt x="72" y="54"/>
                  </a:lnTo>
                  <a:cubicBezTo>
                    <a:pt x="74" y="26"/>
                    <a:pt x="52" y="2"/>
                    <a:pt x="24" y="0"/>
                  </a:cubicBezTo>
                  <a:cubicBezTo>
                    <a:pt x="16" y="0"/>
                    <a:pt x="8" y="1"/>
                    <a:pt x="1" y="4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513013" y="1554163"/>
            <a:ext cx="260350" cy="377825"/>
            <a:chOff x="1411" y="778"/>
            <a:chExt cx="137" cy="206"/>
          </a:xfrm>
        </p:grpSpPr>
        <p:pic>
          <p:nvPicPr>
            <p:cNvPr id="1127474" name="Picture 50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489" y="867"/>
              <a:ext cx="59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75" name="Picture 51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1489" y="867"/>
              <a:ext cx="59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476" name="Freeform 52"/>
            <p:cNvSpPr>
              <a:spLocks/>
            </p:cNvSpPr>
            <p:nvPr/>
          </p:nvSpPr>
          <p:spPr bwMode="auto">
            <a:xfrm>
              <a:off x="1500" y="873"/>
              <a:ext cx="43" cy="100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0" y="100"/>
                </a:cxn>
                <a:cxn ang="0">
                  <a:pos x="43" y="77"/>
                </a:cxn>
                <a:cxn ang="0">
                  <a:pos x="43" y="0"/>
                </a:cxn>
                <a:cxn ang="0">
                  <a:pos x="0" y="23"/>
                </a:cxn>
              </a:cxnLst>
              <a:rect l="0" t="0" r="r" b="b"/>
              <a:pathLst>
                <a:path w="43" h="100">
                  <a:moveTo>
                    <a:pt x="0" y="23"/>
                  </a:moveTo>
                  <a:lnTo>
                    <a:pt x="0" y="100"/>
                  </a:lnTo>
                  <a:lnTo>
                    <a:pt x="43" y="77"/>
                  </a:lnTo>
                  <a:lnTo>
                    <a:pt x="43" y="0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77" name="Rectangle 53"/>
            <p:cNvSpPr>
              <a:spLocks noChangeArrowheads="1"/>
            </p:cNvSpPr>
            <p:nvPr/>
          </p:nvSpPr>
          <p:spPr bwMode="auto">
            <a:xfrm>
              <a:off x="1411" y="823"/>
              <a:ext cx="137" cy="5"/>
            </a:xfrm>
            <a:prstGeom prst="rect">
              <a:avLst/>
            </a:prstGeom>
            <a:solidFill>
              <a:srgbClr val="0468FE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78" name="Rectangle 54"/>
            <p:cNvSpPr>
              <a:spLocks noChangeArrowheads="1"/>
            </p:cNvSpPr>
            <p:nvPr/>
          </p:nvSpPr>
          <p:spPr bwMode="auto">
            <a:xfrm>
              <a:off x="1411" y="828"/>
              <a:ext cx="137" cy="6"/>
            </a:xfrm>
            <a:prstGeom prst="rect">
              <a:avLst/>
            </a:prstGeom>
            <a:solidFill>
              <a:srgbClr val="D3D8E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79" name="Rectangle 55"/>
            <p:cNvSpPr>
              <a:spLocks noChangeArrowheads="1"/>
            </p:cNvSpPr>
            <p:nvPr/>
          </p:nvSpPr>
          <p:spPr bwMode="auto">
            <a:xfrm>
              <a:off x="1411" y="834"/>
              <a:ext cx="137" cy="5"/>
            </a:xfrm>
            <a:prstGeom prst="rect">
              <a:avLst/>
            </a:prstGeom>
            <a:solidFill>
              <a:srgbClr val="C3D0E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80" name="Rectangle 56"/>
            <p:cNvSpPr>
              <a:spLocks noChangeArrowheads="1"/>
            </p:cNvSpPr>
            <p:nvPr/>
          </p:nvSpPr>
          <p:spPr bwMode="auto">
            <a:xfrm>
              <a:off x="1411" y="839"/>
              <a:ext cx="137" cy="6"/>
            </a:xfrm>
            <a:prstGeom prst="rect">
              <a:avLst/>
            </a:prstGeom>
            <a:solidFill>
              <a:srgbClr val="B3C7E5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81" name="Rectangle 57"/>
            <p:cNvSpPr>
              <a:spLocks noChangeArrowheads="1"/>
            </p:cNvSpPr>
            <p:nvPr/>
          </p:nvSpPr>
          <p:spPr bwMode="auto">
            <a:xfrm>
              <a:off x="1411" y="845"/>
              <a:ext cx="137" cy="5"/>
            </a:xfrm>
            <a:prstGeom prst="rect">
              <a:avLst/>
            </a:prstGeom>
            <a:solidFill>
              <a:srgbClr val="A3BFE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82" name="Rectangle 58"/>
            <p:cNvSpPr>
              <a:spLocks noChangeArrowheads="1"/>
            </p:cNvSpPr>
            <p:nvPr/>
          </p:nvSpPr>
          <p:spPr bwMode="auto">
            <a:xfrm>
              <a:off x="1411" y="850"/>
              <a:ext cx="137" cy="6"/>
            </a:xfrm>
            <a:prstGeom prst="rect">
              <a:avLst/>
            </a:prstGeom>
            <a:solidFill>
              <a:srgbClr val="93B6EA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83" name="Rectangle 59"/>
            <p:cNvSpPr>
              <a:spLocks noChangeArrowheads="1"/>
            </p:cNvSpPr>
            <p:nvPr/>
          </p:nvSpPr>
          <p:spPr bwMode="auto">
            <a:xfrm>
              <a:off x="1411" y="856"/>
              <a:ext cx="137" cy="6"/>
            </a:xfrm>
            <a:prstGeom prst="rect">
              <a:avLst/>
            </a:prstGeom>
            <a:solidFill>
              <a:srgbClr val="83AD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84" name="Rectangle 60"/>
            <p:cNvSpPr>
              <a:spLocks noChangeArrowheads="1"/>
            </p:cNvSpPr>
            <p:nvPr/>
          </p:nvSpPr>
          <p:spPr bwMode="auto">
            <a:xfrm>
              <a:off x="1411" y="862"/>
              <a:ext cx="137" cy="5"/>
            </a:xfrm>
            <a:prstGeom prst="rect">
              <a:avLst/>
            </a:prstGeom>
            <a:solidFill>
              <a:srgbClr val="73A5E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85" name="Rectangle 61"/>
            <p:cNvSpPr>
              <a:spLocks noChangeArrowheads="1"/>
            </p:cNvSpPr>
            <p:nvPr/>
          </p:nvSpPr>
          <p:spPr bwMode="auto">
            <a:xfrm>
              <a:off x="1411" y="867"/>
              <a:ext cx="137" cy="6"/>
            </a:xfrm>
            <a:prstGeom prst="rect">
              <a:avLst/>
            </a:prstGeom>
            <a:solidFill>
              <a:srgbClr val="639CF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86" name="Rectangle 62"/>
            <p:cNvSpPr>
              <a:spLocks noChangeArrowheads="1"/>
            </p:cNvSpPr>
            <p:nvPr/>
          </p:nvSpPr>
          <p:spPr bwMode="auto">
            <a:xfrm>
              <a:off x="1411" y="873"/>
              <a:ext cx="137" cy="5"/>
            </a:xfrm>
            <a:prstGeom prst="rect">
              <a:avLst/>
            </a:prstGeom>
            <a:solidFill>
              <a:srgbClr val="5393F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87" name="Rectangle 63"/>
            <p:cNvSpPr>
              <a:spLocks noChangeArrowheads="1"/>
            </p:cNvSpPr>
            <p:nvPr/>
          </p:nvSpPr>
          <p:spPr bwMode="auto">
            <a:xfrm>
              <a:off x="1411" y="878"/>
              <a:ext cx="137" cy="6"/>
            </a:xfrm>
            <a:prstGeom prst="rect">
              <a:avLst/>
            </a:prstGeom>
            <a:solidFill>
              <a:srgbClr val="438AF5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88" name="Rectangle 64"/>
            <p:cNvSpPr>
              <a:spLocks noChangeArrowheads="1"/>
            </p:cNvSpPr>
            <p:nvPr/>
          </p:nvSpPr>
          <p:spPr bwMode="auto">
            <a:xfrm>
              <a:off x="1411" y="884"/>
              <a:ext cx="137" cy="5"/>
            </a:xfrm>
            <a:prstGeom prst="rect">
              <a:avLst/>
            </a:prstGeom>
            <a:solidFill>
              <a:srgbClr val="3382F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89" name="Rectangle 65"/>
            <p:cNvSpPr>
              <a:spLocks noChangeArrowheads="1"/>
            </p:cNvSpPr>
            <p:nvPr/>
          </p:nvSpPr>
          <p:spPr bwMode="auto">
            <a:xfrm>
              <a:off x="1411" y="889"/>
              <a:ext cx="137" cy="6"/>
            </a:xfrm>
            <a:prstGeom prst="rect">
              <a:avLst/>
            </a:prstGeom>
            <a:solidFill>
              <a:srgbClr val="2379FA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90" name="Rectangle 66"/>
            <p:cNvSpPr>
              <a:spLocks noChangeArrowheads="1"/>
            </p:cNvSpPr>
            <p:nvPr/>
          </p:nvSpPr>
          <p:spPr bwMode="auto">
            <a:xfrm>
              <a:off x="1411" y="895"/>
              <a:ext cx="137" cy="5"/>
            </a:xfrm>
            <a:prstGeom prst="rect">
              <a:avLst/>
            </a:prstGeom>
            <a:solidFill>
              <a:srgbClr val="1370F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91" name="Freeform 67"/>
            <p:cNvSpPr>
              <a:spLocks/>
            </p:cNvSpPr>
            <p:nvPr/>
          </p:nvSpPr>
          <p:spPr bwMode="auto">
            <a:xfrm>
              <a:off x="1420" y="830"/>
              <a:ext cx="123" cy="66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80" y="66"/>
                </a:cxn>
                <a:cxn ang="0">
                  <a:pos x="123" y="43"/>
                </a:cxn>
                <a:cxn ang="0">
                  <a:pos x="43" y="0"/>
                </a:cxn>
                <a:cxn ang="0">
                  <a:pos x="0" y="23"/>
                </a:cxn>
              </a:cxnLst>
              <a:rect l="0" t="0" r="r" b="b"/>
              <a:pathLst>
                <a:path w="123" h="66">
                  <a:moveTo>
                    <a:pt x="0" y="23"/>
                  </a:moveTo>
                  <a:lnTo>
                    <a:pt x="80" y="66"/>
                  </a:lnTo>
                  <a:lnTo>
                    <a:pt x="123" y="43"/>
                  </a:lnTo>
                  <a:lnTo>
                    <a:pt x="43" y="0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492" name="Picture 68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429" y="778"/>
              <a:ext cx="10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93" name="Picture 69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429" y="778"/>
              <a:ext cx="101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494" name="Freeform 70"/>
            <p:cNvSpPr>
              <a:spLocks/>
            </p:cNvSpPr>
            <p:nvPr/>
          </p:nvSpPr>
          <p:spPr bwMode="auto">
            <a:xfrm>
              <a:off x="1439" y="781"/>
              <a:ext cx="85" cy="102"/>
            </a:xfrm>
            <a:custGeom>
              <a:avLst/>
              <a:gdLst/>
              <a:ahLst/>
              <a:cxnLst>
                <a:cxn ang="0">
                  <a:pos x="229" y="271"/>
                </a:cxn>
                <a:cxn ang="0">
                  <a:pos x="156" y="276"/>
                </a:cxn>
                <a:cxn ang="0">
                  <a:pos x="153" y="273"/>
                </a:cxn>
                <a:cxn ang="0">
                  <a:pos x="154" y="153"/>
                </a:cxn>
                <a:cxn ang="0">
                  <a:pos x="102" y="94"/>
                </a:cxn>
                <a:cxn ang="0">
                  <a:pos x="65" y="105"/>
                </a:cxn>
                <a:cxn ang="0">
                  <a:pos x="76" y="99"/>
                </a:cxn>
                <a:cxn ang="0">
                  <a:pos x="75" y="204"/>
                </a:cxn>
                <a:cxn ang="0">
                  <a:pos x="5" y="208"/>
                </a:cxn>
                <a:cxn ang="0">
                  <a:pos x="0" y="203"/>
                </a:cxn>
                <a:cxn ang="0">
                  <a:pos x="0" y="203"/>
                </a:cxn>
                <a:cxn ang="0">
                  <a:pos x="0" y="97"/>
                </a:cxn>
                <a:cxn ang="0">
                  <a:pos x="41" y="33"/>
                </a:cxn>
                <a:cxn ang="0">
                  <a:pos x="214" y="86"/>
                </a:cxn>
                <a:cxn ang="0">
                  <a:pos x="228" y="146"/>
                </a:cxn>
                <a:cxn ang="0">
                  <a:pos x="228" y="146"/>
                </a:cxn>
                <a:cxn ang="0">
                  <a:pos x="228" y="185"/>
                </a:cxn>
                <a:cxn ang="0">
                  <a:pos x="229" y="271"/>
                </a:cxn>
              </a:cxnLst>
              <a:rect l="0" t="0" r="r" b="b"/>
              <a:pathLst>
                <a:path w="229" h="294">
                  <a:moveTo>
                    <a:pt x="229" y="271"/>
                  </a:moveTo>
                  <a:cubicBezTo>
                    <a:pt x="210" y="292"/>
                    <a:pt x="178" y="294"/>
                    <a:pt x="156" y="276"/>
                  </a:cubicBezTo>
                  <a:cubicBezTo>
                    <a:pt x="155" y="275"/>
                    <a:pt x="154" y="274"/>
                    <a:pt x="153" y="273"/>
                  </a:cubicBezTo>
                  <a:cubicBezTo>
                    <a:pt x="153" y="233"/>
                    <a:pt x="154" y="193"/>
                    <a:pt x="154" y="153"/>
                  </a:cubicBezTo>
                  <a:cubicBezTo>
                    <a:pt x="156" y="123"/>
                    <a:pt x="133" y="97"/>
                    <a:pt x="102" y="94"/>
                  </a:cubicBezTo>
                  <a:cubicBezTo>
                    <a:pt x="89" y="94"/>
                    <a:pt x="76" y="97"/>
                    <a:pt x="65" y="105"/>
                  </a:cubicBezTo>
                  <a:cubicBezTo>
                    <a:pt x="68" y="102"/>
                    <a:pt x="72" y="100"/>
                    <a:pt x="76" y="99"/>
                  </a:cubicBezTo>
                  <a:lnTo>
                    <a:pt x="75" y="204"/>
                  </a:lnTo>
                  <a:cubicBezTo>
                    <a:pt x="57" y="224"/>
                    <a:pt x="26" y="226"/>
                    <a:pt x="5" y="208"/>
                  </a:cubicBezTo>
                  <a:cubicBezTo>
                    <a:pt x="4" y="206"/>
                    <a:pt x="2" y="204"/>
                    <a:pt x="0" y="203"/>
                  </a:cubicBezTo>
                  <a:lnTo>
                    <a:pt x="0" y="203"/>
                  </a:lnTo>
                  <a:lnTo>
                    <a:pt x="0" y="97"/>
                  </a:lnTo>
                  <a:cubicBezTo>
                    <a:pt x="3" y="70"/>
                    <a:pt x="18" y="47"/>
                    <a:pt x="41" y="33"/>
                  </a:cubicBezTo>
                  <a:cubicBezTo>
                    <a:pt x="103" y="0"/>
                    <a:pt x="181" y="24"/>
                    <a:pt x="214" y="86"/>
                  </a:cubicBezTo>
                  <a:cubicBezTo>
                    <a:pt x="224" y="104"/>
                    <a:pt x="229" y="125"/>
                    <a:pt x="228" y="146"/>
                  </a:cubicBezTo>
                  <a:lnTo>
                    <a:pt x="228" y="146"/>
                  </a:lnTo>
                  <a:lnTo>
                    <a:pt x="228" y="185"/>
                  </a:lnTo>
                  <a:lnTo>
                    <a:pt x="229" y="27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495" name="Picture 71"/>
            <p:cNvPicPr>
              <a:picLocks noChangeAspect="1" noChangeArrowheads="1"/>
            </p:cNvPicPr>
            <p:nvPr/>
          </p:nvPicPr>
          <p:blipFill>
            <a:blip r:embed="rId19"/>
            <a:srcRect/>
            <a:stretch>
              <a:fillRect/>
            </a:stretch>
          </p:blipFill>
          <p:spPr bwMode="auto">
            <a:xfrm>
              <a:off x="1411" y="845"/>
              <a:ext cx="96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496" name="Freeform 72"/>
            <p:cNvSpPr>
              <a:spLocks/>
            </p:cNvSpPr>
            <p:nvPr/>
          </p:nvSpPr>
          <p:spPr bwMode="auto">
            <a:xfrm>
              <a:off x="1420" y="853"/>
              <a:ext cx="80" cy="120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80" y="120"/>
                </a:cxn>
                <a:cxn ang="0">
                  <a:pos x="80" y="43"/>
                </a:cxn>
                <a:cxn ang="0">
                  <a:pos x="0" y="0"/>
                </a:cxn>
                <a:cxn ang="0">
                  <a:pos x="0" y="77"/>
                </a:cxn>
              </a:cxnLst>
              <a:rect l="0" t="0" r="r" b="b"/>
              <a:pathLst>
                <a:path w="80" h="120">
                  <a:moveTo>
                    <a:pt x="0" y="77"/>
                  </a:moveTo>
                  <a:lnTo>
                    <a:pt x="80" y="120"/>
                  </a:lnTo>
                  <a:lnTo>
                    <a:pt x="80" y="43"/>
                  </a:lnTo>
                  <a:lnTo>
                    <a:pt x="0" y="0"/>
                  </a:lnTo>
                  <a:lnTo>
                    <a:pt x="0" y="77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497" name="Freeform 73"/>
            <p:cNvSpPr>
              <a:spLocks/>
            </p:cNvSpPr>
            <p:nvPr/>
          </p:nvSpPr>
          <p:spPr bwMode="auto">
            <a:xfrm>
              <a:off x="1420" y="787"/>
              <a:ext cx="123" cy="186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0" y="412"/>
                </a:cxn>
                <a:cxn ang="0">
                  <a:pos x="215" y="536"/>
                </a:cxn>
                <a:cxn ang="0">
                  <a:pos x="331" y="469"/>
                </a:cxn>
                <a:cxn ang="0">
                  <a:pos x="331" y="247"/>
                </a:cxn>
                <a:cxn ang="0">
                  <a:pos x="280" y="217"/>
                </a:cxn>
                <a:cxn ang="0">
                  <a:pos x="279" y="128"/>
                </a:cxn>
                <a:cxn ang="0">
                  <a:pos x="145" y="2"/>
                </a:cxn>
                <a:cxn ang="0">
                  <a:pos x="92" y="15"/>
                </a:cxn>
                <a:cxn ang="0">
                  <a:pos x="92" y="15"/>
                </a:cxn>
                <a:cxn ang="0">
                  <a:pos x="51" y="78"/>
                </a:cxn>
                <a:cxn ang="0">
                  <a:pos x="51" y="79"/>
                </a:cxn>
                <a:cxn ang="0">
                  <a:pos x="51" y="160"/>
                </a:cxn>
                <a:cxn ang="0">
                  <a:pos x="0" y="189"/>
                </a:cxn>
              </a:cxnLst>
              <a:rect l="0" t="0" r="r" b="b"/>
              <a:pathLst>
                <a:path w="331" h="536">
                  <a:moveTo>
                    <a:pt x="0" y="189"/>
                  </a:moveTo>
                  <a:lnTo>
                    <a:pt x="0" y="412"/>
                  </a:lnTo>
                  <a:lnTo>
                    <a:pt x="215" y="536"/>
                  </a:lnTo>
                  <a:lnTo>
                    <a:pt x="331" y="469"/>
                  </a:lnTo>
                  <a:lnTo>
                    <a:pt x="331" y="247"/>
                  </a:lnTo>
                  <a:lnTo>
                    <a:pt x="280" y="217"/>
                  </a:lnTo>
                  <a:lnTo>
                    <a:pt x="279" y="128"/>
                  </a:lnTo>
                  <a:cubicBezTo>
                    <a:pt x="278" y="56"/>
                    <a:pt x="218" y="0"/>
                    <a:pt x="145" y="2"/>
                  </a:cubicBezTo>
                  <a:cubicBezTo>
                    <a:pt x="127" y="2"/>
                    <a:pt x="108" y="7"/>
                    <a:pt x="92" y="15"/>
                  </a:cubicBezTo>
                  <a:lnTo>
                    <a:pt x="92" y="15"/>
                  </a:lnTo>
                  <a:cubicBezTo>
                    <a:pt x="69" y="29"/>
                    <a:pt x="54" y="52"/>
                    <a:pt x="51" y="78"/>
                  </a:cubicBezTo>
                  <a:lnTo>
                    <a:pt x="51" y="79"/>
                  </a:lnTo>
                  <a:lnTo>
                    <a:pt x="51" y="160"/>
                  </a:lnTo>
                  <a:lnTo>
                    <a:pt x="0" y="189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498" name="Picture 74"/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1435" y="867"/>
              <a:ext cx="5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499" name="Picture 75"/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1435" y="867"/>
              <a:ext cx="5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00" name="Freeform 76"/>
            <p:cNvSpPr>
              <a:spLocks/>
            </p:cNvSpPr>
            <p:nvPr/>
          </p:nvSpPr>
          <p:spPr bwMode="auto">
            <a:xfrm>
              <a:off x="1445" y="880"/>
              <a:ext cx="28" cy="42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10" y="1"/>
                </a:cxn>
                <a:cxn ang="0">
                  <a:pos x="26" y="19"/>
                </a:cxn>
                <a:cxn ang="0">
                  <a:pos x="18" y="41"/>
                </a:cxn>
                <a:cxn ang="0">
                  <a:pos x="3" y="22"/>
                </a:cxn>
              </a:cxnLst>
              <a:rect l="0" t="0" r="r" b="b"/>
              <a:pathLst>
                <a:path w="28" h="42">
                  <a:moveTo>
                    <a:pt x="3" y="22"/>
                  </a:moveTo>
                  <a:cubicBezTo>
                    <a:pt x="0" y="11"/>
                    <a:pt x="4" y="2"/>
                    <a:pt x="10" y="1"/>
                  </a:cubicBezTo>
                  <a:cubicBezTo>
                    <a:pt x="17" y="0"/>
                    <a:pt x="24" y="8"/>
                    <a:pt x="26" y="19"/>
                  </a:cubicBezTo>
                  <a:cubicBezTo>
                    <a:pt x="28" y="30"/>
                    <a:pt x="25" y="39"/>
                    <a:pt x="18" y="41"/>
                  </a:cubicBezTo>
                  <a:cubicBezTo>
                    <a:pt x="12" y="42"/>
                    <a:pt x="4" y="34"/>
                    <a:pt x="3" y="22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501" name="Picture 77"/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1447" y="884"/>
              <a:ext cx="18" cy="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02" name="Freeform 78"/>
            <p:cNvSpPr>
              <a:spLocks/>
            </p:cNvSpPr>
            <p:nvPr/>
          </p:nvSpPr>
          <p:spPr bwMode="auto">
            <a:xfrm>
              <a:off x="1456" y="891"/>
              <a:ext cx="5" cy="2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5" y="22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19"/>
                </a:cxn>
              </a:cxnLst>
              <a:rect l="0" t="0" r="r" b="b"/>
              <a:pathLst>
                <a:path w="5" h="22">
                  <a:moveTo>
                    <a:pt x="0" y="19"/>
                  </a:moveTo>
                  <a:lnTo>
                    <a:pt x="5" y="22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03" name="Freeform 79"/>
            <p:cNvSpPr>
              <a:spLocks/>
            </p:cNvSpPr>
            <p:nvPr/>
          </p:nvSpPr>
          <p:spPr bwMode="auto">
            <a:xfrm>
              <a:off x="1467" y="814"/>
              <a:ext cx="30" cy="34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78" y="98"/>
                </a:cxn>
                <a:cxn ang="0">
                  <a:pos x="78" y="59"/>
                </a:cxn>
                <a:cxn ang="0">
                  <a:pos x="25" y="1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3"/>
                </a:cxn>
              </a:cxnLst>
              <a:rect l="0" t="0" r="r" b="b"/>
              <a:pathLst>
                <a:path w="80" h="98">
                  <a:moveTo>
                    <a:pt x="0" y="53"/>
                  </a:moveTo>
                  <a:lnTo>
                    <a:pt x="78" y="98"/>
                  </a:lnTo>
                  <a:lnTo>
                    <a:pt x="78" y="59"/>
                  </a:lnTo>
                  <a:cubicBezTo>
                    <a:pt x="80" y="29"/>
                    <a:pt x="56" y="3"/>
                    <a:pt x="25" y="1"/>
                  </a:cubicBezTo>
                  <a:cubicBezTo>
                    <a:pt x="17" y="0"/>
                    <a:pt x="8" y="2"/>
                    <a:pt x="0" y="5"/>
                  </a:cubicBezTo>
                  <a:lnTo>
                    <a:pt x="0" y="5"/>
                  </a:lnTo>
                  <a:lnTo>
                    <a:pt x="0" y="53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27504" name="AutoShape 80"/>
          <p:cNvCxnSpPr>
            <a:cxnSpLocks noChangeShapeType="1"/>
            <a:stCxn id="1127430" idx="4"/>
            <a:endCxn id="1127436" idx="0"/>
          </p:cNvCxnSpPr>
          <p:nvPr/>
        </p:nvCxnSpPr>
        <p:spPr bwMode="auto">
          <a:xfrm>
            <a:off x="6057900" y="2903538"/>
            <a:ext cx="0" cy="1231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lg"/>
          </a:ln>
          <a:effectLst/>
        </p:spPr>
      </p:cxnSp>
      <p:sp>
        <p:nvSpPr>
          <p:cNvPr id="1127505" name="Rectangle 81"/>
          <p:cNvSpPr>
            <a:spLocks noChangeArrowheads="1"/>
          </p:cNvSpPr>
          <p:nvPr/>
        </p:nvSpPr>
        <p:spPr bwMode="auto">
          <a:xfrm>
            <a:off x="5638800" y="3079750"/>
            <a:ext cx="3508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Arial" pitchFamily="-109" charset="0"/>
              </a:rPr>
              <a:t>Share</a:t>
            </a:r>
            <a:endParaRPr lang="en-US" sz="2800">
              <a:latin typeface="Arial" pitchFamily="-109" charset="0"/>
            </a:endParaRPr>
          </a:p>
        </p:txBody>
      </p:sp>
      <p:cxnSp>
        <p:nvCxnSpPr>
          <p:cNvPr id="1127506" name="AutoShape 82"/>
          <p:cNvCxnSpPr>
            <a:cxnSpLocks noChangeShapeType="1"/>
            <a:stCxn id="1127433" idx="6"/>
            <a:endCxn id="1127430" idx="2"/>
          </p:cNvCxnSpPr>
          <p:nvPr/>
        </p:nvCxnSpPr>
        <p:spPr bwMode="auto">
          <a:xfrm>
            <a:off x="3730625" y="2520950"/>
            <a:ext cx="19050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lg"/>
          </a:ln>
          <a:effectLst/>
        </p:spPr>
      </p:cxnSp>
      <p:pic>
        <p:nvPicPr>
          <p:cNvPr id="1127507" name="Picture 83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53338" y="1555750"/>
            <a:ext cx="127000" cy="195263"/>
          </a:xfrm>
          <a:prstGeom prst="rect">
            <a:avLst/>
          </a:prstGeom>
          <a:noFill/>
        </p:spPr>
      </p:pic>
      <p:pic>
        <p:nvPicPr>
          <p:cNvPr id="1127508" name="Picture 8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110538" y="1327150"/>
            <a:ext cx="128587" cy="195263"/>
          </a:xfrm>
          <a:prstGeom prst="rect">
            <a:avLst/>
          </a:prstGeom>
          <a:noFill/>
        </p:spPr>
      </p:pic>
      <p:pic>
        <p:nvPicPr>
          <p:cNvPr id="1127509" name="Picture 8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567738" y="1327150"/>
            <a:ext cx="127000" cy="195263"/>
          </a:xfrm>
          <a:prstGeom prst="rect">
            <a:avLst/>
          </a:prstGeom>
          <a:noFill/>
        </p:spPr>
      </p:pic>
      <p:pic>
        <p:nvPicPr>
          <p:cNvPr id="1127510" name="Picture 86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53338" y="2578100"/>
            <a:ext cx="127000" cy="196850"/>
          </a:xfrm>
          <a:prstGeom prst="rect">
            <a:avLst/>
          </a:prstGeom>
          <a:noFill/>
        </p:spPr>
      </p:pic>
      <p:pic>
        <p:nvPicPr>
          <p:cNvPr id="1127511" name="Picture 87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53338" y="2351088"/>
            <a:ext cx="127000" cy="195262"/>
          </a:xfrm>
          <a:prstGeom prst="rect">
            <a:avLst/>
          </a:prstGeom>
          <a:noFill/>
        </p:spPr>
      </p:pic>
      <p:sp>
        <p:nvSpPr>
          <p:cNvPr id="1127512" name="Line 88"/>
          <p:cNvSpPr>
            <a:spLocks noChangeShapeType="1"/>
          </p:cNvSpPr>
          <p:nvPr/>
        </p:nvSpPr>
        <p:spPr bwMode="auto">
          <a:xfrm>
            <a:off x="4572000" y="140335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rIns="36576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27513" name="AutoShape 89"/>
          <p:cNvCxnSpPr>
            <a:cxnSpLocks noChangeShapeType="1"/>
            <a:stCxn id="1127433" idx="0"/>
            <a:endCxn id="1127430" idx="0"/>
          </p:cNvCxnSpPr>
          <p:nvPr/>
        </p:nvCxnSpPr>
        <p:spPr bwMode="auto">
          <a:xfrm rot="5400000" flipV="1">
            <a:off x="4683125" y="765176"/>
            <a:ext cx="1587" cy="2747962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arrow" w="med" len="lg"/>
            <a:tailEnd/>
          </a:ln>
          <a:effectLst/>
        </p:spPr>
      </p:cxnSp>
      <p:sp>
        <p:nvSpPr>
          <p:cNvPr id="1127514" name="Rectangle 90"/>
          <p:cNvSpPr>
            <a:spLocks noChangeArrowheads="1"/>
          </p:cNvSpPr>
          <p:nvPr/>
        </p:nvSpPr>
        <p:spPr bwMode="auto">
          <a:xfrm>
            <a:off x="4394200" y="1698625"/>
            <a:ext cx="358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0">
                <a:solidFill>
                  <a:srgbClr val="000000"/>
                </a:solidFill>
                <a:latin typeface="Arial" pitchFamily="-109" charset="0"/>
              </a:rPr>
              <a:t>Reject</a:t>
            </a:r>
            <a:endParaRPr lang="en-US" sz="2800" b="0">
              <a:latin typeface="Arial" pitchFamily="-109" charset="0"/>
            </a:endParaRPr>
          </a:p>
        </p:txBody>
      </p:sp>
      <p:pic>
        <p:nvPicPr>
          <p:cNvPr id="1127515" name="Picture 9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1233168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516" name="Picture 92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1407793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517" name="Picture 93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1636393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518" name="Picture 9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53338" y="1327150"/>
            <a:ext cx="127000" cy="195263"/>
          </a:xfrm>
          <a:prstGeom prst="rect">
            <a:avLst/>
          </a:prstGeom>
          <a:noFill/>
        </p:spPr>
      </p:pic>
      <p:pic>
        <p:nvPicPr>
          <p:cNvPr id="1127519" name="Picture 9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2496057"/>
            <a:ext cx="127000" cy="196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520" name="Picture 96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45400" y="2790318"/>
            <a:ext cx="127000" cy="196850"/>
          </a:xfrm>
          <a:prstGeom prst="rect">
            <a:avLst/>
          </a:prstGeom>
          <a:noFill/>
        </p:spPr>
      </p:pic>
      <p:sp>
        <p:nvSpPr>
          <p:cNvPr id="1127521" name="Text Box 97"/>
          <p:cNvSpPr txBox="1">
            <a:spLocks noChangeArrowheads="1"/>
          </p:cNvSpPr>
          <p:nvPr/>
        </p:nvSpPr>
        <p:spPr bwMode="auto">
          <a:xfrm>
            <a:off x="1447800" y="3017838"/>
            <a:ext cx="621389" cy="2154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r>
              <a:rPr lang="en-US" sz="800" b="1" dirty="0" err="1">
                <a:latin typeface="Arial" pitchFamily="-109" charset="0"/>
              </a:rPr>
              <a:t>MyProject</a:t>
            </a:r>
            <a:endParaRPr lang="en-US" sz="800" b="1" dirty="0">
              <a:latin typeface="Arial" pitchFamily="-109" charset="0"/>
            </a:endParaRPr>
          </a:p>
        </p:txBody>
      </p:sp>
      <p:sp>
        <p:nvSpPr>
          <p:cNvPr id="1127523" name="Oval 99"/>
          <p:cNvSpPr>
            <a:spLocks noChangeArrowheads="1"/>
          </p:cNvSpPr>
          <p:nvPr/>
        </p:nvSpPr>
        <p:spPr bwMode="auto">
          <a:xfrm>
            <a:off x="2887663" y="4135438"/>
            <a:ext cx="842962" cy="7667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Ins="3657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524" name="Oval 100"/>
          <p:cNvSpPr>
            <a:spLocks noChangeArrowheads="1"/>
          </p:cNvSpPr>
          <p:nvPr/>
        </p:nvSpPr>
        <p:spPr bwMode="auto">
          <a:xfrm>
            <a:off x="2963313" y="4213225"/>
            <a:ext cx="691661" cy="611187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Ins="36576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01"/>
          <p:cNvGrpSpPr>
            <a:grpSpLocks/>
          </p:cNvGrpSpPr>
          <p:nvPr/>
        </p:nvGrpSpPr>
        <p:grpSpPr bwMode="auto">
          <a:xfrm>
            <a:off x="5767388" y="3298825"/>
            <a:ext cx="234950" cy="336550"/>
            <a:chOff x="2609" y="1968"/>
            <a:chExt cx="174" cy="242"/>
          </a:xfrm>
        </p:grpSpPr>
        <p:pic>
          <p:nvPicPr>
            <p:cNvPr id="1127526" name="Picture 102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2707" y="2071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27" name="Picture 103"/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2707" y="2071"/>
              <a:ext cx="76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28" name="Freeform 104"/>
            <p:cNvSpPr>
              <a:spLocks/>
            </p:cNvSpPr>
            <p:nvPr/>
          </p:nvSpPr>
          <p:spPr bwMode="auto">
            <a:xfrm>
              <a:off x="2721" y="2086"/>
              <a:ext cx="55" cy="12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92"/>
                </a:cxn>
                <a:cxn ang="0">
                  <a:pos x="39" y="70"/>
                </a:cxn>
                <a:cxn ang="0">
                  <a:pos x="39" y="0"/>
                </a:cxn>
                <a:cxn ang="0">
                  <a:pos x="0" y="21"/>
                </a:cxn>
              </a:cxnLst>
              <a:rect l="0" t="0" r="r" b="b"/>
              <a:pathLst>
                <a:path w="39" h="92">
                  <a:moveTo>
                    <a:pt x="0" y="21"/>
                  </a:moveTo>
                  <a:lnTo>
                    <a:pt x="0" y="92"/>
                  </a:lnTo>
                  <a:lnTo>
                    <a:pt x="39" y="70"/>
                  </a:lnTo>
                  <a:lnTo>
                    <a:pt x="39" y="0"/>
                  </a:lnTo>
                  <a:lnTo>
                    <a:pt x="0" y="21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29" name="Rectangle 105"/>
            <p:cNvSpPr>
              <a:spLocks noChangeArrowheads="1"/>
            </p:cNvSpPr>
            <p:nvPr/>
          </p:nvSpPr>
          <p:spPr bwMode="auto">
            <a:xfrm>
              <a:off x="2609" y="2020"/>
              <a:ext cx="174" cy="8"/>
            </a:xfrm>
            <a:prstGeom prst="rect">
              <a:avLst/>
            </a:prstGeom>
            <a:solidFill>
              <a:srgbClr val="0DFD0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30" name="Rectangle 106"/>
            <p:cNvSpPr>
              <a:spLocks noChangeArrowheads="1"/>
            </p:cNvSpPr>
            <p:nvPr/>
          </p:nvSpPr>
          <p:spPr bwMode="auto">
            <a:xfrm>
              <a:off x="2609" y="2028"/>
              <a:ext cx="174" cy="6"/>
            </a:xfrm>
            <a:prstGeom prst="rect">
              <a:avLst/>
            </a:prstGeom>
            <a:solidFill>
              <a:srgbClr val="DBE0DB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31" name="Rectangle 107"/>
            <p:cNvSpPr>
              <a:spLocks noChangeArrowheads="1"/>
            </p:cNvSpPr>
            <p:nvPr/>
          </p:nvSpPr>
          <p:spPr bwMode="auto">
            <a:xfrm>
              <a:off x="2609" y="2034"/>
              <a:ext cx="174" cy="8"/>
            </a:xfrm>
            <a:prstGeom prst="rect">
              <a:avLst/>
            </a:prstGeom>
            <a:solidFill>
              <a:srgbClr val="C9E2C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32" name="Rectangle 108"/>
            <p:cNvSpPr>
              <a:spLocks noChangeArrowheads="1"/>
            </p:cNvSpPr>
            <p:nvPr/>
          </p:nvSpPr>
          <p:spPr bwMode="auto">
            <a:xfrm>
              <a:off x="2609" y="2042"/>
              <a:ext cx="174" cy="8"/>
            </a:xfrm>
            <a:prstGeom prst="rect">
              <a:avLst/>
            </a:prstGeom>
            <a:solidFill>
              <a:srgbClr val="B8E5B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33" name="Rectangle 109"/>
            <p:cNvSpPr>
              <a:spLocks noChangeArrowheads="1"/>
            </p:cNvSpPr>
            <p:nvPr/>
          </p:nvSpPr>
          <p:spPr bwMode="auto">
            <a:xfrm>
              <a:off x="2609" y="2050"/>
              <a:ext cx="174" cy="7"/>
            </a:xfrm>
            <a:prstGeom prst="rect">
              <a:avLst/>
            </a:prstGeom>
            <a:solidFill>
              <a:srgbClr val="A7E7A7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34" name="Rectangle 110"/>
            <p:cNvSpPr>
              <a:spLocks noChangeArrowheads="1"/>
            </p:cNvSpPr>
            <p:nvPr/>
          </p:nvSpPr>
          <p:spPr bwMode="auto">
            <a:xfrm>
              <a:off x="2609" y="2057"/>
              <a:ext cx="174" cy="7"/>
            </a:xfrm>
            <a:prstGeom prst="rect">
              <a:avLst/>
            </a:prstGeom>
            <a:solidFill>
              <a:srgbClr val="95EA95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35" name="Rectangle 111"/>
            <p:cNvSpPr>
              <a:spLocks noChangeArrowheads="1"/>
            </p:cNvSpPr>
            <p:nvPr/>
          </p:nvSpPr>
          <p:spPr bwMode="auto">
            <a:xfrm>
              <a:off x="2609" y="2064"/>
              <a:ext cx="174" cy="7"/>
            </a:xfrm>
            <a:prstGeom prst="rect">
              <a:avLst/>
            </a:prstGeom>
            <a:solidFill>
              <a:srgbClr val="84EC84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36" name="Rectangle 112"/>
            <p:cNvSpPr>
              <a:spLocks noChangeArrowheads="1"/>
            </p:cNvSpPr>
            <p:nvPr/>
          </p:nvSpPr>
          <p:spPr bwMode="auto">
            <a:xfrm>
              <a:off x="2609" y="2071"/>
              <a:ext cx="174" cy="7"/>
            </a:xfrm>
            <a:prstGeom prst="rect">
              <a:avLst/>
            </a:prstGeom>
            <a:solidFill>
              <a:srgbClr val="73EE7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37" name="Rectangle 113"/>
            <p:cNvSpPr>
              <a:spLocks noChangeArrowheads="1"/>
            </p:cNvSpPr>
            <p:nvPr/>
          </p:nvSpPr>
          <p:spPr bwMode="auto">
            <a:xfrm>
              <a:off x="2609" y="2078"/>
              <a:ext cx="174" cy="8"/>
            </a:xfrm>
            <a:prstGeom prst="rect">
              <a:avLst/>
            </a:prstGeom>
            <a:solidFill>
              <a:srgbClr val="62F16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38" name="Rectangle 114"/>
            <p:cNvSpPr>
              <a:spLocks noChangeArrowheads="1"/>
            </p:cNvSpPr>
            <p:nvPr/>
          </p:nvSpPr>
          <p:spPr bwMode="auto">
            <a:xfrm>
              <a:off x="2609" y="2086"/>
              <a:ext cx="174" cy="7"/>
            </a:xfrm>
            <a:prstGeom prst="rect">
              <a:avLst/>
            </a:prstGeom>
            <a:solidFill>
              <a:srgbClr val="51F35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39" name="Rectangle 115"/>
            <p:cNvSpPr>
              <a:spLocks noChangeArrowheads="1"/>
            </p:cNvSpPr>
            <p:nvPr/>
          </p:nvSpPr>
          <p:spPr bwMode="auto">
            <a:xfrm>
              <a:off x="2609" y="2093"/>
              <a:ext cx="174" cy="7"/>
            </a:xfrm>
            <a:prstGeom prst="rect">
              <a:avLst/>
            </a:prstGeom>
            <a:solidFill>
              <a:srgbClr val="3FF63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40" name="Rectangle 116"/>
            <p:cNvSpPr>
              <a:spLocks noChangeArrowheads="1"/>
            </p:cNvSpPr>
            <p:nvPr/>
          </p:nvSpPr>
          <p:spPr bwMode="auto">
            <a:xfrm>
              <a:off x="2609" y="2100"/>
              <a:ext cx="174" cy="7"/>
            </a:xfrm>
            <a:prstGeom prst="rect">
              <a:avLst/>
            </a:prstGeom>
            <a:solidFill>
              <a:srgbClr val="2EF82E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41" name="Rectangle 117"/>
            <p:cNvSpPr>
              <a:spLocks noChangeArrowheads="1"/>
            </p:cNvSpPr>
            <p:nvPr/>
          </p:nvSpPr>
          <p:spPr bwMode="auto">
            <a:xfrm>
              <a:off x="2609" y="2107"/>
              <a:ext cx="174" cy="9"/>
            </a:xfrm>
            <a:prstGeom prst="rect">
              <a:avLst/>
            </a:prstGeom>
            <a:solidFill>
              <a:srgbClr val="1DFB1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42" name="Freeform 118"/>
            <p:cNvSpPr>
              <a:spLocks/>
            </p:cNvSpPr>
            <p:nvPr/>
          </p:nvSpPr>
          <p:spPr bwMode="auto">
            <a:xfrm>
              <a:off x="2620" y="2032"/>
              <a:ext cx="156" cy="81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73" y="61"/>
                </a:cxn>
                <a:cxn ang="0">
                  <a:pos x="112" y="40"/>
                </a:cxn>
                <a:cxn ang="0">
                  <a:pos x="39" y="0"/>
                </a:cxn>
                <a:cxn ang="0">
                  <a:pos x="0" y="22"/>
                </a:cxn>
              </a:cxnLst>
              <a:rect l="0" t="0" r="r" b="b"/>
              <a:pathLst>
                <a:path w="112" h="61">
                  <a:moveTo>
                    <a:pt x="0" y="22"/>
                  </a:moveTo>
                  <a:lnTo>
                    <a:pt x="73" y="61"/>
                  </a:lnTo>
                  <a:lnTo>
                    <a:pt x="112" y="40"/>
                  </a:lnTo>
                  <a:lnTo>
                    <a:pt x="39" y="0"/>
                  </a:lnTo>
                  <a:lnTo>
                    <a:pt x="0" y="22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543" name="Picture 119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2634" y="1968"/>
              <a:ext cx="13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44" name="Picture 120"/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2634" y="1968"/>
              <a:ext cx="132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45" name="Freeform 121"/>
            <p:cNvSpPr>
              <a:spLocks/>
            </p:cNvSpPr>
            <p:nvPr/>
          </p:nvSpPr>
          <p:spPr bwMode="auto">
            <a:xfrm>
              <a:off x="2644" y="1975"/>
              <a:ext cx="108" cy="122"/>
            </a:xfrm>
            <a:custGeom>
              <a:avLst/>
              <a:gdLst/>
              <a:ahLst/>
              <a:cxnLst>
                <a:cxn ang="0">
                  <a:pos x="209" y="248"/>
                </a:cxn>
                <a:cxn ang="0">
                  <a:pos x="143" y="252"/>
                </a:cxn>
                <a:cxn ang="0">
                  <a:pos x="141" y="250"/>
                </a:cxn>
                <a:cxn ang="0">
                  <a:pos x="141" y="140"/>
                </a:cxn>
                <a:cxn ang="0">
                  <a:pos x="94" y="86"/>
                </a:cxn>
                <a:cxn ang="0">
                  <a:pos x="60" y="96"/>
                </a:cxn>
                <a:cxn ang="0">
                  <a:pos x="70" y="90"/>
                </a:cxn>
                <a:cxn ang="0">
                  <a:pos x="69" y="186"/>
                </a:cxn>
                <a:cxn ang="0">
                  <a:pos x="5" y="190"/>
                </a:cxn>
                <a:cxn ang="0">
                  <a:pos x="0" y="185"/>
                </a:cxn>
                <a:cxn ang="0">
                  <a:pos x="0" y="185"/>
                </a:cxn>
                <a:cxn ang="0">
                  <a:pos x="0" y="88"/>
                </a:cxn>
                <a:cxn ang="0">
                  <a:pos x="37" y="30"/>
                </a:cxn>
                <a:cxn ang="0">
                  <a:pos x="196" y="79"/>
                </a:cxn>
                <a:cxn ang="0">
                  <a:pos x="209" y="133"/>
                </a:cxn>
                <a:cxn ang="0">
                  <a:pos x="209" y="133"/>
                </a:cxn>
                <a:cxn ang="0">
                  <a:pos x="209" y="169"/>
                </a:cxn>
                <a:cxn ang="0">
                  <a:pos x="209" y="248"/>
                </a:cxn>
              </a:cxnLst>
              <a:rect l="0" t="0" r="r" b="b"/>
              <a:pathLst>
                <a:path w="209" h="269">
                  <a:moveTo>
                    <a:pt x="209" y="248"/>
                  </a:moveTo>
                  <a:cubicBezTo>
                    <a:pt x="192" y="267"/>
                    <a:pt x="163" y="269"/>
                    <a:pt x="143" y="252"/>
                  </a:cubicBezTo>
                  <a:cubicBezTo>
                    <a:pt x="142" y="251"/>
                    <a:pt x="141" y="251"/>
                    <a:pt x="141" y="250"/>
                  </a:cubicBezTo>
                  <a:cubicBezTo>
                    <a:pt x="141" y="213"/>
                    <a:pt x="141" y="177"/>
                    <a:pt x="141" y="140"/>
                  </a:cubicBezTo>
                  <a:cubicBezTo>
                    <a:pt x="143" y="112"/>
                    <a:pt x="122" y="88"/>
                    <a:pt x="94" y="86"/>
                  </a:cubicBezTo>
                  <a:cubicBezTo>
                    <a:pt x="82" y="85"/>
                    <a:pt x="70" y="89"/>
                    <a:pt x="60" y="96"/>
                  </a:cubicBezTo>
                  <a:cubicBezTo>
                    <a:pt x="63" y="93"/>
                    <a:pt x="66" y="91"/>
                    <a:pt x="70" y="90"/>
                  </a:cubicBezTo>
                  <a:lnTo>
                    <a:pt x="69" y="186"/>
                  </a:lnTo>
                  <a:cubicBezTo>
                    <a:pt x="53" y="205"/>
                    <a:pt x="24" y="206"/>
                    <a:pt x="5" y="190"/>
                  </a:cubicBezTo>
                  <a:cubicBezTo>
                    <a:pt x="3" y="188"/>
                    <a:pt x="2" y="187"/>
                    <a:pt x="0" y="185"/>
                  </a:cubicBezTo>
                  <a:lnTo>
                    <a:pt x="0" y="185"/>
                  </a:lnTo>
                  <a:lnTo>
                    <a:pt x="0" y="88"/>
                  </a:lnTo>
                  <a:cubicBezTo>
                    <a:pt x="3" y="64"/>
                    <a:pt x="17" y="43"/>
                    <a:pt x="37" y="30"/>
                  </a:cubicBezTo>
                  <a:cubicBezTo>
                    <a:pt x="95" y="0"/>
                    <a:pt x="166" y="22"/>
                    <a:pt x="196" y="79"/>
                  </a:cubicBezTo>
                  <a:cubicBezTo>
                    <a:pt x="205" y="95"/>
                    <a:pt x="209" y="114"/>
                    <a:pt x="209" y="133"/>
                  </a:cubicBezTo>
                  <a:lnTo>
                    <a:pt x="209" y="133"/>
                  </a:lnTo>
                  <a:lnTo>
                    <a:pt x="209" y="169"/>
                  </a:lnTo>
                  <a:lnTo>
                    <a:pt x="209" y="24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546" name="Picture 122"/>
            <p:cNvPicPr>
              <a:picLocks noChangeAspect="1" noChangeArrowheads="1"/>
            </p:cNvPicPr>
            <p:nvPr/>
          </p:nvPicPr>
          <p:blipFill>
            <a:blip r:embed="rId28"/>
            <a:srcRect/>
            <a:stretch>
              <a:fillRect/>
            </a:stretch>
          </p:blipFill>
          <p:spPr bwMode="auto">
            <a:xfrm>
              <a:off x="2609" y="2050"/>
              <a:ext cx="12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47" name="Picture 123"/>
            <p:cNvPicPr>
              <a:picLocks noChangeAspect="1" noChangeArrowheads="1"/>
            </p:cNvPicPr>
            <p:nvPr/>
          </p:nvPicPr>
          <p:blipFill>
            <a:blip r:embed="rId29"/>
            <a:srcRect/>
            <a:stretch>
              <a:fillRect/>
            </a:stretch>
          </p:blipFill>
          <p:spPr bwMode="auto">
            <a:xfrm>
              <a:off x="2609" y="2050"/>
              <a:ext cx="12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48" name="Freeform 124"/>
            <p:cNvSpPr>
              <a:spLocks/>
            </p:cNvSpPr>
            <p:nvPr/>
          </p:nvSpPr>
          <p:spPr bwMode="auto">
            <a:xfrm>
              <a:off x="2620" y="2061"/>
              <a:ext cx="101" cy="146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73" y="110"/>
                </a:cxn>
                <a:cxn ang="0">
                  <a:pos x="73" y="39"/>
                </a:cxn>
                <a:cxn ang="0">
                  <a:pos x="0" y="0"/>
                </a:cxn>
                <a:cxn ang="0">
                  <a:pos x="0" y="70"/>
                </a:cxn>
              </a:cxnLst>
              <a:rect l="0" t="0" r="r" b="b"/>
              <a:pathLst>
                <a:path w="73" h="110">
                  <a:moveTo>
                    <a:pt x="0" y="70"/>
                  </a:moveTo>
                  <a:lnTo>
                    <a:pt x="73" y="110"/>
                  </a:lnTo>
                  <a:lnTo>
                    <a:pt x="73" y="39"/>
                  </a:lnTo>
                  <a:lnTo>
                    <a:pt x="0" y="0"/>
                  </a:lnTo>
                  <a:lnTo>
                    <a:pt x="0" y="7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49" name="Freeform 125"/>
            <p:cNvSpPr>
              <a:spLocks/>
            </p:cNvSpPr>
            <p:nvPr/>
          </p:nvSpPr>
          <p:spPr bwMode="auto">
            <a:xfrm>
              <a:off x="2620" y="1982"/>
              <a:ext cx="156" cy="225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378"/>
                </a:cxn>
                <a:cxn ang="0">
                  <a:pos x="196" y="491"/>
                </a:cxn>
                <a:cxn ang="0">
                  <a:pos x="302" y="430"/>
                </a:cxn>
                <a:cxn ang="0">
                  <a:pos x="302" y="226"/>
                </a:cxn>
                <a:cxn ang="0">
                  <a:pos x="255" y="199"/>
                </a:cxn>
                <a:cxn ang="0">
                  <a:pos x="255" y="117"/>
                </a:cxn>
                <a:cxn ang="0">
                  <a:pos x="133" y="2"/>
                </a:cxn>
                <a:cxn ang="0">
                  <a:pos x="83" y="14"/>
                </a:cxn>
                <a:cxn ang="0">
                  <a:pos x="83" y="14"/>
                </a:cxn>
                <a:cxn ang="0">
                  <a:pos x="46" y="72"/>
                </a:cxn>
                <a:cxn ang="0">
                  <a:pos x="46" y="72"/>
                </a:cxn>
                <a:cxn ang="0">
                  <a:pos x="46" y="147"/>
                </a:cxn>
                <a:cxn ang="0">
                  <a:pos x="0" y="174"/>
                </a:cxn>
              </a:cxnLst>
              <a:rect l="0" t="0" r="r" b="b"/>
              <a:pathLst>
                <a:path w="302" h="491">
                  <a:moveTo>
                    <a:pt x="0" y="174"/>
                  </a:moveTo>
                  <a:lnTo>
                    <a:pt x="0" y="378"/>
                  </a:lnTo>
                  <a:lnTo>
                    <a:pt x="196" y="491"/>
                  </a:lnTo>
                  <a:lnTo>
                    <a:pt x="302" y="430"/>
                  </a:lnTo>
                  <a:lnTo>
                    <a:pt x="302" y="226"/>
                  </a:lnTo>
                  <a:lnTo>
                    <a:pt x="255" y="199"/>
                  </a:lnTo>
                  <a:lnTo>
                    <a:pt x="255" y="117"/>
                  </a:lnTo>
                  <a:cubicBezTo>
                    <a:pt x="254" y="52"/>
                    <a:pt x="199" y="0"/>
                    <a:pt x="133" y="2"/>
                  </a:cubicBezTo>
                  <a:cubicBezTo>
                    <a:pt x="115" y="2"/>
                    <a:pt x="99" y="6"/>
                    <a:pt x="83" y="14"/>
                  </a:cubicBezTo>
                  <a:lnTo>
                    <a:pt x="83" y="14"/>
                  </a:lnTo>
                  <a:cubicBezTo>
                    <a:pt x="63" y="27"/>
                    <a:pt x="49" y="48"/>
                    <a:pt x="46" y="72"/>
                  </a:cubicBezTo>
                  <a:lnTo>
                    <a:pt x="46" y="72"/>
                  </a:lnTo>
                  <a:lnTo>
                    <a:pt x="46" y="147"/>
                  </a:lnTo>
                  <a:lnTo>
                    <a:pt x="0" y="174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550" name="Picture 126"/>
            <p:cNvPicPr>
              <a:picLocks noChangeAspect="1" noChangeArrowheads="1"/>
            </p:cNvPicPr>
            <p:nvPr/>
          </p:nvPicPr>
          <p:blipFill>
            <a:blip r:embed="rId30"/>
            <a:srcRect/>
            <a:stretch>
              <a:fillRect/>
            </a:stretch>
          </p:blipFill>
          <p:spPr bwMode="auto">
            <a:xfrm>
              <a:off x="2634" y="2078"/>
              <a:ext cx="73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51" name="Picture 127"/>
            <p:cNvPicPr>
              <a:picLocks noChangeAspect="1" noChangeArrowheads="1"/>
            </p:cNvPicPr>
            <p:nvPr/>
          </p:nvPicPr>
          <p:blipFill>
            <a:blip r:embed="rId31"/>
            <a:srcRect/>
            <a:stretch>
              <a:fillRect/>
            </a:stretch>
          </p:blipFill>
          <p:spPr bwMode="auto">
            <a:xfrm>
              <a:off x="2634" y="2078"/>
              <a:ext cx="73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52" name="Freeform 128"/>
            <p:cNvSpPr>
              <a:spLocks/>
            </p:cNvSpPr>
            <p:nvPr/>
          </p:nvSpPr>
          <p:spPr bwMode="auto">
            <a:xfrm>
              <a:off x="2652" y="2093"/>
              <a:ext cx="35" cy="51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9" y="1"/>
                </a:cxn>
                <a:cxn ang="0">
                  <a:pos x="23" y="17"/>
                </a:cxn>
                <a:cxn ang="0">
                  <a:pos x="16" y="37"/>
                </a:cxn>
                <a:cxn ang="0">
                  <a:pos x="2" y="21"/>
                </a:cxn>
              </a:cxnLst>
              <a:rect l="0" t="0" r="r" b="b"/>
              <a:pathLst>
                <a:path w="25" h="38">
                  <a:moveTo>
                    <a:pt x="2" y="21"/>
                  </a:moveTo>
                  <a:cubicBezTo>
                    <a:pt x="0" y="11"/>
                    <a:pt x="3" y="2"/>
                    <a:pt x="9" y="1"/>
                  </a:cubicBezTo>
                  <a:cubicBezTo>
                    <a:pt x="15" y="0"/>
                    <a:pt x="21" y="7"/>
                    <a:pt x="23" y="17"/>
                  </a:cubicBezTo>
                  <a:cubicBezTo>
                    <a:pt x="25" y="27"/>
                    <a:pt x="22" y="36"/>
                    <a:pt x="16" y="37"/>
                  </a:cubicBezTo>
                  <a:cubicBezTo>
                    <a:pt x="10" y="38"/>
                    <a:pt x="4" y="31"/>
                    <a:pt x="2" y="21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553" name="Picture 129"/>
            <p:cNvPicPr>
              <a:picLocks noChangeAspect="1" noChangeArrowheads="1"/>
            </p:cNvPicPr>
            <p:nvPr/>
          </p:nvPicPr>
          <p:blipFill>
            <a:blip r:embed="rId32"/>
            <a:srcRect/>
            <a:stretch>
              <a:fillRect/>
            </a:stretch>
          </p:blipFill>
          <p:spPr bwMode="auto">
            <a:xfrm>
              <a:off x="2651" y="2093"/>
              <a:ext cx="25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54" name="Picture 130"/>
            <p:cNvPicPr>
              <a:picLocks noChangeAspect="1" noChangeArrowheads="1"/>
            </p:cNvPicPr>
            <p:nvPr/>
          </p:nvPicPr>
          <p:blipFill>
            <a:blip r:embed="rId33"/>
            <a:srcRect/>
            <a:stretch>
              <a:fillRect/>
            </a:stretch>
          </p:blipFill>
          <p:spPr bwMode="auto">
            <a:xfrm>
              <a:off x="2651" y="2093"/>
              <a:ext cx="25" cy="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55" name="Freeform 131"/>
            <p:cNvSpPr>
              <a:spLocks/>
            </p:cNvSpPr>
            <p:nvPr/>
          </p:nvSpPr>
          <p:spPr bwMode="auto">
            <a:xfrm>
              <a:off x="2664" y="2107"/>
              <a:ext cx="7" cy="26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" y="20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18"/>
                </a:cxn>
              </a:cxnLst>
              <a:rect l="0" t="0" r="r" b="b"/>
              <a:pathLst>
                <a:path w="5" h="20">
                  <a:moveTo>
                    <a:pt x="0" y="18"/>
                  </a:moveTo>
                  <a:lnTo>
                    <a:pt x="5" y="20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56" name="Freeform 132"/>
            <p:cNvSpPr>
              <a:spLocks/>
            </p:cNvSpPr>
            <p:nvPr/>
          </p:nvSpPr>
          <p:spPr bwMode="auto">
            <a:xfrm>
              <a:off x="2680" y="2013"/>
              <a:ext cx="38" cy="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2" y="90"/>
                </a:cxn>
                <a:cxn ang="0">
                  <a:pos x="72" y="54"/>
                </a:cxn>
                <a:cxn ang="0">
                  <a:pos x="24" y="0"/>
                </a:cxn>
                <a:cxn ang="0">
                  <a:pos x="1" y="4"/>
                </a:cxn>
                <a:cxn ang="0">
                  <a:pos x="0" y="48"/>
                </a:cxn>
              </a:cxnLst>
              <a:rect l="0" t="0" r="r" b="b"/>
              <a:pathLst>
                <a:path w="74" h="90">
                  <a:moveTo>
                    <a:pt x="0" y="48"/>
                  </a:moveTo>
                  <a:lnTo>
                    <a:pt x="72" y="90"/>
                  </a:lnTo>
                  <a:lnTo>
                    <a:pt x="72" y="54"/>
                  </a:lnTo>
                  <a:cubicBezTo>
                    <a:pt x="74" y="26"/>
                    <a:pt x="52" y="2"/>
                    <a:pt x="24" y="0"/>
                  </a:cubicBezTo>
                  <a:cubicBezTo>
                    <a:pt x="16" y="0"/>
                    <a:pt x="8" y="1"/>
                    <a:pt x="1" y="4"/>
                  </a:cubicBezTo>
                  <a:lnTo>
                    <a:pt x="0" y="48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57" name="Rectangle 133"/>
          <p:cNvSpPr>
            <a:spLocks noChangeArrowheads="1"/>
          </p:cNvSpPr>
          <p:nvPr/>
        </p:nvSpPr>
        <p:spPr bwMode="auto">
          <a:xfrm>
            <a:off x="3009900" y="4441825"/>
            <a:ext cx="5492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latin typeface="Arial" pitchFamily="-109" charset="0"/>
              </a:rPr>
              <a:t>PRIVATE</a:t>
            </a:r>
            <a:endParaRPr lang="en-US" sz="2800">
              <a:solidFill>
                <a:schemeClr val="bg1"/>
              </a:solidFill>
              <a:latin typeface="Arial" pitchFamily="-109" charset="0"/>
            </a:endParaRPr>
          </a:p>
        </p:txBody>
      </p:sp>
      <p:cxnSp>
        <p:nvCxnSpPr>
          <p:cNvPr id="1127558" name="AutoShape 134"/>
          <p:cNvCxnSpPr>
            <a:cxnSpLocks noChangeShapeType="1"/>
            <a:endCxn id="1127523" idx="4"/>
          </p:cNvCxnSpPr>
          <p:nvPr/>
        </p:nvCxnSpPr>
        <p:spPr bwMode="auto">
          <a:xfrm rot="5400000">
            <a:off x="4683125" y="3527426"/>
            <a:ext cx="1587" cy="2747962"/>
          </a:xfrm>
          <a:prstGeom prst="bentConnector3">
            <a:avLst>
              <a:gd name="adj1" fmla="val 111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ffectLst/>
        </p:spPr>
      </p:cxnSp>
      <p:sp>
        <p:nvSpPr>
          <p:cNvPr id="1127559" name="Rectangle 135"/>
          <p:cNvSpPr>
            <a:spLocks noChangeArrowheads="1"/>
          </p:cNvSpPr>
          <p:nvPr/>
        </p:nvSpPr>
        <p:spPr bwMode="auto">
          <a:xfrm>
            <a:off x="4251325" y="4918075"/>
            <a:ext cx="6461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0">
                <a:solidFill>
                  <a:srgbClr val="000000"/>
                </a:solidFill>
                <a:latin typeface="Arial" pitchFamily="-109" charset="0"/>
              </a:rPr>
              <a:t>Downgrade</a:t>
            </a:r>
            <a:endParaRPr lang="en-US" sz="2800" b="0">
              <a:latin typeface="Arial" pitchFamily="-109" charset="0"/>
            </a:endParaRPr>
          </a:p>
        </p:txBody>
      </p:sp>
      <p:cxnSp>
        <p:nvCxnSpPr>
          <p:cNvPr id="1127560" name="AutoShape 136"/>
          <p:cNvCxnSpPr>
            <a:cxnSpLocks noChangeShapeType="1"/>
            <a:stCxn id="1127433" idx="2"/>
            <a:endCxn id="1127523" idx="2"/>
          </p:cNvCxnSpPr>
          <p:nvPr/>
        </p:nvCxnSpPr>
        <p:spPr bwMode="auto">
          <a:xfrm rot="10800000" flipH="1" flipV="1">
            <a:off x="2887663" y="2520950"/>
            <a:ext cx="1587" cy="1998663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arrow" w="med" len="lg"/>
            <a:tailEnd/>
          </a:ln>
          <a:effectLst/>
        </p:spPr>
      </p:cxnSp>
      <p:pic>
        <p:nvPicPr>
          <p:cNvPr id="1127561" name="Picture 137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981200" y="1219200"/>
            <a:ext cx="127000" cy="195262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27562" name="AutoShape 138"/>
          <p:cNvCxnSpPr>
            <a:cxnSpLocks noChangeShapeType="1"/>
            <a:stCxn id="1127433" idx="4"/>
            <a:endCxn id="1127523" idx="0"/>
          </p:cNvCxnSpPr>
          <p:nvPr/>
        </p:nvCxnSpPr>
        <p:spPr bwMode="auto">
          <a:xfrm rot="5400000">
            <a:off x="2693988" y="3519488"/>
            <a:ext cx="12319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lg"/>
          </a:ln>
          <a:effectLst/>
        </p:spPr>
      </p:cxnSp>
      <p:sp>
        <p:nvSpPr>
          <p:cNvPr id="1127563" name="Rectangle 139"/>
          <p:cNvSpPr>
            <a:spLocks noChangeArrowheads="1"/>
          </p:cNvSpPr>
          <p:nvPr/>
        </p:nvSpPr>
        <p:spPr bwMode="auto">
          <a:xfrm>
            <a:off x="2600325" y="3105150"/>
            <a:ext cx="3587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0">
                <a:solidFill>
                  <a:srgbClr val="000000"/>
                </a:solidFill>
                <a:latin typeface="Arial" pitchFamily="-109" charset="0"/>
              </a:rPr>
              <a:t>Reject</a:t>
            </a:r>
            <a:endParaRPr lang="en-US" sz="2800" b="0">
              <a:latin typeface="Arial" pitchFamily="-109" charset="0"/>
            </a:endParaRPr>
          </a:p>
        </p:txBody>
      </p:sp>
      <p:sp>
        <p:nvSpPr>
          <p:cNvPr id="1127564" name="Rectangle 140"/>
          <p:cNvSpPr>
            <a:spLocks noChangeArrowheads="1"/>
          </p:cNvSpPr>
          <p:nvPr/>
        </p:nvSpPr>
        <p:spPr bwMode="auto">
          <a:xfrm>
            <a:off x="3371850" y="3076575"/>
            <a:ext cx="7302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Arial" pitchFamily="-109" charset="0"/>
              </a:rPr>
              <a:t>KeepPrivate</a:t>
            </a:r>
            <a:endParaRPr lang="en-US" sz="2800">
              <a:latin typeface="Arial" pitchFamily="-109" charset="0"/>
            </a:endParaRPr>
          </a:p>
        </p:txBody>
      </p: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776913" y="3656013"/>
            <a:ext cx="238125" cy="342900"/>
            <a:chOff x="1169" y="2795"/>
            <a:chExt cx="150" cy="216"/>
          </a:xfrm>
        </p:grpSpPr>
        <p:pic>
          <p:nvPicPr>
            <p:cNvPr id="1127566" name="Picture 142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253" y="2883"/>
              <a:ext cx="6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67" name="Picture 143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1253" y="2883"/>
              <a:ext cx="6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68" name="Freeform 144"/>
            <p:cNvSpPr>
              <a:spLocks/>
            </p:cNvSpPr>
            <p:nvPr/>
          </p:nvSpPr>
          <p:spPr bwMode="auto">
            <a:xfrm>
              <a:off x="1264" y="2894"/>
              <a:ext cx="46" cy="10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108"/>
                </a:cxn>
                <a:cxn ang="0">
                  <a:pos x="46" y="83"/>
                </a:cxn>
                <a:cxn ang="0">
                  <a:pos x="46" y="0"/>
                </a:cxn>
                <a:cxn ang="0">
                  <a:pos x="0" y="25"/>
                </a:cxn>
              </a:cxnLst>
              <a:rect l="0" t="0" r="r" b="b"/>
              <a:pathLst>
                <a:path w="46" h="108">
                  <a:moveTo>
                    <a:pt x="0" y="25"/>
                  </a:moveTo>
                  <a:lnTo>
                    <a:pt x="0" y="108"/>
                  </a:lnTo>
                  <a:lnTo>
                    <a:pt x="46" y="83"/>
                  </a:lnTo>
                  <a:lnTo>
                    <a:pt x="46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69" name="Rectangle 145"/>
            <p:cNvSpPr>
              <a:spLocks noChangeArrowheads="1"/>
            </p:cNvSpPr>
            <p:nvPr/>
          </p:nvSpPr>
          <p:spPr bwMode="auto">
            <a:xfrm>
              <a:off x="1169" y="2839"/>
              <a:ext cx="150" cy="6"/>
            </a:xfrm>
            <a:prstGeom prst="rect">
              <a:avLst/>
            </a:prstGeom>
            <a:solidFill>
              <a:srgbClr val="FE080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70" name="Rectangle 146"/>
            <p:cNvSpPr>
              <a:spLocks noChangeArrowheads="1"/>
            </p:cNvSpPr>
            <p:nvPr/>
          </p:nvSpPr>
          <p:spPr bwMode="auto">
            <a:xfrm>
              <a:off x="1169" y="2845"/>
              <a:ext cx="150" cy="5"/>
            </a:xfrm>
            <a:prstGeom prst="rect">
              <a:avLst/>
            </a:prstGeom>
            <a:solidFill>
              <a:srgbClr val="E0D8D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71" name="Rectangle 147"/>
            <p:cNvSpPr>
              <a:spLocks noChangeArrowheads="1"/>
            </p:cNvSpPr>
            <p:nvPr/>
          </p:nvSpPr>
          <p:spPr bwMode="auto">
            <a:xfrm>
              <a:off x="1169" y="2850"/>
              <a:ext cx="150" cy="6"/>
            </a:xfrm>
            <a:prstGeom prst="rect">
              <a:avLst/>
            </a:prstGeom>
            <a:solidFill>
              <a:srgbClr val="E2C9C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72" name="Rectangle 148"/>
            <p:cNvSpPr>
              <a:spLocks noChangeArrowheads="1"/>
            </p:cNvSpPr>
            <p:nvPr/>
          </p:nvSpPr>
          <p:spPr bwMode="auto">
            <a:xfrm>
              <a:off x="1169" y="2856"/>
              <a:ext cx="150" cy="5"/>
            </a:xfrm>
            <a:prstGeom prst="rect">
              <a:avLst/>
            </a:prstGeom>
            <a:solidFill>
              <a:srgbClr val="E4B9B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73" name="Rectangle 149"/>
            <p:cNvSpPr>
              <a:spLocks noChangeArrowheads="1"/>
            </p:cNvSpPr>
            <p:nvPr/>
          </p:nvSpPr>
          <p:spPr bwMode="auto">
            <a:xfrm>
              <a:off x="1169" y="2861"/>
              <a:ext cx="150" cy="6"/>
            </a:xfrm>
            <a:prstGeom prst="rect">
              <a:avLst/>
            </a:prstGeom>
            <a:solidFill>
              <a:srgbClr val="E7AAAA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74" name="Rectangle 150"/>
            <p:cNvSpPr>
              <a:spLocks noChangeArrowheads="1"/>
            </p:cNvSpPr>
            <p:nvPr/>
          </p:nvSpPr>
          <p:spPr bwMode="auto">
            <a:xfrm>
              <a:off x="1169" y="2867"/>
              <a:ext cx="150" cy="5"/>
            </a:xfrm>
            <a:prstGeom prst="rect">
              <a:avLst/>
            </a:prstGeom>
            <a:solidFill>
              <a:srgbClr val="E99B9B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75" name="Rectangle 151"/>
            <p:cNvSpPr>
              <a:spLocks noChangeArrowheads="1"/>
            </p:cNvSpPr>
            <p:nvPr/>
          </p:nvSpPr>
          <p:spPr bwMode="auto">
            <a:xfrm>
              <a:off x="1169" y="2872"/>
              <a:ext cx="150" cy="6"/>
            </a:xfrm>
            <a:prstGeom prst="rect">
              <a:avLst/>
            </a:prstGeom>
            <a:solidFill>
              <a:srgbClr val="EB8C8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76" name="Rectangle 152"/>
            <p:cNvSpPr>
              <a:spLocks noChangeArrowheads="1"/>
            </p:cNvSpPr>
            <p:nvPr/>
          </p:nvSpPr>
          <p:spPr bwMode="auto">
            <a:xfrm>
              <a:off x="1169" y="2878"/>
              <a:ext cx="150" cy="5"/>
            </a:xfrm>
            <a:prstGeom prst="rect">
              <a:avLst/>
            </a:prstGeom>
            <a:solidFill>
              <a:srgbClr val="ED7D7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77" name="Rectangle 153"/>
            <p:cNvSpPr>
              <a:spLocks noChangeArrowheads="1"/>
            </p:cNvSpPr>
            <p:nvPr/>
          </p:nvSpPr>
          <p:spPr bwMode="auto">
            <a:xfrm>
              <a:off x="1169" y="2883"/>
              <a:ext cx="150" cy="6"/>
            </a:xfrm>
            <a:prstGeom prst="rect">
              <a:avLst/>
            </a:prstGeom>
            <a:solidFill>
              <a:srgbClr val="EF6F6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78" name="Rectangle 154"/>
            <p:cNvSpPr>
              <a:spLocks noChangeArrowheads="1"/>
            </p:cNvSpPr>
            <p:nvPr/>
          </p:nvSpPr>
          <p:spPr bwMode="auto">
            <a:xfrm>
              <a:off x="1169" y="2889"/>
              <a:ext cx="150" cy="6"/>
            </a:xfrm>
            <a:prstGeom prst="rect">
              <a:avLst/>
            </a:prstGeom>
            <a:solidFill>
              <a:srgbClr val="F1606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79" name="Rectangle 155"/>
            <p:cNvSpPr>
              <a:spLocks noChangeArrowheads="1"/>
            </p:cNvSpPr>
            <p:nvPr/>
          </p:nvSpPr>
          <p:spPr bwMode="auto">
            <a:xfrm>
              <a:off x="1169" y="2895"/>
              <a:ext cx="150" cy="5"/>
            </a:xfrm>
            <a:prstGeom prst="rect">
              <a:avLst/>
            </a:prstGeom>
            <a:solidFill>
              <a:srgbClr val="F4505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80" name="Rectangle 156"/>
            <p:cNvSpPr>
              <a:spLocks noChangeArrowheads="1"/>
            </p:cNvSpPr>
            <p:nvPr/>
          </p:nvSpPr>
          <p:spPr bwMode="auto">
            <a:xfrm>
              <a:off x="1169" y="2900"/>
              <a:ext cx="150" cy="6"/>
            </a:xfrm>
            <a:prstGeom prst="rect">
              <a:avLst/>
            </a:prstGeom>
            <a:solidFill>
              <a:srgbClr val="F6414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81" name="Rectangle 157"/>
            <p:cNvSpPr>
              <a:spLocks noChangeArrowheads="1"/>
            </p:cNvSpPr>
            <p:nvPr/>
          </p:nvSpPr>
          <p:spPr bwMode="auto">
            <a:xfrm>
              <a:off x="1169" y="2906"/>
              <a:ext cx="150" cy="5"/>
            </a:xfrm>
            <a:prstGeom prst="rect">
              <a:avLst/>
            </a:prstGeom>
            <a:solidFill>
              <a:srgbClr val="F8323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82" name="Rectangle 158"/>
            <p:cNvSpPr>
              <a:spLocks noChangeArrowheads="1"/>
            </p:cNvSpPr>
            <p:nvPr/>
          </p:nvSpPr>
          <p:spPr bwMode="auto">
            <a:xfrm>
              <a:off x="1169" y="2911"/>
              <a:ext cx="150" cy="6"/>
            </a:xfrm>
            <a:prstGeom prst="rect">
              <a:avLst/>
            </a:prstGeom>
            <a:solidFill>
              <a:srgbClr val="FA232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83" name="Rectangle 159"/>
            <p:cNvSpPr>
              <a:spLocks noChangeArrowheads="1"/>
            </p:cNvSpPr>
            <p:nvPr/>
          </p:nvSpPr>
          <p:spPr bwMode="auto">
            <a:xfrm>
              <a:off x="1169" y="2917"/>
              <a:ext cx="150" cy="5"/>
            </a:xfrm>
            <a:prstGeom prst="rect">
              <a:avLst/>
            </a:prstGeom>
            <a:solidFill>
              <a:srgbClr val="FC1414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84" name="Freeform 160"/>
            <p:cNvSpPr>
              <a:spLocks/>
            </p:cNvSpPr>
            <p:nvPr/>
          </p:nvSpPr>
          <p:spPr bwMode="auto">
            <a:xfrm>
              <a:off x="1178" y="2848"/>
              <a:ext cx="132" cy="71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86" y="71"/>
                </a:cxn>
                <a:cxn ang="0">
                  <a:pos x="132" y="46"/>
                </a:cxn>
                <a:cxn ang="0">
                  <a:pos x="46" y="0"/>
                </a:cxn>
                <a:cxn ang="0">
                  <a:pos x="0" y="24"/>
                </a:cxn>
              </a:cxnLst>
              <a:rect l="0" t="0" r="r" b="b"/>
              <a:pathLst>
                <a:path w="132" h="71">
                  <a:moveTo>
                    <a:pt x="0" y="24"/>
                  </a:moveTo>
                  <a:lnTo>
                    <a:pt x="86" y="71"/>
                  </a:lnTo>
                  <a:lnTo>
                    <a:pt x="132" y="46"/>
                  </a:lnTo>
                  <a:lnTo>
                    <a:pt x="46" y="0"/>
                  </a:lnTo>
                  <a:lnTo>
                    <a:pt x="0" y="24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585" name="Picture 161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1187" y="2795"/>
              <a:ext cx="1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86" name="Picture 162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>
              <a:off x="1187" y="2795"/>
              <a:ext cx="1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87" name="Freeform 163"/>
            <p:cNvSpPr>
              <a:spLocks/>
            </p:cNvSpPr>
            <p:nvPr/>
          </p:nvSpPr>
          <p:spPr bwMode="auto">
            <a:xfrm>
              <a:off x="1198" y="2795"/>
              <a:ext cx="92" cy="110"/>
            </a:xfrm>
            <a:custGeom>
              <a:avLst/>
              <a:gdLst/>
              <a:ahLst/>
              <a:cxnLst>
                <a:cxn ang="0">
                  <a:pos x="246" y="291"/>
                </a:cxn>
                <a:cxn ang="0">
                  <a:pos x="168" y="296"/>
                </a:cxn>
                <a:cxn ang="0">
                  <a:pos x="165" y="293"/>
                </a:cxn>
                <a:cxn ang="0">
                  <a:pos x="166" y="165"/>
                </a:cxn>
                <a:cxn ang="0">
                  <a:pos x="110" y="101"/>
                </a:cxn>
                <a:cxn ang="0">
                  <a:pos x="70" y="112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81" y="218"/>
                </a:cxn>
                <a:cxn ang="0">
                  <a:pos x="6" y="223"/>
                </a:cxn>
                <a:cxn ang="0">
                  <a:pos x="0" y="217"/>
                </a:cxn>
                <a:cxn ang="0">
                  <a:pos x="0" y="217"/>
                </a:cxn>
                <a:cxn ang="0">
                  <a:pos x="0" y="103"/>
                </a:cxn>
                <a:cxn ang="0">
                  <a:pos x="44" y="35"/>
                </a:cxn>
                <a:cxn ang="0">
                  <a:pos x="230" y="92"/>
                </a:cxn>
                <a:cxn ang="0">
                  <a:pos x="245" y="156"/>
                </a:cxn>
                <a:cxn ang="0">
                  <a:pos x="245" y="198"/>
                </a:cxn>
                <a:cxn ang="0">
                  <a:pos x="246" y="291"/>
                </a:cxn>
              </a:cxnLst>
              <a:rect l="0" t="0" r="r" b="b"/>
              <a:pathLst>
                <a:path w="246" h="316">
                  <a:moveTo>
                    <a:pt x="246" y="291"/>
                  </a:moveTo>
                  <a:cubicBezTo>
                    <a:pt x="226" y="313"/>
                    <a:pt x="191" y="316"/>
                    <a:pt x="168" y="296"/>
                  </a:cubicBezTo>
                  <a:cubicBezTo>
                    <a:pt x="167" y="295"/>
                    <a:pt x="166" y="294"/>
                    <a:pt x="165" y="293"/>
                  </a:cubicBezTo>
                  <a:cubicBezTo>
                    <a:pt x="165" y="250"/>
                    <a:pt x="165" y="207"/>
                    <a:pt x="166" y="165"/>
                  </a:cubicBezTo>
                  <a:cubicBezTo>
                    <a:pt x="168" y="132"/>
                    <a:pt x="143" y="103"/>
                    <a:pt x="110" y="101"/>
                  </a:cubicBezTo>
                  <a:cubicBezTo>
                    <a:pt x="96" y="100"/>
                    <a:pt x="82" y="104"/>
                    <a:pt x="70" y="112"/>
                  </a:cubicBezTo>
                  <a:cubicBezTo>
                    <a:pt x="74" y="109"/>
                    <a:pt x="77" y="107"/>
                    <a:pt x="82" y="106"/>
                  </a:cubicBezTo>
                  <a:lnTo>
                    <a:pt x="82" y="106"/>
                  </a:lnTo>
                  <a:lnTo>
                    <a:pt x="81" y="218"/>
                  </a:lnTo>
                  <a:cubicBezTo>
                    <a:pt x="62" y="240"/>
                    <a:pt x="28" y="242"/>
                    <a:pt x="6" y="223"/>
                  </a:cubicBezTo>
                  <a:cubicBezTo>
                    <a:pt x="4" y="221"/>
                    <a:pt x="2" y="219"/>
                    <a:pt x="0" y="217"/>
                  </a:cubicBezTo>
                  <a:lnTo>
                    <a:pt x="0" y="217"/>
                  </a:lnTo>
                  <a:lnTo>
                    <a:pt x="0" y="103"/>
                  </a:lnTo>
                  <a:cubicBezTo>
                    <a:pt x="4" y="75"/>
                    <a:pt x="19" y="50"/>
                    <a:pt x="44" y="35"/>
                  </a:cubicBezTo>
                  <a:cubicBezTo>
                    <a:pt x="111" y="0"/>
                    <a:pt x="194" y="25"/>
                    <a:pt x="230" y="92"/>
                  </a:cubicBezTo>
                  <a:cubicBezTo>
                    <a:pt x="240" y="112"/>
                    <a:pt x="246" y="134"/>
                    <a:pt x="245" y="156"/>
                  </a:cubicBezTo>
                  <a:lnTo>
                    <a:pt x="245" y="198"/>
                  </a:lnTo>
                  <a:lnTo>
                    <a:pt x="246" y="29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588" name="Picture 164"/>
            <p:cNvPicPr>
              <a:picLocks noChangeAspect="1" noChangeArrowheads="1"/>
            </p:cNvPicPr>
            <p:nvPr/>
          </p:nvPicPr>
          <p:blipFill>
            <a:blip r:embed="rId38"/>
            <a:srcRect/>
            <a:stretch>
              <a:fillRect/>
            </a:stretch>
          </p:blipFill>
          <p:spPr bwMode="auto">
            <a:xfrm>
              <a:off x="1169" y="2867"/>
              <a:ext cx="1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89" name="Picture 165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1169" y="2867"/>
              <a:ext cx="1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90" name="Freeform 166"/>
            <p:cNvSpPr>
              <a:spLocks/>
            </p:cNvSpPr>
            <p:nvPr/>
          </p:nvSpPr>
          <p:spPr bwMode="auto">
            <a:xfrm>
              <a:off x="1178" y="2872"/>
              <a:ext cx="86" cy="13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86" y="130"/>
                </a:cxn>
                <a:cxn ang="0">
                  <a:pos x="86" y="47"/>
                </a:cxn>
                <a:cxn ang="0">
                  <a:pos x="0" y="0"/>
                </a:cxn>
                <a:cxn ang="0">
                  <a:pos x="0" y="84"/>
                </a:cxn>
              </a:cxnLst>
              <a:rect l="0" t="0" r="r" b="b"/>
              <a:pathLst>
                <a:path w="86" h="130">
                  <a:moveTo>
                    <a:pt x="0" y="84"/>
                  </a:moveTo>
                  <a:lnTo>
                    <a:pt x="86" y="130"/>
                  </a:lnTo>
                  <a:lnTo>
                    <a:pt x="86" y="47"/>
                  </a:lnTo>
                  <a:lnTo>
                    <a:pt x="0" y="0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91" name="Freeform 167"/>
            <p:cNvSpPr>
              <a:spLocks/>
            </p:cNvSpPr>
            <p:nvPr/>
          </p:nvSpPr>
          <p:spPr bwMode="auto">
            <a:xfrm>
              <a:off x="1178" y="2802"/>
              <a:ext cx="132" cy="200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0" y="443"/>
                </a:cxn>
                <a:cxn ang="0">
                  <a:pos x="230" y="576"/>
                </a:cxn>
                <a:cxn ang="0">
                  <a:pos x="355" y="504"/>
                </a:cxn>
                <a:cxn ang="0">
                  <a:pos x="355" y="265"/>
                </a:cxn>
                <a:cxn ang="0">
                  <a:pos x="300" y="234"/>
                </a:cxn>
                <a:cxn ang="0">
                  <a:pos x="299" y="137"/>
                </a:cxn>
                <a:cxn ang="0">
                  <a:pos x="156" y="2"/>
                </a:cxn>
                <a:cxn ang="0">
                  <a:pos x="98" y="16"/>
                </a:cxn>
                <a:cxn ang="0">
                  <a:pos x="98" y="16"/>
                </a:cxn>
                <a:cxn ang="0">
                  <a:pos x="54" y="84"/>
                </a:cxn>
                <a:cxn ang="0">
                  <a:pos x="54" y="84"/>
                </a:cxn>
                <a:cxn ang="0">
                  <a:pos x="54" y="172"/>
                </a:cxn>
                <a:cxn ang="0">
                  <a:pos x="0" y="203"/>
                </a:cxn>
              </a:cxnLst>
              <a:rect l="0" t="0" r="r" b="b"/>
              <a:pathLst>
                <a:path w="355" h="576">
                  <a:moveTo>
                    <a:pt x="0" y="203"/>
                  </a:moveTo>
                  <a:lnTo>
                    <a:pt x="0" y="443"/>
                  </a:lnTo>
                  <a:lnTo>
                    <a:pt x="230" y="576"/>
                  </a:lnTo>
                  <a:lnTo>
                    <a:pt x="355" y="504"/>
                  </a:lnTo>
                  <a:lnTo>
                    <a:pt x="355" y="265"/>
                  </a:lnTo>
                  <a:lnTo>
                    <a:pt x="300" y="234"/>
                  </a:lnTo>
                  <a:lnTo>
                    <a:pt x="299" y="137"/>
                  </a:lnTo>
                  <a:cubicBezTo>
                    <a:pt x="298" y="61"/>
                    <a:pt x="233" y="0"/>
                    <a:pt x="156" y="2"/>
                  </a:cubicBezTo>
                  <a:cubicBezTo>
                    <a:pt x="135" y="2"/>
                    <a:pt x="116" y="7"/>
                    <a:pt x="98" y="16"/>
                  </a:cubicBezTo>
                  <a:lnTo>
                    <a:pt x="98" y="16"/>
                  </a:lnTo>
                  <a:cubicBezTo>
                    <a:pt x="73" y="31"/>
                    <a:pt x="58" y="56"/>
                    <a:pt x="54" y="84"/>
                  </a:cubicBezTo>
                  <a:lnTo>
                    <a:pt x="54" y="84"/>
                  </a:lnTo>
                  <a:lnTo>
                    <a:pt x="54" y="172"/>
                  </a:lnTo>
                  <a:lnTo>
                    <a:pt x="0" y="203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592" name="Picture 168"/>
            <p:cNvPicPr>
              <a:picLocks noChangeAspect="1" noChangeArrowheads="1"/>
            </p:cNvPicPr>
            <p:nvPr/>
          </p:nvPicPr>
          <p:blipFill>
            <a:blip r:embed="rId40"/>
            <a:srcRect/>
            <a:stretch>
              <a:fillRect/>
            </a:stretch>
          </p:blipFill>
          <p:spPr bwMode="auto">
            <a:xfrm>
              <a:off x="1193" y="2889"/>
              <a:ext cx="5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93" name="Picture 169"/>
            <p:cNvPicPr>
              <a:picLocks noChangeAspect="1" noChangeArrowheads="1"/>
            </p:cNvPicPr>
            <p:nvPr/>
          </p:nvPicPr>
          <p:blipFill>
            <a:blip r:embed="rId41"/>
            <a:srcRect/>
            <a:stretch>
              <a:fillRect/>
            </a:stretch>
          </p:blipFill>
          <p:spPr bwMode="auto">
            <a:xfrm>
              <a:off x="1193" y="2889"/>
              <a:ext cx="5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94" name="Freeform 170"/>
            <p:cNvSpPr>
              <a:spLocks/>
            </p:cNvSpPr>
            <p:nvPr/>
          </p:nvSpPr>
          <p:spPr bwMode="auto">
            <a:xfrm>
              <a:off x="1205" y="2901"/>
              <a:ext cx="30" cy="45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1" y="1"/>
                </a:cxn>
                <a:cxn ang="0">
                  <a:pos x="28" y="21"/>
                </a:cxn>
                <a:cxn ang="0">
                  <a:pos x="19" y="44"/>
                </a:cxn>
                <a:cxn ang="0">
                  <a:pos x="3" y="25"/>
                </a:cxn>
              </a:cxnLst>
              <a:rect l="0" t="0" r="r" b="b"/>
              <a:pathLst>
                <a:path w="30" h="45">
                  <a:moveTo>
                    <a:pt x="3" y="25"/>
                  </a:moveTo>
                  <a:cubicBezTo>
                    <a:pt x="0" y="13"/>
                    <a:pt x="4" y="2"/>
                    <a:pt x="11" y="1"/>
                  </a:cubicBezTo>
                  <a:cubicBezTo>
                    <a:pt x="18" y="0"/>
                    <a:pt x="25" y="8"/>
                    <a:pt x="28" y="21"/>
                  </a:cubicBezTo>
                  <a:cubicBezTo>
                    <a:pt x="30" y="32"/>
                    <a:pt x="26" y="43"/>
                    <a:pt x="19" y="44"/>
                  </a:cubicBezTo>
                  <a:cubicBezTo>
                    <a:pt x="12" y="45"/>
                    <a:pt x="5" y="37"/>
                    <a:pt x="3" y="2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595" name="Picture 171"/>
            <p:cNvPicPr>
              <a:picLocks noChangeAspect="1" noChangeArrowheads="1"/>
            </p:cNvPicPr>
            <p:nvPr/>
          </p:nvPicPr>
          <p:blipFill>
            <a:blip r:embed="rId42"/>
            <a:srcRect/>
            <a:stretch>
              <a:fillRect/>
            </a:stretch>
          </p:blipFill>
          <p:spPr bwMode="auto">
            <a:xfrm>
              <a:off x="1205" y="2906"/>
              <a:ext cx="18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596" name="Picture 172"/>
            <p:cNvPicPr>
              <a:picLocks noChangeAspect="1" noChangeArrowheads="1"/>
            </p:cNvPicPr>
            <p:nvPr/>
          </p:nvPicPr>
          <p:blipFill>
            <a:blip r:embed="rId43"/>
            <a:srcRect/>
            <a:stretch>
              <a:fillRect/>
            </a:stretch>
          </p:blipFill>
          <p:spPr bwMode="auto">
            <a:xfrm>
              <a:off x="1205" y="2906"/>
              <a:ext cx="18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597" name="Freeform 173"/>
            <p:cNvSpPr>
              <a:spLocks/>
            </p:cNvSpPr>
            <p:nvPr/>
          </p:nvSpPr>
          <p:spPr bwMode="auto">
            <a:xfrm>
              <a:off x="1216" y="2913"/>
              <a:ext cx="6" cy="24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6" y="24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6" h="24">
                  <a:moveTo>
                    <a:pt x="0" y="21"/>
                  </a:moveTo>
                  <a:lnTo>
                    <a:pt x="6" y="24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598" name="Freeform 174"/>
            <p:cNvSpPr>
              <a:spLocks/>
            </p:cNvSpPr>
            <p:nvPr/>
          </p:nvSpPr>
          <p:spPr bwMode="auto">
            <a:xfrm>
              <a:off x="1228" y="2830"/>
              <a:ext cx="33" cy="3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84" y="105"/>
                </a:cxn>
                <a:cxn ang="0">
                  <a:pos x="85" y="64"/>
                </a:cxn>
                <a:cxn ang="0">
                  <a:pos x="28" y="0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6"/>
                </a:cxn>
              </a:cxnLst>
              <a:rect l="0" t="0" r="r" b="b"/>
              <a:pathLst>
                <a:path w="87" h="105">
                  <a:moveTo>
                    <a:pt x="0" y="56"/>
                  </a:moveTo>
                  <a:lnTo>
                    <a:pt x="84" y="105"/>
                  </a:lnTo>
                  <a:lnTo>
                    <a:pt x="85" y="64"/>
                  </a:lnTo>
                  <a:cubicBezTo>
                    <a:pt x="87" y="31"/>
                    <a:pt x="61" y="2"/>
                    <a:pt x="28" y="0"/>
                  </a:cubicBezTo>
                  <a:cubicBezTo>
                    <a:pt x="19" y="0"/>
                    <a:pt x="9" y="1"/>
                    <a:pt x="1" y="5"/>
                  </a:cubicBezTo>
                  <a:lnTo>
                    <a:pt x="1" y="5"/>
                  </a:lnTo>
                  <a:lnTo>
                    <a:pt x="0" y="56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99" name="Text Box 175"/>
          <p:cNvSpPr txBox="1">
            <a:spLocks noChangeArrowheads="1"/>
          </p:cNvSpPr>
          <p:nvPr/>
        </p:nvSpPr>
        <p:spPr bwMode="auto">
          <a:xfrm>
            <a:off x="8220075" y="5508625"/>
            <a:ext cx="695325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>
                <a:latin typeface="Arial" pitchFamily="-109" charset="0"/>
              </a:rPr>
              <a:t>Any Project</a:t>
            </a:r>
          </a:p>
        </p:txBody>
      </p:sp>
      <p:sp>
        <p:nvSpPr>
          <p:cNvPr id="1127600" name="Text Box 176"/>
          <p:cNvSpPr txBox="1">
            <a:spLocks noChangeArrowheads="1"/>
          </p:cNvSpPr>
          <p:nvPr/>
        </p:nvSpPr>
        <p:spPr bwMode="auto">
          <a:xfrm>
            <a:off x="604838" y="5551488"/>
            <a:ext cx="6213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r>
              <a:rPr lang="en-US" sz="800" b="1" dirty="0" err="1">
                <a:latin typeface="Arial" pitchFamily="-109" charset="0"/>
              </a:rPr>
              <a:t>MyProject</a:t>
            </a:r>
            <a:endParaRPr lang="en-US" sz="800" b="1" dirty="0">
              <a:latin typeface="Arial" pitchFamily="-109" charset="0"/>
            </a:endParaRPr>
          </a:p>
        </p:txBody>
      </p:sp>
      <p:sp>
        <p:nvSpPr>
          <p:cNvPr id="1127601" name="Text Box 177"/>
          <p:cNvSpPr txBox="1">
            <a:spLocks noChangeArrowheads="1"/>
          </p:cNvSpPr>
          <p:nvPr/>
        </p:nvSpPr>
        <p:spPr bwMode="auto">
          <a:xfrm>
            <a:off x="609600" y="5754688"/>
            <a:ext cx="12160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r>
              <a:rPr lang="en-US" sz="800" b="1" dirty="0" err="1">
                <a:latin typeface="Arial" pitchFamily="-109" charset="0"/>
              </a:rPr>
              <a:t>MyProject</a:t>
            </a:r>
            <a:r>
              <a:rPr lang="en-US" sz="800" b="1" dirty="0">
                <a:latin typeface="Arial" pitchFamily="-109" charset="0"/>
              </a:rPr>
              <a:t> and </a:t>
            </a:r>
            <a:r>
              <a:rPr lang="en-US" sz="800" b="1" dirty="0" err="1">
                <a:latin typeface="Arial" pitchFamily="-109" charset="0"/>
              </a:rPr>
              <a:t>MyData</a:t>
            </a:r>
            <a:endParaRPr lang="en-US" sz="800" b="1" dirty="0">
              <a:latin typeface="Arial" pitchFamily="-109" charset="0"/>
            </a:endParaRPr>
          </a:p>
        </p:txBody>
      </p:sp>
      <p:pic>
        <p:nvPicPr>
          <p:cNvPr id="1127602" name="Picture 178"/>
          <p:cNvPicPr>
            <a:picLocks noChangeAspect="1" noChangeArrowheads="1"/>
          </p:cNvPicPr>
          <p:nvPr/>
        </p:nvPicPr>
        <p:blipFill>
          <a:blip r:embed="rId44">
            <a:alphaModFix amt="50000"/>
          </a:blip>
          <a:srcRect/>
          <a:stretch>
            <a:fillRect/>
          </a:stretch>
        </p:blipFill>
        <p:spPr bwMode="auto">
          <a:xfrm>
            <a:off x="304800" y="5540375"/>
            <a:ext cx="3111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03" name="Picture 179"/>
          <p:cNvPicPr>
            <a:picLocks noChangeAspect="1" noChangeArrowheads="1"/>
          </p:cNvPicPr>
          <p:nvPr/>
        </p:nvPicPr>
        <p:blipFill>
          <a:blip r:embed="rId44">
            <a:alphaModFix amt="50000"/>
          </a:blip>
          <a:srcRect/>
          <a:stretch>
            <a:fillRect/>
          </a:stretch>
        </p:blipFill>
        <p:spPr bwMode="auto">
          <a:xfrm>
            <a:off x="381000" y="3022600"/>
            <a:ext cx="3111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04" name="Picture 180"/>
          <p:cNvPicPr>
            <a:picLocks noChangeAspect="1" noChangeArrowheads="1"/>
          </p:cNvPicPr>
          <p:nvPr/>
        </p:nvPicPr>
        <p:blipFill>
          <a:blip r:embed="rId44">
            <a:alphaModFix amt="50000"/>
          </a:blip>
          <a:srcRect/>
          <a:stretch>
            <a:fillRect/>
          </a:stretch>
        </p:blipFill>
        <p:spPr bwMode="auto">
          <a:xfrm>
            <a:off x="7113588" y="5527675"/>
            <a:ext cx="3111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05" name="Picture 181"/>
          <p:cNvPicPr>
            <a:picLocks noChangeAspect="1" noChangeArrowheads="1"/>
          </p:cNvPicPr>
          <p:nvPr/>
        </p:nvPicPr>
        <p:blipFill>
          <a:blip r:embed="rId45">
            <a:alphaModFix amt="50000"/>
          </a:blip>
          <a:srcRect/>
          <a:stretch>
            <a:fillRect/>
          </a:stretch>
        </p:blipFill>
        <p:spPr bwMode="auto">
          <a:xfrm>
            <a:off x="1143000" y="3003550"/>
            <a:ext cx="27146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06" name="Picture 182"/>
          <p:cNvPicPr>
            <a:picLocks noChangeAspect="1" noChangeArrowheads="1"/>
          </p:cNvPicPr>
          <p:nvPr/>
        </p:nvPicPr>
        <p:blipFill>
          <a:blip r:embed="rId45">
            <a:alphaModFix amt="50000"/>
          </a:blip>
          <a:srcRect/>
          <a:stretch>
            <a:fillRect/>
          </a:stretch>
        </p:blipFill>
        <p:spPr bwMode="auto">
          <a:xfrm>
            <a:off x="7875588" y="5527675"/>
            <a:ext cx="271462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07" name="Picture 183"/>
          <p:cNvPicPr>
            <a:picLocks noChangeAspect="1" noChangeArrowheads="1"/>
          </p:cNvPicPr>
          <p:nvPr/>
        </p:nvPicPr>
        <p:blipFill>
          <a:blip r:embed="rId46">
            <a:alphaModFix amt="50000"/>
          </a:blip>
          <a:srcRect/>
          <a:stretch>
            <a:fillRect/>
          </a:stretch>
        </p:blipFill>
        <p:spPr bwMode="auto">
          <a:xfrm>
            <a:off x="304800" y="5768975"/>
            <a:ext cx="3016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08" name="Picture 184"/>
          <p:cNvPicPr>
            <a:picLocks noChangeAspect="1" noChangeArrowheads="1"/>
          </p:cNvPicPr>
          <p:nvPr/>
        </p:nvPicPr>
        <p:blipFill>
          <a:blip r:embed="rId46">
            <a:alphaModFix amt="50000"/>
          </a:blip>
          <a:srcRect/>
          <a:stretch>
            <a:fillRect/>
          </a:stretch>
        </p:blipFill>
        <p:spPr bwMode="auto">
          <a:xfrm>
            <a:off x="762000" y="3022600"/>
            <a:ext cx="3016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09" name="Picture 185"/>
          <p:cNvPicPr>
            <a:picLocks noChangeAspect="1" noChangeArrowheads="1"/>
          </p:cNvPicPr>
          <p:nvPr/>
        </p:nvPicPr>
        <p:blipFill>
          <a:blip r:embed="rId46">
            <a:alphaModFix amt="50000"/>
          </a:blip>
          <a:srcRect/>
          <a:stretch>
            <a:fillRect/>
          </a:stretch>
        </p:blipFill>
        <p:spPr bwMode="auto">
          <a:xfrm>
            <a:off x="7494588" y="5527675"/>
            <a:ext cx="3016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610" name="Picture 186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981684"/>
            <a:ext cx="271463" cy="219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127611" name="Picture 187"/>
          <p:cNvPicPr>
            <a:picLocks noChangeAspect="1" noChangeArrowheads="1"/>
          </p:cNvPicPr>
          <p:nvPr/>
        </p:nvPicPr>
        <p:blipFill>
          <a:blip r:embed="rId44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989368"/>
            <a:ext cx="254000" cy="20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127612" name="Picture 188"/>
          <p:cNvPicPr>
            <a:picLocks noChangeAspect="1" noChangeArrowheads="1"/>
          </p:cNvPicPr>
          <p:nvPr/>
        </p:nvPicPr>
        <p:blipFill>
          <a:blip r:embed="rId46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989368"/>
            <a:ext cx="273050" cy="187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127616" name="Picture 192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110538" y="2579688"/>
            <a:ext cx="128587" cy="195262"/>
          </a:xfrm>
          <a:prstGeom prst="rect">
            <a:avLst/>
          </a:prstGeom>
          <a:noFill/>
        </p:spPr>
      </p:pic>
      <p:sp>
        <p:nvSpPr>
          <p:cNvPr id="1127617" name="Rectangle 193"/>
          <p:cNvSpPr>
            <a:spLocks noChangeArrowheads="1"/>
          </p:cNvSpPr>
          <p:nvPr/>
        </p:nvSpPr>
        <p:spPr bwMode="auto">
          <a:xfrm>
            <a:off x="4965700" y="5154613"/>
            <a:ext cx="1862138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Ins="3657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618" name="Rectangle 194"/>
          <p:cNvSpPr>
            <a:spLocks noChangeArrowheads="1"/>
          </p:cNvSpPr>
          <p:nvPr/>
        </p:nvSpPr>
        <p:spPr bwMode="auto">
          <a:xfrm>
            <a:off x="2298700" y="5154613"/>
            <a:ext cx="26670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195"/>
          <p:cNvGrpSpPr>
            <a:grpSpLocks/>
          </p:cNvGrpSpPr>
          <p:nvPr/>
        </p:nvGrpSpPr>
        <p:grpSpPr bwMode="auto">
          <a:xfrm>
            <a:off x="2898775" y="6477000"/>
            <a:ext cx="238125" cy="342900"/>
            <a:chOff x="1169" y="2184"/>
            <a:chExt cx="150" cy="216"/>
          </a:xfrm>
        </p:grpSpPr>
        <p:pic>
          <p:nvPicPr>
            <p:cNvPr id="1127620" name="Picture 196"/>
            <p:cNvPicPr>
              <a:picLocks noChangeAspect="1" noChangeArrowheads="1"/>
            </p:cNvPicPr>
            <p:nvPr/>
          </p:nvPicPr>
          <p:blipFill>
            <a:blip r:embed="rId47"/>
            <a:srcRect/>
            <a:stretch>
              <a:fillRect/>
            </a:stretch>
          </p:blipFill>
          <p:spPr bwMode="auto">
            <a:xfrm>
              <a:off x="1253" y="2278"/>
              <a:ext cx="6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21" name="Picture 197"/>
            <p:cNvPicPr>
              <a:picLocks noChangeAspect="1" noChangeArrowheads="1"/>
            </p:cNvPicPr>
            <p:nvPr/>
          </p:nvPicPr>
          <p:blipFill>
            <a:blip r:embed="rId48"/>
            <a:srcRect/>
            <a:stretch>
              <a:fillRect/>
            </a:stretch>
          </p:blipFill>
          <p:spPr bwMode="auto">
            <a:xfrm>
              <a:off x="1253" y="2278"/>
              <a:ext cx="6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22" name="Freeform 198"/>
            <p:cNvSpPr>
              <a:spLocks/>
            </p:cNvSpPr>
            <p:nvPr/>
          </p:nvSpPr>
          <p:spPr bwMode="auto">
            <a:xfrm>
              <a:off x="1264" y="2284"/>
              <a:ext cx="46" cy="10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108"/>
                </a:cxn>
                <a:cxn ang="0">
                  <a:pos x="46" y="84"/>
                </a:cxn>
                <a:cxn ang="0">
                  <a:pos x="46" y="0"/>
                </a:cxn>
                <a:cxn ang="0">
                  <a:pos x="0" y="25"/>
                </a:cxn>
              </a:cxnLst>
              <a:rect l="0" t="0" r="r" b="b"/>
              <a:pathLst>
                <a:path w="46" h="108">
                  <a:moveTo>
                    <a:pt x="0" y="25"/>
                  </a:moveTo>
                  <a:lnTo>
                    <a:pt x="0" y="108"/>
                  </a:lnTo>
                  <a:lnTo>
                    <a:pt x="46" y="84"/>
                  </a:lnTo>
                  <a:lnTo>
                    <a:pt x="46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23" name="Rectangle 199"/>
            <p:cNvSpPr>
              <a:spLocks noChangeArrowheads="1"/>
            </p:cNvSpPr>
            <p:nvPr/>
          </p:nvSpPr>
          <p:spPr bwMode="auto">
            <a:xfrm>
              <a:off x="1169" y="2228"/>
              <a:ext cx="150" cy="6"/>
            </a:xfrm>
            <a:prstGeom prst="rect">
              <a:avLst/>
            </a:prstGeom>
            <a:solidFill>
              <a:srgbClr val="0CFD0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24" name="Rectangle 200"/>
            <p:cNvSpPr>
              <a:spLocks noChangeArrowheads="1"/>
            </p:cNvSpPr>
            <p:nvPr/>
          </p:nvSpPr>
          <p:spPr bwMode="auto">
            <a:xfrm>
              <a:off x="1169" y="2234"/>
              <a:ext cx="150" cy="5"/>
            </a:xfrm>
            <a:prstGeom prst="rect">
              <a:avLst/>
            </a:prstGeom>
            <a:solidFill>
              <a:srgbClr val="DCDFD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25" name="Rectangle 201"/>
            <p:cNvSpPr>
              <a:spLocks noChangeArrowheads="1"/>
            </p:cNvSpPr>
            <p:nvPr/>
          </p:nvSpPr>
          <p:spPr bwMode="auto">
            <a:xfrm>
              <a:off x="1169" y="2239"/>
              <a:ext cx="150" cy="6"/>
            </a:xfrm>
            <a:prstGeom prst="rect">
              <a:avLst/>
            </a:prstGeom>
            <a:solidFill>
              <a:srgbClr val="CDE2C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26" name="Rectangle 202"/>
            <p:cNvSpPr>
              <a:spLocks noChangeArrowheads="1"/>
            </p:cNvSpPr>
            <p:nvPr/>
          </p:nvSpPr>
          <p:spPr bwMode="auto">
            <a:xfrm>
              <a:off x="1169" y="2245"/>
              <a:ext cx="150" cy="5"/>
            </a:xfrm>
            <a:prstGeom prst="rect">
              <a:avLst/>
            </a:prstGeom>
            <a:solidFill>
              <a:srgbClr val="BDE4B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27" name="Rectangle 203"/>
            <p:cNvSpPr>
              <a:spLocks noChangeArrowheads="1"/>
            </p:cNvSpPr>
            <p:nvPr/>
          </p:nvSpPr>
          <p:spPr bwMode="auto">
            <a:xfrm>
              <a:off x="1169" y="2250"/>
              <a:ext cx="150" cy="6"/>
            </a:xfrm>
            <a:prstGeom prst="rect">
              <a:avLst/>
            </a:prstGeom>
            <a:solidFill>
              <a:srgbClr val="AEE6AE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28" name="Rectangle 204"/>
            <p:cNvSpPr>
              <a:spLocks noChangeArrowheads="1"/>
            </p:cNvSpPr>
            <p:nvPr/>
          </p:nvSpPr>
          <p:spPr bwMode="auto">
            <a:xfrm>
              <a:off x="1169" y="2256"/>
              <a:ext cx="150" cy="5"/>
            </a:xfrm>
            <a:prstGeom prst="rect">
              <a:avLst/>
            </a:prstGeom>
            <a:solidFill>
              <a:srgbClr val="9FE89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29" name="Rectangle 205"/>
            <p:cNvSpPr>
              <a:spLocks noChangeArrowheads="1"/>
            </p:cNvSpPr>
            <p:nvPr/>
          </p:nvSpPr>
          <p:spPr bwMode="auto">
            <a:xfrm>
              <a:off x="1169" y="2261"/>
              <a:ext cx="150" cy="6"/>
            </a:xfrm>
            <a:prstGeom prst="rect">
              <a:avLst/>
            </a:prstGeom>
            <a:solidFill>
              <a:srgbClr val="90EA9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30" name="Rectangle 206"/>
            <p:cNvSpPr>
              <a:spLocks noChangeArrowheads="1"/>
            </p:cNvSpPr>
            <p:nvPr/>
          </p:nvSpPr>
          <p:spPr bwMode="auto">
            <a:xfrm>
              <a:off x="1169" y="2267"/>
              <a:ext cx="150" cy="5"/>
            </a:xfrm>
            <a:prstGeom prst="rect">
              <a:avLst/>
            </a:prstGeom>
            <a:solidFill>
              <a:srgbClr val="81EC8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31" name="Rectangle 207"/>
            <p:cNvSpPr>
              <a:spLocks noChangeArrowheads="1"/>
            </p:cNvSpPr>
            <p:nvPr/>
          </p:nvSpPr>
          <p:spPr bwMode="auto">
            <a:xfrm>
              <a:off x="1169" y="2272"/>
              <a:ext cx="150" cy="6"/>
            </a:xfrm>
            <a:prstGeom prst="rect">
              <a:avLst/>
            </a:prstGeom>
            <a:solidFill>
              <a:srgbClr val="73EF7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32" name="Rectangle 208"/>
            <p:cNvSpPr>
              <a:spLocks noChangeArrowheads="1"/>
            </p:cNvSpPr>
            <p:nvPr/>
          </p:nvSpPr>
          <p:spPr bwMode="auto">
            <a:xfrm>
              <a:off x="1169" y="2278"/>
              <a:ext cx="150" cy="6"/>
            </a:xfrm>
            <a:prstGeom prst="rect">
              <a:avLst/>
            </a:prstGeom>
            <a:solidFill>
              <a:srgbClr val="64F164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33" name="Rectangle 209"/>
            <p:cNvSpPr>
              <a:spLocks noChangeArrowheads="1"/>
            </p:cNvSpPr>
            <p:nvPr/>
          </p:nvSpPr>
          <p:spPr bwMode="auto">
            <a:xfrm>
              <a:off x="1169" y="2284"/>
              <a:ext cx="150" cy="5"/>
            </a:xfrm>
            <a:prstGeom prst="rect">
              <a:avLst/>
            </a:prstGeom>
            <a:solidFill>
              <a:srgbClr val="54F354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34" name="Rectangle 210"/>
            <p:cNvSpPr>
              <a:spLocks noChangeArrowheads="1"/>
            </p:cNvSpPr>
            <p:nvPr/>
          </p:nvSpPr>
          <p:spPr bwMode="auto">
            <a:xfrm>
              <a:off x="1169" y="2289"/>
              <a:ext cx="150" cy="6"/>
            </a:xfrm>
            <a:prstGeom prst="rect">
              <a:avLst/>
            </a:prstGeom>
            <a:solidFill>
              <a:srgbClr val="45F545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35" name="Rectangle 211"/>
            <p:cNvSpPr>
              <a:spLocks noChangeArrowheads="1"/>
            </p:cNvSpPr>
            <p:nvPr/>
          </p:nvSpPr>
          <p:spPr bwMode="auto">
            <a:xfrm>
              <a:off x="1169" y="2295"/>
              <a:ext cx="150" cy="5"/>
            </a:xfrm>
            <a:prstGeom prst="rect">
              <a:avLst/>
            </a:prstGeom>
            <a:solidFill>
              <a:srgbClr val="36F736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36" name="Rectangle 212"/>
            <p:cNvSpPr>
              <a:spLocks noChangeArrowheads="1"/>
            </p:cNvSpPr>
            <p:nvPr/>
          </p:nvSpPr>
          <p:spPr bwMode="auto">
            <a:xfrm>
              <a:off x="1169" y="2300"/>
              <a:ext cx="150" cy="6"/>
            </a:xfrm>
            <a:prstGeom prst="rect">
              <a:avLst/>
            </a:prstGeom>
            <a:solidFill>
              <a:srgbClr val="27F927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37" name="Rectangle 213"/>
            <p:cNvSpPr>
              <a:spLocks noChangeArrowheads="1"/>
            </p:cNvSpPr>
            <p:nvPr/>
          </p:nvSpPr>
          <p:spPr bwMode="auto">
            <a:xfrm>
              <a:off x="1169" y="2306"/>
              <a:ext cx="150" cy="5"/>
            </a:xfrm>
            <a:prstGeom prst="rect">
              <a:avLst/>
            </a:prstGeom>
            <a:solidFill>
              <a:srgbClr val="18FC1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38" name="Freeform 214"/>
            <p:cNvSpPr>
              <a:spLocks/>
            </p:cNvSpPr>
            <p:nvPr/>
          </p:nvSpPr>
          <p:spPr bwMode="auto">
            <a:xfrm>
              <a:off x="1178" y="2238"/>
              <a:ext cx="132" cy="7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86" y="71"/>
                </a:cxn>
                <a:cxn ang="0">
                  <a:pos x="132" y="46"/>
                </a:cxn>
                <a:cxn ang="0">
                  <a:pos x="46" y="0"/>
                </a:cxn>
                <a:cxn ang="0">
                  <a:pos x="0" y="25"/>
                </a:cxn>
              </a:cxnLst>
              <a:rect l="0" t="0" r="r" b="b"/>
              <a:pathLst>
                <a:path w="132" h="71">
                  <a:moveTo>
                    <a:pt x="0" y="25"/>
                  </a:moveTo>
                  <a:lnTo>
                    <a:pt x="86" y="71"/>
                  </a:lnTo>
                  <a:lnTo>
                    <a:pt x="132" y="46"/>
                  </a:lnTo>
                  <a:lnTo>
                    <a:pt x="46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639" name="Picture 215"/>
            <p:cNvPicPr>
              <a:picLocks noChangeAspect="1" noChangeArrowheads="1"/>
            </p:cNvPicPr>
            <p:nvPr/>
          </p:nvPicPr>
          <p:blipFill>
            <a:blip r:embed="rId49"/>
            <a:srcRect/>
            <a:stretch>
              <a:fillRect/>
            </a:stretch>
          </p:blipFill>
          <p:spPr bwMode="auto">
            <a:xfrm>
              <a:off x="1187" y="2184"/>
              <a:ext cx="1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40" name="Picture 216"/>
            <p:cNvPicPr>
              <a:picLocks noChangeAspect="1" noChangeArrowheads="1"/>
            </p:cNvPicPr>
            <p:nvPr/>
          </p:nvPicPr>
          <p:blipFill>
            <a:blip r:embed="rId50"/>
            <a:srcRect/>
            <a:stretch>
              <a:fillRect/>
            </a:stretch>
          </p:blipFill>
          <p:spPr bwMode="auto">
            <a:xfrm>
              <a:off x="1187" y="2184"/>
              <a:ext cx="1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41" name="Freeform 217"/>
            <p:cNvSpPr>
              <a:spLocks/>
            </p:cNvSpPr>
            <p:nvPr/>
          </p:nvSpPr>
          <p:spPr bwMode="auto">
            <a:xfrm>
              <a:off x="1198" y="2186"/>
              <a:ext cx="92" cy="109"/>
            </a:xfrm>
            <a:custGeom>
              <a:avLst/>
              <a:gdLst/>
              <a:ahLst/>
              <a:cxnLst>
                <a:cxn ang="0">
                  <a:pos x="246" y="291"/>
                </a:cxn>
                <a:cxn ang="0">
                  <a:pos x="168" y="296"/>
                </a:cxn>
                <a:cxn ang="0">
                  <a:pos x="165" y="293"/>
                </a:cxn>
                <a:cxn ang="0">
                  <a:pos x="166" y="165"/>
                </a:cxn>
                <a:cxn ang="0">
                  <a:pos x="110" y="101"/>
                </a:cxn>
                <a:cxn ang="0">
                  <a:pos x="70" y="113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81" y="219"/>
                </a:cxn>
                <a:cxn ang="0">
                  <a:pos x="6" y="223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104"/>
                </a:cxn>
                <a:cxn ang="0">
                  <a:pos x="44" y="35"/>
                </a:cxn>
                <a:cxn ang="0">
                  <a:pos x="230" y="92"/>
                </a:cxn>
                <a:cxn ang="0">
                  <a:pos x="245" y="157"/>
                </a:cxn>
                <a:cxn ang="0">
                  <a:pos x="245" y="157"/>
                </a:cxn>
                <a:cxn ang="0">
                  <a:pos x="245" y="199"/>
                </a:cxn>
                <a:cxn ang="0">
                  <a:pos x="246" y="291"/>
                </a:cxn>
              </a:cxnLst>
              <a:rect l="0" t="0" r="r" b="b"/>
              <a:pathLst>
                <a:path w="246" h="316">
                  <a:moveTo>
                    <a:pt x="246" y="291"/>
                  </a:moveTo>
                  <a:cubicBezTo>
                    <a:pt x="226" y="314"/>
                    <a:pt x="191" y="316"/>
                    <a:pt x="168" y="296"/>
                  </a:cubicBezTo>
                  <a:cubicBezTo>
                    <a:pt x="167" y="295"/>
                    <a:pt x="166" y="294"/>
                    <a:pt x="165" y="293"/>
                  </a:cubicBezTo>
                  <a:cubicBezTo>
                    <a:pt x="165" y="250"/>
                    <a:pt x="165" y="208"/>
                    <a:pt x="166" y="165"/>
                  </a:cubicBezTo>
                  <a:cubicBezTo>
                    <a:pt x="168" y="132"/>
                    <a:pt x="143" y="104"/>
                    <a:pt x="110" y="101"/>
                  </a:cubicBezTo>
                  <a:cubicBezTo>
                    <a:pt x="96" y="100"/>
                    <a:pt x="82" y="104"/>
                    <a:pt x="70" y="113"/>
                  </a:cubicBezTo>
                  <a:cubicBezTo>
                    <a:pt x="74" y="110"/>
                    <a:pt x="77" y="107"/>
                    <a:pt x="82" y="106"/>
                  </a:cubicBezTo>
                  <a:lnTo>
                    <a:pt x="82" y="106"/>
                  </a:lnTo>
                  <a:lnTo>
                    <a:pt x="81" y="219"/>
                  </a:lnTo>
                  <a:cubicBezTo>
                    <a:pt x="62" y="240"/>
                    <a:pt x="28" y="242"/>
                    <a:pt x="6" y="223"/>
                  </a:cubicBezTo>
                  <a:cubicBezTo>
                    <a:pt x="4" y="221"/>
                    <a:pt x="2" y="220"/>
                    <a:pt x="0" y="218"/>
                  </a:cubicBezTo>
                  <a:lnTo>
                    <a:pt x="0" y="218"/>
                  </a:lnTo>
                  <a:lnTo>
                    <a:pt x="0" y="104"/>
                  </a:lnTo>
                  <a:cubicBezTo>
                    <a:pt x="4" y="75"/>
                    <a:pt x="19" y="50"/>
                    <a:pt x="44" y="35"/>
                  </a:cubicBezTo>
                  <a:cubicBezTo>
                    <a:pt x="111" y="0"/>
                    <a:pt x="194" y="26"/>
                    <a:pt x="230" y="92"/>
                  </a:cubicBezTo>
                  <a:cubicBezTo>
                    <a:pt x="240" y="112"/>
                    <a:pt x="246" y="134"/>
                    <a:pt x="245" y="157"/>
                  </a:cubicBezTo>
                  <a:lnTo>
                    <a:pt x="245" y="157"/>
                  </a:lnTo>
                  <a:lnTo>
                    <a:pt x="245" y="199"/>
                  </a:lnTo>
                  <a:lnTo>
                    <a:pt x="246" y="29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642" name="Picture 218"/>
            <p:cNvPicPr>
              <a:picLocks noChangeAspect="1" noChangeArrowheads="1"/>
            </p:cNvPicPr>
            <p:nvPr/>
          </p:nvPicPr>
          <p:blipFill>
            <a:blip r:embed="rId51"/>
            <a:srcRect/>
            <a:stretch>
              <a:fillRect/>
            </a:stretch>
          </p:blipFill>
          <p:spPr bwMode="auto">
            <a:xfrm>
              <a:off x="1169" y="2256"/>
              <a:ext cx="1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43" name="Freeform 219"/>
            <p:cNvSpPr>
              <a:spLocks/>
            </p:cNvSpPr>
            <p:nvPr/>
          </p:nvSpPr>
          <p:spPr bwMode="auto">
            <a:xfrm>
              <a:off x="1178" y="2263"/>
              <a:ext cx="86" cy="129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86" y="129"/>
                </a:cxn>
                <a:cxn ang="0">
                  <a:pos x="86" y="46"/>
                </a:cxn>
                <a:cxn ang="0">
                  <a:pos x="0" y="0"/>
                </a:cxn>
                <a:cxn ang="0">
                  <a:pos x="0" y="83"/>
                </a:cxn>
              </a:cxnLst>
              <a:rect l="0" t="0" r="r" b="b"/>
              <a:pathLst>
                <a:path w="86" h="129">
                  <a:moveTo>
                    <a:pt x="0" y="83"/>
                  </a:moveTo>
                  <a:lnTo>
                    <a:pt x="86" y="129"/>
                  </a:lnTo>
                  <a:lnTo>
                    <a:pt x="86" y="46"/>
                  </a:lnTo>
                  <a:lnTo>
                    <a:pt x="0" y="0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44" name="Freeform 220"/>
            <p:cNvSpPr>
              <a:spLocks/>
            </p:cNvSpPr>
            <p:nvPr/>
          </p:nvSpPr>
          <p:spPr bwMode="auto">
            <a:xfrm>
              <a:off x="1178" y="2192"/>
              <a:ext cx="132" cy="200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443"/>
                </a:cxn>
                <a:cxn ang="0">
                  <a:pos x="230" y="576"/>
                </a:cxn>
                <a:cxn ang="0">
                  <a:pos x="355" y="505"/>
                </a:cxn>
                <a:cxn ang="0">
                  <a:pos x="355" y="265"/>
                </a:cxn>
                <a:cxn ang="0">
                  <a:pos x="300" y="234"/>
                </a:cxn>
                <a:cxn ang="0">
                  <a:pos x="299" y="138"/>
                </a:cxn>
                <a:cxn ang="0">
                  <a:pos x="156" y="2"/>
                </a:cxn>
                <a:cxn ang="0">
                  <a:pos x="98" y="16"/>
                </a:cxn>
                <a:cxn ang="0">
                  <a:pos x="98" y="16"/>
                </a:cxn>
                <a:cxn ang="0">
                  <a:pos x="54" y="85"/>
                </a:cxn>
                <a:cxn ang="0">
                  <a:pos x="54" y="85"/>
                </a:cxn>
                <a:cxn ang="0">
                  <a:pos x="54" y="172"/>
                </a:cxn>
                <a:cxn ang="0">
                  <a:pos x="0" y="204"/>
                </a:cxn>
              </a:cxnLst>
              <a:rect l="0" t="0" r="r" b="b"/>
              <a:pathLst>
                <a:path w="355" h="576">
                  <a:moveTo>
                    <a:pt x="0" y="204"/>
                  </a:moveTo>
                  <a:lnTo>
                    <a:pt x="0" y="443"/>
                  </a:lnTo>
                  <a:lnTo>
                    <a:pt x="230" y="576"/>
                  </a:lnTo>
                  <a:lnTo>
                    <a:pt x="355" y="505"/>
                  </a:lnTo>
                  <a:lnTo>
                    <a:pt x="355" y="265"/>
                  </a:lnTo>
                  <a:lnTo>
                    <a:pt x="300" y="234"/>
                  </a:lnTo>
                  <a:lnTo>
                    <a:pt x="299" y="138"/>
                  </a:lnTo>
                  <a:cubicBezTo>
                    <a:pt x="298" y="61"/>
                    <a:pt x="233" y="0"/>
                    <a:pt x="156" y="2"/>
                  </a:cubicBezTo>
                  <a:cubicBezTo>
                    <a:pt x="135" y="3"/>
                    <a:pt x="116" y="7"/>
                    <a:pt x="98" y="16"/>
                  </a:cubicBezTo>
                  <a:lnTo>
                    <a:pt x="98" y="16"/>
                  </a:lnTo>
                  <a:cubicBezTo>
                    <a:pt x="73" y="31"/>
                    <a:pt x="58" y="56"/>
                    <a:pt x="54" y="85"/>
                  </a:cubicBezTo>
                  <a:lnTo>
                    <a:pt x="54" y="85"/>
                  </a:lnTo>
                  <a:lnTo>
                    <a:pt x="54" y="172"/>
                  </a:lnTo>
                  <a:lnTo>
                    <a:pt x="0" y="204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645" name="Picture 221"/>
            <p:cNvPicPr>
              <a:picLocks noChangeAspect="1" noChangeArrowheads="1"/>
            </p:cNvPicPr>
            <p:nvPr/>
          </p:nvPicPr>
          <p:blipFill>
            <a:blip r:embed="rId52"/>
            <a:srcRect/>
            <a:stretch>
              <a:fillRect/>
            </a:stretch>
          </p:blipFill>
          <p:spPr bwMode="auto">
            <a:xfrm>
              <a:off x="1193" y="2284"/>
              <a:ext cx="54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46" name="Picture 222"/>
            <p:cNvPicPr>
              <a:picLocks noChangeAspect="1" noChangeArrowheads="1"/>
            </p:cNvPicPr>
            <p:nvPr/>
          </p:nvPicPr>
          <p:blipFill>
            <a:blip r:embed="rId53"/>
            <a:srcRect/>
            <a:stretch>
              <a:fillRect/>
            </a:stretch>
          </p:blipFill>
          <p:spPr bwMode="auto">
            <a:xfrm>
              <a:off x="1193" y="2284"/>
              <a:ext cx="54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47" name="Freeform 223"/>
            <p:cNvSpPr>
              <a:spLocks/>
            </p:cNvSpPr>
            <p:nvPr/>
          </p:nvSpPr>
          <p:spPr bwMode="auto">
            <a:xfrm>
              <a:off x="1205" y="2291"/>
              <a:ext cx="30" cy="4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1" y="2"/>
                </a:cxn>
                <a:cxn ang="0">
                  <a:pos x="28" y="21"/>
                </a:cxn>
                <a:cxn ang="0">
                  <a:pos x="19" y="45"/>
                </a:cxn>
                <a:cxn ang="0">
                  <a:pos x="3" y="25"/>
                </a:cxn>
              </a:cxnLst>
              <a:rect l="0" t="0" r="r" b="b"/>
              <a:pathLst>
                <a:path w="30" h="46">
                  <a:moveTo>
                    <a:pt x="3" y="25"/>
                  </a:moveTo>
                  <a:cubicBezTo>
                    <a:pt x="0" y="13"/>
                    <a:pt x="4" y="3"/>
                    <a:pt x="11" y="2"/>
                  </a:cubicBezTo>
                  <a:cubicBezTo>
                    <a:pt x="18" y="0"/>
                    <a:pt x="25" y="9"/>
                    <a:pt x="28" y="21"/>
                  </a:cubicBezTo>
                  <a:cubicBezTo>
                    <a:pt x="30" y="33"/>
                    <a:pt x="26" y="44"/>
                    <a:pt x="19" y="45"/>
                  </a:cubicBezTo>
                  <a:cubicBezTo>
                    <a:pt x="12" y="46"/>
                    <a:pt x="5" y="37"/>
                    <a:pt x="3" y="2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648" name="Picture 224"/>
            <p:cNvPicPr>
              <a:picLocks noChangeAspect="1" noChangeArrowheads="1"/>
            </p:cNvPicPr>
            <p:nvPr/>
          </p:nvPicPr>
          <p:blipFill>
            <a:blip r:embed="rId54"/>
            <a:srcRect/>
            <a:stretch>
              <a:fillRect/>
            </a:stretch>
          </p:blipFill>
          <p:spPr bwMode="auto">
            <a:xfrm>
              <a:off x="1205" y="2295"/>
              <a:ext cx="18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49" name="Picture 225"/>
            <p:cNvPicPr>
              <a:picLocks noChangeAspect="1" noChangeArrowheads="1"/>
            </p:cNvPicPr>
            <p:nvPr/>
          </p:nvPicPr>
          <p:blipFill>
            <a:blip r:embed="rId55"/>
            <a:srcRect/>
            <a:stretch>
              <a:fillRect/>
            </a:stretch>
          </p:blipFill>
          <p:spPr bwMode="auto">
            <a:xfrm>
              <a:off x="1205" y="2295"/>
              <a:ext cx="18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50" name="Freeform 226"/>
            <p:cNvSpPr>
              <a:spLocks/>
            </p:cNvSpPr>
            <p:nvPr/>
          </p:nvSpPr>
          <p:spPr bwMode="auto">
            <a:xfrm>
              <a:off x="1216" y="2304"/>
              <a:ext cx="6" cy="2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23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0" y="20"/>
                </a:cxn>
              </a:cxnLst>
              <a:rect l="0" t="0" r="r" b="b"/>
              <a:pathLst>
                <a:path w="6" h="23">
                  <a:moveTo>
                    <a:pt x="0" y="20"/>
                  </a:moveTo>
                  <a:lnTo>
                    <a:pt x="6" y="23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51" name="Freeform 227"/>
            <p:cNvSpPr>
              <a:spLocks/>
            </p:cNvSpPr>
            <p:nvPr/>
          </p:nvSpPr>
          <p:spPr bwMode="auto">
            <a:xfrm>
              <a:off x="1228" y="2221"/>
              <a:ext cx="33" cy="3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84" y="105"/>
                </a:cxn>
                <a:cxn ang="0">
                  <a:pos x="85" y="64"/>
                </a:cxn>
                <a:cxn ang="0">
                  <a:pos x="28" y="1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6"/>
                </a:cxn>
              </a:cxnLst>
              <a:rect l="0" t="0" r="r" b="b"/>
              <a:pathLst>
                <a:path w="87" h="105">
                  <a:moveTo>
                    <a:pt x="0" y="56"/>
                  </a:moveTo>
                  <a:lnTo>
                    <a:pt x="84" y="105"/>
                  </a:lnTo>
                  <a:lnTo>
                    <a:pt x="85" y="64"/>
                  </a:lnTo>
                  <a:cubicBezTo>
                    <a:pt x="87" y="31"/>
                    <a:pt x="61" y="3"/>
                    <a:pt x="28" y="1"/>
                  </a:cubicBezTo>
                  <a:cubicBezTo>
                    <a:pt x="19" y="0"/>
                    <a:pt x="9" y="2"/>
                    <a:pt x="1" y="5"/>
                  </a:cubicBezTo>
                  <a:lnTo>
                    <a:pt x="1" y="5"/>
                  </a:lnTo>
                  <a:lnTo>
                    <a:pt x="0" y="56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28"/>
          <p:cNvGrpSpPr>
            <a:grpSpLocks/>
          </p:cNvGrpSpPr>
          <p:nvPr/>
        </p:nvGrpSpPr>
        <p:grpSpPr bwMode="auto">
          <a:xfrm>
            <a:off x="2898775" y="6124575"/>
            <a:ext cx="238125" cy="342900"/>
            <a:chOff x="1169" y="2456"/>
            <a:chExt cx="150" cy="216"/>
          </a:xfrm>
        </p:grpSpPr>
        <p:pic>
          <p:nvPicPr>
            <p:cNvPr id="1127653" name="Picture 229"/>
            <p:cNvPicPr>
              <a:picLocks noChangeAspect="1" noChangeArrowheads="1"/>
            </p:cNvPicPr>
            <p:nvPr/>
          </p:nvPicPr>
          <p:blipFill>
            <a:blip r:embed="rId56"/>
            <a:srcRect/>
            <a:stretch>
              <a:fillRect/>
            </a:stretch>
          </p:blipFill>
          <p:spPr bwMode="auto">
            <a:xfrm>
              <a:off x="1253" y="2550"/>
              <a:ext cx="6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54" name="Picture 230"/>
            <p:cNvPicPr>
              <a:picLocks noChangeAspect="1" noChangeArrowheads="1"/>
            </p:cNvPicPr>
            <p:nvPr/>
          </p:nvPicPr>
          <p:blipFill>
            <a:blip r:embed="rId57"/>
            <a:srcRect/>
            <a:stretch>
              <a:fillRect/>
            </a:stretch>
          </p:blipFill>
          <p:spPr bwMode="auto">
            <a:xfrm>
              <a:off x="1253" y="2550"/>
              <a:ext cx="60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55" name="Freeform 231"/>
            <p:cNvSpPr>
              <a:spLocks/>
            </p:cNvSpPr>
            <p:nvPr/>
          </p:nvSpPr>
          <p:spPr bwMode="auto">
            <a:xfrm>
              <a:off x="1264" y="2557"/>
              <a:ext cx="46" cy="10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108"/>
                </a:cxn>
                <a:cxn ang="0">
                  <a:pos x="46" y="83"/>
                </a:cxn>
                <a:cxn ang="0">
                  <a:pos x="46" y="0"/>
                </a:cxn>
                <a:cxn ang="0">
                  <a:pos x="0" y="25"/>
                </a:cxn>
              </a:cxnLst>
              <a:rect l="0" t="0" r="r" b="b"/>
              <a:pathLst>
                <a:path w="46" h="108">
                  <a:moveTo>
                    <a:pt x="0" y="25"/>
                  </a:moveTo>
                  <a:lnTo>
                    <a:pt x="0" y="108"/>
                  </a:lnTo>
                  <a:lnTo>
                    <a:pt x="46" y="83"/>
                  </a:lnTo>
                  <a:lnTo>
                    <a:pt x="46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56" name="Rectangle 232"/>
            <p:cNvSpPr>
              <a:spLocks noChangeArrowheads="1"/>
            </p:cNvSpPr>
            <p:nvPr/>
          </p:nvSpPr>
          <p:spPr bwMode="auto">
            <a:xfrm>
              <a:off x="1169" y="2500"/>
              <a:ext cx="150" cy="6"/>
            </a:xfrm>
            <a:prstGeom prst="rect">
              <a:avLst/>
            </a:prstGeom>
            <a:solidFill>
              <a:srgbClr val="0E6EF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57" name="Rectangle 233"/>
            <p:cNvSpPr>
              <a:spLocks noChangeArrowheads="1"/>
            </p:cNvSpPr>
            <p:nvPr/>
          </p:nvSpPr>
          <p:spPr bwMode="auto">
            <a:xfrm>
              <a:off x="1169" y="2506"/>
              <a:ext cx="150" cy="5"/>
            </a:xfrm>
            <a:prstGeom prst="rect">
              <a:avLst/>
            </a:prstGeom>
            <a:solidFill>
              <a:srgbClr val="DEDED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58" name="Rectangle 234"/>
            <p:cNvSpPr>
              <a:spLocks noChangeArrowheads="1"/>
            </p:cNvSpPr>
            <p:nvPr/>
          </p:nvSpPr>
          <p:spPr bwMode="auto">
            <a:xfrm>
              <a:off x="1169" y="2511"/>
              <a:ext cx="150" cy="6"/>
            </a:xfrm>
            <a:prstGeom prst="rect">
              <a:avLst/>
            </a:prstGeom>
            <a:solidFill>
              <a:srgbClr val="CFD6E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59" name="Rectangle 235"/>
            <p:cNvSpPr>
              <a:spLocks noChangeArrowheads="1"/>
            </p:cNvSpPr>
            <p:nvPr/>
          </p:nvSpPr>
          <p:spPr bwMode="auto">
            <a:xfrm>
              <a:off x="1169" y="2517"/>
              <a:ext cx="150" cy="5"/>
            </a:xfrm>
            <a:prstGeom prst="rect">
              <a:avLst/>
            </a:prstGeom>
            <a:solidFill>
              <a:srgbClr val="BFCEE4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60" name="Rectangle 236"/>
            <p:cNvSpPr>
              <a:spLocks noChangeArrowheads="1"/>
            </p:cNvSpPr>
            <p:nvPr/>
          </p:nvSpPr>
          <p:spPr bwMode="auto">
            <a:xfrm>
              <a:off x="1169" y="2522"/>
              <a:ext cx="150" cy="6"/>
            </a:xfrm>
            <a:prstGeom prst="rect">
              <a:avLst/>
            </a:prstGeom>
            <a:solidFill>
              <a:srgbClr val="B0C6E6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61" name="Rectangle 237"/>
            <p:cNvSpPr>
              <a:spLocks noChangeArrowheads="1"/>
            </p:cNvSpPr>
            <p:nvPr/>
          </p:nvSpPr>
          <p:spPr bwMode="auto">
            <a:xfrm>
              <a:off x="1169" y="2528"/>
              <a:ext cx="150" cy="6"/>
            </a:xfrm>
            <a:prstGeom prst="rect">
              <a:avLst/>
            </a:prstGeom>
            <a:solidFill>
              <a:srgbClr val="A1BEE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62" name="Rectangle 238"/>
            <p:cNvSpPr>
              <a:spLocks noChangeArrowheads="1"/>
            </p:cNvSpPr>
            <p:nvPr/>
          </p:nvSpPr>
          <p:spPr bwMode="auto">
            <a:xfrm>
              <a:off x="1169" y="2534"/>
              <a:ext cx="150" cy="5"/>
            </a:xfrm>
            <a:prstGeom prst="rect">
              <a:avLst/>
            </a:prstGeom>
            <a:solidFill>
              <a:srgbClr val="92B6EA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63" name="Rectangle 239"/>
            <p:cNvSpPr>
              <a:spLocks noChangeArrowheads="1"/>
            </p:cNvSpPr>
            <p:nvPr/>
          </p:nvSpPr>
          <p:spPr bwMode="auto">
            <a:xfrm>
              <a:off x="1169" y="2539"/>
              <a:ext cx="150" cy="6"/>
            </a:xfrm>
            <a:prstGeom prst="rect">
              <a:avLst/>
            </a:prstGeom>
            <a:solidFill>
              <a:srgbClr val="83ADE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64" name="Rectangle 240"/>
            <p:cNvSpPr>
              <a:spLocks noChangeArrowheads="1"/>
            </p:cNvSpPr>
            <p:nvPr/>
          </p:nvSpPr>
          <p:spPr bwMode="auto">
            <a:xfrm>
              <a:off x="1169" y="2545"/>
              <a:ext cx="150" cy="5"/>
            </a:xfrm>
            <a:prstGeom prst="rect">
              <a:avLst/>
            </a:prstGeom>
            <a:solidFill>
              <a:srgbClr val="74A5EE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65" name="Rectangle 241"/>
            <p:cNvSpPr>
              <a:spLocks noChangeArrowheads="1"/>
            </p:cNvSpPr>
            <p:nvPr/>
          </p:nvSpPr>
          <p:spPr bwMode="auto">
            <a:xfrm>
              <a:off x="1169" y="2550"/>
              <a:ext cx="150" cy="6"/>
            </a:xfrm>
            <a:prstGeom prst="rect">
              <a:avLst/>
            </a:prstGeom>
            <a:solidFill>
              <a:srgbClr val="669DF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66" name="Rectangle 242"/>
            <p:cNvSpPr>
              <a:spLocks noChangeArrowheads="1"/>
            </p:cNvSpPr>
            <p:nvPr/>
          </p:nvSpPr>
          <p:spPr bwMode="auto">
            <a:xfrm>
              <a:off x="1169" y="2556"/>
              <a:ext cx="150" cy="5"/>
            </a:xfrm>
            <a:prstGeom prst="rect">
              <a:avLst/>
            </a:prstGeom>
            <a:solidFill>
              <a:srgbClr val="5794F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67" name="Rectangle 243"/>
            <p:cNvSpPr>
              <a:spLocks noChangeArrowheads="1"/>
            </p:cNvSpPr>
            <p:nvPr/>
          </p:nvSpPr>
          <p:spPr bwMode="auto">
            <a:xfrm>
              <a:off x="1169" y="2561"/>
              <a:ext cx="150" cy="6"/>
            </a:xfrm>
            <a:prstGeom prst="rect">
              <a:avLst/>
            </a:prstGeom>
            <a:solidFill>
              <a:srgbClr val="478DF5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68" name="Rectangle 244"/>
            <p:cNvSpPr>
              <a:spLocks noChangeArrowheads="1"/>
            </p:cNvSpPr>
            <p:nvPr/>
          </p:nvSpPr>
          <p:spPr bwMode="auto">
            <a:xfrm>
              <a:off x="1169" y="2567"/>
              <a:ext cx="150" cy="5"/>
            </a:xfrm>
            <a:prstGeom prst="rect">
              <a:avLst/>
            </a:prstGeom>
            <a:solidFill>
              <a:srgbClr val="3884F7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69" name="Rectangle 245"/>
            <p:cNvSpPr>
              <a:spLocks noChangeArrowheads="1"/>
            </p:cNvSpPr>
            <p:nvPr/>
          </p:nvSpPr>
          <p:spPr bwMode="auto">
            <a:xfrm>
              <a:off x="1169" y="2572"/>
              <a:ext cx="150" cy="6"/>
            </a:xfrm>
            <a:prstGeom prst="rect">
              <a:avLst/>
            </a:prstGeom>
            <a:solidFill>
              <a:srgbClr val="297DF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70" name="Rectangle 246"/>
            <p:cNvSpPr>
              <a:spLocks noChangeArrowheads="1"/>
            </p:cNvSpPr>
            <p:nvPr/>
          </p:nvSpPr>
          <p:spPr bwMode="auto">
            <a:xfrm>
              <a:off x="1169" y="2578"/>
              <a:ext cx="150" cy="6"/>
            </a:xfrm>
            <a:prstGeom prst="rect">
              <a:avLst/>
            </a:prstGeom>
            <a:solidFill>
              <a:srgbClr val="1A74FB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71" name="Freeform 247"/>
            <p:cNvSpPr>
              <a:spLocks/>
            </p:cNvSpPr>
            <p:nvPr/>
          </p:nvSpPr>
          <p:spPr bwMode="auto">
            <a:xfrm>
              <a:off x="1178" y="2511"/>
              <a:ext cx="132" cy="71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86" y="71"/>
                </a:cxn>
                <a:cxn ang="0">
                  <a:pos x="132" y="46"/>
                </a:cxn>
                <a:cxn ang="0">
                  <a:pos x="46" y="0"/>
                </a:cxn>
                <a:cxn ang="0">
                  <a:pos x="0" y="25"/>
                </a:cxn>
              </a:cxnLst>
              <a:rect l="0" t="0" r="r" b="b"/>
              <a:pathLst>
                <a:path w="132" h="71">
                  <a:moveTo>
                    <a:pt x="0" y="25"/>
                  </a:moveTo>
                  <a:lnTo>
                    <a:pt x="86" y="71"/>
                  </a:lnTo>
                  <a:lnTo>
                    <a:pt x="132" y="46"/>
                  </a:lnTo>
                  <a:lnTo>
                    <a:pt x="46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672" name="Picture 248"/>
            <p:cNvPicPr>
              <a:picLocks noChangeAspect="1" noChangeArrowheads="1"/>
            </p:cNvPicPr>
            <p:nvPr/>
          </p:nvPicPr>
          <p:blipFill>
            <a:blip r:embed="rId58"/>
            <a:srcRect/>
            <a:stretch>
              <a:fillRect/>
            </a:stretch>
          </p:blipFill>
          <p:spPr bwMode="auto">
            <a:xfrm>
              <a:off x="1187" y="2456"/>
              <a:ext cx="1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73" name="Picture 249"/>
            <p:cNvPicPr>
              <a:picLocks noChangeAspect="1" noChangeArrowheads="1"/>
            </p:cNvPicPr>
            <p:nvPr/>
          </p:nvPicPr>
          <p:blipFill>
            <a:blip r:embed="rId59"/>
            <a:srcRect/>
            <a:stretch>
              <a:fillRect/>
            </a:stretch>
          </p:blipFill>
          <p:spPr bwMode="auto">
            <a:xfrm>
              <a:off x="1187" y="2456"/>
              <a:ext cx="1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74" name="Freeform 250"/>
            <p:cNvSpPr>
              <a:spLocks/>
            </p:cNvSpPr>
            <p:nvPr/>
          </p:nvSpPr>
          <p:spPr bwMode="auto">
            <a:xfrm>
              <a:off x="1198" y="2459"/>
              <a:ext cx="92" cy="109"/>
            </a:xfrm>
            <a:custGeom>
              <a:avLst/>
              <a:gdLst/>
              <a:ahLst/>
              <a:cxnLst>
                <a:cxn ang="0">
                  <a:pos x="246" y="291"/>
                </a:cxn>
                <a:cxn ang="0">
                  <a:pos x="168" y="296"/>
                </a:cxn>
                <a:cxn ang="0">
                  <a:pos x="165" y="293"/>
                </a:cxn>
                <a:cxn ang="0">
                  <a:pos x="166" y="165"/>
                </a:cxn>
                <a:cxn ang="0">
                  <a:pos x="110" y="102"/>
                </a:cxn>
                <a:cxn ang="0">
                  <a:pos x="70" y="113"/>
                </a:cxn>
                <a:cxn ang="0">
                  <a:pos x="82" y="107"/>
                </a:cxn>
                <a:cxn ang="0">
                  <a:pos x="82" y="107"/>
                </a:cxn>
                <a:cxn ang="0">
                  <a:pos x="81" y="219"/>
                </a:cxn>
                <a:cxn ang="0">
                  <a:pos x="6" y="223"/>
                </a:cxn>
                <a:cxn ang="0">
                  <a:pos x="0" y="218"/>
                </a:cxn>
                <a:cxn ang="0">
                  <a:pos x="0" y="218"/>
                </a:cxn>
                <a:cxn ang="0">
                  <a:pos x="0" y="104"/>
                </a:cxn>
                <a:cxn ang="0">
                  <a:pos x="44" y="35"/>
                </a:cxn>
                <a:cxn ang="0">
                  <a:pos x="230" y="93"/>
                </a:cxn>
                <a:cxn ang="0">
                  <a:pos x="245" y="157"/>
                </a:cxn>
                <a:cxn ang="0">
                  <a:pos x="245" y="199"/>
                </a:cxn>
                <a:cxn ang="0">
                  <a:pos x="246" y="291"/>
                </a:cxn>
              </a:cxnLst>
              <a:rect l="0" t="0" r="r" b="b"/>
              <a:pathLst>
                <a:path w="246" h="316">
                  <a:moveTo>
                    <a:pt x="246" y="291"/>
                  </a:moveTo>
                  <a:cubicBezTo>
                    <a:pt x="226" y="314"/>
                    <a:pt x="191" y="316"/>
                    <a:pt x="168" y="296"/>
                  </a:cubicBezTo>
                  <a:cubicBezTo>
                    <a:pt x="167" y="295"/>
                    <a:pt x="166" y="294"/>
                    <a:pt x="165" y="293"/>
                  </a:cubicBezTo>
                  <a:cubicBezTo>
                    <a:pt x="165" y="250"/>
                    <a:pt x="165" y="208"/>
                    <a:pt x="166" y="165"/>
                  </a:cubicBezTo>
                  <a:cubicBezTo>
                    <a:pt x="168" y="132"/>
                    <a:pt x="143" y="104"/>
                    <a:pt x="110" y="102"/>
                  </a:cubicBezTo>
                  <a:cubicBezTo>
                    <a:pt x="96" y="101"/>
                    <a:pt x="82" y="105"/>
                    <a:pt x="70" y="113"/>
                  </a:cubicBezTo>
                  <a:cubicBezTo>
                    <a:pt x="74" y="110"/>
                    <a:pt x="77" y="108"/>
                    <a:pt x="82" y="107"/>
                  </a:cubicBezTo>
                  <a:lnTo>
                    <a:pt x="82" y="107"/>
                  </a:lnTo>
                  <a:lnTo>
                    <a:pt x="81" y="219"/>
                  </a:lnTo>
                  <a:cubicBezTo>
                    <a:pt x="62" y="240"/>
                    <a:pt x="28" y="243"/>
                    <a:pt x="6" y="223"/>
                  </a:cubicBezTo>
                  <a:cubicBezTo>
                    <a:pt x="4" y="222"/>
                    <a:pt x="2" y="220"/>
                    <a:pt x="0" y="218"/>
                  </a:cubicBezTo>
                  <a:lnTo>
                    <a:pt x="0" y="218"/>
                  </a:lnTo>
                  <a:lnTo>
                    <a:pt x="0" y="104"/>
                  </a:lnTo>
                  <a:cubicBezTo>
                    <a:pt x="4" y="76"/>
                    <a:pt x="19" y="50"/>
                    <a:pt x="44" y="35"/>
                  </a:cubicBezTo>
                  <a:cubicBezTo>
                    <a:pt x="111" y="0"/>
                    <a:pt x="194" y="26"/>
                    <a:pt x="230" y="93"/>
                  </a:cubicBezTo>
                  <a:cubicBezTo>
                    <a:pt x="240" y="112"/>
                    <a:pt x="246" y="134"/>
                    <a:pt x="245" y="157"/>
                  </a:cubicBezTo>
                  <a:lnTo>
                    <a:pt x="245" y="199"/>
                  </a:lnTo>
                  <a:lnTo>
                    <a:pt x="246" y="29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675" name="Picture 251"/>
            <p:cNvPicPr>
              <a:picLocks noChangeAspect="1" noChangeArrowheads="1"/>
            </p:cNvPicPr>
            <p:nvPr/>
          </p:nvPicPr>
          <p:blipFill>
            <a:blip r:embed="rId60"/>
            <a:srcRect/>
            <a:stretch>
              <a:fillRect/>
            </a:stretch>
          </p:blipFill>
          <p:spPr bwMode="auto">
            <a:xfrm>
              <a:off x="1169" y="2528"/>
              <a:ext cx="1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76" name="Freeform 252"/>
            <p:cNvSpPr>
              <a:spLocks/>
            </p:cNvSpPr>
            <p:nvPr/>
          </p:nvSpPr>
          <p:spPr bwMode="auto">
            <a:xfrm>
              <a:off x="1178" y="2536"/>
              <a:ext cx="86" cy="129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86" y="129"/>
                </a:cxn>
                <a:cxn ang="0">
                  <a:pos x="86" y="46"/>
                </a:cxn>
                <a:cxn ang="0">
                  <a:pos x="0" y="0"/>
                </a:cxn>
                <a:cxn ang="0">
                  <a:pos x="0" y="83"/>
                </a:cxn>
              </a:cxnLst>
              <a:rect l="0" t="0" r="r" b="b"/>
              <a:pathLst>
                <a:path w="86" h="129">
                  <a:moveTo>
                    <a:pt x="0" y="83"/>
                  </a:moveTo>
                  <a:lnTo>
                    <a:pt x="86" y="129"/>
                  </a:lnTo>
                  <a:lnTo>
                    <a:pt x="86" y="46"/>
                  </a:lnTo>
                  <a:lnTo>
                    <a:pt x="0" y="0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77" name="Freeform 253"/>
            <p:cNvSpPr>
              <a:spLocks/>
            </p:cNvSpPr>
            <p:nvPr/>
          </p:nvSpPr>
          <p:spPr bwMode="auto">
            <a:xfrm>
              <a:off x="1178" y="2465"/>
              <a:ext cx="132" cy="200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443"/>
                </a:cxn>
                <a:cxn ang="0">
                  <a:pos x="230" y="576"/>
                </a:cxn>
                <a:cxn ang="0">
                  <a:pos x="355" y="505"/>
                </a:cxn>
                <a:cxn ang="0">
                  <a:pos x="355" y="265"/>
                </a:cxn>
                <a:cxn ang="0">
                  <a:pos x="300" y="234"/>
                </a:cxn>
                <a:cxn ang="0">
                  <a:pos x="299" y="138"/>
                </a:cxn>
                <a:cxn ang="0">
                  <a:pos x="156" y="2"/>
                </a:cxn>
                <a:cxn ang="0">
                  <a:pos x="98" y="16"/>
                </a:cxn>
                <a:cxn ang="0">
                  <a:pos x="98" y="16"/>
                </a:cxn>
                <a:cxn ang="0">
                  <a:pos x="54" y="85"/>
                </a:cxn>
                <a:cxn ang="0">
                  <a:pos x="54" y="85"/>
                </a:cxn>
                <a:cxn ang="0">
                  <a:pos x="54" y="173"/>
                </a:cxn>
                <a:cxn ang="0">
                  <a:pos x="0" y="204"/>
                </a:cxn>
              </a:cxnLst>
              <a:rect l="0" t="0" r="r" b="b"/>
              <a:pathLst>
                <a:path w="355" h="576">
                  <a:moveTo>
                    <a:pt x="0" y="204"/>
                  </a:moveTo>
                  <a:lnTo>
                    <a:pt x="0" y="443"/>
                  </a:lnTo>
                  <a:lnTo>
                    <a:pt x="230" y="576"/>
                  </a:lnTo>
                  <a:lnTo>
                    <a:pt x="355" y="505"/>
                  </a:lnTo>
                  <a:lnTo>
                    <a:pt x="355" y="265"/>
                  </a:lnTo>
                  <a:lnTo>
                    <a:pt x="300" y="234"/>
                  </a:lnTo>
                  <a:lnTo>
                    <a:pt x="299" y="138"/>
                  </a:lnTo>
                  <a:cubicBezTo>
                    <a:pt x="298" y="61"/>
                    <a:pt x="233" y="0"/>
                    <a:pt x="156" y="2"/>
                  </a:cubicBezTo>
                  <a:cubicBezTo>
                    <a:pt x="135" y="3"/>
                    <a:pt x="116" y="8"/>
                    <a:pt x="98" y="16"/>
                  </a:cubicBezTo>
                  <a:lnTo>
                    <a:pt x="98" y="16"/>
                  </a:lnTo>
                  <a:cubicBezTo>
                    <a:pt x="73" y="31"/>
                    <a:pt x="58" y="57"/>
                    <a:pt x="54" y="85"/>
                  </a:cubicBezTo>
                  <a:lnTo>
                    <a:pt x="54" y="85"/>
                  </a:lnTo>
                  <a:lnTo>
                    <a:pt x="54" y="173"/>
                  </a:lnTo>
                  <a:lnTo>
                    <a:pt x="0" y="204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678" name="Picture 254"/>
            <p:cNvPicPr>
              <a:picLocks noChangeAspect="1" noChangeArrowheads="1"/>
            </p:cNvPicPr>
            <p:nvPr/>
          </p:nvPicPr>
          <p:blipFill>
            <a:blip r:embed="rId61"/>
            <a:srcRect/>
            <a:stretch>
              <a:fillRect/>
            </a:stretch>
          </p:blipFill>
          <p:spPr bwMode="auto">
            <a:xfrm>
              <a:off x="1193" y="2556"/>
              <a:ext cx="54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79" name="Picture 255"/>
            <p:cNvPicPr>
              <a:picLocks noChangeAspect="1" noChangeArrowheads="1"/>
            </p:cNvPicPr>
            <p:nvPr/>
          </p:nvPicPr>
          <p:blipFill>
            <a:blip r:embed="rId62"/>
            <a:srcRect/>
            <a:stretch>
              <a:fillRect/>
            </a:stretch>
          </p:blipFill>
          <p:spPr bwMode="auto">
            <a:xfrm>
              <a:off x="1193" y="2556"/>
              <a:ext cx="54" cy="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80" name="Freeform 256"/>
            <p:cNvSpPr>
              <a:spLocks/>
            </p:cNvSpPr>
            <p:nvPr/>
          </p:nvSpPr>
          <p:spPr bwMode="auto">
            <a:xfrm>
              <a:off x="1205" y="2564"/>
              <a:ext cx="30" cy="46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1" y="1"/>
                </a:cxn>
                <a:cxn ang="0">
                  <a:pos x="28" y="21"/>
                </a:cxn>
                <a:cxn ang="0">
                  <a:pos x="19" y="45"/>
                </a:cxn>
                <a:cxn ang="0">
                  <a:pos x="3" y="25"/>
                </a:cxn>
              </a:cxnLst>
              <a:rect l="0" t="0" r="r" b="b"/>
              <a:pathLst>
                <a:path w="30" h="46">
                  <a:moveTo>
                    <a:pt x="3" y="25"/>
                  </a:moveTo>
                  <a:cubicBezTo>
                    <a:pt x="0" y="13"/>
                    <a:pt x="4" y="3"/>
                    <a:pt x="11" y="1"/>
                  </a:cubicBezTo>
                  <a:cubicBezTo>
                    <a:pt x="18" y="0"/>
                    <a:pt x="25" y="9"/>
                    <a:pt x="28" y="21"/>
                  </a:cubicBezTo>
                  <a:cubicBezTo>
                    <a:pt x="30" y="33"/>
                    <a:pt x="26" y="43"/>
                    <a:pt x="19" y="45"/>
                  </a:cubicBezTo>
                  <a:cubicBezTo>
                    <a:pt x="12" y="46"/>
                    <a:pt x="5" y="37"/>
                    <a:pt x="3" y="2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681" name="Picture 257"/>
            <p:cNvPicPr>
              <a:picLocks noChangeAspect="1" noChangeArrowheads="1"/>
            </p:cNvPicPr>
            <p:nvPr/>
          </p:nvPicPr>
          <p:blipFill>
            <a:blip r:embed="rId63"/>
            <a:srcRect/>
            <a:stretch>
              <a:fillRect/>
            </a:stretch>
          </p:blipFill>
          <p:spPr bwMode="auto">
            <a:xfrm>
              <a:off x="1205" y="2567"/>
              <a:ext cx="18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82" name="Picture 258"/>
            <p:cNvPicPr>
              <a:picLocks noChangeAspect="1" noChangeArrowheads="1"/>
            </p:cNvPicPr>
            <p:nvPr/>
          </p:nvPicPr>
          <p:blipFill>
            <a:blip r:embed="rId64"/>
            <a:srcRect/>
            <a:stretch>
              <a:fillRect/>
            </a:stretch>
          </p:blipFill>
          <p:spPr bwMode="auto">
            <a:xfrm>
              <a:off x="1205" y="2567"/>
              <a:ext cx="18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83" name="Freeform 259"/>
            <p:cNvSpPr>
              <a:spLocks/>
            </p:cNvSpPr>
            <p:nvPr/>
          </p:nvSpPr>
          <p:spPr bwMode="auto">
            <a:xfrm>
              <a:off x="1216" y="2577"/>
              <a:ext cx="6" cy="2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6" y="23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20"/>
                </a:cxn>
              </a:cxnLst>
              <a:rect l="0" t="0" r="r" b="b"/>
              <a:pathLst>
                <a:path w="6" h="23">
                  <a:moveTo>
                    <a:pt x="0" y="20"/>
                  </a:moveTo>
                  <a:lnTo>
                    <a:pt x="6" y="23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2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84" name="Freeform 260"/>
            <p:cNvSpPr>
              <a:spLocks/>
            </p:cNvSpPr>
            <p:nvPr/>
          </p:nvSpPr>
          <p:spPr bwMode="auto">
            <a:xfrm>
              <a:off x="1228" y="2494"/>
              <a:ext cx="33" cy="36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84" y="105"/>
                </a:cxn>
                <a:cxn ang="0">
                  <a:pos x="85" y="64"/>
                </a:cxn>
                <a:cxn ang="0">
                  <a:pos x="28" y="1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0" y="57"/>
                </a:cxn>
              </a:cxnLst>
              <a:rect l="0" t="0" r="r" b="b"/>
              <a:pathLst>
                <a:path w="87" h="105">
                  <a:moveTo>
                    <a:pt x="0" y="57"/>
                  </a:moveTo>
                  <a:lnTo>
                    <a:pt x="84" y="105"/>
                  </a:lnTo>
                  <a:lnTo>
                    <a:pt x="85" y="64"/>
                  </a:lnTo>
                  <a:cubicBezTo>
                    <a:pt x="87" y="31"/>
                    <a:pt x="61" y="3"/>
                    <a:pt x="28" y="1"/>
                  </a:cubicBezTo>
                  <a:cubicBezTo>
                    <a:pt x="19" y="0"/>
                    <a:pt x="9" y="2"/>
                    <a:pt x="1" y="6"/>
                  </a:cubicBezTo>
                  <a:lnTo>
                    <a:pt x="1" y="6"/>
                  </a:lnTo>
                  <a:lnTo>
                    <a:pt x="0" y="57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261"/>
          <p:cNvGrpSpPr>
            <a:grpSpLocks/>
          </p:cNvGrpSpPr>
          <p:nvPr/>
        </p:nvGrpSpPr>
        <p:grpSpPr bwMode="auto">
          <a:xfrm>
            <a:off x="2898775" y="5773738"/>
            <a:ext cx="238125" cy="342900"/>
            <a:chOff x="1169" y="2795"/>
            <a:chExt cx="150" cy="216"/>
          </a:xfrm>
        </p:grpSpPr>
        <p:pic>
          <p:nvPicPr>
            <p:cNvPr id="1127686" name="Picture 262"/>
            <p:cNvPicPr>
              <a:picLocks noChangeAspect="1" noChangeArrowheads="1"/>
            </p:cNvPicPr>
            <p:nvPr/>
          </p:nvPicPr>
          <p:blipFill>
            <a:blip r:embed="rId34"/>
            <a:srcRect/>
            <a:stretch>
              <a:fillRect/>
            </a:stretch>
          </p:blipFill>
          <p:spPr bwMode="auto">
            <a:xfrm>
              <a:off x="1253" y="2883"/>
              <a:ext cx="6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687" name="Picture 263"/>
            <p:cNvPicPr>
              <a:picLocks noChangeAspect="1" noChangeArrowheads="1"/>
            </p:cNvPicPr>
            <p:nvPr/>
          </p:nvPicPr>
          <p:blipFill>
            <a:blip r:embed="rId35"/>
            <a:srcRect/>
            <a:stretch>
              <a:fillRect/>
            </a:stretch>
          </p:blipFill>
          <p:spPr bwMode="auto">
            <a:xfrm>
              <a:off x="1253" y="2883"/>
              <a:ext cx="6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688" name="Freeform 264"/>
            <p:cNvSpPr>
              <a:spLocks/>
            </p:cNvSpPr>
            <p:nvPr/>
          </p:nvSpPr>
          <p:spPr bwMode="auto">
            <a:xfrm>
              <a:off x="1264" y="2894"/>
              <a:ext cx="46" cy="108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108"/>
                </a:cxn>
                <a:cxn ang="0">
                  <a:pos x="46" y="83"/>
                </a:cxn>
                <a:cxn ang="0">
                  <a:pos x="46" y="0"/>
                </a:cxn>
                <a:cxn ang="0">
                  <a:pos x="0" y="25"/>
                </a:cxn>
              </a:cxnLst>
              <a:rect l="0" t="0" r="r" b="b"/>
              <a:pathLst>
                <a:path w="46" h="108">
                  <a:moveTo>
                    <a:pt x="0" y="25"/>
                  </a:moveTo>
                  <a:lnTo>
                    <a:pt x="0" y="108"/>
                  </a:lnTo>
                  <a:lnTo>
                    <a:pt x="46" y="83"/>
                  </a:lnTo>
                  <a:lnTo>
                    <a:pt x="46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rnd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89" name="Rectangle 265"/>
            <p:cNvSpPr>
              <a:spLocks noChangeArrowheads="1"/>
            </p:cNvSpPr>
            <p:nvPr/>
          </p:nvSpPr>
          <p:spPr bwMode="auto">
            <a:xfrm>
              <a:off x="1169" y="2839"/>
              <a:ext cx="150" cy="6"/>
            </a:xfrm>
            <a:prstGeom prst="rect">
              <a:avLst/>
            </a:prstGeom>
            <a:solidFill>
              <a:srgbClr val="FE080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90" name="Rectangle 266"/>
            <p:cNvSpPr>
              <a:spLocks noChangeArrowheads="1"/>
            </p:cNvSpPr>
            <p:nvPr/>
          </p:nvSpPr>
          <p:spPr bwMode="auto">
            <a:xfrm>
              <a:off x="1169" y="2845"/>
              <a:ext cx="150" cy="5"/>
            </a:xfrm>
            <a:prstGeom prst="rect">
              <a:avLst/>
            </a:prstGeom>
            <a:solidFill>
              <a:srgbClr val="E0D8D8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91" name="Rectangle 267"/>
            <p:cNvSpPr>
              <a:spLocks noChangeArrowheads="1"/>
            </p:cNvSpPr>
            <p:nvPr/>
          </p:nvSpPr>
          <p:spPr bwMode="auto">
            <a:xfrm>
              <a:off x="1169" y="2850"/>
              <a:ext cx="150" cy="6"/>
            </a:xfrm>
            <a:prstGeom prst="rect">
              <a:avLst/>
            </a:prstGeom>
            <a:solidFill>
              <a:srgbClr val="E2C9C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92" name="Rectangle 268"/>
            <p:cNvSpPr>
              <a:spLocks noChangeArrowheads="1"/>
            </p:cNvSpPr>
            <p:nvPr/>
          </p:nvSpPr>
          <p:spPr bwMode="auto">
            <a:xfrm>
              <a:off x="1169" y="2856"/>
              <a:ext cx="150" cy="5"/>
            </a:xfrm>
            <a:prstGeom prst="rect">
              <a:avLst/>
            </a:prstGeom>
            <a:solidFill>
              <a:srgbClr val="E4B9B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93" name="Rectangle 269"/>
            <p:cNvSpPr>
              <a:spLocks noChangeArrowheads="1"/>
            </p:cNvSpPr>
            <p:nvPr/>
          </p:nvSpPr>
          <p:spPr bwMode="auto">
            <a:xfrm>
              <a:off x="1169" y="2861"/>
              <a:ext cx="150" cy="6"/>
            </a:xfrm>
            <a:prstGeom prst="rect">
              <a:avLst/>
            </a:prstGeom>
            <a:solidFill>
              <a:srgbClr val="E7AAAA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94" name="Rectangle 270"/>
            <p:cNvSpPr>
              <a:spLocks noChangeArrowheads="1"/>
            </p:cNvSpPr>
            <p:nvPr/>
          </p:nvSpPr>
          <p:spPr bwMode="auto">
            <a:xfrm>
              <a:off x="1169" y="2867"/>
              <a:ext cx="150" cy="5"/>
            </a:xfrm>
            <a:prstGeom prst="rect">
              <a:avLst/>
            </a:prstGeom>
            <a:solidFill>
              <a:srgbClr val="E99B9B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95" name="Rectangle 271"/>
            <p:cNvSpPr>
              <a:spLocks noChangeArrowheads="1"/>
            </p:cNvSpPr>
            <p:nvPr/>
          </p:nvSpPr>
          <p:spPr bwMode="auto">
            <a:xfrm>
              <a:off x="1169" y="2872"/>
              <a:ext cx="150" cy="6"/>
            </a:xfrm>
            <a:prstGeom prst="rect">
              <a:avLst/>
            </a:prstGeom>
            <a:solidFill>
              <a:srgbClr val="EB8C8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96" name="Rectangle 272"/>
            <p:cNvSpPr>
              <a:spLocks noChangeArrowheads="1"/>
            </p:cNvSpPr>
            <p:nvPr/>
          </p:nvSpPr>
          <p:spPr bwMode="auto">
            <a:xfrm>
              <a:off x="1169" y="2878"/>
              <a:ext cx="150" cy="5"/>
            </a:xfrm>
            <a:prstGeom prst="rect">
              <a:avLst/>
            </a:prstGeom>
            <a:solidFill>
              <a:srgbClr val="ED7D7D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97" name="Rectangle 273"/>
            <p:cNvSpPr>
              <a:spLocks noChangeArrowheads="1"/>
            </p:cNvSpPr>
            <p:nvPr/>
          </p:nvSpPr>
          <p:spPr bwMode="auto">
            <a:xfrm>
              <a:off x="1169" y="2883"/>
              <a:ext cx="150" cy="6"/>
            </a:xfrm>
            <a:prstGeom prst="rect">
              <a:avLst/>
            </a:prstGeom>
            <a:solidFill>
              <a:srgbClr val="EF6F6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98" name="Rectangle 274"/>
            <p:cNvSpPr>
              <a:spLocks noChangeArrowheads="1"/>
            </p:cNvSpPr>
            <p:nvPr/>
          </p:nvSpPr>
          <p:spPr bwMode="auto">
            <a:xfrm>
              <a:off x="1169" y="2889"/>
              <a:ext cx="150" cy="6"/>
            </a:xfrm>
            <a:prstGeom prst="rect">
              <a:avLst/>
            </a:prstGeom>
            <a:solidFill>
              <a:srgbClr val="F1606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699" name="Rectangle 275"/>
            <p:cNvSpPr>
              <a:spLocks noChangeArrowheads="1"/>
            </p:cNvSpPr>
            <p:nvPr/>
          </p:nvSpPr>
          <p:spPr bwMode="auto">
            <a:xfrm>
              <a:off x="1169" y="2895"/>
              <a:ext cx="150" cy="5"/>
            </a:xfrm>
            <a:prstGeom prst="rect">
              <a:avLst/>
            </a:prstGeom>
            <a:solidFill>
              <a:srgbClr val="F4505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00" name="Rectangle 276"/>
            <p:cNvSpPr>
              <a:spLocks noChangeArrowheads="1"/>
            </p:cNvSpPr>
            <p:nvPr/>
          </p:nvSpPr>
          <p:spPr bwMode="auto">
            <a:xfrm>
              <a:off x="1169" y="2900"/>
              <a:ext cx="150" cy="6"/>
            </a:xfrm>
            <a:prstGeom prst="rect">
              <a:avLst/>
            </a:prstGeom>
            <a:solidFill>
              <a:srgbClr val="F6414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01" name="Rectangle 277"/>
            <p:cNvSpPr>
              <a:spLocks noChangeArrowheads="1"/>
            </p:cNvSpPr>
            <p:nvPr/>
          </p:nvSpPr>
          <p:spPr bwMode="auto">
            <a:xfrm>
              <a:off x="1169" y="2906"/>
              <a:ext cx="150" cy="5"/>
            </a:xfrm>
            <a:prstGeom prst="rect">
              <a:avLst/>
            </a:prstGeom>
            <a:solidFill>
              <a:srgbClr val="F83232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02" name="Rectangle 278"/>
            <p:cNvSpPr>
              <a:spLocks noChangeArrowheads="1"/>
            </p:cNvSpPr>
            <p:nvPr/>
          </p:nvSpPr>
          <p:spPr bwMode="auto">
            <a:xfrm>
              <a:off x="1169" y="2911"/>
              <a:ext cx="150" cy="6"/>
            </a:xfrm>
            <a:prstGeom prst="rect">
              <a:avLst/>
            </a:prstGeom>
            <a:solidFill>
              <a:srgbClr val="FA2323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03" name="Rectangle 279"/>
            <p:cNvSpPr>
              <a:spLocks noChangeArrowheads="1"/>
            </p:cNvSpPr>
            <p:nvPr/>
          </p:nvSpPr>
          <p:spPr bwMode="auto">
            <a:xfrm>
              <a:off x="1169" y="2917"/>
              <a:ext cx="150" cy="5"/>
            </a:xfrm>
            <a:prstGeom prst="rect">
              <a:avLst/>
            </a:prstGeom>
            <a:solidFill>
              <a:srgbClr val="FC1414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04" name="Freeform 280"/>
            <p:cNvSpPr>
              <a:spLocks/>
            </p:cNvSpPr>
            <p:nvPr/>
          </p:nvSpPr>
          <p:spPr bwMode="auto">
            <a:xfrm>
              <a:off x="1178" y="2848"/>
              <a:ext cx="132" cy="71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86" y="71"/>
                </a:cxn>
                <a:cxn ang="0">
                  <a:pos x="132" y="46"/>
                </a:cxn>
                <a:cxn ang="0">
                  <a:pos x="46" y="0"/>
                </a:cxn>
                <a:cxn ang="0">
                  <a:pos x="0" y="24"/>
                </a:cxn>
              </a:cxnLst>
              <a:rect l="0" t="0" r="r" b="b"/>
              <a:pathLst>
                <a:path w="132" h="71">
                  <a:moveTo>
                    <a:pt x="0" y="24"/>
                  </a:moveTo>
                  <a:lnTo>
                    <a:pt x="86" y="71"/>
                  </a:lnTo>
                  <a:lnTo>
                    <a:pt x="132" y="46"/>
                  </a:lnTo>
                  <a:lnTo>
                    <a:pt x="46" y="0"/>
                  </a:lnTo>
                  <a:lnTo>
                    <a:pt x="0" y="24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705" name="Picture 281"/>
            <p:cNvPicPr>
              <a:picLocks noChangeAspect="1" noChangeArrowheads="1"/>
            </p:cNvPicPr>
            <p:nvPr/>
          </p:nvPicPr>
          <p:blipFill>
            <a:blip r:embed="rId36"/>
            <a:srcRect/>
            <a:stretch>
              <a:fillRect/>
            </a:stretch>
          </p:blipFill>
          <p:spPr bwMode="auto">
            <a:xfrm>
              <a:off x="1187" y="2795"/>
              <a:ext cx="1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706" name="Picture 282"/>
            <p:cNvPicPr>
              <a:picLocks noChangeAspect="1" noChangeArrowheads="1"/>
            </p:cNvPicPr>
            <p:nvPr/>
          </p:nvPicPr>
          <p:blipFill>
            <a:blip r:embed="rId37"/>
            <a:srcRect/>
            <a:stretch>
              <a:fillRect/>
            </a:stretch>
          </p:blipFill>
          <p:spPr bwMode="auto">
            <a:xfrm>
              <a:off x="1187" y="2795"/>
              <a:ext cx="10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707" name="Freeform 283"/>
            <p:cNvSpPr>
              <a:spLocks/>
            </p:cNvSpPr>
            <p:nvPr/>
          </p:nvSpPr>
          <p:spPr bwMode="auto">
            <a:xfrm>
              <a:off x="1198" y="2795"/>
              <a:ext cx="92" cy="110"/>
            </a:xfrm>
            <a:custGeom>
              <a:avLst/>
              <a:gdLst/>
              <a:ahLst/>
              <a:cxnLst>
                <a:cxn ang="0">
                  <a:pos x="246" y="291"/>
                </a:cxn>
                <a:cxn ang="0">
                  <a:pos x="168" y="296"/>
                </a:cxn>
                <a:cxn ang="0">
                  <a:pos x="165" y="293"/>
                </a:cxn>
                <a:cxn ang="0">
                  <a:pos x="166" y="165"/>
                </a:cxn>
                <a:cxn ang="0">
                  <a:pos x="110" y="101"/>
                </a:cxn>
                <a:cxn ang="0">
                  <a:pos x="70" y="112"/>
                </a:cxn>
                <a:cxn ang="0">
                  <a:pos x="82" y="106"/>
                </a:cxn>
                <a:cxn ang="0">
                  <a:pos x="82" y="106"/>
                </a:cxn>
                <a:cxn ang="0">
                  <a:pos x="81" y="218"/>
                </a:cxn>
                <a:cxn ang="0">
                  <a:pos x="6" y="223"/>
                </a:cxn>
                <a:cxn ang="0">
                  <a:pos x="0" y="217"/>
                </a:cxn>
                <a:cxn ang="0">
                  <a:pos x="0" y="217"/>
                </a:cxn>
                <a:cxn ang="0">
                  <a:pos x="0" y="103"/>
                </a:cxn>
                <a:cxn ang="0">
                  <a:pos x="44" y="35"/>
                </a:cxn>
                <a:cxn ang="0">
                  <a:pos x="230" y="92"/>
                </a:cxn>
                <a:cxn ang="0">
                  <a:pos x="245" y="156"/>
                </a:cxn>
                <a:cxn ang="0">
                  <a:pos x="245" y="198"/>
                </a:cxn>
                <a:cxn ang="0">
                  <a:pos x="246" y="291"/>
                </a:cxn>
              </a:cxnLst>
              <a:rect l="0" t="0" r="r" b="b"/>
              <a:pathLst>
                <a:path w="246" h="316">
                  <a:moveTo>
                    <a:pt x="246" y="291"/>
                  </a:moveTo>
                  <a:cubicBezTo>
                    <a:pt x="226" y="313"/>
                    <a:pt x="191" y="316"/>
                    <a:pt x="168" y="296"/>
                  </a:cubicBezTo>
                  <a:cubicBezTo>
                    <a:pt x="167" y="295"/>
                    <a:pt x="166" y="294"/>
                    <a:pt x="165" y="293"/>
                  </a:cubicBezTo>
                  <a:cubicBezTo>
                    <a:pt x="165" y="250"/>
                    <a:pt x="165" y="207"/>
                    <a:pt x="166" y="165"/>
                  </a:cubicBezTo>
                  <a:cubicBezTo>
                    <a:pt x="168" y="132"/>
                    <a:pt x="143" y="103"/>
                    <a:pt x="110" y="101"/>
                  </a:cubicBezTo>
                  <a:cubicBezTo>
                    <a:pt x="96" y="100"/>
                    <a:pt x="82" y="104"/>
                    <a:pt x="70" y="112"/>
                  </a:cubicBezTo>
                  <a:cubicBezTo>
                    <a:pt x="74" y="109"/>
                    <a:pt x="77" y="107"/>
                    <a:pt x="82" y="106"/>
                  </a:cubicBezTo>
                  <a:lnTo>
                    <a:pt x="82" y="106"/>
                  </a:lnTo>
                  <a:lnTo>
                    <a:pt x="81" y="218"/>
                  </a:lnTo>
                  <a:cubicBezTo>
                    <a:pt x="62" y="240"/>
                    <a:pt x="28" y="242"/>
                    <a:pt x="6" y="223"/>
                  </a:cubicBezTo>
                  <a:cubicBezTo>
                    <a:pt x="4" y="221"/>
                    <a:pt x="2" y="219"/>
                    <a:pt x="0" y="217"/>
                  </a:cubicBezTo>
                  <a:lnTo>
                    <a:pt x="0" y="217"/>
                  </a:lnTo>
                  <a:lnTo>
                    <a:pt x="0" y="103"/>
                  </a:lnTo>
                  <a:cubicBezTo>
                    <a:pt x="4" y="75"/>
                    <a:pt x="19" y="50"/>
                    <a:pt x="44" y="35"/>
                  </a:cubicBezTo>
                  <a:cubicBezTo>
                    <a:pt x="111" y="0"/>
                    <a:pt x="194" y="25"/>
                    <a:pt x="230" y="92"/>
                  </a:cubicBezTo>
                  <a:cubicBezTo>
                    <a:pt x="240" y="112"/>
                    <a:pt x="246" y="134"/>
                    <a:pt x="245" y="156"/>
                  </a:cubicBezTo>
                  <a:lnTo>
                    <a:pt x="245" y="198"/>
                  </a:lnTo>
                  <a:lnTo>
                    <a:pt x="246" y="29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708" name="Picture 284"/>
            <p:cNvPicPr>
              <a:picLocks noChangeAspect="1" noChangeArrowheads="1"/>
            </p:cNvPicPr>
            <p:nvPr/>
          </p:nvPicPr>
          <p:blipFill>
            <a:blip r:embed="rId38"/>
            <a:srcRect/>
            <a:stretch>
              <a:fillRect/>
            </a:stretch>
          </p:blipFill>
          <p:spPr bwMode="auto">
            <a:xfrm>
              <a:off x="1169" y="2867"/>
              <a:ext cx="1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709" name="Picture 285"/>
            <p:cNvPicPr>
              <a:picLocks noChangeAspect="1" noChangeArrowheads="1"/>
            </p:cNvPicPr>
            <p:nvPr/>
          </p:nvPicPr>
          <p:blipFill>
            <a:blip r:embed="rId39"/>
            <a:srcRect/>
            <a:stretch>
              <a:fillRect/>
            </a:stretch>
          </p:blipFill>
          <p:spPr bwMode="auto">
            <a:xfrm>
              <a:off x="1169" y="2867"/>
              <a:ext cx="102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710" name="Freeform 286"/>
            <p:cNvSpPr>
              <a:spLocks/>
            </p:cNvSpPr>
            <p:nvPr/>
          </p:nvSpPr>
          <p:spPr bwMode="auto">
            <a:xfrm>
              <a:off x="1178" y="2872"/>
              <a:ext cx="86" cy="13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86" y="130"/>
                </a:cxn>
                <a:cxn ang="0">
                  <a:pos x="86" y="47"/>
                </a:cxn>
                <a:cxn ang="0">
                  <a:pos x="0" y="0"/>
                </a:cxn>
                <a:cxn ang="0">
                  <a:pos x="0" y="84"/>
                </a:cxn>
              </a:cxnLst>
              <a:rect l="0" t="0" r="r" b="b"/>
              <a:pathLst>
                <a:path w="86" h="130">
                  <a:moveTo>
                    <a:pt x="0" y="84"/>
                  </a:moveTo>
                  <a:lnTo>
                    <a:pt x="86" y="130"/>
                  </a:lnTo>
                  <a:lnTo>
                    <a:pt x="86" y="47"/>
                  </a:lnTo>
                  <a:lnTo>
                    <a:pt x="0" y="0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11" name="Freeform 287"/>
            <p:cNvSpPr>
              <a:spLocks/>
            </p:cNvSpPr>
            <p:nvPr/>
          </p:nvSpPr>
          <p:spPr bwMode="auto">
            <a:xfrm>
              <a:off x="1178" y="2802"/>
              <a:ext cx="132" cy="200"/>
            </a:xfrm>
            <a:custGeom>
              <a:avLst/>
              <a:gdLst/>
              <a:ahLst/>
              <a:cxnLst>
                <a:cxn ang="0">
                  <a:pos x="0" y="203"/>
                </a:cxn>
                <a:cxn ang="0">
                  <a:pos x="0" y="443"/>
                </a:cxn>
                <a:cxn ang="0">
                  <a:pos x="230" y="576"/>
                </a:cxn>
                <a:cxn ang="0">
                  <a:pos x="355" y="504"/>
                </a:cxn>
                <a:cxn ang="0">
                  <a:pos x="355" y="265"/>
                </a:cxn>
                <a:cxn ang="0">
                  <a:pos x="300" y="234"/>
                </a:cxn>
                <a:cxn ang="0">
                  <a:pos x="299" y="137"/>
                </a:cxn>
                <a:cxn ang="0">
                  <a:pos x="156" y="2"/>
                </a:cxn>
                <a:cxn ang="0">
                  <a:pos x="98" y="16"/>
                </a:cxn>
                <a:cxn ang="0">
                  <a:pos x="98" y="16"/>
                </a:cxn>
                <a:cxn ang="0">
                  <a:pos x="54" y="84"/>
                </a:cxn>
                <a:cxn ang="0">
                  <a:pos x="54" y="84"/>
                </a:cxn>
                <a:cxn ang="0">
                  <a:pos x="54" y="172"/>
                </a:cxn>
                <a:cxn ang="0">
                  <a:pos x="0" y="203"/>
                </a:cxn>
              </a:cxnLst>
              <a:rect l="0" t="0" r="r" b="b"/>
              <a:pathLst>
                <a:path w="355" h="576">
                  <a:moveTo>
                    <a:pt x="0" y="203"/>
                  </a:moveTo>
                  <a:lnTo>
                    <a:pt x="0" y="443"/>
                  </a:lnTo>
                  <a:lnTo>
                    <a:pt x="230" y="576"/>
                  </a:lnTo>
                  <a:lnTo>
                    <a:pt x="355" y="504"/>
                  </a:lnTo>
                  <a:lnTo>
                    <a:pt x="355" y="265"/>
                  </a:lnTo>
                  <a:lnTo>
                    <a:pt x="300" y="234"/>
                  </a:lnTo>
                  <a:lnTo>
                    <a:pt x="299" y="137"/>
                  </a:lnTo>
                  <a:cubicBezTo>
                    <a:pt x="298" y="61"/>
                    <a:pt x="233" y="0"/>
                    <a:pt x="156" y="2"/>
                  </a:cubicBezTo>
                  <a:cubicBezTo>
                    <a:pt x="135" y="2"/>
                    <a:pt x="116" y="7"/>
                    <a:pt x="98" y="16"/>
                  </a:cubicBezTo>
                  <a:lnTo>
                    <a:pt x="98" y="16"/>
                  </a:lnTo>
                  <a:cubicBezTo>
                    <a:pt x="73" y="31"/>
                    <a:pt x="58" y="56"/>
                    <a:pt x="54" y="84"/>
                  </a:cubicBezTo>
                  <a:lnTo>
                    <a:pt x="54" y="84"/>
                  </a:lnTo>
                  <a:lnTo>
                    <a:pt x="54" y="172"/>
                  </a:lnTo>
                  <a:lnTo>
                    <a:pt x="0" y="203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712" name="Picture 288"/>
            <p:cNvPicPr>
              <a:picLocks noChangeAspect="1" noChangeArrowheads="1"/>
            </p:cNvPicPr>
            <p:nvPr/>
          </p:nvPicPr>
          <p:blipFill>
            <a:blip r:embed="rId40"/>
            <a:srcRect/>
            <a:stretch>
              <a:fillRect/>
            </a:stretch>
          </p:blipFill>
          <p:spPr bwMode="auto">
            <a:xfrm>
              <a:off x="1193" y="2889"/>
              <a:ext cx="5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713" name="Picture 289"/>
            <p:cNvPicPr>
              <a:picLocks noChangeAspect="1" noChangeArrowheads="1"/>
            </p:cNvPicPr>
            <p:nvPr/>
          </p:nvPicPr>
          <p:blipFill>
            <a:blip r:embed="rId41"/>
            <a:srcRect/>
            <a:stretch>
              <a:fillRect/>
            </a:stretch>
          </p:blipFill>
          <p:spPr bwMode="auto">
            <a:xfrm>
              <a:off x="1193" y="2889"/>
              <a:ext cx="54" cy="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714" name="Freeform 290"/>
            <p:cNvSpPr>
              <a:spLocks/>
            </p:cNvSpPr>
            <p:nvPr/>
          </p:nvSpPr>
          <p:spPr bwMode="auto">
            <a:xfrm>
              <a:off x="1205" y="2901"/>
              <a:ext cx="30" cy="45"/>
            </a:xfrm>
            <a:custGeom>
              <a:avLst/>
              <a:gdLst/>
              <a:ahLst/>
              <a:cxnLst>
                <a:cxn ang="0">
                  <a:pos x="3" y="25"/>
                </a:cxn>
                <a:cxn ang="0">
                  <a:pos x="11" y="1"/>
                </a:cxn>
                <a:cxn ang="0">
                  <a:pos x="28" y="21"/>
                </a:cxn>
                <a:cxn ang="0">
                  <a:pos x="19" y="44"/>
                </a:cxn>
                <a:cxn ang="0">
                  <a:pos x="3" y="25"/>
                </a:cxn>
              </a:cxnLst>
              <a:rect l="0" t="0" r="r" b="b"/>
              <a:pathLst>
                <a:path w="30" h="45">
                  <a:moveTo>
                    <a:pt x="3" y="25"/>
                  </a:moveTo>
                  <a:cubicBezTo>
                    <a:pt x="0" y="13"/>
                    <a:pt x="4" y="2"/>
                    <a:pt x="11" y="1"/>
                  </a:cubicBezTo>
                  <a:cubicBezTo>
                    <a:pt x="18" y="0"/>
                    <a:pt x="25" y="8"/>
                    <a:pt x="28" y="21"/>
                  </a:cubicBezTo>
                  <a:cubicBezTo>
                    <a:pt x="30" y="32"/>
                    <a:pt x="26" y="43"/>
                    <a:pt x="19" y="44"/>
                  </a:cubicBezTo>
                  <a:cubicBezTo>
                    <a:pt x="12" y="45"/>
                    <a:pt x="5" y="37"/>
                    <a:pt x="3" y="25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127715" name="Picture 291"/>
            <p:cNvPicPr>
              <a:picLocks noChangeAspect="1" noChangeArrowheads="1"/>
            </p:cNvPicPr>
            <p:nvPr/>
          </p:nvPicPr>
          <p:blipFill>
            <a:blip r:embed="rId42"/>
            <a:srcRect/>
            <a:stretch>
              <a:fillRect/>
            </a:stretch>
          </p:blipFill>
          <p:spPr bwMode="auto">
            <a:xfrm>
              <a:off x="1205" y="2906"/>
              <a:ext cx="18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7716" name="Picture 292"/>
            <p:cNvPicPr>
              <a:picLocks noChangeAspect="1" noChangeArrowheads="1"/>
            </p:cNvPicPr>
            <p:nvPr/>
          </p:nvPicPr>
          <p:blipFill>
            <a:blip r:embed="rId43"/>
            <a:srcRect/>
            <a:stretch>
              <a:fillRect/>
            </a:stretch>
          </p:blipFill>
          <p:spPr bwMode="auto">
            <a:xfrm>
              <a:off x="1205" y="2906"/>
              <a:ext cx="18" cy="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717" name="Freeform 293"/>
            <p:cNvSpPr>
              <a:spLocks/>
            </p:cNvSpPr>
            <p:nvPr/>
          </p:nvSpPr>
          <p:spPr bwMode="auto">
            <a:xfrm>
              <a:off x="1216" y="2913"/>
              <a:ext cx="6" cy="24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6" y="24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21"/>
                </a:cxn>
              </a:cxnLst>
              <a:rect l="0" t="0" r="r" b="b"/>
              <a:pathLst>
                <a:path w="6" h="24">
                  <a:moveTo>
                    <a:pt x="0" y="21"/>
                  </a:moveTo>
                  <a:lnTo>
                    <a:pt x="6" y="24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21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18" name="Freeform 294"/>
            <p:cNvSpPr>
              <a:spLocks/>
            </p:cNvSpPr>
            <p:nvPr/>
          </p:nvSpPr>
          <p:spPr bwMode="auto">
            <a:xfrm>
              <a:off x="1228" y="2830"/>
              <a:ext cx="33" cy="3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84" y="105"/>
                </a:cxn>
                <a:cxn ang="0">
                  <a:pos x="85" y="64"/>
                </a:cxn>
                <a:cxn ang="0">
                  <a:pos x="28" y="0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6"/>
                </a:cxn>
              </a:cxnLst>
              <a:rect l="0" t="0" r="r" b="b"/>
              <a:pathLst>
                <a:path w="87" h="105">
                  <a:moveTo>
                    <a:pt x="0" y="56"/>
                  </a:moveTo>
                  <a:lnTo>
                    <a:pt x="84" y="105"/>
                  </a:lnTo>
                  <a:lnTo>
                    <a:pt x="85" y="64"/>
                  </a:lnTo>
                  <a:cubicBezTo>
                    <a:pt x="87" y="31"/>
                    <a:pt x="61" y="2"/>
                    <a:pt x="28" y="0"/>
                  </a:cubicBezTo>
                  <a:cubicBezTo>
                    <a:pt x="19" y="0"/>
                    <a:pt x="9" y="1"/>
                    <a:pt x="1" y="5"/>
                  </a:cubicBezTo>
                  <a:lnTo>
                    <a:pt x="1" y="5"/>
                  </a:lnTo>
                  <a:lnTo>
                    <a:pt x="0" y="56"/>
                  </a:lnTo>
                  <a:close/>
                </a:path>
              </a:pathLst>
            </a:custGeom>
            <a:noFill/>
            <a:ln w="19050" cap="rnd">
              <a:solidFill>
                <a:srgbClr val="4677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719" name="Rectangle 295"/>
          <p:cNvSpPr>
            <a:spLocks noChangeArrowheads="1"/>
          </p:cNvSpPr>
          <p:nvPr/>
        </p:nvSpPr>
        <p:spPr bwMode="auto">
          <a:xfrm>
            <a:off x="3213100" y="5829300"/>
            <a:ext cx="923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1" dirty="0">
                <a:latin typeface="Arial" pitchFamily="-109" charset="0"/>
              </a:rPr>
              <a:t>Not </a:t>
            </a:r>
            <a:r>
              <a:rPr lang="en-US" sz="1000" b="1" dirty="0" err="1">
                <a:latin typeface="Arial" pitchFamily="-109" charset="0"/>
              </a:rPr>
              <a:t>deletable</a:t>
            </a:r>
            <a:endParaRPr lang="en-US" sz="1000" b="1" dirty="0">
              <a:latin typeface="Arial" pitchFamily="-109" charset="0"/>
            </a:endParaRPr>
          </a:p>
        </p:txBody>
      </p:sp>
      <p:sp>
        <p:nvSpPr>
          <p:cNvPr id="1127720" name="Rectangle 296"/>
          <p:cNvSpPr>
            <a:spLocks noChangeArrowheads="1"/>
          </p:cNvSpPr>
          <p:nvPr/>
        </p:nvSpPr>
        <p:spPr bwMode="auto">
          <a:xfrm>
            <a:off x="3213100" y="6194425"/>
            <a:ext cx="108786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1" dirty="0">
                <a:latin typeface="Arial" pitchFamily="-109" charset="0"/>
              </a:rPr>
              <a:t>Not </a:t>
            </a:r>
            <a:r>
              <a:rPr lang="en-US" sz="1000" b="1" dirty="0" err="1">
                <a:latin typeface="Arial" pitchFamily="-109" charset="0"/>
              </a:rPr>
              <a:t>versionable</a:t>
            </a:r>
            <a:endParaRPr lang="en-US" sz="1000" b="1" dirty="0">
              <a:latin typeface="Arial" pitchFamily="-109" charset="0"/>
            </a:endParaRPr>
          </a:p>
        </p:txBody>
      </p:sp>
      <p:sp>
        <p:nvSpPr>
          <p:cNvPr id="1127721" name="Rectangle 297"/>
          <p:cNvSpPr>
            <a:spLocks noChangeArrowheads="1"/>
          </p:cNvSpPr>
          <p:nvPr/>
        </p:nvSpPr>
        <p:spPr bwMode="auto">
          <a:xfrm>
            <a:off x="3213100" y="6499225"/>
            <a:ext cx="10189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1" dirty="0">
                <a:latin typeface="Arial" pitchFamily="-109" charset="0"/>
              </a:rPr>
              <a:t>Not</a:t>
            </a:r>
            <a:r>
              <a:rPr lang="en-US" sz="1000" b="1" dirty="0" smtClean="0">
                <a:latin typeface="Arial" pitchFamily="-109" charset="0"/>
              </a:rPr>
              <a:t> modifiable</a:t>
            </a:r>
            <a:endParaRPr lang="en-US" sz="1000" b="1" dirty="0">
              <a:latin typeface="Arial" pitchFamily="-109" charset="0"/>
            </a:endParaRPr>
          </a:p>
        </p:txBody>
      </p:sp>
      <p:sp>
        <p:nvSpPr>
          <p:cNvPr id="1127722" name="Rectangle 298"/>
          <p:cNvSpPr>
            <a:spLocks noChangeArrowheads="1"/>
          </p:cNvSpPr>
          <p:nvPr/>
        </p:nvSpPr>
        <p:spPr bwMode="auto">
          <a:xfrm>
            <a:off x="2789238" y="5267325"/>
            <a:ext cx="2176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1" dirty="0">
                <a:latin typeface="Arial" pitchFamily="-109" charset="0"/>
              </a:rPr>
              <a:t>Maturity status of the PLM object</a:t>
            </a:r>
          </a:p>
        </p:txBody>
      </p:sp>
      <p:sp>
        <p:nvSpPr>
          <p:cNvPr id="1127723" name="Oval 299"/>
          <p:cNvSpPr>
            <a:spLocks noChangeArrowheads="1"/>
          </p:cNvSpPr>
          <p:nvPr/>
        </p:nvSpPr>
        <p:spPr bwMode="auto">
          <a:xfrm>
            <a:off x="5103813" y="5281613"/>
            <a:ext cx="330200" cy="2667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Ins="36576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724" name="Rectangle 300"/>
          <p:cNvSpPr>
            <a:spLocks noChangeArrowheads="1"/>
          </p:cNvSpPr>
          <p:nvPr/>
        </p:nvSpPr>
        <p:spPr bwMode="auto">
          <a:xfrm>
            <a:off x="5524500" y="5248275"/>
            <a:ext cx="106061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1" dirty="0">
                <a:latin typeface="Arial" pitchFamily="-109" charset="0"/>
              </a:rPr>
              <a:t>Current Project</a:t>
            </a:r>
          </a:p>
        </p:txBody>
      </p:sp>
      <p:sp>
        <p:nvSpPr>
          <p:cNvPr id="1127725" name="Rectangle 301"/>
          <p:cNvSpPr>
            <a:spLocks noChangeArrowheads="1"/>
          </p:cNvSpPr>
          <p:nvPr/>
        </p:nvSpPr>
        <p:spPr bwMode="auto">
          <a:xfrm>
            <a:off x="5749925" y="6124575"/>
            <a:ext cx="67589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1" dirty="0">
                <a:latin typeface="Arial" pitchFamily="-109" charset="0"/>
              </a:rPr>
              <a:t>Designer</a:t>
            </a:r>
          </a:p>
        </p:txBody>
      </p:sp>
      <p:sp>
        <p:nvSpPr>
          <p:cNvPr id="1127726" name="Rectangle 302"/>
          <p:cNvSpPr>
            <a:spLocks noChangeArrowheads="1"/>
          </p:cNvSpPr>
          <p:nvPr/>
        </p:nvSpPr>
        <p:spPr bwMode="auto">
          <a:xfrm>
            <a:off x="5734050" y="5818188"/>
            <a:ext cx="9163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1" dirty="0">
                <a:latin typeface="Arial" pitchFamily="-109" charset="0"/>
              </a:rPr>
              <a:t>Team Leader</a:t>
            </a:r>
          </a:p>
        </p:txBody>
      </p:sp>
      <p:sp>
        <p:nvSpPr>
          <p:cNvPr id="1127727" name="Rectangle 303"/>
          <p:cNvSpPr>
            <a:spLocks noChangeArrowheads="1"/>
          </p:cNvSpPr>
          <p:nvPr/>
        </p:nvSpPr>
        <p:spPr bwMode="auto">
          <a:xfrm>
            <a:off x="5734050" y="6423025"/>
            <a:ext cx="10128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b="1" dirty="0">
                <a:latin typeface="Arial" pitchFamily="-109" charset="0"/>
              </a:rPr>
              <a:t>Reviewer</a:t>
            </a:r>
          </a:p>
        </p:txBody>
      </p:sp>
      <p:sp>
        <p:nvSpPr>
          <p:cNvPr id="1127728" name="Rectangle 304"/>
          <p:cNvSpPr>
            <a:spLocks noChangeArrowheads="1"/>
          </p:cNvSpPr>
          <p:nvPr/>
        </p:nvSpPr>
        <p:spPr bwMode="auto">
          <a:xfrm>
            <a:off x="5499100" y="5524500"/>
            <a:ext cx="473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Arial" pitchFamily="-109" charset="0"/>
              </a:rPr>
              <a:t>Roles</a:t>
            </a:r>
          </a:p>
        </p:txBody>
      </p:sp>
      <p:pic>
        <p:nvPicPr>
          <p:cNvPr id="1127729" name="Picture 305"/>
          <p:cNvPicPr>
            <a:picLocks noChangeAspect="1" noChangeArrowheads="1"/>
          </p:cNvPicPr>
          <p:nvPr/>
        </p:nvPicPr>
        <p:blipFill>
          <a:blip r:embed="rId44">
            <a:alphaModFix amt="50000"/>
          </a:blip>
          <a:srcRect/>
          <a:stretch>
            <a:fillRect/>
          </a:stretch>
        </p:blipFill>
        <p:spPr bwMode="auto">
          <a:xfrm>
            <a:off x="5422900" y="5870575"/>
            <a:ext cx="3111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730" name="Picture 306"/>
          <p:cNvPicPr>
            <a:picLocks noChangeAspect="1" noChangeArrowheads="1"/>
          </p:cNvPicPr>
          <p:nvPr/>
        </p:nvPicPr>
        <p:blipFill>
          <a:blip r:embed="rId46">
            <a:alphaModFix amt="50000"/>
          </a:blip>
          <a:srcRect/>
          <a:stretch>
            <a:fillRect/>
          </a:stretch>
        </p:blipFill>
        <p:spPr bwMode="auto">
          <a:xfrm>
            <a:off x="5427663" y="6156325"/>
            <a:ext cx="3016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731" name="Picture 307"/>
          <p:cNvPicPr>
            <a:picLocks noChangeAspect="1" noChangeArrowheads="1"/>
          </p:cNvPicPr>
          <p:nvPr/>
        </p:nvPicPr>
        <p:blipFill>
          <a:blip r:embed="rId45">
            <a:alphaModFix amt="50000"/>
          </a:blip>
          <a:srcRect/>
          <a:stretch>
            <a:fillRect/>
          </a:stretch>
        </p:blipFill>
        <p:spPr bwMode="auto">
          <a:xfrm>
            <a:off x="5427663" y="6459538"/>
            <a:ext cx="3048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7732" name="Rectangle 308"/>
          <p:cNvSpPr>
            <a:spLocks noChangeArrowheads="1"/>
          </p:cNvSpPr>
          <p:nvPr/>
        </p:nvSpPr>
        <p:spPr bwMode="auto">
          <a:xfrm>
            <a:off x="2832100" y="5508625"/>
            <a:ext cx="21764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latin typeface="Arial" pitchFamily="-109" charset="0"/>
              </a:rPr>
              <a:t>PLM Object is:</a:t>
            </a:r>
          </a:p>
        </p:txBody>
      </p:sp>
      <p:sp>
        <p:nvSpPr>
          <p:cNvPr id="1127733" name="Text Box 309"/>
          <p:cNvSpPr txBox="1">
            <a:spLocks noChangeArrowheads="1"/>
          </p:cNvSpPr>
          <p:nvPr/>
        </p:nvSpPr>
        <p:spPr bwMode="auto">
          <a:xfrm>
            <a:off x="7994650" y="3079750"/>
            <a:ext cx="615950" cy="214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err="1">
                <a:latin typeface="Arial" pitchFamily="-109" charset="0"/>
              </a:rPr>
              <a:t>MyProject</a:t>
            </a:r>
            <a:endParaRPr lang="en-US" sz="800" b="1" dirty="0">
              <a:latin typeface="Arial" pitchFamily="-109" charset="0"/>
            </a:endParaRPr>
          </a:p>
        </p:txBody>
      </p:sp>
      <p:pic>
        <p:nvPicPr>
          <p:cNvPr id="1127734" name="Picture 310"/>
          <p:cNvPicPr>
            <a:picLocks noChangeAspect="1" noChangeArrowheads="1"/>
          </p:cNvPicPr>
          <p:nvPr/>
        </p:nvPicPr>
        <p:blipFill>
          <a:blip r:embed="rId44">
            <a:alphaModFix amt="50000"/>
          </a:blip>
          <a:srcRect/>
          <a:stretch>
            <a:fillRect/>
          </a:stretch>
        </p:blipFill>
        <p:spPr bwMode="auto">
          <a:xfrm>
            <a:off x="6927850" y="3079750"/>
            <a:ext cx="3111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735" name="Picture 311"/>
          <p:cNvPicPr>
            <a:picLocks noChangeAspect="1" noChangeArrowheads="1"/>
          </p:cNvPicPr>
          <p:nvPr/>
        </p:nvPicPr>
        <p:blipFill>
          <a:blip r:embed="rId45">
            <a:alphaModFix amt="50000"/>
          </a:blip>
          <a:srcRect/>
          <a:stretch>
            <a:fillRect/>
          </a:stretch>
        </p:blipFill>
        <p:spPr bwMode="auto">
          <a:xfrm>
            <a:off x="7689850" y="3079750"/>
            <a:ext cx="271463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736" name="Picture 312"/>
          <p:cNvPicPr>
            <a:picLocks noChangeAspect="1" noChangeArrowheads="1"/>
          </p:cNvPicPr>
          <p:nvPr/>
        </p:nvPicPr>
        <p:blipFill>
          <a:blip r:embed="rId46">
            <a:alphaModFix amt="50000"/>
          </a:blip>
          <a:srcRect/>
          <a:stretch>
            <a:fillRect/>
          </a:stretch>
        </p:blipFill>
        <p:spPr bwMode="auto">
          <a:xfrm>
            <a:off x="7308850" y="3079750"/>
            <a:ext cx="3016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738" name="Picture 31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1845182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39" name="Picture 31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2060255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40" name="Picture 316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2724657"/>
            <a:ext cx="127000" cy="196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41" name="Picture 317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1222055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42" name="Picture 318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1419732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43" name="Picture 319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1625280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44" name="Picture 320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2484945"/>
            <a:ext cx="127000" cy="196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45" name="Picture 32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1834070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46" name="Picture 322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2049143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47" name="Picture 323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2713545"/>
            <a:ext cx="127000" cy="19685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127748" name="Object 324"/>
          <p:cNvGraphicFramePr>
            <a:graphicFrameLocks noChangeAspect="1"/>
          </p:cNvGraphicFramePr>
          <p:nvPr/>
        </p:nvGraphicFramePr>
        <p:xfrm>
          <a:off x="304800" y="3613150"/>
          <a:ext cx="1981200" cy="1905000"/>
        </p:xfrm>
        <a:graphic>
          <a:graphicData uri="http://schemas.openxmlformats.org/presentationml/2006/ole">
            <p:oleObj spid="_x0000_s26628" name="Worksheet" r:id="rId65" imgW="2775326" imgH="1443365" progId="Excel.Sheet.8">
              <p:embed/>
            </p:oleObj>
          </a:graphicData>
        </a:graphic>
      </p:graphicFrame>
      <p:pic>
        <p:nvPicPr>
          <p:cNvPr id="1127749" name="Picture 32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3852863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50" name="Picture 326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4027488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51" name="Picture 327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4256088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52" name="Picture 328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5092700"/>
            <a:ext cx="127000" cy="196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53" name="Picture 329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624263"/>
            <a:ext cx="271463" cy="219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127754" name="Picture 330"/>
          <p:cNvPicPr>
            <a:picLocks noChangeAspect="1" noChangeArrowheads="1"/>
          </p:cNvPicPr>
          <p:nvPr/>
        </p:nvPicPr>
        <p:blipFill>
          <a:blip r:embed="rId44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3624263"/>
            <a:ext cx="254000" cy="20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127755" name="Picture 331"/>
          <p:cNvPicPr>
            <a:picLocks noChangeAspect="1" noChangeArrowheads="1"/>
          </p:cNvPicPr>
          <p:nvPr/>
        </p:nvPicPr>
        <p:blipFill>
          <a:blip r:embed="rId46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624263"/>
            <a:ext cx="273050" cy="187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127756" name="Picture 332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4441825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57" name="Picture 333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4679950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58" name="Picture 33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66800" y="5321300"/>
            <a:ext cx="127000" cy="196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59" name="Picture 33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3841750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60" name="Picture 336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4016375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61" name="Picture 337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4244975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62" name="Picture 338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5081588"/>
            <a:ext cx="127000" cy="196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63" name="Picture 339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4430713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64" name="Picture 340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4668838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65" name="Picture 34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24000" y="5310188"/>
            <a:ext cx="127000" cy="19685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1127766" name="Object 342"/>
          <p:cNvGraphicFramePr>
            <a:graphicFrameLocks noChangeAspect="1"/>
          </p:cNvGraphicFramePr>
          <p:nvPr/>
        </p:nvGraphicFramePr>
        <p:xfrm>
          <a:off x="6934200" y="3536950"/>
          <a:ext cx="1981200" cy="1905000"/>
        </p:xfrm>
        <a:graphic>
          <a:graphicData uri="http://schemas.openxmlformats.org/presentationml/2006/ole">
            <p:oleObj spid="_x0000_s26629" name="Worksheet" r:id="rId66" imgW="2775326" imgH="1443365" progId="Excel.Sheet.8">
              <p:embed/>
            </p:oleObj>
          </a:graphicData>
        </a:graphic>
      </p:graphicFrame>
      <p:pic>
        <p:nvPicPr>
          <p:cNvPr id="1127767" name="Picture 343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96200" y="3776663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68" name="Picture 344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96200" y="5016500"/>
            <a:ext cx="127000" cy="196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69" name="Picture 34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610600" y="3776663"/>
            <a:ext cx="127000" cy="1952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70" name="Picture 346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534400" y="3548063"/>
            <a:ext cx="271463" cy="219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127771" name="Picture 347"/>
          <p:cNvPicPr>
            <a:picLocks noChangeAspect="1" noChangeArrowheads="1"/>
          </p:cNvPicPr>
          <p:nvPr/>
        </p:nvPicPr>
        <p:blipFill>
          <a:blip r:embed="rId44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0" y="3548063"/>
            <a:ext cx="254000" cy="20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127772" name="Picture 348"/>
          <p:cNvPicPr>
            <a:picLocks noChangeAspect="1" noChangeArrowheads="1"/>
          </p:cNvPicPr>
          <p:nvPr/>
        </p:nvPicPr>
        <p:blipFill>
          <a:blip r:embed="rId46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77200" y="3548063"/>
            <a:ext cx="273050" cy="187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127773" name="Picture 349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96200" y="4603750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74" name="Picture 350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96200" y="5245100"/>
            <a:ext cx="127000" cy="196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75" name="Picture 351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153400" y="3765550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76" name="Picture 352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96200" y="4789488"/>
            <a:ext cx="127000" cy="195262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9" name="Group 353"/>
          <p:cNvGrpSpPr>
            <a:grpSpLocks/>
          </p:cNvGrpSpPr>
          <p:nvPr/>
        </p:nvGrpSpPr>
        <p:grpSpPr bwMode="auto">
          <a:xfrm>
            <a:off x="2374900" y="5219700"/>
            <a:ext cx="403225" cy="333375"/>
            <a:chOff x="1528" y="3080"/>
            <a:chExt cx="624" cy="552"/>
          </a:xfrm>
        </p:grpSpPr>
        <p:sp>
          <p:nvSpPr>
            <p:cNvPr id="1127778" name="Oval 354"/>
            <p:cNvSpPr>
              <a:spLocks noChangeArrowheads="1"/>
            </p:cNvSpPr>
            <p:nvPr/>
          </p:nvSpPr>
          <p:spPr bwMode="auto">
            <a:xfrm>
              <a:off x="1528" y="3080"/>
              <a:ext cx="624" cy="5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Ins="36576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779" name="Oval 355"/>
            <p:cNvSpPr>
              <a:spLocks noChangeArrowheads="1"/>
            </p:cNvSpPr>
            <p:nvPr/>
          </p:nvSpPr>
          <p:spPr bwMode="auto">
            <a:xfrm>
              <a:off x="1584" y="3136"/>
              <a:ext cx="512" cy="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Ins="36576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127780" name="Picture 356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45400" y="2165350"/>
            <a:ext cx="127000" cy="195263"/>
          </a:xfrm>
          <a:prstGeom prst="rect">
            <a:avLst/>
          </a:prstGeom>
          <a:noFill/>
        </p:spPr>
      </p:pic>
      <p:pic>
        <p:nvPicPr>
          <p:cNvPr id="1127781" name="Picture 357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645400" y="1936750"/>
            <a:ext cx="127000" cy="195263"/>
          </a:xfrm>
          <a:prstGeom prst="rect">
            <a:avLst/>
          </a:prstGeom>
          <a:noFill/>
        </p:spPr>
      </p:pic>
      <p:pic>
        <p:nvPicPr>
          <p:cNvPr id="1127782" name="Picture 358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073150" y="4905375"/>
            <a:ext cx="127000" cy="1952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27783" name="Picture 359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1530350" y="4894263"/>
            <a:ext cx="127000" cy="19526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27785" name="Text Box 361"/>
          <p:cNvSpPr txBox="1">
            <a:spLocks noChangeArrowheads="1"/>
          </p:cNvSpPr>
          <p:nvPr/>
        </p:nvSpPr>
        <p:spPr bwMode="auto">
          <a:xfrm>
            <a:off x="3054350" y="831554"/>
            <a:ext cx="3354388" cy="463846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90000" tIns="46800" rIns="36000" bIns="46800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 err="1">
                <a:solidFill>
                  <a:srgbClr val="000066"/>
                </a:solidFill>
                <a:latin typeface="Arial" pitchFamily="-109" charset="0"/>
              </a:rPr>
              <a:t>MyProject</a:t>
            </a:r>
            <a:r>
              <a:rPr lang="en-US" sz="800" b="1" dirty="0">
                <a:solidFill>
                  <a:srgbClr val="000066"/>
                </a:solidFill>
                <a:latin typeface="Arial" pitchFamily="-109" charset="0"/>
              </a:rPr>
              <a:t> = every data from current project</a:t>
            </a:r>
          </a:p>
          <a:p>
            <a:pPr algn="l"/>
            <a:r>
              <a:rPr lang="en-US" sz="800" b="1" dirty="0" err="1">
                <a:solidFill>
                  <a:srgbClr val="000066"/>
                </a:solidFill>
                <a:latin typeface="Arial" pitchFamily="-109" charset="0"/>
              </a:rPr>
              <a:t>MyData</a:t>
            </a:r>
            <a:r>
              <a:rPr lang="en-US" sz="800" b="1" dirty="0">
                <a:solidFill>
                  <a:srgbClr val="000066"/>
                </a:solidFill>
                <a:latin typeface="Arial" pitchFamily="-109" charset="0"/>
              </a:rPr>
              <a:t> = data owned by me</a:t>
            </a:r>
          </a:p>
          <a:p>
            <a:pPr algn="l"/>
            <a:r>
              <a:rPr lang="en-US" sz="800" b="1" dirty="0" err="1">
                <a:solidFill>
                  <a:srgbClr val="000066"/>
                </a:solidFill>
                <a:latin typeface="Arial" pitchFamily="-109" charset="0"/>
              </a:rPr>
              <a:t>MyProject</a:t>
            </a:r>
            <a:r>
              <a:rPr lang="en-US" sz="800" b="1" dirty="0">
                <a:solidFill>
                  <a:srgbClr val="000066"/>
                </a:solidFill>
                <a:latin typeface="Arial" pitchFamily="-109" charset="0"/>
              </a:rPr>
              <a:t> and </a:t>
            </a:r>
            <a:r>
              <a:rPr lang="en-US" sz="800" b="1" dirty="0" err="1">
                <a:solidFill>
                  <a:srgbClr val="000066"/>
                </a:solidFill>
                <a:latin typeface="Arial" pitchFamily="-109" charset="0"/>
              </a:rPr>
              <a:t>MyData</a:t>
            </a:r>
            <a:r>
              <a:rPr lang="en-US" sz="800" b="1" dirty="0">
                <a:solidFill>
                  <a:srgbClr val="000066"/>
                </a:solidFill>
                <a:latin typeface="Arial" pitchFamily="-109" charset="0"/>
              </a:rPr>
              <a:t> = data owned by me in current project only</a:t>
            </a:r>
            <a:endParaRPr lang="en-US" sz="800" b="1" dirty="0">
              <a:latin typeface="Arial" pitchFamily="-109" charset="0"/>
            </a:endParaRPr>
          </a:p>
        </p:txBody>
      </p:sp>
      <p:sp>
        <p:nvSpPr>
          <p:cNvPr id="1127786" name="Rectangle 36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PLM policy on </a:t>
            </a:r>
            <a:r>
              <a:rPr lang="en-US" dirty="0" smtClean="0"/>
              <a:t>V6R2009x </a:t>
            </a:r>
            <a:r>
              <a:rPr lang="fr-FR" dirty="0" smtClean="0"/>
              <a:t>–</a:t>
            </a:r>
            <a:r>
              <a:rPr lang="en-US" dirty="0" smtClean="0"/>
              <a:t> Default Lifecycle</a:t>
            </a:r>
            <a:endParaRPr lang="fr-FR" dirty="0"/>
          </a:p>
        </p:txBody>
      </p:sp>
      <p:sp>
        <p:nvSpPr>
          <p:cNvPr id="1127787" name="Text Box 363"/>
          <p:cNvSpPr txBox="1">
            <a:spLocks noChangeArrowheads="1"/>
          </p:cNvSpPr>
          <p:nvPr/>
        </p:nvSpPr>
        <p:spPr bwMode="auto">
          <a:xfrm>
            <a:off x="1836738" y="3402013"/>
            <a:ext cx="45365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>
                <a:latin typeface="Arial" pitchFamily="-109" charset="0"/>
              </a:rPr>
              <a:t>Reviewer</a:t>
            </a:r>
          </a:p>
        </p:txBody>
      </p:sp>
      <p:sp>
        <p:nvSpPr>
          <p:cNvPr id="1127788" name="Text Box 364"/>
          <p:cNvSpPr txBox="1">
            <a:spLocks noChangeArrowheads="1"/>
          </p:cNvSpPr>
          <p:nvPr/>
        </p:nvSpPr>
        <p:spPr bwMode="auto">
          <a:xfrm>
            <a:off x="1354138" y="3398838"/>
            <a:ext cx="440826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>
                <a:latin typeface="Arial" pitchFamily="-109" charset="0"/>
              </a:rPr>
              <a:t>Designer</a:t>
            </a:r>
          </a:p>
        </p:txBody>
      </p:sp>
      <p:sp>
        <p:nvSpPr>
          <p:cNvPr id="1127789" name="Text Box 365"/>
          <p:cNvSpPr txBox="1">
            <a:spLocks noChangeArrowheads="1"/>
          </p:cNvSpPr>
          <p:nvPr/>
        </p:nvSpPr>
        <p:spPr bwMode="auto">
          <a:xfrm>
            <a:off x="922338" y="3405188"/>
            <a:ext cx="338234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>
                <a:latin typeface="Arial" pitchFamily="-109" charset="0"/>
              </a:rPr>
              <a:t>Leader</a:t>
            </a:r>
          </a:p>
        </p:txBody>
      </p:sp>
      <p:sp>
        <p:nvSpPr>
          <p:cNvPr id="1127790" name="Text Box 366"/>
          <p:cNvSpPr txBox="1">
            <a:spLocks noChangeArrowheads="1"/>
          </p:cNvSpPr>
          <p:nvPr/>
        </p:nvSpPr>
        <p:spPr bwMode="auto">
          <a:xfrm>
            <a:off x="3948113" y="2065338"/>
            <a:ext cx="1512887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000" tIns="46800" rIns="36000" bIns="46800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Arial" pitchFamily="-109" charset="0"/>
              </a:rPr>
              <a:t>Name of transition in </a:t>
            </a:r>
          </a:p>
          <a:p>
            <a:r>
              <a:rPr lang="en-US" sz="1000">
                <a:latin typeface="Arial" pitchFamily="-109" charset="0"/>
              </a:rPr>
              <a:t>Business Modeler LCG</a:t>
            </a:r>
          </a:p>
        </p:txBody>
      </p:sp>
      <p:sp>
        <p:nvSpPr>
          <p:cNvPr id="366" name="Text Box 363"/>
          <p:cNvSpPr txBox="1">
            <a:spLocks noChangeArrowheads="1"/>
          </p:cNvSpPr>
          <p:nvPr/>
        </p:nvSpPr>
        <p:spPr bwMode="auto">
          <a:xfrm>
            <a:off x="1817528" y="842678"/>
            <a:ext cx="45365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Arial" pitchFamily="-109" charset="0"/>
              </a:rPr>
              <a:t>Reviewer</a:t>
            </a:r>
          </a:p>
        </p:txBody>
      </p:sp>
      <p:sp>
        <p:nvSpPr>
          <p:cNvPr id="367" name="Text Box 364"/>
          <p:cNvSpPr txBox="1">
            <a:spLocks noChangeArrowheads="1"/>
          </p:cNvSpPr>
          <p:nvPr/>
        </p:nvSpPr>
        <p:spPr bwMode="auto">
          <a:xfrm>
            <a:off x="1334928" y="839503"/>
            <a:ext cx="440826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Arial" pitchFamily="-109" charset="0"/>
              </a:rPr>
              <a:t>Designer</a:t>
            </a:r>
          </a:p>
        </p:txBody>
      </p:sp>
      <p:sp>
        <p:nvSpPr>
          <p:cNvPr id="368" name="Text Box 365"/>
          <p:cNvSpPr txBox="1">
            <a:spLocks noChangeArrowheads="1"/>
          </p:cNvSpPr>
          <p:nvPr/>
        </p:nvSpPr>
        <p:spPr bwMode="auto">
          <a:xfrm>
            <a:off x="903128" y="830485"/>
            <a:ext cx="338234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Arial" pitchFamily="-109" charset="0"/>
              </a:rPr>
              <a:t>Leader</a:t>
            </a:r>
          </a:p>
        </p:txBody>
      </p:sp>
      <p:sp>
        <p:nvSpPr>
          <p:cNvPr id="369" name="Text Box 363"/>
          <p:cNvSpPr txBox="1">
            <a:spLocks noChangeArrowheads="1"/>
          </p:cNvSpPr>
          <p:nvPr/>
        </p:nvSpPr>
        <p:spPr bwMode="auto">
          <a:xfrm>
            <a:off x="8399616" y="940514"/>
            <a:ext cx="45365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Arial" pitchFamily="-109" charset="0"/>
              </a:rPr>
              <a:t>Reviewer</a:t>
            </a:r>
          </a:p>
        </p:txBody>
      </p:sp>
      <p:sp>
        <p:nvSpPr>
          <p:cNvPr id="370" name="Text Box 364"/>
          <p:cNvSpPr txBox="1">
            <a:spLocks noChangeArrowheads="1"/>
          </p:cNvSpPr>
          <p:nvPr/>
        </p:nvSpPr>
        <p:spPr bwMode="auto">
          <a:xfrm>
            <a:off x="7917016" y="937339"/>
            <a:ext cx="440826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Arial" pitchFamily="-109" charset="0"/>
              </a:rPr>
              <a:t>Designer</a:t>
            </a:r>
          </a:p>
        </p:txBody>
      </p:sp>
      <p:sp>
        <p:nvSpPr>
          <p:cNvPr id="371" name="Text Box 365"/>
          <p:cNvSpPr txBox="1">
            <a:spLocks noChangeArrowheads="1"/>
          </p:cNvSpPr>
          <p:nvPr/>
        </p:nvSpPr>
        <p:spPr bwMode="auto">
          <a:xfrm>
            <a:off x="7485216" y="943689"/>
            <a:ext cx="338234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 dirty="0">
                <a:latin typeface="Arial" pitchFamily="-109" charset="0"/>
              </a:rPr>
              <a:t>Leader</a:t>
            </a:r>
          </a:p>
        </p:txBody>
      </p:sp>
      <p:sp>
        <p:nvSpPr>
          <p:cNvPr id="372" name="Text Box 363"/>
          <p:cNvSpPr txBox="1">
            <a:spLocks noChangeArrowheads="1"/>
          </p:cNvSpPr>
          <p:nvPr/>
        </p:nvSpPr>
        <p:spPr bwMode="auto">
          <a:xfrm>
            <a:off x="8449050" y="3378652"/>
            <a:ext cx="453650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>
                <a:latin typeface="Arial" pitchFamily="-109" charset="0"/>
              </a:rPr>
              <a:t>Reviewer</a:t>
            </a:r>
          </a:p>
        </p:txBody>
      </p:sp>
      <p:sp>
        <p:nvSpPr>
          <p:cNvPr id="373" name="Text Box 364"/>
          <p:cNvSpPr txBox="1">
            <a:spLocks noChangeArrowheads="1"/>
          </p:cNvSpPr>
          <p:nvPr/>
        </p:nvSpPr>
        <p:spPr bwMode="auto">
          <a:xfrm>
            <a:off x="7966450" y="3375477"/>
            <a:ext cx="440826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>
                <a:latin typeface="Arial" pitchFamily="-109" charset="0"/>
              </a:rPr>
              <a:t>Designer</a:t>
            </a:r>
          </a:p>
        </p:txBody>
      </p:sp>
      <p:sp>
        <p:nvSpPr>
          <p:cNvPr id="374" name="Text Box 365"/>
          <p:cNvSpPr txBox="1">
            <a:spLocks noChangeArrowheads="1"/>
          </p:cNvSpPr>
          <p:nvPr/>
        </p:nvSpPr>
        <p:spPr bwMode="auto">
          <a:xfrm>
            <a:off x="7534650" y="3381827"/>
            <a:ext cx="338234" cy="1231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b="1">
                <a:latin typeface="Arial" pitchFamily="-109" charset="0"/>
              </a:rPr>
              <a:t>Leader</a:t>
            </a:r>
          </a:p>
        </p:txBody>
      </p:sp>
      <p:pic>
        <p:nvPicPr>
          <p:cNvPr id="375" name="Picture 346"/>
          <p:cNvPicPr>
            <a:picLocks noChangeAspect="1" noChangeArrowheads="1"/>
          </p:cNvPicPr>
          <p:nvPr/>
        </p:nvPicPr>
        <p:blipFill>
          <a:blip r:embed="rId45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96064" y="1114757"/>
            <a:ext cx="271463" cy="219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76" name="Picture 347"/>
          <p:cNvPicPr>
            <a:picLocks noChangeAspect="1" noChangeArrowheads="1"/>
          </p:cNvPicPr>
          <p:nvPr/>
        </p:nvPicPr>
        <p:blipFill>
          <a:blip r:embed="rId44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81664" y="1114757"/>
            <a:ext cx="254000" cy="20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377" name="Picture 348"/>
          <p:cNvPicPr>
            <a:picLocks noChangeAspect="1" noChangeArrowheads="1"/>
          </p:cNvPicPr>
          <p:nvPr/>
        </p:nvPicPr>
        <p:blipFill>
          <a:blip r:embed="rId46">
            <a:clrChange>
              <a:clrFrom>
                <a:srgbClr val="8FA0B7"/>
              </a:clrFrom>
              <a:clrTo>
                <a:srgbClr val="8FA0B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38864" y="1114757"/>
            <a:ext cx="273050" cy="187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378" name="Rectangle 296"/>
          <p:cNvSpPr>
            <a:spLocks noChangeArrowheads="1"/>
          </p:cNvSpPr>
          <p:nvPr/>
        </p:nvSpPr>
        <p:spPr bwMode="auto">
          <a:xfrm>
            <a:off x="2819400" y="1597025"/>
            <a:ext cx="10779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accent2"/>
                </a:solidFill>
                <a:latin typeface="Arial" pitchFamily="-109" charset="0"/>
              </a:rPr>
              <a:t>Not </a:t>
            </a:r>
            <a:r>
              <a:rPr lang="en-US" sz="1000" dirty="0" err="1">
                <a:solidFill>
                  <a:schemeClr val="accent2"/>
                </a:solidFill>
                <a:latin typeface="Arial" pitchFamily="-109" charset="0"/>
              </a:rPr>
              <a:t>versionable</a:t>
            </a:r>
            <a:endParaRPr lang="en-US" sz="1000" dirty="0">
              <a:solidFill>
                <a:schemeClr val="accent2"/>
              </a:solidFill>
              <a:latin typeface="Arial" pitchFamily="-109" charset="0"/>
            </a:endParaRPr>
          </a:p>
        </p:txBody>
      </p:sp>
      <p:sp>
        <p:nvSpPr>
          <p:cNvPr id="379" name="Rectangle 295"/>
          <p:cNvSpPr>
            <a:spLocks noChangeArrowheads="1"/>
          </p:cNvSpPr>
          <p:nvPr/>
        </p:nvSpPr>
        <p:spPr bwMode="auto">
          <a:xfrm>
            <a:off x="6019800" y="1397000"/>
            <a:ext cx="923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accent2"/>
                </a:solidFill>
                <a:latin typeface="Arial" pitchFamily="-109" charset="0"/>
              </a:rPr>
              <a:t>Not </a:t>
            </a:r>
            <a:r>
              <a:rPr lang="en-US" sz="1000" dirty="0" err="1">
                <a:solidFill>
                  <a:schemeClr val="accent2"/>
                </a:solidFill>
                <a:latin typeface="Arial" pitchFamily="-109" charset="0"/>
              </a:rPr>
              <a:t>deletable</a:t>
            </a:r>
            <a:endParaRPr lang="en-US" sz="1000" dirty="0">
              <a:solidFill>
                <a:schemeClr val="accent2"/>
              </a:solidFill>
              <a:latin typeface="Arial" pitchFamily="-109" charset="0"/>
            </a:endParaRPr>
          </a:p>
        </p:txBody>
      </p:sp>
      <p:sp>
        <p:nvSpPr>
          <p:cNvPr id="380" name="Rectangle 295"/>
          <p:cNvSpPr>
            <a:spLocks noChangeArrowheads="1"/>
          </p:cNvSpPr>
          <p:nvPr/>
        </p:nvSpPr>
        <p:spPr bwMode="auto">
          <a:xfrm>
            <a:off x="6032500" y="3581400"/>
            <a:ext cx="923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accent2"/>
                </a:solidFill>
                <a:latin typeface="Arial" pitchFamily="-109" charset="0"/>
              </a:rPr>
              <a:t>Not </a:t>
            </a:r>
            <a:r>
              <a:rPr lang="en-US" sz="1000" dirty="0" err="1">
                <a:solidFill>
                  <a:schemeClr val="accent2"/>
                </a:solidFill>
                <a:latin typeface="Arial" pitchFamily="-109" charset="0"/>
              </a:rPr>
              <a:t>deletable</a:t>
            </a:r>
            <a:endParaRPr lang="en-US" sz="1000" dirty="0">
              <a:solidFill>
                <a:schemeClr val="accent2"/>
              </a:solidFill>
              <a:latin typeface="Arial" pitchFamily="-109" charset="0"/>
            </a:endParaRPr>
          </a:p>
        </p:txBody>
      </p:sp>
      <p:sp>
        <p:nvSpPr>
          <p:cNvPr id="381" name="Rectangle 297"/>
          <p:cNvSpPr>
            <a:spLocks noChangeArrowheads="1"/>
          </p:cNvSpPr>
          <p:nvPr/>
        </p:nvSpPr>
        <p:spPr bwMode="auto">
          <a:xfrm>
            <a:off x="6032500" y="3375025"/>
            <a:ext cx="101980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Ins="36576">
            <a:prstTxWarp prst="textNoShape">
              <a:avLst/>
            </a:prstTxWarp>
            <a:spAutoFit/>
          </a:bodyPr>
          <a:lstStyle/>
          <a:p>
            <a:pPr algn="l"/>
            <a:r>
              <a:rPr lang="en-US" sz="1000" dirty="0">
                <a:solidFill>
                  <a:schemeClr val="accent2"/>
                </a:solidFill>
                <a:latin typeface="Arial" pitchFamily="-109" charset="0"/>
              </a:rPr>
              <a:t>Not</a:t>
            </a:r>
            <a:r>
              <a:rPr lang="en-US" sz="1000" dirty="0" smtClean="0">
                <a:solidFill>
                  <a:schemeClr val="accent2"/>
                </a:solidFill>
                <a:latin typeface="Arial" pitchFamily="-109" charset="0"/>
              </a:rPr>
              <a:t> modifiable</a:t>
            </a:r>
            <a:endParaRPr lang="en-US" sz="1000" dirty="0">
              <a:solidFill>
                <a:schemeClr val="accent2"/>
              </a:solidFill>
              <a:latin typeface="Arial" pitchFamily="-109" charset="0"/>
            </a:endParaRPr>
          </a:p>
        </p:txBody>
      </p:sp>
      <p:sp>
        <p:nvSpPr>
          <p:cNvPr id="382" name="Flèche en arc 381"/>
          <p:cNvSpPr/>
          <p:nvPr/>
        </p:nvSpPr>
        <p:spPr bwMode="auto">
          <a:xfrm rot="6367503">
            <a:off x="2183094" y="1684146"/>
            <a:ext cx="638141" cy="82296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814023"/>
              <a:gd name="adj5" fmla="val 12500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84" name="Flèche en arc 383"/>
          <p:cNvSpPr/>
          <p:nvPr/>
        </p:nvSpPr>
        <p:spPr bwMode="auto">
          <a:xfrm rot="3679746" flipV="1">
            <a:off x="6477944" y="1229083"/>
            <a:ext cx="638141" cy="85188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814023"/>
              <a:gd name="adj5" fmla="val 12500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385" name="Flèche en arc 384"/>
          <p:cNvSpPr/>
          <p:nvPr/>
        </p:nvSpPr>
        <p:spPr bwMode="auto">
          <a:xfrm rot="3679746" flipV="1">
            <a:off x="6490644" y="3553183"/>
            <a:ext cx="638141" cy="85188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456327"/>
              <a:gd name="adj5" fmla="val 12500"/>
            </a:avLst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14488" y="1504950"/>
            <a:ext cx="522287" cy="4667250"/>
          </a:xfrm>
          <a:prstGeom prst="rect">
            <a:avLst/>
          </a:prstGeom>
          <a:solidFill>
            <a:srgbClr val="FFCC00"/>
          </a:solidFill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257425" y="354582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Illustration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801091" y="160020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2252663" y="1600200"/>
            <a:ext cx="5329237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Objective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2254250" y="257694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- Concepts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gray">
          <a:xfrm>
            <a:off x="2254250" y="209386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Customer Security Constraints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254250" y="3066012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Data Model - Security Relationship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2260887" y="4473742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Deployment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gray">
          <a:xfrm>
            <a:off x="2260887" y="513152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OOTB P&amp;O and Security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2258289" y="561851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Customization Best Practices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794165" y="209386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2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1794165" y="2576946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3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1794165" y="3066012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4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1794165" y="354193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5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1922418" y="4473742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6.1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1801092" y="513152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7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01092" y="5616444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8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2251980" y="400812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Deployment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1785258" y="400812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2260887" y="4795960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Deployment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1922418" y="4795960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6.2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dirty="0" smtClean="0"/>
              <a:t>To provide a common solution compatible with the supported architecture, to allow a User to login inside DS Applications (interactive/batch mode) and to perform the ad-hoc PLM function and data access control.</a:t>
            </a:r>
            <a:endParaRPr lang="en-US" dirty="0" smtClean="0"/>
          </a:p>
          <a:p>
            <a:r>
              <a:rPr lang="en-US" b="0" dirty="0" smtClean="0"/>
              <a:t>To secure the end-to-end processes through all applications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/>
          <a:srcRect r="-7866" b="34200"/>
          <a:stretch>
            <a:fillRect/>
          </a:stretch>
        </p:blipFill>
        <p:spPr bwMode="auto">
          <a:xfrm>
            <a:off x="6569075" y="4119563"/>
            <a:ext cx="136525" cy="1249362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6025" y="5219700"/>
            <a:ext cx="136525" cy="249238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3400" y="4448175"/>
            <a:ext cx="847725" cy="117475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24575" y="4975225"/>
            <a:ext cx="288925" cy="142875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</p:pic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463800" y="4025900"/>
            <a:ext cx="24511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1000" dirty="0"/>
              <a:t>3D Live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849687" y="3327400"/>
            <a:ext cx="24511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1000" dirty="0"/>
              <a:t>VPM : PPR NAV 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4876800" y="2514600"/>
            <a:ext cx="245110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1000" dirty="0"/>
              <a:t>VPM : Editor</a:t>
            </a: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 rot="20101292">
            <a:off x="1733550" y="3368675"/>
            <a:ext cx="2962275" cy="1524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6763836 h 21600"/>
              <a:gd name="T4" fmla="*/ 2147483647 w 21600"/>
              <a:gd name="T5" fmla="*/ 53527701 h 21600"/>
              <a:gd name="T6" fmla="*/ 2147483647 w 21600"/>
              <a:gd name="T7" fmla="*/ 267638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 w="9525">
            <a:noFill/>
            <a:miter lim="800000"/>
            <a:headEnd/>
            <a:tailEnd/>
          </a:ln>
        </p:spPr>
        <p:txBody>
          <a:bodyPr lIns="90000" tIns="46800" rIns="36000" bIns="46800" anchor="ctr">
            <a:spAutoFit/>
          </a:bodyPr>
          <a:lstStyle/>
          <a:p>
            <a:endParaRPr lang="en-US"/>
          </a:p>
        </p:txBody>
      </p:sp>
      <p:pic>
        <p:nvPicPr>
          <p:cNvPr id="15" name="Picture 22" descr="cop blowing whist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5200" y="2895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914400" y="3505200"/>
            <a:ext cx="762000" cy="728663"/>
            <a:chOff x="1066" y="1453"/>
            <a:chExt cx="499" cy="490"/>
          </a:xfrm>
        </p:grpSpPr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1066" y="1453"/>
              <a:ext cx="499" cy="344"/>
              <a:chOff x="2426" y="1117"/>
              <a:chExt cx="499" cy="344"/>
            </a:xfrm>
          </p:grpSpPr>
          <p:pic>
            <p:nvPicPr>
              <p:cNvPr id="19" name="Picture 25" descr="PC_xml_Web_Service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562" y="1117"/>
                <a:ext cx="363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6" descr="BlueUser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08369A"/>
                  </a:clrFrom>
                  <a:clrTo>
                    <a:srgbClr val="08369A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426" y="1207"/>
                <a:ext cx="232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1181" y="1778"/>
              <a:ext cx="19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36000" bIns="46800">
              <a:spAutoFit/>
            </a:bodyPr>
            <a:lstStyle/>
            <a:p>
              <a:pPr algn="ctr"/>
              <a:endParaRPr lang="en-US" sz="1000" b="0"/>
            </a:p>
          </p:txBody>
        </p:sp>
      </p:grpSp>
      <p:pic>
        <p:nvPicPr>
          <p:cNvPr id="21" name="Picture 3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89500" y="2732088"/>
            <a:ext cx="3838575" cy="299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09763" y="2779713"/>
            <a:ext cx="128905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848100" y="3557588"/>
            <a:ext cx="3238500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6" descr="Picture2_PSA_3Dlive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463800" y="4254500"/>
            <a:ext cx="2870200" cy="214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44" descr="Ematrix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93320" y="4786504"/>
            <a:ext cx="2964280" cy="1877536"/>
          </a:xfrm>
          <a:prstGeom prst="rect">
            <a:avLst/>
          </a:prstGeom>
          <a:noFill/>
        </p:spPr>
      </p:pic>
      <p:sp>
        <p:nvSpPr>
          <p:cNvPr id="26" name="Rectangle 145"/>
          <p:cNvSpPr>
            <a:spLocks noChangeArrowheads="1"/>
          </p:cNvSpPr>
          <p:nvPr/>
        </p:nvSpPr>
        <p:spPr bwMode="auto">
          <a:xfrm>
            <a:off x="688311" y="4572000"/>
            <a:ext cx="1445289" cy="16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spAutoFit/>
          </a:bodyPr>
          <a:lstStyle/>
          <a:p>
            <a:pPr marL="381000" indent="-381000">
              <a:lnSpc>
                <a:spcPct val="90000"/>
              </a:lnSpc>
              <a:spcBef>
                <a:spcPct val="40000"/>
              </a:spcBef>
              <a:buClr>
                <a:srgbClr val="EB8B18"/>
              </a:buClr>
            </a:pPr>
            <a:r>
              <a:rPr lang="en-US" sz="1000" dirty="0" err="1" smtClean="0">
                <a:solidFill>
                  <a:srgbClr val="120C80"/>
                </a:solidFill>
              </a:rPr>
              <a:t>EnoviaxBOM</a:t>
            </a:r>
            <a:r>
              <a:rPr lang="en-US" sz="1000" dirty="0" smtClean="0">
                <a:solidFill>
                  <a:srgbClr val="120C80"/>
                </a:solidFill>
              </a:rPr>
              <a:t>/Governance</a:t>
            </a:r>
            <a:endParaRPr lang="en-US" sz="1000" dirty="0">
              <a:solidFill>
                <a:srgbClr val="120C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Customization Best Practices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772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Preserve integrity of V6 data and V6 commands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Customized policies:</a:t>
            </a:r>
          </a:p>
          <a:p>
            <a:pPr lvl="2"/>
            <a:r>
              <a:rPr lang="en-US" dirty="0" smtClean="0"/>
              <a:t>Copy the existing default  policies  to extend access control definitions and to define new lifecycle graphs for new customized modelers</a:t>
            </a:r>
          </a:p>
          <a:p>
            <a:pPr lvl="2"/>
            <a:r>
              <a:rPr lang="en-US" dirty="0" smtClean="0"/>
              <a:t>Do not modify existing default  policies</a:t>
            </a:r>
          </a:p>
          <a:p>
            <a:pPr lvl="2"/>
            <a:r>
              <a:rPr lang="en-US" dirty="0" smtClean="0"/>
              <a:t>Specific to VPM central: associate customized modeler types with the customized VPM policies in the “policy chooser” file</a:t>
            </a:r>
          </a:p>
          <a:p>
            <a:pPr lvl="1"/>
            <a:r>
              <a:rPr lang="en-US" dirty="0" smtClean="0"/>
              <a:t>Rule:</a:t>
            </a:r>
          </a:p>
          <a:p>
            <a:pPr lvl="2"/>
            <a:r>
              <a:rPr lang="en-US" dirty="0" smtClean="0"/>
              <a:t>Copy the existing default  rules to extend access control definitions </a:t>
            </a:r>
          </a:p>
          <a:p>
            <a:pPr lvl="2"/>
            <a:r>
              <a:rPr lang="en-US" dirty="0" smtClean="0"/>
              <a:t>Specific to VPM central: do not copy the default VPM rule but extend the access control definitions of this rule</a:t>
            </a:r>
          </a:p>
          <a:p>
            <a:endParaRPr lang="en-US" dirty="0" smtClean="0"/>
          </a:p>
          <a:p>
            <a:r>
              <a:rPr lang="en-US" dirty="0" smtClean="0"/>
              <a:t>Recommendations for VPM central (1/3)</a:t>
            </a:r>
          </a:p>
          <a:p>
            <a:pPr lvl="1"/>
            <a:r>
              <a:rPr lang="en-US" dirty="0" smtClean="0"/>
              <a:t>Carefully follow documented customization patterns for VPM policies (for example, to avoid data modification during promotion event)</a:t>
            </a:r>
          </a:p>
          <a:p>
            <a:pPr lvl="1"/>
            <a:r>
              <a:rPr lang="en-US" dirty="0" smtClean="0"/>
              <a:t>Care must be taken during the definition of the customer P&amp;O and Security model in order to avoid very large filter descriptions leading to massive data modification each time the P&amp;O is changed or updated.</a:t>
            </a:r>
          </a:p>
          <a:p>
            <a:pPr lvl="1"/>
            <a:r>
              <a:rPr lang="en-US" dirty="0" smtClean="0"/>
              <a:t>Get Dassault </a:t>
            </a:r>
            <a:r>
              <a:rPr lang="en-US" dirty="0" err="1" smtClean="0"/>
              <a:t>Systèmes</a:t>
            </a:r>
            <a:r>
              <a:rPr lang="en-US" dirty="0" smtClean="0"/>
              <a:t> (or IBM) support / approval if customer business rules exceed the scope of default policies / rule customization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90600" y="6425967"/>
            <a:ext cx="1742248" cy="301098"/>
          </a:xfrm>
          <a:noFill/>
        </p:spPr>
        <p:txBody>
          <a:bodyPr/>
          <a:lstStyle/>
          <a:p>
            <a:r>
              <a:rPr lang="en-US" dirty="0"/>
              <a:t>DASSAULT SYSTEMES - Date   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Customization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Recommendations for VPM central (2/3)</a:t>
            </a:r>
          </a:p>
          <a:p>
            <a:pPr lvl="1"/>
            <a:r>
              <a:rPr lang="en-US" dirty="0" smtClean="0"/>
              <a:t>Care must be taken during security customization of VPM Instances, Ports and Connections: the security of these objects is linked to the lifecycle of the aggregating reference objects.</a:t>
            </a:r>
          </a:p>
        </p:txBody>
      </p:sp>
      <p:sp>
        <p:nvSpPr>
          <p:cNvPr id="4" name="Rectangle 103"/>
          <p:cNvSpPr>
            <a:spLocks noChangeArrowheads="1"/>
          </p:cNvSpPr>
          <p:nvPr/>
        </p:nvSpPr>
        <p:spPr bwMode="auto">
          <a:xfrm>
            <a:off x="1657349" y="5022850"/>
            <a:ext cx="6019800" cy="12954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57349" y="2660650"/>
            <a:ext cx="6019800" cy="2354491"/>
          </a:xfrm>
          <a:prstGeom prst="rect">
            <a:avLst/>
          </a:prstGeom>
          <a:ln>
            <a:solidFill>
              <a:srgbClr val="FFCC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300" dirty="0" smtClean="0">
              <a:latin typeface="Arial" charset="0"/>
              <a:ea typeface="ＭＳ Ｐゴシック" pitchFamily="50" charset="-128"/>
            </a:endParaRPr>
          </a:p>
          <a:p>
            <a:pPr algn="ctr"/>
            <a:endParaRPr lang="fr-FR" altLang="ja-JP" sz="900" dirty="0" smtClean="0">
              <a:latin typeface="Arial" charset="0"/>
              <a:ea typeface="ＭＳ Ｐゴシック" pitchFamily="50" charset="-128"/>
            </a:endParaRPr>
          </a:p>
        </p:txBody>
      </p:sp>
      <p:sp>
        <p:nvSpPr>
          <p:cNvPr id="6" name="Rectangle 83"/>
          <p:cNvSpPr>
            <a:spLocks noChangeArrowheads="1"/>
          </p:cNvSpPr>
          <p:nvPr/>
        </p:nvSpPr>
        <p:spPr bwMode="auto">
          <a:xfrm>
            <a:off x="4652962" y="2776537"/>
            <a:ext cx="2916237" cy="728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Ins="36576" anchor="ctr"/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Rectangle 82"/>
          <p:cNvSpPr>
            <a:spLocks noChangeArrowheads="1"/>
          </p:cNvSpPr>
          <p:nvPr/>
        </p:nvSpPr>
        <p:spPr bwMode="auto">
          <a:xfrm>
            <a:off x="6537324" y="3830637"/>
            <a:ext cx="1063625" cy="5707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Ins="36576" anchor="ctr"/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4622799" y="3830637"/>
            <a:ext cx="1847850" cy="5715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Ins="36576" anchor="ctr"/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9" name="Rectangle 80"/>
          <p:cNvSpPr>
            <a:spLocks noChangeArrowheads="1"/>
          </p:cNvSpPr>
          <p:nvPr/>
        </p:nvSpPr>
        <p:spPr bwMode="auto">
          <a:xfrm>
            <a:off x="1752600" y="2743200"/>
            <a:ext cx="2798762" cy="212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Ins="36576" anchor="ctr"/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1974849" y="3143251"/>
            <a:ext cx="609462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>
                <a:latin typeface="Arial" charset="0"/>
                <a:ea typeface="ＭＳ Ｐゴシック" pitchFamily="50" charset="-128"/>
              </a:rPr>
              <a:t>Skate type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4781549" y="4027487"/>
            <a:ext cx="764953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>
                <a:latin typeface="Arial" charset="0"/>
                <a:ea typeface="ＭＳ Ｐゴシック" pitchFamily="50" charset="-128"/>
              </a:rPr>
              <a:t>Wheel ref type</a:t>
            </a:r>
          </a:p>
        </p:txBody>
      </p:sp>
      <p:cxnSp>
        <p:nvCxnSpPr>
          <p:cNvPr id="12" name="AutoShape 36"/>
          <p:cNvCxnSpPr>
            <a:cxnSpLocks noChangeShapeType="1"/>
            <a:stCxn id="200" idx="3"/>
            <a:endCxn id="11" idx="1"/>
          </p:cNvCxnSpPr>
          <p:nvPr/>
        </p:nvCxnSpPr>
        <p:spPr bwMode="auto">
          <a:xfrm flipV="1">
            <a:off x="3704134" y="4127515"/>
            <a:ext cx="1077415" cy="4763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37"/>
          <p:cNvCxnSpPr>
            <a:cxnSpLocks noChangeShapeType="1"/>
            <a:stCxn id="10" idx="2"/>
            <a:endCxn id="200" idx="1"/>
          </p:cNvCxnSpPr>
          <p:nvPr/>
        </p:nvCxnSpPr>
        <p:spPr bwMode="auto">
          <a:xfrm rot="16200000" flipH="1">
            <a:off x="2259778" y="3363107"/>
            <a:ext cx="788972" cy="749369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14" name="Rectangle 39"/>
          <p:cNvSpPr>
            <a:spLocks noChangeArrowheads="1"/>
          </p:cNvSpPr>
          <p:nvPr/>
        </p:nvSpPr>
        <p:spPr bwMode="auto">
          <a:xfrm>
            <a:off x="3714749" y="3979862"/>
            <a:ext cx="307975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36000" bIns="46800">
            <a:spAutoFit/>
          </a:bodyPr>
          <a:lstStyle/>
          <a:p>
            <a:pPr algn="ctr"/>
            <a:r>
              <a:rPr lang="fr-FR" sz="800" i="1" dirty="0">
                <a:solidFill>
                  <a:srgbClr val="120C80"/>
                </a:solidFill>
              </a:rPr>
              <a:t>To  </a:t>
            </a:r>
            <a:endParaRPr lang="en-US" sz="800" i="1" dirty="0">
              <a:solidFill>
                <a:srgbClr val="120C80"/>
              </a:solidFill>
            </a:endParaRP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2647949" y="3957637"/>
            <a:ext cx="4381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36000" bIns="46800">
            <a:spAutoFit/>
          </a:bodyPr>
          <a:lstStyle/>
          <a:p>
            <a:pPr algn="ctr"/>
            <a:r>
              <a:rPr lang="fr-FR" sz="800" i="1" dirty="0" err="1">
                <a:solidFill>
                  <a:srgbClr val="120C80"/>
                </a:solidFill>
              </a:rPr>
              <a:t>From</a:t>
            </a:r>
            <a:endParaRPr lang="en-US" sz="800" i="1" dirty="0">
              <a:solidFill>
                <a:srgbClr val="120C80"/>
              </a:solidFill>
            </a:endParaRPr>
          </a:p>
        </p:txBody>
      </p: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2876549" y="3665537"/>
            <a:ext cx="990600" cy="220663"/>
            <a:chOff x="664" y="1162"/>
            <a:chExt cx="330" cy="139"/>
          </a:xfrm>
        </p:grpSpPr>
        <p:sp>
          <p:nvSpPr>
            <p:cNvPr id="17" name="AutoShape 43"/>
            <p:cNvSpPr>
              <a:spLocks noChangeArrowheads="1"/>
            </p:cNvSpPr>
            <p:nvPr/>
          </p:nvSpPr>
          <p:spPr bwMode="auto">
            <a:xfrm>
              <a:off x="664" y="1162"/>
              <a:ext cx="330" cy="114"/>
            </a:xfrm>
            <a:prstGeom prst="flowChartAlternateProcess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Ins="36576" anchor="ctr"/>
            <a:lstStyle/>
            <a:p>
              <a:endParaRPr lang="en-US"/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688" y="1166"/>
              <a:ext cx="262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46800" rIns="0" bIns="46800" anchor="ctr"/>
            <a:lstStyle/>
            <a:p>
              <a:pPr algn="ctr">
                <a:lnSpc>
                  <a:spcPct val="40000"/>
                </a:lnSpc>
              </a:pPr>
              <a:r>
                <a:rPr lang="en-US" sz="800">
                  <a:solidFill>
                    <a:srgbClr val="120C80"/>
                  </a:solidFill>
                  <a:cs typeface="Arial" charset="0"/>
                </a:rPr>
                <a:t>Interface Left W</a:t>
              </a:r>
            </a:p>
          </p:txBody>
        </p:sp>
      </p:grpSp>
      <p:sp>
        <p:nvSpPr>
          <p:cNvPr id="19" name="Rectangle 54"/>
          <p:cNvSpPr>
            <a:spLocks noChangeArrowheads="1"/>
          </p:cNvSpPr>
          <p:nvPr/>
        </p:nvSpPr>
        <p:spPr bwMode="auto">
          <a:xfrm>
            <a:off x="3305174" y="3143251"/>
            <a:ext cx="832279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>
                <a:latin typeface="Arial" charset="0"/>
                <a:ea typeface="ＭＳ Ｐゴシック" pitchFamily="50" charset="-128"/>
              </a:rPr>
              <a:t>Connection type</a:t>
            </a:r>
          </a:p>
        </p:txBody>
      </p:sp>
      <p:cxnSp>
        <p:nvCxnSpPr>
          <p:cNvPr id="20" name="AutoShape 55"/>
          <p:cNvCxnSpPr>
            <a:cxnSpLocks noChangeShapeType="1"/>
            <a:stCxn id="19" idx="1"/>
            <a:endCxn id="10" idx="3"/>
          </p:cNvCxnSpPr>
          <p:nvPr/>
        </p:nvCxnSpPr>
        <p:spPr bwMode="auto">
          <a:xfrm rot="10800000">
            <a:off x="2584312" y="3243279"/>
            <a:ext cx="720863" cy="15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Rectangle 56"/>
          <p:cNvSpPr>
            <a:spLocks noChangeArrowheads="1"/>
          </p:cNvSpPr>
          <p:nvPr/>
        </p:nvSpPr>
        <p:spPr bwMode="auto">
          <a:xfrm>
            <a:off x="3093208" y="4289395"/>
            <a:ext cx="545341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>
                <a:latin typeface="Arial" charset="0"/>
                <a:ea typeface="ＭＳ Ｐゴシック" pitchFamily="50" charset="-128"/>
              </a:rPr>
              <a:t>Port </a:t>
            </a:r>
            <a:r>
              <a:rPr kumimoji="1" lang="en-US" altLang="ja-JP" sz="700" dirty="0" smtClean="0">
                <a:latin typeface="Arial" charset="0"/>
                <a:ea typeface="ＭＳ Ｐゴシック" pitchFamily="50" charset="-128"/>
              </a:rPr>
              <a:t>type</a:t>
            </a:r>
            <a:endParaRPr kumimoji="1" lang="en-US" altLang="ja-JP" sz="700" dirty="0"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2" name="AutoShape 57"/>
          <p:cNvCxnSpPr>
            <a:cxnSpLocks noChangeShapeType="1"/>
            <a:stCxn id="10" idx="2"/>
            <a:endCxn id="21" idx="1"/>
          </p:cNvCxnSpPr>
          <p:nvPr/>
        </p:nvCxnSpPr>
        <p:spPr bwMode="auto">
          <a:xfrm rot="16200000" flipH="1">
            <a:off x="2163336" y="3459550"/>
            <a:ext cx="1046117" cy="813628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</p:cxnSp>
      <p:sp>
        <p:nvSpPr>
          <p:cNvPr id="23" name="Rectangle 58"/>
          <p:cNvSpPr>
            <a:spLocks noChangeArrowheads="1"/>
          </p:cNvSpPr>
          <p:nvPr/>
        </p:nvSpPr>
        <p:spPr bwMode="auto">
          <a:xfrm>
            <a:off x="5035549" y="3143251"/>
            <a:ext cx="619079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>
                <a:latin typeface="Arial" charset="0"/>
                <a:ea typeface="ＭＳ Ｐゴシック" pitchFamily="50" charset="-128"/>
              </a:rPr>
              <a:t>Rep1 type </a:t>
            </a:r>
          </a:p>
        </p:txBody>
      </p:sp>
      <p:cxnSp>
        <p:nvCxnSpPr>
          <p:cNvPr id="24" name="AutoShape 61"/>
          <p:cNvCxnSpPr>
            <a:cxnSpLocks noChangeShapeType="1"/>
            <a:stCxn id="19" idx="3"/>
            <a:endCxn id="23" idx="1"/>
          </p:cNvCxnSpPr>
          <p:nvPr/>
        </p:nvCxnSpPr>
        <p:spPr bwMode="auto">
          <a:xfrm>
            <a:off x="4137453" y="3243279"/>
            <a:ext cx="898096" cy="15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62" descr="Light downward diagonal"/>
          <p:cNvSpPr>
            <a:spLocks noChangeArrowheads="1"/>
          </p:cNvSpPr>
          <p:nvPr/>
        </p:nvSpPr>
        <p:spPr bwMode="auto">
          <a:xfrm>
            <a:off x="6496049" y="2862263"/>
            <a:ext cx="896937" cy="206375"/>
          </a:xfrm>
          <a:prstGeom prst="rect">
            <a:avLst/>
          </a:prstGeom>
          <a:pattFill prst="ltDnDiag">
            <a:fgClr>
              <a:srgbClr val="6699FF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36000" bIns="46800" anchorCtr="1"/>
          <a:lstStyle/>
          <a:p>
            <a:pPr algn="ctr"/>
            <a:r>
              <a:rPr lang="fr-FR" sz="800" b="0">
                <a:solidFill>
                  <a:srgbClr val="120C80"/>
                </a:solidFill>
              </a:rPr>
              <a:t>Stream</a:t>
            </a:r>
            <a:endParaRPr lang="en-US" sz="800" b="0">
              <a:solidFill>
                <a:srgbClr val="120C80"/>
              </a:solidFill>
            </a:endParaRPr>
          </a:p>
        </p:txBody>
      </p:sp>
      <p:cxnSp>
        <p:nvCxnSpPr>
          <p:cNvPr id="26" name="AutoShape 63"/>
          <p:cNvCxnSpPr>
            <a:cxnSpLocks noChangeShapeType="1"/>
            <a:stCxn id="23" idx="3"/>
            <a:endCxn id="25" idx="2"/>
          </p:cNvCxnSpPr>
          <p:nvPr/>
        </p:nvCxnSpPr>
        <p:spPr bwMode="auto">
          <a:xfrm flipV="1">
            <a:off x="5654628" y="3068638"/>
            <a:ext cx="1289890" cy="174641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" name="Rectangle 74"/>
          <p:cNvSpPr>
            <a:spLocks noChangeArrowheads="1"/>
          </p:cNvSpPr>
          <p:nvPr/>
        </p:nvSpPr>
        <p:spPr bwMode="auto">
          <a:xfrm>
            <a:off x="5951537" y="4024312"/>
            <a:ext cx="372218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>
                <a:latin typeface="Arial" charset="0"/>
                <a:ea typeface="ＭＳ Ｐゴシック" pitchFamily="50" charset="-128"/>
              </a:rPr>
              <a:t>CNX</a:t>
            </a:r>
          </a:p>
        </p:txBody>
      </p:sp>
      <p:sp>
        <p:nvSpPr>
          <p:cNvPr id="28" name="Rectangle 75"/>
          <p:cNvSpPr>
            <a:spLocks noChangeArrowheads="1"/>
          </p:cNvSpPr>
          <p:nvPr/>
        </p:nvSpPr>
        <p:spPr bwMode="auto">
          <a:xfrm>
            <a:off x="6761161" y="4024312"/>
            <a:ext cx="593431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smtClean="0">
                <a:latin typeface="Arial" charset="0"/>
                <a:ea typeface="ＭＳ Ｐゴシック" pitchFamily="50" charset="-128"/>
              </a:rPr>
              <a:t>Rep2 type</a:t>
            </a:r>
            <a:endParaRPr kumimoji="1" lang="en-US" altLang="ja-JP" sz="700" dirty="0"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9" name="AutoShape 76"/>
          <p:cNvCxnSpPr>
            <a:cxnSpLocks noChangeShapeType="1"/>
            <a:stCxn id="27" idx="3"/>
            <a:endCxn id="28" idx="1"/>
          </p:cNvCxnSpPr>
          <p:nvPr/>
        </p:nvCxnSpPr>
        <p:spPr bwMode="auto">
          <a:xfrm>
            <a:off x="6323755" y="4124340"/>
            <a:ext cx="437406" cy="158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77"/>
          <p:cNvCxnSpPr>
            <a:cxnSpLocks noChangeShapeType="1"/>
            <a:stCxn id="27" idx="1"/>
            <a:endCxn id="11" idx="3"/>
          </p:cNvCxnSpPr>
          <p:nvPr/>
        </p:nvCxnSpPr>
        <p:spPr bwMode="auto">
          <a:xfrm rot="10800000" flipV="1">
            <a:off x="5546503" y="4124339"/>
            <a:ext cx="405035" cy="317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" name="AutoShape 38"/>
          <p:cNvCxnSpPr>
            <a:cxnSpLocks noChangeShapeType="1"/>
            <a:stCxn id="200" idx="0"/>
          </p:cNvCxnSpPr>
          <p:nvPr/>
        </p:nvCxnSpPr>
        <p:spPr bwMode="auto">
          <a:xfrm rot="5400000" flipH="1" flipV="1">
            <a:off x="3276326" y="3936728"/>
            <a:ext cx="185738" cy="5307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diamond" w="med" len="med"/>
          </a:ln>
          <a:effectLst/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1885949" y="5162550"/>
            <a:ext cx="1495425" cy="1079500"/>
            <a:chOff x="4254" y="2496"/>
            <a:chExt cx="586" cy="190"/>
          </a:xfrm>
        </p:grpSpPr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4254" y="2496"/>
              <a:ext cx="586" cy="190"/>
            </a:xfrm>
            <a:prstGeom prst="roundRect">
              <a:avLst>
                <a:gd name="adj" fmla="val 5083"/>
              </a:avLst>
            </a:prstGeom>
            <a:solidFill>
              <a:srgbClr val="FF99CC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800" dirty="0">
                  <a:solidFill>
                    <a:srgbClr val="120C80"/>
                  </a:solidFill>
                </a:rPr>
                <a:t>Policy </a:t>
              </a:r>
              <a:r>
                <a:rPr lang="en-US" sz="800" dirty="0" smtClean="0">
                  <a:solidFill>
                    <a:srgbClr val="120C80"/>
                  </a:solidFill>
                </a:rPr>
                <a:t>A</a:t>
              </a:r>
              <a:endParaRPr lang="en-US" sz="800" dirty="0">
                <a:solidFill>
                  <a:srgbClr val="120C80"/>
                </a:solidFill>
              </a:endParaRPr>
            </a:p>
            <a:p>
              <a:pPr algn="ctr"/>
              <a:r>
                <a:rPr lang="en-US" sz="800" dirty="0">
                  <a:solidFill>
                    <a:srgbClr val="120C80"/>
                  </a:solidFill>
                </a:rPr>
                <a:t> on </a:t>
              </a:r>
              <a:r>
                <a:rPr lang="en-US" sz="800" dirty="0" err="1" smtClean="0">
                  <a:solidFill>
                    <a:srgbClr val="120C80"/>
                  </a:solidFill>
                </a:rPr>
                <a:t>PLMReference</a:t>
              </a:r>
              <a:endParaRPr lang="en-US" sz="800" dirty="0">
                <a:solidFill>
                  <a:srgbClr val="120C80"/>
                </a:solidFill>
              </a:endParaRPr>
            </a:p>
            <a:p>
              <a:pPr algn="ctr"/>
              <a:endParaRPr lang="en-US" sz="800" dirty="0">
                <a:solidFill>
                  <a:srgbClr val="120C80"/>
                </a:solidFill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/>
          </p:nvSpPr>
          <p:spPr bwMode="auto">
            <a:xfrm>
              <a:off x="4271" y="2578"/>
              <a:ext cx="555" cy="95"/>
            </a:xfrm>
            <a:prstGeom prst="roundRect">
              <a:avLst>
                <a:gd name="adj" fmla="val 11352"/>
              </a:avLst>
            </a:prstGeom>
            <a:solidFill>
              <a:srgbClr val="FF99CC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600">
                  <a:solidFill>
                    <a:srgbClr val="120C80"/>
                  </a:solidFill>
                </a:rPr>
                <a:t>Access Read/show</a:t>
              </a:r>
            </a:p>
            <a:p>
              <a:pPr algn="ctr"/>
              <a:r>
                <a:rPr lang="fr-FR" sz="600">
                  <a:solidFill>
                    <a:srgbClr val="120C80"/>
                  </a:solidFill>
                </a:rPr>
                <a:t>Filter MyData</a:t>
              </a:r>
            </a:p>
            <a:p>
              <a:pPr algn="ctr"/>
              <a:r>
                <a:rPr lang="fr-FR" sz="800">
                  <a:solidFill>
                    <a:srgbClr val="120C80"/>
                  </a:solidFill>
                </a:rPr>
                <a:t>Designer</a:t>
              </a:r>
              <a:endParaRPr lang="en-US" sz="800">
                <a:solidFill>
                  <a:srgbClr val="120C80"/>
                </a:solidFill>
              </a:endParaRPr>
            </a:p>
          </p:txBody>
        </p:sp>
      </p:grpSp>
      <p:sp>
        <p:nvSpPr>
          <p:cNvPr id="36" name="AutoShape 36"/>
          <p:cNvSpPr>
            <a:spLocks noChangeArrowheads="1"/>
          </p:cNvSpPr>
          <p:nvPr/>
        </p:nvSpPr>
        <p:spPr bwMode="auto">
          <a:xfrm>
            <a:off x="4940299" y="5159375"/>
            <a:ext cx="1027113" cy="879475"/>
          </a:xfrm>
          <a:prstGeom prst="roundRect">
            <a:avLst>
              <a:gd name="adj" fmla="val 5083"/>
            </a:avLst>
          </a:prstGeom>
          <a:solidFill>
            <a:srgbClr val="FF99CC">
              <a:alpha val="37000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800" dirty="0" smtClean="0">
                <a:solidFill>
                  <a:srgbClr val="120C80"/>
                </a:solidFill>
              </a:rPr>
              <a:t>Rules</a:t>
            </a:r>
          </a:p>
          <a:p>
            <a:pPr algn="ctr"/>
            <a:r>
              <a:rPr lang="fr-FR" sz="800" dirty="0" smtClean="0">
                <a:solidFill>
                  <a:srgbClr val="120C80"/>
                </a:solidFill>
              </a:rPr>
              <a:t>on </a:t>
            </a:r>
            <a:r>
              <a:rPr lang="fr-FR" sz="800" dirty="0" err="1" smtClean="0">
                <a:solidFill>
                  <a:srgbClr val="120C80"/>
                </a:solidFill>
              </a:rPr>
              <a:t>PLMInstance</a:t>
            </a:r>
            <a:endParaRPr lang="en-US" sz="800" dirty="0">
              <a:solidFill>
                <a:srgbClr val="120C80"/>
              </a:solidFill>
            </a:endParaRPr>
          </a:p>
          <a:p>
            <a:pPr algn="ctr"/>
            <a:endParaRPr lang="en-US" sz="800" dirty="0">
              <a:solidFill>
                <a:srgbClr val="120C80"/>
              </a:solidFill>
            </a:endParaRPr>
          </a:p>
        </p:txBody>
      </p:sp>
      <p:sp>
        <p:nvSpPr>
          <p:cNvPr id="37" name="AutoShape 37"/>
          <p:cNvSpPr>
            <a:spLocks noChangeArrowheads="1"/>
          </p:cNvSpPr>
          <p:nvPr/>
        </p:nvSpPr>
        <p:spPr bwMode="auto">
          <a:xfrm>
            <a:off x="4970462" y="5432425"/>
            <a:ext cx="973137" cy="492125"/>
          </a:xfrm>
          <a:prstGeom prst="roundRect">
            <a:avLst>
              <a:gd name="adj" fmla="val 11352"/>
            </a:avLst>
          </a:prstGeom>
          <a:solidFill>
            <a:srgbClr val="FF99CC">
              <a:alpha val="37000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sz="800" dirty="0">
                <a:solidFill>
                  <a:srgbClr val="120C80"/>
                </a:solidFill>
              </a:rPr>
              <a:t>Read/Show access</a:t>
            </a:r>
          </a:p>
          <a:p>
            <a:pPr algn="ctr"/>
            <a:endParaRPr lang="en-US" sz="800" dirty="0">
              <a:solidFill>
                <a:srgbClr val="120C80"/>
              </a:solidFill>
            </a:endParaRPr>
          </a:p>
          <a:p>
            <a:pPr algn="ctr"/>
            <a:r>
              <a:rPr lang="fr-FR" sz="800" dirty="0">
                <a:solidFill>
                  <a:srgbClr val="120C80"/>
                </a:solidFill>
              </a:rPr>
              <a:t>Designer</a:t>
            </a:r>
            <a:endParaRPr lang="en-US" sz="800" dirty="0">
              <a:solidFill>
                <a:srgbClr val="120C80"/>
              </a:solidFill>
            </a:endParaRPr>
          </a:p>
        </p:txBody>
      </p:sp>
      <p:grpSp>
        <p:nvGrpSpPr>
          <p:cNvPr id="38" name="Group 41"/>
          <p:cNvGrpSpPr>
            <a:grpSpLocks/>
          </p:cNvGrpSpPr>
          <p:nvPr/>
        </p:nvGrpSpPr>
        <p:grpSpPr bwMode="auto">
          <a:xfrm>
            <a:off x="3555999" y="5175250"/>
            <a:ext cx="1149350" cy="904875"/>
            <a:chOff x="4254" y="2496"/>
            <a:chExt cx="586" cy="190"/>
          </a:xfrm>
        </p:grpSpPr>
        <p:sp>
          <p:nvSpPr>
            <p:cNvPr id="39" name="AutoShape 42"/>
            <p:cNvSpPr>
              <a:spLocks noChangeArrowheads="1"/>
            </p:cNvSpPr>
            <p:nvPr/>
          </p:nvSpPr>
          <p:spPr bwMode="auto">
            <a:xfrm>
              <a:off x="4254" y="2496"/>
              <a:ext cx="586" cy="190"/>
            </a:xfrm>
            <a:prstGeom prst="roundRect">
              <a:avLst>
                <a:gd name="adj" fmla="val 5083"/>
              </a:avLst>
            </a:prstGeom>
            <a:solidFill>
              <a:srgbClr val="FF99CC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800" dirty="0" smtClean="0">
                  <a:solidFill>
                    <a:srgbClr val="120C80"/>
                  </a:solidFill>
                </a:rPr>
                <a:t>Policy B</a:t>
              </a:r>
              <a:endParaRPr lang="en-US" sz="800" dirty="0">
                <a:solidFill>
                  <a:srgbClr val="120C80"/>
                </a:solidFill>
              </a:endParaRPr>
            </a:p>
            <a:p>
              <a:pPr algn="ctr"/>
              <a:r>
                <a:rPr lang="en-US" sz="800" dirty="0">
                  <a:solidFill>
                    <a:srgbClr val="120C80"/>
                  </a:solidFill>
                </a:rPr>
                <a:t> on </a:t>
              </a:r>
              <a:r>
                <a:rPr lang="en-US" sz="800" dirty="0" err="1">
                  <a:solidFill>
                    <a:srgbClr val="120C80"/>
                  </a:solidFill>
                </a:rPr>
                <a:t>PLMPort</a:t>
              </a:r>
            </a:p>
            <a:p>
              <a:pPr algn="ctr"/>
              <a:endParaRPr lang="en-US" sz="800" dirty="0">
                <a:solidFill>
                  <a:srgbClr val="120C80"/>
                </a:solidFill>
              </a:endParaRPr>
            </a:p>
          </p:txBody>
        </p:sp>
        <p:sp>
          <p:nvSpPr>
            <p:cNvPr id="40" name="AutoShape 43"/>
            <p:cNvSpPr>
              <a:spLocks noChangeArrowheads="1"/>
            </p:cNvSpPr>
            <p:nvPr/>
          </p:nvSpPr>
          <p:spPr bwMode="auto">
            <a:xfrm>
              <a:off x="4271" y="2578"/>
              <a:ext cx="555" cy="95"/>
            </a:xfrm>
            <a:prstGeom prst="roundRect">
              <a:avLst>
                <a:gd name="adj" fmla="val 11352"/>
              </a:avLst>
            </a:prstGeom>
            <a:solidFill>
              <a:srgbClr val="FF99CC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800">
                  <a:solidFill>
                    <a:srgbClr val="120C80"/>
                  </a:solidFill>
                </a:rPr>
                <a:t>Access Read/show</a:t>
              </a:r>
            </a:p>
            <a:p>
              <a:pPr algn="ctr"/>
              <a:r>
                <a:rPr lang="fr-FR" sz="800">
                  <a:solidFill>
                    <a:srgbClr val="120C80"/>
                  </a:solidFill>
                </a:rPr>
                <a:t>Filter MyData</a:t>
              </a:r>
            </a:p>
            <a:p>
              <a:pPr algn="ctr"/>
              <a:r>
                <a:rPr lang="fr-FR" sz="800">
                  <a:solidFill>
                    <a:srgbClr val="120C80"/>
                  </a:solidFill>
                </a:rPr>
                <a:t>Designer</a:t>
              </a:r>
              <a:endParaRPr lang="en-US" sz="800">
                <a:solidFill>
                  <a:srgbClr val="120C80"/>
                </a:solidFill>
              </a:endParaRPr>
            </a:p>
          </p:txBody>
        </p:sp>
      </p:grpSp>
      <p:grpSp>
        <p:nvGrpSpPr>
          <p:cNvPr id="183" name="Group 271"/>
          <p:cNvGrpSpPr>
            <a:grpSpLocks/>
          </p:cNvGrpSpPr>
          <p:nvPr/>
        </p:nvGrpSpPr>
        <p:grpSpPr bwMode="auto">
          <a:xfrm>
            <a:off x="6221412" y="5161007"/>
            <a:ext cx="1303337" cy="958850"/>
            <a:chOff x="4254" y="2496"/>
            <a:chExt cx="586" cy="190"/>
          </a:xfrm>
        </p:grpSpPr>
        <p:sp>
          <p:nvSpPr>
            <p:cNvPr id="184" name="AutoShape 272"/>
            <p:cNvSpPr>
              <a:spLocks noChangeArrowheads="1"/>
            </p:cNvSpPr>
            <p:nvPr/>
          </p:nvSpPr>
          <p:spPr bwMode="auto">
            <a:xfrm>
              <a:off x="4254" y="2496"/>
              <a:ext cx="586" cy="190"/>
            </a:xfrm>
            <a:prstGeom prst="roundRect">
              <a:avLst>
                <a:gd name="adj" fmla="val 5083"/>
              </a:avLst>
            </a:prstGeom>
            <a:solidFill>
              <a:srgbClr val="FF99CC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800" dirty="0">
                  <a:solidFill>
                    <a:srgbClr val="120C80"/>
                  </a:solidFill>
                </a:rPr>
                <a:t>Policy </a:t>
              </a:r>
              <a:r>
                <a:rPr lang="en-US" sz="800" dirty="0" smtClean="0">
                  <a:solidFill>
                    <a:srgbClr val="120C80"/>
                  </a:solidFill>
                </a:rPr>
                <a:t>C</a:t>
              </a:r>
              <a:endParaRPr lang="en-US" sz="800" dirty="0">
                <a:solidFill>
                  <a:srgbClr val="120C80"/>
                </a:solidFill>
              </a:endParaRPr>
            </a:p>
            <a:p>
              <a:pPr algn="ctr"/>
              <a:r>
                <a:rPr lang="en-US" sz="800" dirty="0">
                  <a:solidFill>
                    <a:srgbClr val="120C80"/>
                  </a:solidFill>
                </a:rPr>
                <a:t> on </a:t>
              </a:r>
              <a:r>
                <a:rPr lang="en-US" sz="800" dirty="0" smtClean="0">
                  <a:solidFill>
                    <a:srgbClr val="120C80"/>
                  </a:solidFill>
                </a:rPr>
                <a:t>Part</a:t>
              </a:r>
              <a:endParaRPr lang="en-US" sz="800" dirty="0">
                <a:solidFill>
                  <a:srgbClr val="120C80"/>
                </a:solidFill>
              </a:endParaRPr>
            </a:p>
            <a:p>
              <a:pPr algn="ctr"/>
              <a:endParaRPr lang="en-US" sz="800" dirty="0">
                <a:solidFill>
                  <a:srgbClr val="120C80"/>
                </a:solidFill>
              </a:endParaRPr>
            </a:p>
          </p:txBody>
        </p:sp>
        <p:sp>
          <p:nvSpPr>
            <p:cNvPr id="185" name="AutoShape 273"/>
            <p:cNvSpPr>
              <a:spLocks noChangeArrowheads="1"/>
            </p:cNvSpPr>
            <p:nvPr/>
          </p:nvSpPr>
          <p:spPr bwMode="auto">
            <a:xfrm>
              <a:off x="4271" y="2578"/>
              <a:ext cx="555" cy="95"/>
            </a:xfrm>
            <a:prstGeom prst="roundRect">
              <a:avLst>
                <a:gd name="adj" fmla="val 11352"/>
              </a:avLst>
            </a:prstGeom>
            <a:solidFill>
              <a:srgbClr val="FF99CC">
                <a:alpha val="37000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/>
              <a:r>
                <a:rPr lang="en-US" sz="800">
                  <a:solidFill>
                    <a:srgbClr val="120C80"/>
                  </a:solidFill>
                </a:rPr>
                <a:t>Access Read/show</a:t>
              </a:r>
            </a:p>
            <a:p>
              <a:pPr algn="ctr"/>
              <a:r>
                <a:rPr lang="fr-FR" sz="800">
                  <a:solidFill>
                    <a:srgbClr val="120C80"/>
                  </a:solidFill>
                </a:rPr>
                <a:t>Filter MyData</a:t>
              </a:r>
            </a:p>
            <a:p>
              <a:pPr algn="ctr"/>
              <a:r>
                <a:rPr lang="fr-FR" sz="800">
                  <a:solidFill>
                    <a:srgbClr val="120C80"/>
                  </a:solidFill>
                </a:rPr>
                <a:t>Designer + Reviewer</a:t>
              </a:r>
              <a:endParaRPr lang="en-US" sz="800">
                <a:solidFill>
                  <a:srgbClr val="120C80"/>
                </a:solidFill>
              </a:endParaRPr>
            </a:p>
          </p:txBody>
        </p:sp>
      </p:grpSp>
      <p:pic>
        <p:nvPicPr>
          <p:cNvPr id="186" name="Picture 277" descr="AccessRigh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7786" y="5641974"/>
            <a:ext cx="731520" cy="474587"/>
          </a:xfrm>
          <a:prstGeom prst="rect">
            <a:avLst/>
          </a:prstGeom>
          <a:noFill/>
        </p:spPr>
      </p:pic>
      <p:pic>
        <p:nvPicPr>
          <p:cNvPr id="187" name="Picture 278" descr="AccessRigh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0149" y="5480050"/>
            <a:ext cx="850900" cy="381000"/>
          </a:xfrm>
          <a:prstGeom prst="rect">
            <a:avLst/>
          </a:prstGeom>
          <a:noFill/>
        </p:spPr>
      </p:pic>
      <p:pic>
        <p:nvPicPr>
          <p:cNvPr id="188" name="Picture 279" descr="Access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2442" y="5582128"/>
            <a:ext cx="526107" cy="436562"/>
          </a:xfrm>
          <a:prstGeom prst="rect">
            <a:avLst/>
          </a:prstGeom>
          <a:noFill/>
        </p:spPr>
      </p:pic>
      <p:pic>
        <p:nvPicPr>
          <p:cNvPr id="189" name="Picture 280" descr="AccessRigh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0137" y="5586412"/>
            <a:ext cx="989012" cy="404813"/>
          </a:xfrm>
          <a:prstGeom prst="rect">
            <a:avLst/>
          </a:prstGeom>
          <a:noFill/>
        </p:spPr>
      </p:pic>
      <p:pic>
        <p:nvPicPr>
          <p:cNvPr id="190" name="Picture 282" descr="VPM Lifecyc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9611" y="5638800"/>
            <a:ext cx="593725" cy="463550"/>
          </a:xfrm>
          <a:prstGeom prst="rect">
            <a:avLst/>
          </a:prstGeom>
          <a:noFill/>
        </p:spPr>
      </p:pic>
      <p:cxnSp>
        <p:nvCxnSpPr>
          <p:cNvPr id="197" name="AutoShape 274"/>
          <p:cNvCxnSpPr>
            <a:cxnSpLocks noChangeShapeType="1"/>
            <a:endCxn id="21" idx="2"/>
          </p:cNvCxnSpPr>
          <p:nvPr/>
        </p:nvCxnSpPr>
        <p:spPr bwMode="auto">
          <a:xfrm rot="16200000" flipV="1">
            <a:off x="3405377" y="4449952"/>
            <a:ext cx="685800" cy="764795"/>
          </a:xfrm>
          <a:prstGeom prst="curved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AutoShape 274"/>
          <p:cNvCxnSpPr>
            <a:cxnSpLocks noChangeShapeType="1"/>
            <a:endCxn id="10" idx="1"/>
          </p:cNvCxnSpPr>
          <p:nvPr/>
        </p:nvCxnSpPr>
        <p:spPr bwMode="auto">
          <a:xfrm rot="16200000" flipV="1">
            <a:off x="1344621" y="3873508"/>
            <a:ext cx="1919271" cy="658813"/>
          </a:xfrm>
          <a:prstGeom prst="curvedConnector4">
            <a:avLst>
              <a:gd name="adj1" fmla="val 47394"/>
              <a:gd name="adj2" fmla="val 148193"/>
            </a:avLst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35"/>
          <p:cNvSpPr>
            <a:spLocks noChangeArrowheads="1"/>
          </p:cNvSpPr>
          <p:nvPr/>
        </p:nvSpPr>
        <p:spPr bwMode="auto">
          <a:xfrm>
            <a:off x="3028949" y="4032250"/>
            <a:ext cx="675185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fr-FR" sz="7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Relationship</a:t>
            </a:r>
            <a:endParaRPr kumimoji="1" lang="en-US" altLang="ja-JP" sz="700" dirty="0" smtClean="0">
              <a:solidFill>
                <a:schemeClr val="bg1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pic>
        <p:nvPicPr>
          <p:cNvPr id="201" name="Picture 282" descr="VPM Lifecyc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2801" y="5582128"/>
            <a:ext cx="593725" cy="463550"/>
          </a:xfrm>
          <a:prstGeom prst="rect">
            <a:avLst/>
          </a:prstGeom>
          <a:noFill/>
        </p:spPr>
      </p:pic>
      <p:sp>
        <p:nvSpPr>
          <p:cNvPr id="203" name="Rectangle 202"/>
          <p:cNvSpPr/>
          <p:nvPr/>
        </p:nvSpPr>
        <p:spPr>
          <a:xfrm rot="5400000">
            <a:off x="6672315" y="5790458"/>
            <a:ext cx="22860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82"/>
          <p:cNvSpPr>
            <a:spLocks noChangeArrowheads="1"/>
          </p:cNvSpPr>
          <p:nvPr/>
        </p:nvSpPr>
        <p:spPr bwMode="auto">
          <a:xfrm>
            <a:off x="5264627" y="4456380"/>
            <a:ext cx="1063625" cy="494538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Ins="36576" anchor="ctr"/>
          <a:lstStyle/>
          <a:p>
            <a:endParaRPr lang="en-US">
              <a:solidFill>
                <a:schemeClr val="dk1"/>
              </a:solidFill>
            </a:endParaRPr>
          </a:p>
        </p:txBody>
      </p:sp>
      <p:sp>
        <p:nvSpPr>
          <p:cNvPr id="205" name="Rectangle 56"/>
          <p:cNvSpPr>
            <a:spLocks noChangeArrowheads="1"/>
          </p:cNvSpPr>
          <p:nvPr/>
        </p:nvSpPr>
        <p:spPr bwMode="auto">
          <a:xfrm>
            <a:off x="5543549" y="4594195"/>
            <a:ext cx="473207" cy="20005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kumimoji="1" lang="en-US" altLang="ja-JP" sz="700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</a:rPr>
              <a:t>PartDS</a:t>
            </a:r>
            <a:endParaRPr kumimoji="1" lang="en-US" altLang="ja-JP" sz="700" dirty="0">
              <a:solidFill>
                <a:schemeClr val="bg1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06" name="AutoShape 274"/>
          <p:cNvCxnSpPr>
            <a:cxnSpLocks noChangeShapeType="1"/>
            <a:endCxn id="205" idx="3"/>
          </p:cNvCxnSpPr>
          <p:nvPr/>
        </p:nvCxnSpPr>
        <p:spPr bwMode="auto">
          <a:xfrm rot="16200000" flipV="1">
            <a:off x="6211527" y="4499452"/>
            <a:ext cx="466784" cy="856325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AutoShape 274"/>
          <p:cNvCxnSpPr>
            <a:cxnSpLocks noChangeShapeType="1"/>
            <a:stCxn id="36" idx="0"/>
            <a:endCxn id="200" idx="3"/>
          </p:cNvCxnSpPr>
          <p:nvPr/>
        </p:nvCxnSpPr>
        <p:spPr bwMode="auto">
          <a:xfrm rot="16200000" flipV="1">
            <a:off x="4065447" y="3770966"/>
            <a:ext cx="1027097" cy="1749722"/>
          </a:xfrm>
          <a:prstGeom prst="curvedConnector2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AutoShape 57"/>
          <p:cNvCxnSpPr>
            <a:cxnSpLocks noChangeShapeType="1"/>
            <a:stCxn id="10" idx="2"/>
            <a:endCxn id="205" idx="1"/>
          </p:cNvCxnSpPr>
          <p:nvPr/>
        </p:nvCxnSpPr>
        <p:spPr bwMode="auto">
          <a:xfrm rot="16200000" flipH="1">
            <a:off x="3236106" y="2386779"/>
            <a:ext cx="1350917" cy="3263969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16"/>
          <p:cNvGraphicFramePr>
            <a:graphicFrameLocks/>
          </p:cNvGraphicFramePr>
          <p:nvPr/>
        </p:nvGraphicFramePr>
        <p:xfrm>
          <a:off x="381000" y="1600200"/>
          <a:ext cx="8601075" cy="5164007"/>
        </p:xfrm>
        <a:graphic>
          <a:graphicData uri="http://schemas.openxmlformats.org/drawingml/2006/table">
            <a:tbl>
              <a:tblPr/>
              <a:tblGrid>
                <a:gridCol w="577850"/>
                <a:gridCol w="3698875"/>
                <a:gridCol w="4324350"/>
              </a:tblGrid>
              <a:tr h="2754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120C8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36000" marT="46800" marB="46800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V6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Operations/Commands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(VPM/CATIA V6 view)</a:t>
                      </a:r>
                      <a:endParaRPr kumimoji="0" lang="en-US" sz="1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120C8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Access rights usage (Policy &amp; Rule)</a:t>
                      </a:r>
                    </a:p>
                  </a:txBody>
                  <a:tcPr marL="90000" marR="36000" marT="46800" marB="4680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217">
                <a:tc rowSpan="3"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20C80"/>
                        </a:solidFill>
                        <a:effectLst/>
                        <a:latin typeface="Arial" charset="0"/>
                      </a:endParaRPr>
                    </a:p>
                  </a:txBody>
                  <a:tcPr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Query (Search)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Read, Show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Open (CV6  command)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Read, Show, CheckOut 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(to edit and modify representations)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Explore (CV6  command)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Read, Show, CheckOut (for navrep load)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2577">
                <a:tc rowSpan="9"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120C80"/>
                        </a:solidFill>
                        <a:effectLst/>
                        <a:latin typeface="Arial" charset="0"/>
                      </a:endParaRPr>
                    </a:p>
                  </a:txBody>
                  <a:tcPr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Create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Create, Read, Show, Modify, ChangeOwner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Edit (Properties) (to save changes)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Modify 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(to save attribute changes)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, Read, Show,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ChangeName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20C8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Save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Modify, Read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, Show,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CheckIn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 (to save Representation)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Delete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Delete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Add, Insert child (CV6  command)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FromConnect, ToConnect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1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Remove child (CV6  command)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FromDisconnect, ToDisconnect 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1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Replace by existing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FromConnect, ToConnect, FromDisconnect, ToDisconnect 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5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Cloning (CV6 command)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Create, Read, Show, Modify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26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Navrep Index Builder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Create, Read, Show, Modify, CheckOut, CheckIn, FromConnect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8668">
                <a:tc rowSpan="5"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20C80"/>
                        </a:solidFill>
                        <a:effectLst/>
                        <a:latin typeface="Arial" charset="0"/>
                      </a:endParaRPr>
                    </a:p>
                  </a:txBody>
                  <a:tcPr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New Version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For the initial state: Read, Show, Revise, CheckOut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For the target state: Read, Show, Create, Modify, CheckIn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Change Status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Promote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TransfertOwnership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ChangeOwner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Lock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Lock</a:t>
                      </a: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Unlock</a:t>
                      </a:r>
                    </a:p>
                  </a:txBody>
                  <a:tcPr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EB8B18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20C80"/>
                          </a:solidFill>
                          <a:effectLst/>
                          <a:latin typeface="Arial" charset="0"/>
                        </a:rPr>
                        <a:t>UnLock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20C80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Customization Best Practices</a:t>
            </a:r>
            <a:endParaRPr lang="en-US" noProof="0" dirty="0"/>
          </a:p>
        </p:txBody>
      </p:sp>
      <p:pic>
        <p:nvPicPr>
          <p:cNvPr id="8" name="Picture 9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9650" y="2740987"/>
            <a:ext cx="209550" cy="209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9" name="Picture 9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650" y="1924051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C7D5E0"/>
              </a:clrFrom>
              <a:clrTo>
                <a:srgbClr val="C7D5E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9650" y="3021863"/>
            <a:ext cx="2000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9650" y="5335588"/>
            <a:ext cx="227013" cy="2270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2" name="Picture 10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9650" y="2186323"/>
            <a:ext cx="209550" cy="209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3" name="Picture 10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BFBFBF"/>
              </a:clrFrom>
              <a:clrTo>
                <a:srgbClr val="BFBFB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9650" y="3295651"/>
            <a:ext cx="209550" cy="209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4" name="Picture 10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9650" y="5684727"/>
            <a:ext cx="209550" cy="209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5" name="Picture 10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09650" y="5945077"/>
            <a:ext cx="228600" cy="2286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6" name="Picture 10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09650" y="2457451"/>
            <a:ext cx="209550" cy="209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7" name="Picture 108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009650" y="6241939"/>
            <a:ext cx="209550" cy="209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8" name="Picture 10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09650" y="6516577"/>
            <a:ext cx="203200" cy="203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19" name="Picture 23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AFAFAF"/>
              </a:clrFrom>
              <a:clrTo>
                <a:srgbClr val="AFAFA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9650" y="3556962"/>
            <a:ext cx="2317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34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9650" y="3850315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3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9650" y="4679505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4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000125" y="4391026"/>
            <a:ext cx="27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71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9650" y="4121778"/>
            <a:ext cx="20955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8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71550" y="4931291"/>
            <a:ext cx="304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338"/>
          <p:cNvSpPr txBox="1">
            <a:spLocks noChangeArrowheads="1"/>
          </p:cNvSpPr>
          <p:nvPr/>
        </p:nvSpPr>
        <p:spPr bwMode="auto">
          <a:xfrm rot="16200000">
            <a:off x="247651" y="2125887"/>
            <a:ext cx="86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200"/>
              <a:t>Search commands</a:t>
            </a:r>
          </a:p>
        </p:txBody>
      </p:sp>
      <p:sp>
        <p:nvSpPr>
          <p:cNvPr id="26" name="Text Box 340"/>
          <p:cNvSpPr txBox="1">
            <a:spLocks noChangeArrowheads="1"/>
          </p:cNvSpPr>
          <p:nvPr/>
        </p:nvSpPr>
        <p:spPr bwMode="auto">
          <a:xfrm rot="16200000">
            <a:off x="247651" y="3828536"/>
            <a:ext cx="86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200" dirty="0"/>
              <a:t>Save </a:t>
            </a:r>
            <a:r>
              <a:rPr lang="en-US" sz="1200" dirty="0" smtClean="0"/>
              <a:t>commands</a:t>
            </a:r>
            <a:endParaRPr lang="en-US" sz="1200" dirty="0"/>
          </a:p>
        </p:txBody>
      </p:sp>
      <p:sp>
        <p:nvSpPr>
          <p:cNvPr id="27" name="Text Box 341"/>
          <p:cNvSpPr txBox="1">
            <a:spLocks noChangeArrowheads="1"/>
          </p:cNvSpPr>
          <p:nvPr/>
        </p:nvSpPr>
        <p:spPr bwMode="auto">
          <a:xfrm rot="16200000">
            <a:off x="247651" y="5811839"/>
            <a:ext cx="86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FR" sz="1200" dirty="0"/>
              <a:t>Short transactions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Recommendations for VPM central (3/3)</a:t>
            </a:r>
          </a:p>
          <a:p>
            <a:pPr lvl="1"/>
            <a:r>
              <a:rPr lang="en-US" dirty="0" smtClean="0"/>
              <a:t>VPM Commands Integrity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Agenda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1614488" y="1504950"/>
            <a:ext cx="522287" cy="4667250"/>
          </a:xfrm>
          <a:prstGeom prst="rect">
            <a:avLst/>
          </a:prstGeom>
          <a:solidFill>
            <a:srgbClr val="FFCC00"/>
          </a:solidFill>
          <a:ln w="317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gray">
          <a:xfrm>
            <a:off x="2257425" y="354582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Illustration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gray">
          <a:xfrm>
            <a:off x="1801091" y="160020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sz="1600" b="1" dirty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gray">
          <a:xfrm>
            <a:off x="2252663" y="1600200"/>
            <a:ext cx="5329237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Objective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gray">
          <a:xfrm>
            <a:off x="2254250" y="2576946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- Concepts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gray">
          <a:xfrm>
            <a:off x="2254250" y="209386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/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Customer Security Constraints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gray">
          <a:xfrm>
            <a:off x="2254250" y="3066012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Data Model - Security Relationship</a:t>
            </a: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gray">
          <a:xfrm>
            <a:off x="2260887" y="4473742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P&amp;O Deployment</a:t>
            </a: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gray">
          <a:xfrm>
            <a:off x="2260887" y="5131527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None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OOTB P&amp;O and Security</a:t>
            </a: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gray">
          <a:xfrm>
            <a:off x="2258289" y="561851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Customization Best Practices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gray">
          <a:xfrm>
            <a:off x="1794165" y="209386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2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gray">
          <a:xfrm>
            <a:off x="1794165" y="2576946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3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gray">
          <a:xfrm>
            <a:off x="1794165" y="3066012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4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gray">
          <a:xfrm>
            <a:off x="1794165" y="354193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5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gray">
          <a:xfrm>
            <a:off x="1922418" y="4473742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6.1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8" name="Rectangle 8"/>
          <p:cNvSpPr>
            <a:spLocks noChangeArrowheads="1"/>
          </p:cNvSpPr>
          <p:nvPr/>
        </p:nvSpPr>
        <p:spPr bwMode="gray">
          <a:xfrm>
            <a:off x="1801092" y="5131527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7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1801092" y="5616444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8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gray">
          <a:xfrm>
            <a:off x="2251980" y="4008120"/>
            <a:ext cx="5324475" cy="411480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60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Deployment</a:t>
            </a: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gray">
          <a:xfrm>
            <a:off x="1785258" y="4008120"/>
            <a:ext cx="411480" cy="411480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60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</a:t>
            </a:r>
            <a:endParaRPr lang="en-US" sz="160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gray">
          <a:xfrm>
            <a:off x="2260887" y="4795960"/>
            <a:ext cx="5324475" cy="268076"/>
          </a:xfrm>
          <a:prstGeom prst="rect">
            <a:avLst/>
          </a:prstGeom>
          <a:gradFill rotWithShape="0">
            <a:gsLst>
              <a:gs pos="0">
                <a:srgbClr val="003399">
                  <a:alpha val="20000"/>
                </a:srgbClr>
              </a:gs>
              <a:gs pos="100000">
                <a:srgbClr val="8EA5D2"/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80000"/>
            </a:pPr>
            <a:r>
              <a:rPr lang="en-US" altLang="ja-JP" sz="1050" b="1" dirty="0" smtClean="0">
                <a:solidFill>
                  <a:srgbClr val="FFFFFF"/>
                </a:solidFill>
                <a:latin typeface="Arial" charset="0"/>
                <a:ea typeface="굴림" pitchFamily="34" charset="-127"/>
                <a:cs typeface="Arial" charset="0"/>
              </a:rPr>
              <a:t>Security Deployment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gray">
          <a:xfrm>
            <a:off x="1922418" y="4795960"/>
            <a:ext cx="265176" cy="265176"/>
          </a:xfrm>
          <a:prstGeom prst="rect">
            <a:avLst/>
          </a:prstGeom>
          <a:solidFill>
            <a:srgbClr val="FF0000"/>
          </a:solidFill>
          <a:ln w="3175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Clr>
                <a:schemeClr val="folHlink"/>
              </a:buClr>
              <a:buSzPct val="80000"/>
            </a:pPr>
            <a:r>
              <a:rPr lang="en-US" sz="1050" b="1" dirty="0" smtClean="0">
                <a:solidFill>
                  <a:srgbClr val="FFFFFF"/>
                </a:solidFill>
                <a:latin typeface="Helvetica" pitchFamily="34" charset="0"/>
                <a:ea typeface="MS PGothic" pitchFamily="34" charset="-128"/>
              </a:rPr>
              <a:t>6.2</a:t>
            </a:r>
            <a:endParaRPr lang="en-US" sz="1050" b="1" dirty="0">
              <a:solidFill>
                <a:srgbClr val="FFFFFF"/>
              </a:solidFill>
              <a:latin typeface="Helvetica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Security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dirty="0" smtClean="0"/>
              <a:t>Security rules based on:</a:t>
            </a:r>
          </a:p>
          <a:p>
            <a:pPr lvl="1"/>
            <a:r>
              <a:rPr lang="en-US" dirty="0" smtClean="0"/>
              <a:t>Data Ownership (user, org, project)</a:t>
            </a:r>
          </a:p>
          <a:p>
            <a:pPr lvl="1"/>
            <a:r>
              <a:rPr lang="en-US" dirty="0" smtClean="0"/>
              <a:t>Supporting “Transfer Ownership”</a:t>
            </a:r>
          </a:p>
          <a:p>
            <a:r>
              <a:rPr lang="en-US" b="0" dirty="0" smtClean="0"/>
              <a:t>Typical rule:</a:t>
            </a:r>
          </a:p>
          <a:p>
            <a:pPr lvl="1"/>
            <a:r>
              <a:rPr lang="en-US" dirty="0" smtClean="0"/>
              <a:t>One user can see, modify or create</a:t>
            </a:r>
          </a:p>
          <a:p>
            <a:pPr lvl="1">
              <a:buNone/>
            </a:pPr>
            <a:r>
              <a:rPr lang="en-US" dirty="0" smtClean="0"/>
              <a:t>	data belonging to his own organization.</a:t>
            </a:r>
            <a:endParaRPr lang="en-US" b="0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 l="1963" t="20202" r="21504" b="22425"/>
          <a:stretch>
            <a:fillRect/>
          </a:stretch>
        </p:blipFill>
        <p:spPr bwMode="auto">
          <a:xfrm>
            <a:off x="152400" y="3200400"/>
            <a:ext cx="57761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1371600" y="3257490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Data Ownership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05000" y="3886200"/>
            <a:ext cx="1120820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User  = Mrs.  Doe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Project= Airframe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Org = Supplier 01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61" name="Curved Connector 60"/>
          <p:cNvCxnSpPr>
            <a:stCxn id="41" idx="1"/>
          </p:cNvCxnSpPr>
          <p:nvPr/>
        </p:nvCxnSpPr>
        <p:spPr>
          <a:xfrm rot="10800000" flipV="1">
            <a:off x="1295400" y="4163199"/>
            <a:ext cx="609600" cy="18020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495800" y="3810000"/>
            <a:ext cx="1152880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User  = Mr. Tailor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Project = Airframe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Org = Supplier 02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80" name="Curved Connector 79"/>
          <p:cNvCxnSpPr>
            <a:stCxn id="79" idx="1"/>
          </p:cNvCxnSpPr>
          <p:nvPr/>
        </p:nvCxnSpPr>
        <p:spPr>
          <a:xfrm rot="10800000" flipV="1">
            <a:off x="3886200" y="4086999"/>
            <a:ext cx="609600" cy="18020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29000" y="5715000"/>
            <a:ext cx="125707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User = Mr. Watson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Project = Propulsion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Org  = Supplier 03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82" name="Curved Connector 81"/>
          <p:cNvCxnSpPr>
            <a:stCxn id="81" idx="1"/>
          </p:cNvCxnSpPr>
          <p:nvPr/>
        </p:nvCxnSpPr>
        <p:spPr>
          <a:xfrm rot="10800000">
            <a:off x="3048000" y="5638827"/>
            <a:ext cx="381000" cy="353173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828800" y="6019800"/>
            <a:ext cx="1170513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User = Mr. Holmes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Project = Cockpit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Org = OEM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86" name="Curved Connector 85"/>
          <p:cNvCxnSpPr>
            <a:stCxn id="85" idx="1"/>
          </p:cNvCxnSpPr>
          <p:nvPr/>
        </p:nvCxnSpPr>
        <p:spPr>
          <a:xfrm rot="10800000">
            <a:off x="1447800" y="5943621"/>
            <a:ext cx="381000" cy="353179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24400" y="4648200"/>
            <a:ext cx="1160895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User  = Mrs. Smith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Project = Aircraft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Org = OEM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88" name="Curved Connector 87"/>
          <p:cNvCxnSpPr>
            <a:stCxn id="87" idx="1"/>
          </p:cNvCxnSpPr>
          <p:nvPr/>
        </p:nvCxnSpPr>
        <p:spPr>
          <a:xfrm rot="10800000">
            <a:off x="3810000" y="4800613"/>
            <a:ext cx="914400" cy="12458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 l="1962" t="21010" r="21505" b="18384"/>
          <a:stretch>
            <a:fillRect/>
          </a:stretch>
        </p:blipFill>
        <p:spPr bwMode="auto">
          <a:xfrm>
            <a:off x="5029200" y="838200"/>
            <a:ext cx="4038600" cy="258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3" name="TextBox 92"/>
          <p:cNvSpPr txBox="1"/>
          <p:nvPr/>
        </p:nvSpPr>
        <p:spPr>
          <a:xfrm>
            <a:off x="7467600" y="2590800"/>
            <a:ext cx="1109599" cy="5539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User  = Mr. Smith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Project= Aircraft</a:t>
            </a:r>
          </a:p>
          <a:p>
            <a:r>
              <a:rPr lang="en-US" sz="1000" b="1" dirty="0" smtClean="0">
                <a:solidFill>
                  <a:schemeClr val="bg1"/>
                </a:solidFill>
              </a:rPr>
              <a:t>Org = OEM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94" name="Curved Connector 93"/>
          <p:cNvCxnSpPr>
            <a:stCxn id="93" idx="1"/>
          </p:cNvCxnSpPr>
          <p:nvPr/>
        </p:nvCxnSpPr>
        <p:spPr>
          <a:xfrm rot="10800000">
            <a:off x="7010400" y="2514603"/>
            <a:ext cx="457200" cy="35319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867400" y="912446"/>
            <a:ext cx="1417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Ownership transfer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97" name="Curved Connector 96"/>
          <p:cNvCxnSpPr/>
          <p:nvPr/>
        </p:nvCxnSpPr>
        <p:spPr>
          <a:xfrm rot="10800000">
            <a:off x="5943600" y="2741248"/>
            <a:ext cx="1524000" cy="30479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/>
          <p:cNvCxnSpPr>
            <a:stCxn id="93" idx="0"/>
          </p:cNvCxnSpPr>
          <p:nvPr/>
        </p:nvCxnSpPr>
        <p:spPr>
          <a:xfrm rot="16200000" flipV="1">
            <a:off x="7553524" y="2121924"/>
            <a:ext cx="382953" cy="554800"/>
          </a:xfrm>
          <a:prstGeom prst="curvedConnector2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Security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dirty="0" smtClean="0"/>
              <a:t>Security rules based on:</a:t>
            </a:r>
          </a:p>
          <a:p>
            <a:pPr lvl="1"/>
            <a:r>
              <a:rPr lang="en-US" dirty="0" smtClean="0"/>
              <a:t>Work package</a:t>
            </a:r>
          </a:p>
          <a:p>
            <a:r>
              <a:rPr lang="en-US" b="0" dirty="0" smtClean="0"/>
              <a:t>Typical rules:</a:t>
            </a:r>
          </a:p>
          <a:p>
            <a:pPr lvl="1"/>
            <a:r>
              <a:rPr lang="en-US" dirty="0" smtClean="0"/>
              <a:t>For one user belonging to an organization, the visibility onto a data is driven by the package number of the data. Therefore one could define a matrix describing the list of work packages for which an organization may have visibility.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56449" y="5740167"/>
            <a:ext cx="1742248" cy="301098"/>
          </a:xfrm>
          <a:noFill/>
        </p:spPr>
        <p:txBody>
          <a:bodyPr/>
          <a:lstStyle/>
          <a:p>
            <a:r>
              <a:rPr lang="en-US"/>
              <a:t>DASSAULT SYSTEMES - Date    Page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 l="7780" t="21752" r="22204" b="25881"/>
          <a:stretch>
            <a:fillRect/>
          </a:stretch>
        </p:blipFill>
        <p:spPr bwMode="auto">
          <a:xfrm>
            <a:off x="2199249" y="3124200"/>
            <a:ext cx="481115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TextBox 35"/>
          <p:cNvSpPr txBox="1"/>
          <p:nvPr/>
        </p:nvSpPr>
        <p:spPr>
          <a:xfrm>
            <a:off x="3266049" y="3276600"/>
            <a:ext cx="1678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Work Package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47049" y="3962400"/>
            <a:ext cx="59663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WP 001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13849" y="5410200"/>
            <a:ext cx="59663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WP 002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56849" y="4572000"/>
            <a:ext cx="59663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WP 003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56849" y="3733800"/>
            <a:ext cx="59663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WP 004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75449" y="4419600"/>
            <a:ext cx="59663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WP 005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18449" y="5715000"/>
            <a:ext cx="596638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WP 006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48" name="Curved Connector 47"/>
          <p:cNvCxnSpPr/>
          <p:nvPr/>
        </p:nvCxnSpPr>
        <p:spPr>
          <a:xfrm rot="16200000" flipV="1">
            <a:off x="3418449" y="5562600"/>
            <a:ext cx="152400" cy="15240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4" idx="1"/>
          </p:cNvCxnSpPr>
          <p:nvPr/>
        </p:nvCxnSpPr>
        <p:spPr>
          <a:xfrm rot="10800000">
            <a:off x="5552049" y="3810001"/>
            <a:ext cx="304800" cy="46911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43" idx="1"/>
          </p:cNvCxnSpPr>
          <p:nvPr/>
        </p:nvCxnSpPr>
        <p:spPr>
          <a:xfrm rot="10800000">
            <a:off x="5247249" y="4571999"/>
            <a:ext cx="609600" cy="123112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2" idx="1"/>
          </p:cNvCxnSpPr>
          <p:nvPr/>
        </p:nvCxnSpPr>
        <p:spPr>
          <a:xfrm rot="10800000">
            <a:off x="4485249" y="5333999"/>
            <a:ext cx="228600" cy="199312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41" idx="1"/>
          </p:cNvCxnSpPr>
          <p:nvPr/>
        </p:nvCxnSpPr>
        <p:spPr>
          <a:xfrm rot="10800000" flipV="1">
            <a:off x="3113649" y="4085510"/>
            <a:ext cx="533400" cy="105487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5" idx="2"/>
          </p:cNvCxnSpPr>
          <p:nvPr/>
        </p:nvCxnSpPr>
        <p:spPr>
          <a:xfrm rot="5400000">
            <a:off x="2014320" y="5079351"/>
            <a:ext cx="972978" cy="145919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4112"/>
            <a:ext cx="84582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Customer Security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5029200"/>
          </a:xfrm>
        </p:spPr>
        <p:txBody>
          <a:bodyPr>
            <a:normAutofit/>
          </a:bodyPr>
          <a:lstStyle/>
          <a:p>
            <a:r>
              <a:rPr lang="en-US" b="0" dirty="0" smtClean="0"/>
              <a:t>Security rules based on:</a:t>
            </a:r>
          </a:p>
          <a:p>
            <a:pPr lvl="1"/>
            <a:r>
              <a:rPr lang="en-US" dirty="0" smtClean="0"/>
              <a:t>Data Maturity</a:t>
            </a:r>
          </a:p>
          <a:p>
            <a:r>
              <a:rPr lang="en-US" b="0" dirty="0" smtClean="0"/>
              <a:t>Typical rules:</a:t>
            </a:r>
          </a:p>
          <a:p>
            <a:pPr lvl="1"/>
            <a:r>
              <a:rPr lang="en-US" dirty="0" smtClean="0"/>
              <a:t>If a data has a « Private » maturity only the users of the organization (of the data) can have visibility on it.</a:t>
            </a:r>
          </a:p>
          <a:p>
            <a:pPr lvl="1"/>
            <a:r>
              <a:rPr lang="en-US" b="0" dirty="0" smtClean="0"/>
              <a:t>If the maturity is « Shared » then all users has visibility on the data.</a:t>
            </a:r>
          </a:p>
          <a:p>
            <a:pPr lvl="1"/>
            <a:r>
              <a:rPr lang="fr-FR" dirty="0" smtClean="0"/>
              <a:t>If the </a:t>
            </a:r>
            <a:r>
              <a:rPr lang="en-US" dirty="0" smtClean="0"/>
              <a:t>maturity is « Released » then no user can modify the data.</a:t>
            </a:r>
            <a:endParaRPr lang="en-US" b="0" dirty="0" smtClean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/>
          <a:srcRect l="3890" t="24169" r="22852" b="21853"/>
          <a:stretch>
            <a:fillRect/>
          </a:stretch>
        </p:blipFill>
        <p:spPr bwMode="auto">
          <a:xfrm>
            <a:off x="2209800" y="3429000"/>
            <a:ext cx="488362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TextBox 36"/>
          <p:cNvSpPr txBox="1"/>
          <p:nvPr/>
        </p:nvSpPr>
        <p:spPr>
          <a:xfrm>
            <a:off x="3505200" y="3581400"/>
            <a:ext cx="112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Maturity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57600" y="4343400"/>
            <a:ext cx="562975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Private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76800" y="5867400"/>
            <a:ext cx="554960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Shared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91200" y="4800600"/>
            <a:ext cx="663964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</a:rPr>
              <a:t>Released</a:t>
            </a:r>
            <a:endParaRPr lang="en-US" sz="1000" b="1" dirty="0">
              <a:solidFill>
                <a:schemeClr val="bg1"/>
              </a:solidFill>
            </a:endParaRPr>
          </a:p>
        </p:txBody>
      </p:sp>
      <p:cxnSp>
        <p:nvCxnSpPr>
          <p:cNvPr id="68" name="Curved Connector 67"/>
          <p:cNvCxnSpPr>
            <a:stCxn id="39" idx="1"/>
          </p:cNvCxnSpPr>
          <p:nvPr/>
        </p:nvCxnSpPr>
        <p:spPr>
          <a:xfrm rot="10800000">
            <a:off x="4648202" y="5638801"/>
            <a:ext cx="228599" cy="351710"/>
          </a:xfrm>
          <a:prstGeom prst="curvedConnector2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40" idx="1"/>
          </p:cNvCxnSpPr>
          <p:nvPr/>
        </p:nvCxnSpPr>
        <p:spPr>
          <a:xfrm rot="10800000">
            <a:off x="5334002" y="4876801"/>
            <a:ext cx="457199" cy="46910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38" idx="1"/>
          </p:cNvCxnSpPr>
          <p:nvPr/>
        </p:nvCxnSpPr>
        <p:spPr>
          <a:xfrm rot="10800000" flipV="1">
            <a:off x="3352802" y="4466511"/>
            <a:ext cx="304799" cy="410290"/>
          </a:xfrm>
          <a:prstGeom prst="curvedConnector2">
            <a:avLst/>
          </a:prstGeom>
          <a:ln>
            <a:solidFill>
              <a:schemeClr val="bg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S_Dassault_Systemes_Corporate_template_2008">
  <a:themeElements>
    <a:clrScheme name="Custom 1">
      <a:dk1>
        <a:srgbClr val="28288A"/>
      </a:dk1>
      <a:lt1>
        <a:sysClr val="window" lastClr="FFFFFF"/>
      </a:lt1>
      <a:dk2>
        <a:srgbClr val="28288A"/>
      </a:dk2>
      <a:lt2>
        <a:srgbClr val="EEECE1"/>
      </a:lt2>
      <a:accent1>
        <a:srgbClr val="28288A"/>
      </a:accent1>
      <a:accent2>
        <a:srgbClr val="E72200"/>
      </a:accent2>
      <a:accent3>
        <a:srgbClr val="F18E00"/>
      </a:accent3>
      <a:accent4>
        <a:srgbClr val="74B31F"/>
      </a:accent4>
      <a:accent5>
        <a:srgbClr val="28288A"/>
      </a:accent5>
      <a:accent6>
        <a:srgbClr val="E72200"/>
      </a:accent6>
      <a:hlink>
        <a:srgbClr val="28288A"/>
      </a:hlink>
      <a:folHlink>
        <a:srgbClr val="F18E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DS_Dassault_Systemes_Corporate_template_2008</Template>
  <TotalTime>0</TotalTime>
  <Words>4197</Words>
  <Application>Microsoft Office PowerPoint</Application>
  <PresentationFormat>Bildschirmpräsentation (4:3)</PresentationFormat>
  <Paragraphs>1509</Paragraphs>
  <Slides>52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52</vt:i4>
      </vt:variant>
    </vt:vector>
  </HeadingPairs>
  <TitlesOfParts>
    <vt:vector size="56" baseType="lpstr">
      <vt:lpstr>DS_Dassault_Systemes_Corporate_template_2008</vt:lpstr>
      <vt:lpstr>Clip</vt:lpstr>
      <vt:lpstr>Image</vt:lpstr>
      <vt:lpstr>Worksheet</vt:lpstr>
      <vt:lpstr>V6 People &amp;Organization</vt:lpstr>
      <vt:lpstr>Learning Objectives</vt:lpstr>
      <vt:lpstr>Agenda</vt:lpstr>
      <vt:lpstr>Agenda</vt:lpstr>
      <vt:lpstr>Objective</vt:lpstr>
      <vt:lpstr>Agenda</vt:lpstr>
      <vt:lpstr>Customer Security Constraints</vt:lpstr>
      <vt:lpstr>Customer Security Constraints</vt:lpstr>
      <vt:lpstr>Customer Security Constraints</vt:lpstr>
      <vt:lpstr>Customer Security Constraints</vt:lpstr>
      <vt:lpstr>Agenda</vt:lpstr>
      <vt:lpstr>P&amp;O - Concepts</vt:lpstr>
      <vt:lpstr>P&amp;O - Concepts</vt:lpstr>
      <vt:lpstr>P&amp;O - Concepts</vt:lpstr>
      <vt:lpstr>P&amp;O - Concepts</vt:lpstr>
      <vt:lpstr>Agenda</vt:lpstr>
      <vt:lpstr>Data model – Security Relationship</vt:lpstr>
      <vt:lpstr>Data model – Security Relationship</vt:lpstr>
      <vt:lpstr>Data model – Security Relationship</vt:lpstr>
      <vt:lpstr>Policy Concepts</vt:lpstr>
      <vt:lpstr>Rules Concepts</vt:lpstr>
      <vt:lpstr>Mask Concepts</vt:lpstr>
      <vt:lpstr>Commands Security Concepts</vt:lpstr>
      <vt:lpstr>Agenda</vt:lpstr>
      <vt:lpstr>Security Illustration #1: Access Scope</vt:lpstr>
      <vt:lpstr>Security Illustration #2: Access Scope</vt:lpstr>
      <vt:lpstr>Security Illustration #3: Access Scope</vt:lpstr>
      <vt:lpstr>Security Illustration #4: Multi-Context</vt:lpstr>
      <vt:lpstr>Security Illustration #5: Multi-Context</vt:lpstr>
      <vt:lpstr>Agenda</vt:lpstr>
      <vt:lpstr>Deployment</vt:lpstr>
      <vt:lpstr>P&amp;O - Deployment</vt:lpstr>
      <vt:lpstr>P&amp;O - Deployment</vt:lpstr>
      <vt:lpstr>P&amp;O - Deployment</vt:lpstr>
      <vt:lpstr>P&amp;O - Deployment</vt:lpstr>
      <vt:lpstr>P&amp;O - Deployment</vt:lpstr>
      <vt:lpstr>P&amp;O - Deployment</vt:lpstr>
      <vt:lpstr>P&amp;O - Deployment</vt:lpstr>
      <vt:lpstr>P&amp;O - Deployment</vt:lpstr>
      <vt:lpstr>Agenda</vt:lpstr>
      <vt:lpstr>P&amp;O - Deployment</vt:lpstr>
      <vt:lpstr>Security - Deployment</vt:lpstr>
      <vt:lpstr>Security - Deployment</vt:lpstr>
      <vt:lpstr>Security - Deployment</vt:lpstr>
      <vt:lpstr>Agenda</vt:lpstr>
      <vt:lpstr>Default P&amp;O / Security – OOTB Default Configuration</vt:lpstr>
      <vt:lpstr>Default P&amp;O on V6R2009x</vt:lpstr>
      <vt:lpstr>PLM policy on V6R2009x – Default Lifecycle</vt:lpstr>
      <vt:lpstr>Agenda</vt:lpstr>
      <vt:lpstr>Customization Best Practices</vt:lpstr>
      <vt:lpstr>Customization Best Practices</vt:lpstr>
      <vt:lpstr>Customization Best Practices</vt:lpstr>
    </vt:vector>
  </TitlesOfParts>
  <Company>DASSAULT SYSTEMES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Customization of Policies-Rules governing VPM objects</dc:title>
  <dc:creator>Dassault Systèmes</dc:creator>
  <cp:lastModifiedBy>IBM_USER</cp:lastModifiedBy>
  <cp:revision>1350</cp:revision>
  <dcterms:created xsi:type="dcterms:W3CDTF">2009-02-22T13:03:34Z</dcterms:created>
  <dcterms:modified xsi:type="dcterms:W3CDTF">2009-03-02T23:26:35Z</dcterms:modified>
</cp:coreProperties>
</file>