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6.xml"/><Relationship Id="rId41" Type="http://schemas.openxmlformats.org/officeDocument/2006/relationships/font" Target="fonts/Karla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39" Type="http://schemas.openxmlformats.org/officeDocument/2006/relationships/font" Target="fonts/Karla-bold.fntdata"/><Relationship Id="rId16" Type="http://schemas.openxmlformats.org/officeDocument/2006/relationships/slide" Target="slides/slide12.xml"/><Relationship Id="rId38" Type="http://schemas.openxmlformats.org/officeDocument/2006/relationships/font" Target="fonts/Karl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https://www.drupal.org/docs/8/api/migrate-api/migrate-process-plugins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2049" y="216776"/>
            <a:ext cx="1396175" cy="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2" name="Shape 62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2049" y="216776"/>
            <a:ext cx="1396175" cy="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2049" y="216776"/>
            <a:ext cx="1396175" cy="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2049" y="216776"/>
            <a:ext cx="1396175" cy="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3" name="Shape 73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2049" y="216776"/>
            <a:ext cx="1396175" cy="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Shape 22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Shape 26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0" name="Shape 30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Shape 31"/>
          <p:cNvSpPr txBox="1"/>
          <p:nvPr/>
        </p:nvSpPr>
        <p:spPr>
          <a:xfrm>
            <a:off x="799645" y="16120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2049" y="216776"/>
            <a:ext cx="1396175" cy="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6" name="Shape 36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Shape 3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68475" y="2326875"/>
            <a:ext cx="6638700" cy="266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2049" y="216776"/>
            <a:ext cx="1396175" cy="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Shape 4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2049" y="216776"/>
            <a:ext cx="1396175" cy="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9" name="Shape 4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" name="Shape 5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2931574" y="2515375"/>
            <a:ext cx="1988699" cy="241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5022149" y="2515375"/>
            <a:ext cx="1988699" cy="241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2049" y="216776"/>
            <a:ext cx="1396175" cy="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7" name="Shape 57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" name="Shape 5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9" name="Shape 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2049" y="216776"/>
            <a:ext cx="1396175" cy="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51B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drupal.org/project/migrate_source_csv" TargetMode="External"/><Relationship Id="rId4" Type="http://schemas.openxmlformats.org/officeDocument/2006/relationships/hyperlink" Target="https://www.drupal.org/project/migrate_plu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jpeters79/drupalcamp_migration" TargetMode="External"/><Relationship Id="rId4" Type="http://schemas.openxmlformats.org/officeDocument/2006/relationships/hyperlink" Target="https://github.com/open-data/od/tree/8.x-2.x/modules/custom/od_ext/od_ext_migr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48300" y="3404550"/>
            <a:ext cx="4230900" cy="118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F51B5"/>
                </a:solidFill>
              </a:rPr>
              <a:t>Drupal 8 Migrations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DrupalCamp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Montreal 2017</a:t>
            </a:r>
          </a:p>
        </p:txBody>
      </p:sp>
      <p:pic>
        <p:nvPicPr>
          <p:cNvPr descr="drupal 8 logo Stacked CMYK 300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550" y="897574"/>
            <a:ext cx="3263500" cy="33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3F51B5"/>
                </a:solidFill>
              </a:rPr>
              <a:t>2</a:t>
            </a:r>
            <a:r>
              <a:rPr lang="en" sz="7200">
                <a:solidFill>
                  <a:srgbClr val="3F51B5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Migration Breakdown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6724950" y="3570500"/>
            <a:ext cx="1906200" cy="10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dive in</a:t>
            </a:r>
          </a:p>
        </p:txBody>
      </p:sp>
      <p:pic>
        <p:nvPicPr>
          <p:cNvPr descr="drupal 8 logo Stacked CMYK 300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550" y="897574"/>
            <a:ext cx="3263500" cy="33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841000" y="1311300"/>
            <a:ext cx="67749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All yml migration files are stored under: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config/install/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All migration file names must start with: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migrate_plus.migration.{name}.yml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All source plugins are stored under: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src/Plugin/migrate/source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6" name="Shape 146"/>
          <p:cNvSpPr txBox="1"/>
          <p:nvPr>
            <p:ph idx="4294967295" type="ctrTitle"/>
          </p:nvPr>
        </p:nvSpPr>
        <p:spPr>
          <a:xfrm>
            <a:off x="685800" y="1515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Files Structure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838200" y="918450"/>
            <a:ext cx="670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Karla"/>
              <a:buChar char="▸"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All process plugins are stored under:</a:t>
            </a:r>
          </a:p>
          <a:p>
            <a:pPr indent="-3810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Karla"/>
              <a:buChar char="▹"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src/Plugin/migrate/process</a:t>
            </a:r>
          </a:p>
          <a:p>
            <a:pPr indent="0" lvl="0" marL="457200" rtl="0">
              <a:spcBef>
                <a:spcPts val="48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Karla"/>
              <a:buChar char="▸"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All destination plugins are stored under:</a:t>
            </a:r>
          </a:p>
          <a:p>
            <a:pPr indent="-381000" lvl="1" marL="914400" rtl="0">
              <a:spcBef>
                <a:spcPts val="600"/>
              </a:spcBef>
              <a:buClr>
                <a:schemeClr val="dk1"/>
              </a:buClr>
              <a:buSzPct val="100000"/>
              <a:buFont typeface="Karla"/>
              <a:buChar char="▹"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src/Plugin/migrate/process</a:t>
            </a:r>
          </a:p>
        </p:txBody>
      </p:sp>
      <p:sp>
        <p:nvSpPr>
          <p:cNvPr id="152" name="Shape 152"/>
          <p:cNvSpPr txBox="1"/>
          <p:nvPr>
            <p:ph idx="4294967295" type="ctrTitle"/>
          </p:nvPr>
        </p:nvSpPr>
        <p:spPr>
          <a:xfrm>
            <a:off x="685800" y="1515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Files Structure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841000" y="1311300"/>
            <a:ext cx="62745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Identifier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Source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Process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Destination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Dependencies</a:t>
            </a:r>
          </a:p>
        </p:txBody>
      </p:sp>
      <p:sp>
        <p:nvSpPr>
          <p:cNvPr id="158" name="Shape 158"/>
          <p:cNvSpPr txBox="1"/>
          <p:nvPr>
            <p:ph idx="4294967295" type="ctrTitle"/>
          </p:nvPr>
        </p:nvSpPr>
        <p:spPr>
          <a:xfrm>
            <a:off x="685800" y="1515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Migration YML Breakdown</a:t>
            </a:r>
          </a:p>
        </p:txBody>
      </p:sp>
      <p:sp>
        <p:nvSpPr>
          <p:cNvPr id="159" name="Shape 159"/>
          <p:cNvSpPr/>
          <p:nvPr/>
        </p:nvSpPr>
        <p:spPr>
          <a:xfrm>
            <a:off x="3282525" y="2498525"/>
            <a:ext cx="361800" cy="1033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920100" y="2725925"/>
            <a:ext cx="24210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Plugins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3917700" y="228600"/>
            <a:ext cx="3000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process: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  title: title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  type: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    plugin: default_value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    default_value: commitment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  body/value: body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  body/format: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    plugin: default_value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    default_value: rich_text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  langcode: language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0000"/>
                </a:solidFill>
              </a:rPr>
              <a:t>destination: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0000"/>
                </a:solidFill>
              </a:rPr>
              <a:t>  plugin: 'entity:node'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migration_dependencies: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  required: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    - dm_ext_db_user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0" y="-152400"/>
            <a:ext cx="3974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id: dm_ext_db_node_article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migration_tags: null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migration_group: drupalcamp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dependencies: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  enforced: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    module: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      - drupalcamp_migration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label: 'Database import for Commitment from legacy Drupal database'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source: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  plugin: article_node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</a:rPr>
              <a:t>  target: source_migration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0" y="0"/>
            <a:ext cx="6835500" cy="40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80000"/>
                </a:solidFill>
              </a:rPr>
              <a:t>Filename: migrate_plus.migration.dm_ext_db_node_article.yml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841000" y="1311300"/>
            <a:ext cx="62745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Embedded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SQL source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File based (JSON, CSV, XML, etc)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73" name="Shape 173"/>
          <p:cNvSpPr txBox="1"/>
          <p:nvPr>
            <p:ph idx="4294967295" type="ctrTitle"/>
          </p:nvPr>
        </p:nvSpPr>
        <p:spPr>
          <a:xfrm>
            <a:off x="685800" y="-9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The Migration Source can be: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663400" y="1325250"/>
            <a:ext cx="802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source: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  plugin: embedded_data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  </a:t>
            </a:r>
            <a:r>
              <a:rPr lang="en" sz="3000"/>
              <a:t>t</a:t>
            </a:r>
            <a:r>
              <a:rPr lang="en" sz="3000"/>
              <a:t>ranslations: true</a:t>
            </a:r>
          </a:p>
        </p:txBody>
      </p:sp>
      <p:sp>
        <p:nvSpPr>
          <p:cNvPr id="179" name="Shape 179"/>
          <p:cNvSpPr txBox="1"/>
          <p:nvPr>
            <p:ph idx="4294967295" type="ctrTitle"/>
          </p:nvPr>
        </p:nvSpPr>
        <p:spPr>
          <a:xfrm>
            <a:off x="663400" y="-121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Embedded Data Example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1066800" y="1524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data_rows: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# Footer.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- mlid: 'ml_footer_1'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  link_title: 'DrupalCamp Contact'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  description: 'Drupalcamp contact section.'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  menu_name: 'footer'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  link_path: 'http://drupalcamp.ca/en/forms/contact-us'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  options: []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  external: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  weight: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  parent: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- mlid: 'ml_footer_2'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  link_title: 'Contact Info'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etc...</a:t>
            </a:r>
          </a:p>
        </p:txBody>
      </p:sp>
      <p:sp>
        <p:nvSpPr>
          <p:cNvPr id="185" name="Shape 185"/>
          <p:cNvSpPr txBox="1"/>
          <p:nvPr>
            <p:ph idx="4294967295" type="ctrTitle"/>
          </p:nvPr>
        </p:nvSpPr>
        <p:spPr>
          <a:xfrm>
            <a:off x="663400" y="-121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Embedded Data Example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533400" y="0"/>
            <a:ext cx="66081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SQL Source Example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02375" y="1791650"/>
            <a:ext cx="852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source: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  plugin: user_import 		   ← plugin_id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  target: source_migration ← DB </a:t>
            </a:r>
          </a:p>
          <a:p>
            <a:pPr indent="0" lvl="0" marL="4572000" rtl="0">
              <a:spcBef>
                <a:spcPts val="0"/>
              </a:spcBef>
              <a:buNone/>
            </a:pPr>
            <a:r>
              <a:rPr lang="en" sz="3000"/>
              <a:t>   Connection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914400" y="457200"/>
            <a:ext cx="685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Filename and location: src/Plugin/migrate/source/UserImport.php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Drupal\{module_name}\Plugin\migrate\source;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 Drupal\migrate\Plugin\migrate\source\SqlBase;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Drupal\migrate\Row;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/**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* Source plugin for user_import content.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*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* @MigrateSource(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*   id = "user_import"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* 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UserImport extends SqlBase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/**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* {@inheritdoc}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...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33400" y="0"/>
            <a:ext cx="66081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SQL Source Plugin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4-09-12 at 6.26.57 PM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4294967295" type="body"/>
          </p:nvPr>
        </p:nvSpPr>
        <p:spPr>
          <a:xfrm>
            <a:off x="841000" y="1311300"/>
            <a:ext cx="62745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Drupal Migrate CSV:</a:t>
            </a:r>
            <a:br>
              <a:rPr lang="en" sz="2400"/>
            </a:br>
            <a:r>
              <a:rPr lang="en" sz="2400" u="sng">
                <a:solidFill>
                  <a:schemeClr val="hlink"/>
                </a:solidFill>
                <a:hlinkClick r:id="rId3"/>
              </a:rPr>
              <a:t>https://www.drupal.org/project/migrate_source_csv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JSON Parser: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https://www.drupal.org/project/migrate_plus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03" name="Shape 203"/>
          <p:cNvSpPr txBox="1"/>
          <p:nvPr>
            <p:ph idx="4294967295" type="ctrTitle"/>
          </p:nvPr>
        </p:nvSpPr>
        <p:spPr>
          <a:xfrm>
            <a:off x="685800" y="-9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File Based (CSV, JSON, ETC.)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841000" y="1311300"/>
            <a:ext cx="62745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Identifier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Source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Destination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Dependencies</a:t>
            </a:r>
          </a:p>
        </p:txBody>
      </p:sp>
      <p:sp>
        <p:nvSpPr>
          <p:cNvPr id="209" name="Shape 209"/>
          <p:cNvSpPr txBox="1"/>
          <p:nvPr>
            <p:ph idx="4294967295" type="ctrTitle"/>
          </p:nvPr>
        </p:nvSpPr>
        <p:spPr>
          <a:xfrm>
            <a:off x="685800" y="1515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Migration YML Breakdown</a:t>
            </a:r>
          </a:p>
        </p:txBody>
      </p:sp>
      <p:sp>
        <p:nvSpPr>
          <p:cNvPr id="210" name="Shape 210"/>
          <p:cNvSpPr/>
          <p:nvPr/>
        </p:nvSpPr>
        <p:spPr>
          <a:xfrm>
            <a:off x="3282525" y="2498525"/>
            <a:ext cx="361800" cy="1033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3920100" y="2725925"/>
            <a:ext cx="24210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Plugins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4294967295" type="body"/>
          </p:nvPr>
        </p:nvSpPr>
        <p:spPr>
          <a:xfrm>
            <a:off x="841000" y="1311300"/>
            <a:ext cx="66204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Contains all source and destination mapping.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Mappings are done in key: value pairing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Values can be transformed using process plugins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17" name="Shape 217"/>
          <p:cNvSpPr txBox="1"/>
          <p:nvPr>
            <p:ph idx="4294967295" type="ctrTitle"/>
          </p:nvPr>
        </p:nvSpPr>
        <p:spPr>
          <a:xfrm>
            <a:off x="685800" y="-9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Process Section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609600" y="1219200"/>
            <a:ext cx="781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Karla"/>
              <a:buChar char="▸"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Each mapping can be:</a:t>
            </a:r>
          </a:p>
          <a:p>
            <a:pPr indent="-3810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Karla"/>
              <a:buChar char="▹"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Key: value mapping</a:t>
            </a:r>
          </a:p>
          <a:p>
            <a:pPr indent="-381000" lvl="2" marL="1371600" rtl="0">
              <a:spcBef>
                <a:spcPts val="480"/>
              </a:spcBef>
              <a:buClr>
                <a:schemeClr val="dk1"/>
              </a:buClr>
              <a:buSzPct val="100000"/>
              <a:buFont typeface="Karla"/>
              <a:buChar char="▹"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Ie: </a:t>
            </a:r>
          </a:p>
          <a:p>
            <a:pPr indent="-381000" lvl="3" marL="1828800" rtl="0">
              <a:spcBef>
                <a:spcPts val="360"/>
              </a:spcBef>
              <a:buClr>
                <a:schemeClr val="dk1"/>
              </a:buClr>
              <a:buSzPct val="100000"/>
              <a:buFont typeface="Karla"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field_title: title</a:t>
            </a:r>
          </a:p>
          <a:p>
            <a:pPr indent="-381000" lvl="3" marL="1828800" rtl="0">
              <a:spcBef>
                <a:spcPts val="360"/>
              </a:spcBef>
              <a:buClr>
                <a:schemeClr val="dk1"/>
              </a:buClr>
              <a:buSzPct val="100000"/>
              <a:buFont typeface="Karla"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field_organization/value: org_name</a:t>
            </a:r>
          </a:p>
          <a:p>
            <a:pPr indent="-381000" lvl="3" marL="1828800" rtl="0">
              <a:spcBef>
                <a:spcPts val="360"/>
              </a:spcBef>
              <a:buClr>
                <a:schemeClr val="dk1"/>
              </a:buClr>
              <a:buSzPct val="100000"/>
              <a:buFont typeface="Karla"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field_url/uri: url</a:t>
            </a:r>
          </a:p>
          <a:p>
            <a:pPr indent="0" lvl="0" marL="45720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		</a:t>
            </a:r>
          </a:p>
        </p:txBody>
      </p:sp>
      <p:sp>
        <p:nvSpPr>
          <p:cNvPr id="223" name="Shape 223"/>
          <p:cNvSpPr txBox="1"/>
          <p:nvPr>
            <p:ph idx="4294967295" type="ctrTitle"/>
          </p:nvPr>
        </p:nvSpPr>
        <p:spPr>
          <a:xfrm>
            <a:off x="685800" y="-9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Process Section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4294967295" type="body"/>
          </p:nvPr>
        </p:nvSpPr>
        <p:spPr>
          <a:xfrm>
            <a:off x="612400" y="1006500"/>
            <a:ext cx="44667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48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Or it can be a:</a:t>
            </a:r>
          </a:p>
          <a:p>
            <a:pPr indent="-381000" lvl="1" marL="914400" rtl="0">
              <a:spcBef>
                <a:spcPts val="48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key: associative array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9" name="Shape 229"/>
          <p:cNvSpPr txBox="1"/>
          <p:nvPr>
            <p:ph idx="4294967295" type="ctrTitle"/>
          </p:nvPr>
        </p:nvSpPr>
        <p:spPr>
          <a:xfrm>
            <a:off x="685800" y="-9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Process Section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828800" y="838200"/>
            <a:ext cx="4185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type: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plugin: default_value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default_value: article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field_url/title: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plugin: default_value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default_value: ‘Hello World’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4294967295" type="ctrTitle"/>
          </p:nvPr>
        </p:nvSpPr>
        <p:spPr>
          <a:xfrm>
            <a:off x="685800" y="-9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Process Examples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14400" y="685800"/>
            <a:ext cx="457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uid: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plugin: migration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migration: ext_db_user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source: uid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4294967295" type="body"/>
          </p:nvPr>
        </p:nvSpPr>
        <p:spPr>
          <a:xfrm>
            <a:off x="841000" y="1311300"/>
            <a:ext cx="62745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Identifier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Source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Process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Destination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Dependencies</a:t>
            </a:r>
          </a:p>
        </p:txBody>
      </p:sp>
      <p:sp>
        <p:nvSpPr>
          <p:cNvPr id="242" name="Shape 242"/>
          <p:cNvSpPr txBox="1"/>
          <p:nvPr>
            <p:ph idx="4294967295" type="ctrTitle"/>
          </p:nvPr>
        </p:nvSpPr>
        <p:spPr>
          <a:xfrm>
            <a:off x="685800" y="1515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Migration YML Breakdown</a:t>
            </a:r>
          </a:p>
        </p:txBody>
      </p:sp>
      <p:sp>
        <p:nvSpPr>
          <p:cNvPr id="243" name="Shape 243"/>
          <p:cNvSpPr/>
          <p:nvPr/>
        </p:nvSpPr>
        <p:spPr>
          <a:xfrm>
            <a:off x="3282525" y="2498525"/>
            <a:ext cx="361800" cy="1033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3920100" y="2725925"/>
            <a:ext cx="24210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Plugins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4294967295" type="body"/>
          </p:nvPr>
        </p:nvSpPr>
        <p:spPr>
          <a:xfrm>
            <a:off x="841000" y="1311300"/>
            <a:ext cx="62745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50" name="Shape 250"/>
          <p:cNvSpPr txBox="1"/>
          <p:nvPr>
            <p:ph idx="4294967295" type="ctrTitle"/>
          </p:nvPr>
        </p:nvSpPr>
        <p:spPr>
          <a:xfrm>
            <a:off x="685800" y="1515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Destination Plugins</a:t>
            </a:r>
          </a:p>
        </p:txBody>
      </p:sp>
      <p:sp>
        <p:nvSpPr>
          <p:cNvPr id="251" name="Shape 251"/>
          <p:cNvSpPr txBox="1"/>
          <p:nvPr>
            <p:ph idx="4294967295" type="body"/>
          </p:nvPr>
        </p:nvSpPr>
        <p:spPr>
          <a:xfrm>
            <a:off x="841000" y="1311300"/>
            <a:ext cx="62745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Destination has a mandatory plugin key that must be set to an entity or configuration within your drupal 8 site.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Some common plugins you can use: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entity:node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entity:user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entity:taxonomy_term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entity:block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Demo Time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dive into some code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oon-guy-and-question-mark.jpg"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46" y="0"/>
            <a:ext cx="52566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>
            <p:ph idx="4294967295" type="ctrTitle"/>
          </p:nvPr>
        </p:nvSpPr>
        <p:spPr>
          <a:xfrm>
            <a:off x="685800" y="2545250"/>
            <a:ext cx="4531500" cy="57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F51B5"/>
                </a:solidFill>
              </a:rPr>
              <a:t>THANKS!</a:t>
            </a:r>
          </a:p>
        </p:txBody>
      </p:sp>
      <p:sp>
        <p:nvSpPr>
          <p:cNvPr id="264" name="Shape 264"/>
          <p:cNvSpPr txBox="1"/>
          <p:nvPr>
            <p:ph idx="4294967295" type="subTitle"/>
          </p:nvPr>
        </p:nvSpPr>
        <p:spPr>
          <a:xfrm>
            <a:off x="1031425" y="3224900"/>
            <a:ext cx="4531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365925" y="1229950"/>
            <a:ext cx="733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Slides, code and Vagrant files: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0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https://github.com/sjpeters79/drupalcamp_migration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Reference Material: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0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https://github.com/open-data/od/tree/8.x-2.x/modules/custom/od_ext/od_ext_migration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4294967295" type="ctrTitle"/>
          </p:nvPr>
        </p:nvSpPr>
        <p:spPr>
          <a:xfrm>
            <a:off x="685800" y="151500"/>
            <a:ext cx="4531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Agenda</a:t>
            </a:r>
          </a:p>
        </p:txBody>
      </p: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841000" y="1311300"/>
            <a:ext cx="62745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</a:pPr>
            <a:r>
              <a:rPr lang="en" sz="2400"/>
              <a:t>Migration Basics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Migration Breakdown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Overview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Files Structure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Migration Structure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Demos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Drupal 8 Migration 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3F51B5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F51B5"/>
                </a:solidFill>
              </a:rPr>
              <a:t>Drupal Migrations Basics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6724950" y="3570500"/>
            <a:ext cx="1906200" cy="10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dive in</a:t>
            </a:r>
          </a:p>
        </p:txBody>
      </p:sp>
      <p:pic>
        <p:nvPicPr>
          <p:cNvPr descr="drupal 8 logo Stacked CMYK 300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550" y="897574"/>
            <a:ext cx="3263500" cy="33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4294967295" type="ctrTitle"/>
          </p:nvPr>
        </p:nvSpPr>
        <p:spPr>
          <a:xfrm>
            <a:off x="685800" y="1515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What can you migrate</a:t>
            </a:r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841000" y="1311300"/>
            <a:ext cx="62745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Content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Nodes, Taxonomy, Users, Blocks, menu links, etc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Configuration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Content types, site config, layouts, panels, views, etc.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00" y="1392950"/>
            <a:ext cx="6319350" cy="32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4294967295" type="ctrTitle"/>
          </p:nvPr>
        </p:nvSpPr>
        <p:spPr>
          <a:xfrm>
            <a:off x="685800" y="1515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Migration Overview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841000" y="1311300"/>
            <a:ext cx="62745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Source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Processor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Destination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27" name="Shape 127"/>
          <p:cNvSpPr txBox="1"/>
          <p:nvPr>
            <p:ph idx="4294967295" type="ctrTitle"/>
          </p:nvPr>
        </p:nvSpPr>
        <p:spPr>
          <a:xfrm>
            <a:off x="685800" y="1515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Migrations consist of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841000" y="1311300"/>
            <a:ext cx="6274500" cy="36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Manual Migrations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Drupal to Drupal Migrations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Custom Drupal Migrations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33" name="Shape 133"/>
          <p:cNvSpPr txBox="1"/>
          <p:nvPr>
            <p:ph idx="4294967295" type="ctrTitle"/>
          </p:nvPr>
        </p:nvSpPr>
        <p:spPr>
          <a:xfrm>
            <a:off x="685800" y="151500"/>
            <a:ext cx="5989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F51B5"/>
                </a:solidFill>
              </a:rPr>
              <a:t>Types of Migration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dfront Labs Presentation Template 16: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