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2b8e597e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2b8e597e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Stephanie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2b8e597ea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2b8e597e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Stephanie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2c020a671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2c020a67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2c020a6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2c020a6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2c020a67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2c020a67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92c020a67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92c020a67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92c020a671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92c020a67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92c020a67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92c020a67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2c020a67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2c020a67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92c020a671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92c020a671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48750b34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48750b34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48750b34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48750b3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9265ac25fc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9265ac25f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65ac25fc_0_1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65ac25fc_0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29c9e532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29c9e532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SzPts val="1100"/>
              <a:buChar char="●"/>
            </a:pPr>
            <a:r>
              <a:rPr lang="en"/>
              <a:t>You can see there isn’t much differentiation for the types of crime and because of data limitations there isn’t a way to determine why there is no major difference quarter to quarter</a:t>
            </a:r>
            <a:endParaRPr/>
          </a:p>
          <a:p>
            <a:pPr marL="457200" lvl="0" indent="-298450" algn="l" rtl="0">
              <a:lnSpc>
                <a:spcPct val="115000"/>
              </a:lnSpc>
              <a:spcBef>
                <a:spcPts val="0"/>
              </a:spcBef>
              <a:spcAft>
                <a:spcPts val="0"/>
              </a:spcAft>
              <a:buSzPts val="1100"/>
              <a:buChar char="●"/>
            </a:pPr>
            <a:r>
              <a:rPr lang="en"/>
              <a:t>Destruction/Damage/Vandalism is the highest committed crime in all quarters</a:t>
            </a:r>
            <a:endParaRPr/>
          </a:p>
          <a:p>
            <a:pPr marL="457200" lvl="0" indent="-298450" algn="l" rtl="0">
              <a:lnSpc>
                <a:spcPct val="115000"/>
              </a:lnSpc>
              <a:spcBef>
                <a:spcPts val="0"/>
              </a:spcBef>
              <a:spcAft>
                <a:spcPts val="0"/>
              </a:spcAft>
              <a:buSzPts val="1100"/>
              <a:buChar char="●"/>
            </a:pPr>
            <a:r>
              <a:rPr lang="en"/>
              <a:t>Crime by quarter. Thinking that the types of crimes like robbery and burglary would see an increase around the 4</a:t>
            </a:r>
            <a:r>
              <a:rPr lang="en" baseline="30000"/>
              <a:t>th</a:t>
            </a:r>
            <a:r>
              <a:rPr lang="en"/>
              <a:t> quarter since that is the holiday season</a:t>
            </a:r>
            <a:endParaRPr/>
          </a:p>
          <a:p>
            <a:pPr marL="45720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29c9e532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29c9e532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SzPts val="1100"/>
              <a:buChar char="●"/>
            </a:pPr>
            <a:r>
              <a:rPr lang="en"/>
              <a:t>We looked at peak quarters for bias description to see who were the groups being targeted for hate crimes and if there was any correlation to times of year or Holidays</a:t>
            </a:r>
            <a:endParaRPr/>
          </a:p>
          <a:p>
            <a:pPr marL="457200" lvl="0" indent="-298450" algn="l" rtl="0">
              <a:lnSpc>
                <a:spcPct val="115000"/>
              </a:lnSpc>
              <a:spcBef>
                <a:spcPts val="0"/>
              </a:spcBef>
              <a:spcAft>
                <a:spcPts val="0"/>
              </a:spcAft>
              <a:buSzPts val="1100"/>
              <a:buChar char="●"/>
            </a:pPr>
            <a:r>
              <a:rPr lang="en"/>
              <a:t>For example, African Americans are the most targeted group across the quarters, but during quarter 1 were the least crimes committed against AA. Quarter one includes Black History month</a:t>
            </a:r>
            <a:endParaRPr/>
          </a:p>
          <a:p>
            <a:pPr marL="457200" lvl="0" indent="-298450" algn="l" rtl="0">
              <a:lnSpc>
                <a:spcPct val="115000"/>
              </a:lnSpc>
              <a:spcBef>
                <a:spcPts val="0"/>
              </a:spcBef>
              <a:spcAft>
                <a:spcPts val="0"/>
              </a:spcAft>
              <a:buSzPts val="1100"/>
              <a:buChar char="●"/>
            </a:pPr>
            <a:r>
              <a:rPr lang="en"/>
              <a:t>Women’s Month is in march, and as you can see Anti- Lesbian (female) category experienced less crimes being committed against the group.</a:t>
            </a:r>
            <a:endParaRPr/>
          </a:p>
          <a:p>
            <a:pPr marL="457200" lvl="0" indent="-298450" algn="l" rtl="0">
              <a:lnSpc>
                <a:spcPct val="115000"/>
              </a:lnSpc>
              <a:spcBef>
                <a:spcPts val="0"/>
              </a:spcBef>
              <a:spcAft>
                <a:spcPts val="0"/>
              </a:spcAft>
              <a:buSzPts val="1100"/>
              <a:buChar char="●"/>
            </a:pPr>
            <a:r>
              <a:rPr lang="en"/>
              <a:t>In the fourth quarter, October is Pride Month and as you can see Anti-Gay (Female, Male)/LGBTQ(Mixed Group) experienced as a collective being targeted less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29c9e532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29c9e532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There is a very low level of crime during the All Quarters. We think that could have a correlation with the time of the year. New Year, New Beginnings. Everyone is trying to carry out their new year resolutions</a:t>
            </a:r>
            <a:endParaRPr/>
          </a:p>
          <a:p>
            <a:pPr marL="457200" lvl="0" indent="-298450" algn="l" rtl="0">
              <a:spcBef>
                <a:spcPts val="0"/>
              </a:spcBef>
              <a:spcAft>
                <a:spcPts val="0"/>
              </a:spcAft>
              <a:buSzPts val="1100"/>
              <a:buChar char="●"/>
            </a:pPr>
            <a:r>
              <a:rPr lang="en"/>
              <a:t>Second and Third Quarter (which are the warmer months) have higher crime rates across all regions.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2b8e597e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2b8e597e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Stephanie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603075" y="671407"/>
            <a:ext cx="4352100" cy="285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4500"/>
          </a:p>
          <a:p>
            <a:pPr marL="0" lvl="0" indent="0" algn="ctr" rtl="0">
              <a:spcBef>
                <a:spcPts val="0"/>
              </a:spcBef>
              <a:spcAft>
                <a:spcPts val="0"/>
              </a:spcAft>
              <a:buNone/>
            </a:pPr>
            <a:r>
              <a:rPr lang="en" sz="4500"/>
              <a:t>Hate Crimes Project 1</a:t>
            </a:r>
            <a:endParaRPr sz="4500"/>
          </a:p>
        </p:txBody>
      </p:sp>
      <p:sp>
        <p:nvSpPr>
          <p:cNvPr id="135" name="Google Shape;135;p13"/>
          <p:cNvSpPr txBox="1">
            <a:spLocks noGrp="1"/>
          </p:cNvSpPr>
          <p:nvPr>
            <p:ph type="subTitle" idx="1"/>
          </p:nvPr>
        </p:nvSpPr>
        <p:spPr>
          <a:xfrm>
            <a:off x="952650" y="3938375"/>
            <a:ext cx="7002600" cy="3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i="1"/>
              <a:t>Anthony Avitia, Ashley Nesmith, Stephanie Plaza, &amp; Tiara Green - Private Investigators</a:t>
            </a:r>
            <a:endParaRPr sz="15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1052550" y="582425"/>
            <a:ext cx="7038900" cy="11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Hate Crimes by Number of Offenders and Offender Race - 2014 to 2018</a:t>
            </a:r>
            <a:endParaRPr sz="1300"/>
          </a:p>
          <a:p>
            <a:pPr marL="457200" lvl="0" indent="-298450" algn="just" rtl="0">
              <a:spcBef>
                <a:spcPts val="0"/>
              </a:spcBef>
              <a:spcAft>
                <a:spcPts val="0"/>
              </a:spcAft>
              <a:buSzPts val="1100"/>
              <a:buFont typeface="Montserrat"/>
              <a:buChar char="➔"/>
            </a:pPr>
            <a:r>
              <a:rPr lang="en" sz="1100"/>
              <a:t>The reason for an offender’s race to be classified as “unknown,” or the number of offenders listed as “0,” was unable to be determined based on the data. </a:t>
            </a:r>
            <a:endParaRPr sz="1100"/>
          </a:p>
          <a:p>
            <a:pPr marL="457200" lvl="0" indent="-298450" algn="just" rtl="0">
              <a:spcBef>
                <a:spcPts val="0"/>
              </a:spcBef>
              <a:spcAft>
                <a:spcPts val="0"/>
              </a:spcAft>
              <a:buSzPts val="1100"/>
              <a:buFont typeface="Montserrat"/>
              <a:buChar char="➔"/>
            </a:pPr>
            <a:r>
              <a:rPr lang="en" sz="1100"/>
              <a:t>It is unclear if the offender’s race is determined by visual observation or self-reporting.</a:t>
            </a:r>
            <a:endParaRPr sz="1100"/>
          </a:p>
          <a:p>
            <a:pPr marL="457200" lvl="0" indent="-298450" algn="just" rtl="0">
              <a:spcBef>
                <a:spcPts val="0"/>
              </a:spcBef>
              <a:spcAft>
                <a:spcPts val="0"/>
              </a:spcAft>
              <a:buSzPts val="1100"/>
              <a:buFont typeface="Montserrat"/>
              <a:buChar char="➔"/>
            </a:pPr>
            <a:r>
              <a:rPr lang="en" sz="1100"/>
              <a:t>Crimes without offenders can include arson, burglary, and vandalism.</a:t>
            </a:r>
            <a:endParaRPr sz="1100"/>
          </a:p>
          <a:p>
            <a:pPr marL="0" lvl="0" indent="0" algn="l" rtl="0">
              <a:spcBef>
                <a:spcPts val="0"/>
              </a:spcBef>
              <a:spcAft>
                <a:spcPts val="0"/>
              </a:spcAft>
              <a:buNone/>
            </a:pPr>
            <a:endParaRPr/>
          </a:p>
        </p:txBody>
      </p:sp>
      <p:pic>
        <p:nvPicPr>
          <p:cNvPr id="208" name="Google Shape;208;p22"/>
          <p:cNvPicPr preferRelativeResize="0"/>
          <p:nvPr/>
        </p:nvPicPr>
        <p:blipFill>
          <a:blip r:embed="rId3">
            <a:alphaModFix/>
          </a:blip>
          <a:stretch>
            <a:fillRect/>
          </a:stretch>
        </p:blipFill>
        <p:spPr>
          <a:xfrm>
            <a:off x="293550" y="1894300"/>
            <a:ext cx="4521125" cy="2455575"/>
          </a:xfrm>
          <a:prstGeom prst="rect">
            <a:avLst/>
          </a:prstGeom>
          <a:noFill/>
          <a:ln>
            <a:noFill/>
          </a:ln>
        </p:spPr>
      </p:pic>
      <p:pic>
        <p:nvPicPr>
          <p:cNvPr id="209" name="Google Shape;209;p22"/>
          <p:cNvPicPr preferRelativeResize="0"/>
          <p:nvPr/>
        </p:nvPicPr>
        <p:blipFill>
          <a:blip r:embed="rId4">
            <a:alphaModFix/>
          </a:blip>
          <a:stretch>
            <a:fillRect/>
          </a:stretch>
        </p:blipFill>
        <p:spPr>
          <a:xfrm>
            <a:off x="4944332" y="1894300"/>
            <a:ext cx="3920993" cy="245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3"/>
          <p:cNvSpPr txBox="1">
            <a:spLocks noGrp="1"/>
          </p:cNvSpPr>
          <p:nvPr>
            <p:ph type="title"/>
          </p:nvPr>
        </p:nvSpPr>
        <p:spPr>
          <a:xfrm>
            <a:off x="1052550" y="4071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Hate Crime by Victim Type - 2014 to 2018</a:t>
            </a:r>
            <a:endParaRPr sz="1300"/>
          </a:p>
          <a:p>
            <a:pPr marL="457200" lvl="0" indent="-298450" algn="just" rtl="0">
              <a:spcBef>
                <a:spcPts val="0"/>
              </a:spcBef>
              <a:spcAft>
                <a:spcPts val="0"/>
              </a:spcAft>
              <a:buSzPts val="1100"/>
              <a:buChar char="➔"/>
            </a:pPr>
            <a:r>
              <a:rPr lang="en" sz="1100"/>
              <a:t>A majority of hate crimes are committed against an individual. These numbers have continued to increase over the last 5 years, however, the amount of increase has been inconsistent.</a:t>
            </a:r>
            <a:endParaRPr sz="1100"/>
          </a:p>
          <a:p>
            <a:pPr marL="0" lvl="0" indent="0" algn="l" rtl="0">
              <a:spcBef>
                <a:spcPts val="0"/>
              </a:spcBef>
              <a:spcAft>
                <a:spcPts val="0"/>
              </a:spcAft>
              <a:buNone/>
            </a:pPr>
            <a:endParaRPr/>
          </a:p>
        </p:txBody>
      </p:sp>
      <p:pic>
        <p:nvPicPr>
          <p:cNvPr id="215" name="Google Shape;215;p23"/>
          <p:cNvPicPr preferRelativeResize="0"/>
          <p:nvPr/>
        </p:nvPicPr>
        <p:blipFill>
          <a:blip r:embed="rId3">
            <a:alphaModFix/>
          </a:blip>
          <a:stretch>
            <a:fillRect/>
          </a:stretch>
        </p:blipFill>
        <p:spPr>
          <a:xfrm>
            <a:off x="226400" y="1830800"/>
            <a:ext cx="4026175" cy="2225925"/>
          </a:xfrm>
          <a:prstGeom prst="rect">
            <a:avLst/>
          </a:prstGeom>
          <a:noFill/>
          <a:ln>
            <a:noFill/>
          </a:ln>
        </p:spPr>
      </p:pic>
      <p:pic>
        <p:nvPicPr>
          <p:cNvPr id="216" name="Google Shape;216;p23"/>
          <p:cNvPicPr preferRelativeResize="0"/>
          <p:nvPr/>
        </p:nvPicPr>
        <p:blipFill>
          <a:blip r:embed="rId4">
            <a:alphaModFix/>
          </a:blip>
          <a:stretch>
            <a:fillRect/>
          </a:stretch>
        </p:blipFill>
        <p:spPr>
          <a:xfrm>
            <a:off x="4537563" y="1456025"/>
            <a:ext cx="4026175" cy="1441003"/>
          </a:xfrm>
          <a:prstGeom prst="rect">
            <a:avLst/>
          </a:prstGeom>
          <a:noFill/>
          <a:ln>
            <a:noFill/>
          </a:ln>
        </p:spPr>
      </p:pic>
      <p:pic>
        <p:nvPicPr>
          <p:cNvPr id="217" name="Google Shape;217;p23"/>
          <p:cNvPicPr preferRelativeResize="0"/>
          <p:nvPr/>
        </p:nvPicPr>
        <p:blipFill>
          <a:blip r:embed="rId5">
            <a:alphaModFix/>
          </a:blip>
          <a:stretch>
            <a:fillRect/>
          </a:stretch>
        </p:blipFill>
        <p:spPr>
          <a:xfrm>
            <a:off x="4537563" y="3067050"/>
            <a:ext cx="4026175" cy="135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 Least Crimes Introduction</a:t>
            </a:r>
            <a:endParaRPr/>
          </a:p>
        </p:txBody>
      </p:sp>
      <p:sp>
        <p:nvSpPr>
          <p:cNvPr id="223" name="Google Shape;223;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Chosen the top ten crimes for the most crimes committed</a:t>
            </a:r>
            <a:endParaRPr/>
          </a:p>
          <a:p>
            <a:pPr marL="457200" lvl="0" indent="-311150" algn="l" rtl="0">
              <a:spcBef>
                <a:spcPts val="0"/>
              </a:spcBef>
              <a:spcAft>
                <a:spcPts val="0"/>
              </a:spcAft>
              <a:buSzPts val="1300"/>
              <a:buChar char="●"/>
            </a:pPr>
            <a:r>
              <a:rPr lang="en"/>
              <a:t>Chosen crimes that were more than 20 crime counts for least crimes committed</a:t>
            </a:r>
            <a:endParaRPr/>
          </a:p>
          <a:p>
            <a:pPr marL="457200" lvl="0" indent="-311150" algn="l" rtl="0">
              <a:spcBef>
                <a:spcPts val="0"/>
              </a:spcBef>
              <a:spcAft>
                <a:spcPts val="0"/>
              </a:spcAft>
              <a:buSzPts val="1300"/>
              <a:buChar char="●"/>
            </a:pPr>
            <a:r>
              <a:rPr lang="en"/>
              <a:t>Combined similar offenses together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Crimes Committed in 2014-2018</a:t>
            </a:r>
            <a:endParaRPr/>
          </a:p>
        </p:txBody>
      </p:sp>
      <p:sp>
        <p:nvSpPr>
          <p:cNvPr id="229" name="Google Shape;229;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t>The top ten crimes committed between 2014 - 2018 were:</a:t>
            </a:r>
            <a:endParaRPr/>
          </a:p>
          <a:p>
            <a:pPr marL="914400" lvl="0" indent="0" algn="l" rtl="0">
              <a:spcBef>
                <a:spcPts val="1600"/>
              </a:spcBef>
              <a:spcAft>
                <a:spcPts val="1600"/>
              </a:spcAft>
              <a:buNone/>
            </a:pPr>
            <a:endParaRPr/>
          </a:p>
        </p:txBody>
      </p:sp>
      <p:pic>
        <p:nvPicPr>
          <p:cNvPr id="230" name="Google Shape;230;p25"/>
          <p:cNvPicPr preferRelativeResize="0"/>
          <p:nvPr/>
        </p:nvPicPr>
        <p:blipFill>
          <a:blip r:embed="rId3">
            <a:alphaModFix/>
          </a:blip>
          <a:stretch>
            <a:fillRect/>
          </a:stretch>
        </p:blipFill>
        <p:spPr>
          <a:xfrm>
            <a:off x="141050" y="2057100"/>
            <a:ext cx="8953875" cy="274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Ten Crimes Committed in 2014 - 2015</a:t>
            </a:r>
            <a:endParaRPr/>
          </a:p>
          <a:p>
            <a:pPr marL="0" lvl="0" indent="0" algn="l" rtl="0">
              <a:spcBef>
                <a:spcPts val="0"/>
              </a:spcBef>
              <a:spcAft>
                <a:spcPts val="0"/>
              </a:spcAft>
              <a:buNone/>
            </a:pPr>
            <a:endParaRPr/>
          </a:p>
        </p:txBody>
      </p:sp>
      <p:sp>
        <p:nvSpPr>
          <p:cNvPr id="236" name="Google Shape;23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7" name="Google Shape;237;p26"/>
          <p:cNvPicPr preferRelativeResize="0"/>
          <p:nvPr/>
        </p:nvPicPr>
        <p:blipFill>
          <a:blip r:embed="rId3">
            <a:alphaModFix/>
          </a:blip>
          <a:stretch>
            <a:fillRect/>
          </a:stretch>
        </p:blipFill>
        <p:spPr>
          <a:xfrm>
            <a:off x="912101" y="1385150"/>
            <a:ext cx="3246425" cy="3093599"/>
          </a:xfrm>
          <a:prstGeom prst="rect">
            <a:avLst/>
          </a:prstGeom>
          <a:noFill/>
          <a:ln>
            <a:noFill/>
          </a:ln>
        </p:spPr>
      </p:pic>
      <p:pic>
        <p:nvPicPr>
          <p:cNvPr id="238" name="Google Shape;238;p26"/>
          <p:cNvPicPr preferRelativeResize="0"/>
          <p:nvPr/>
        </p:nvPicPr>
        <p:blipFill>
          <a:blip r:embed="rId4">
            <a:alphaModFix/>
          </a:blip>
          <a:stretch>
            <a:fillRect/>
          </a:stretch>
        </p:blipFill>
        <p:spPr>
          <a:xfrm>
            <a:off x="4502850" y="1385150"/>
            <a:ext cx="3833549" cy="2960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Ten Crimes Committed in 2016 - 2018</a:t>
            </a:r>
            <a:endParaRPr/>
          </a:p>
          <a:p>
            <a:pPr marL="0" lvl="0" indent="0" algn="l" rtl="0">
              <a:spcBef>
                <a:spcPts val="0"/>
              </a:spcBef>
              <a:spcAft>
                <a:spcPts val="0"/>
              </a:spcAft>
              <a:buNone/>
            </a:pPr>
            <a:endParaRPr/>
          </a:p>
        </p:txBody>
      </p:sp>
      <p:sp>
        <p:nvSpPr>
          <p:cNvPr id="244" name="Google Shape;244;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5" name="Google Shape;245;p27"/>
          <p:cNvPicPr preferRelativeResize="0"/>
          <p:nvPr/>
        </p:nvPicPr>
        <p:blipFill>
          <a:blip r:embed="rId3">
            <a:alphaModFix/>
          </a:blip>
          <a:stretch>
            <a:fillRect/>
          </a:stretch>
        </p:blipFill>
        <p:spPr>
          <a:xfrm>
            <a:off x="214395" y="1180875"/>
            <a:ext cx="2824505" cy="3442150"/>
          </a:xfrm>
          <a:prstGeom prst="rect">
            <a:avLst/>
          </a:prstGeom>
          <a:noFill/>
          <a:ln>
            <a:noFill/>
          </a:ln>
        </p:spPr>
      </p:pic>
      <p:pic>
        <p:nvPicPr>
          <p:cNvPr id="246" name="Google Shape;246;p27"/>
          <p:cNvPicPr preferRelativeResize="0"/>
          <p:nvPr/>
        </p:nvPicPr>
        <p:blipFill>
          <a:blip r:embed="rId4">
            <a:alphaModFix/>
          </a:blip>
          <a:stretch>
            <a:fillRect/>
          </a:stretch>
        </p:blipFill>
        <p:spPr>
          <a:xfrm>
            <a:off x="3259200" y="1180875"/>
            <a:ext cx="2625600" cy="3468999"/>
          </a:xfrm>
          <a:prstGeom prst="rect">
            <a:avLst/>
          </a:prstGeom>
          <a:noFill/>
          <a:ln>
            <a:noFill/>
          </a:ln>
        </p:spPr>
      </p:pic>
      <p:pic>
        <p:nvPicPr>
          <p:cNvPr id="247" name="Google Shape;247;p27"/>
          <p:cNvPicPr preferRelativeResize="0"/>
          <p:nvPr/>
        </p:nvPicPr>
        <p:blipFill>
          <a:blip r:embed="rId5">
            <a:alphaModFix/>
          </a:blip>
          <a:stretch>
            <a:fillRect/>
          </a:stretch>
        </p:blipFill>
        <p:spPr>
          <a:xfrm>
            <a:off x="6182800" y="1180754"/>
            <a:ext cx="2625600" cy="34692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Least Crimes Committed in 2014-2018</a:t>
            </a:r>
            <a:endParaRPr/>
          </a:p>
        </p:txBody>
      </p:sp>
      <p:sp>
        <p:nvSpPr>
          <p:cNvPr id="253" name="Google Shape;253;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The top ten  least crimes committed between 2014 - 2018 were:</a:t>
            </a:r>
            <a:endParaRPr/>
          </a:p>
          <a:p>
            <a:pPr marL="0" lvl="0" indent="0" algn="l" rtl="0">
              <a:spcBef>
                <a:spcPts val="1600"/>
              </a:spcBef>
              <a:spcAft>
                <a:spcPts val="1600"/>
              </a:spcAft>
              <a:buNone/>
            </a:pPr>
            <a:endParaRPr/>
          </a:p>
        </p:txBody>
      </p:sp>
      <p:pic>
        <p:nvPicPr>
          <p:cNvPr id="254" name="Google Shape;254;p28"/>
          <p:cNvPicPr preferRelativeResize="0"/>
          <p:nvPr/>
        </p:nvPicPr>
        <p:blipFill>
          <a:blip r:embed="rId3">
            <a:alphaModFix/>
          </a:blip>
          <a:stretch>
            <a:fillRect/>
          </a:stretch>
        </p:blipFill>
        <p:spPr>
          <a:xfrm>
            <a:off x="1401075" y="1861825"/>
            <a:ext cx="6162850" cy="328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Ten Least Crimes Committed in 2014 - 2015</a:t>
            </a:r>
            <a:endParaRPr/>
          </a:p>
        </p:txBody>
      </p:sp>
      <p:sp>
        <p:nvSpPr>
          <p:cNvPr id="260" name="Google Shape;260;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1" name="Google Shape;261;p29"/>
          <p:cNvPicPr preferRelativeResize="0"/>
          <p:nvPr/>
        </p:nvPicPr>
        <p:blipFill>
          <a:blip r:embed="rId3">
            <a:alphaModFix/>
          </a:blip>
          <a:stretch>
            <a:fillRect/>
          </a:stretch>
        </p:blipFill>
        <p:spPr>
          <a:xfrm>
            <a:off x="1245878" y="1351262"/>
            <a:ext cx="3156576" cy="3343776"/>
          </a:xfrm>
          <a:prstGeom prst="rect">
            <a:avLst/>
          </a:prstGeom>
          <a:noFill/>
          <a:ln>
            <a:noFill/>
          </a:ln>
        </p:spPr>
      </p:pic>
      <p:pic>
        <p:nvPicPr>
          <p:cNvPr id="262" name="Google Shape;262;p29"/>
          <p:cNvPicPr preferRelativeResize="0"/>
          <p:nvPr/>
        </p:nvPicPr>
        <p:blipFill>
          <a:blip r:embed="rId4">
            <a:alphaModFix/>
          </a:blip>
          <a:stretch>
            <a:fillRect/>
          </a:stretch>
        </p:blipFill>
        <p:spPr>
          <a:xfrm>
            <a:off x="4572001" y="1410512"/>
            <a:ext cx="3306100" cy="322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Ten Least Crimes Committed in 2016 - 2018</a:t>
            </a:r>
            <a:endParaRPr/>
          </a:p>
        </p:txBody>
      </p:sp>
      <p:sp>
        <p:nvSpPr>
          <p:cNvPr id="268" name="Google Shape;268;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9" name="Google Shape;269;p30"/>
          <p:cNvPicPr preferRelativeResize="0"/>
          <p:nvPr/>
        </p:nvPicPr>
        <p:blipFill>
          <a:blip r:embed="rId3">
            <a:alphaModFix/>
          </a:blip>
          <a:stretch>
            <a:fillRect/>
          </a:stretch>
        </p:blipFill>
        <p:spPr>
          <a:xfrm>
            <a:off x="178678" y="1427887"/>
            <a:ext cx="2876499" cy="3337974"/>
          </a:xfrm>
          <a:prstGeom prst="rect">
            <a:avLst/>
          </a:prstGeom>
          <a:noFill/>
          <a:ln>
            <a:noFill/>
          </a:ln>
        </p:spPr>
      </p:pic>
      <p:pic>
        <p:nvPicPr>
          <p:cNvPr id="270" name="Google Shape;270;p30"/>
          <p:cNvPicPr preferRelativeResize="0"/>
          <p:nvPr/>
        </p:nvPicPr>
        <p:blipFill>
          <a:blip r:embed="rId4">
            <a:alphaModFix/>
          </a:blip>
          <a:stretch>
            <a:fillRect/>
          </a:stretch>
        </p:blipFill>
        <p:spPr>
          <a:xfrm>
            <a:off x="3157366" y="1476400"/>
            <a:ext cx="2965295" cy="3240925"/>
          </a:xfrm>
          <a:prstGeom prst="rect">
            <a:avLst/>
          </a:prstGeom>
          <a:noFill/>
          <a:ln>
            <a:noFill/>
          </a:ln>
        </p:spPr>
      </p:pic>
      <p:pic>
        <p:nvPicPr>
          <p:cNvPr id="271" name="Google Shape;271;p30"/>
          <p:cNvPicPr preferRelativeResize="0"/>
          <p:nvPr/>
        </p:nvPicPr>
        <p:blipFill>
          <a:blip r:embed="rId5">
            <a:alphaModFix/>
          </a:blip>
          <a:stretch>
            <a:fillRect/>
          </a:stretch>
        </p:blipFill>
        <p:spPr>
          <a:xfrm>
            <a:off x="6224850" y="1507800"/>
            <a:ext cx="2820250" cy="317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Most / Least Crimes - interesting finds</a:t>
            </a:r>
            <a:endParaRPr/>
          </a:p>
          <a:p>
            <a:pPr marL="0" lvl="0" indent="0" algn="l" rtl="0">
              <a:spcBef>
                <a:spcPts val="0"/>
              </a:spcBef>
              <a:spcAft>
                <a:spcPts val="0"/>
              </a:spcAft>
              <a:buNone/>
            </a:pPr>
            <a:endParaRPr/>
          </a:p>
        </p:txBody>
      </p:sp>
      <p:sp>
        <p:nvSpPr>
          <p:cNvPr id="277" name="Google Shape;277;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Destruction/Damage/Vandalism of Property lead the charts for most and least crimes committed</a:t>
            </a:r>
            <a:endParaRPr/>
          </a:p>
          <a:p>
            <a:pPr marL="457200" lvl="0" indent="-311150" algn="l" rtl="0">
              <a:spcBef>
                <a:spcPts val="0"/>
              </a:spcBef>
              <a:spcAft>
                <a:spcPts val="0"/>
              </a:spcAft>
              <a:buSzPts val="1300"/>
              <a:buChar char="●"/>
            </a:pPr>
            <a:r>
              <a:rPr lang="en"/>
              <a:t>Shoplifting was the lowest  in 2014 and 2016</a:t>
            </a:r>
            <a:endParaRPr/>
          </a:p>
          <a:p>
            <a:pPr marL="457200" lvl="0" indent="-311150" algn="l" rtl="0">
              <a:spcBef>
                <a:spcPts val="0"/>
              </a:spcBef>
              <a:spcAft>
                <a:spcPts val="0"/>
              </a:spcAft>
              <a:buSzPts val="1300"/>
              <a:buChar char="●"/>
            </a:pPr>
            <a:r>
              <a:rPr lang="en"/>
              <a:t>“Theft from Building”  was the highest in 2014</a:t>
            </a:r>
            <a:endParaRPr/>
          </a:p>
          <a:p>
            <a:pPr marL="457200" lvl="0" indent="-311150" algn="l" rtl="0">
              <a:spcBef>
                <a:spcPts val="0"/>
              </a:spcBef>
              <a:spcAft>
                <a:spcPts val="0"/>
              </a:spcAft>
              <a:buSzPts val="1300"/>
              <a:buChar char="●"/>
            </a:pPr>
            <a:r>
              <a:rPr lang="en"/>
              <a:t>Theft/Motor Vehicles was only the lowest in 2017</a:t>
            </a:r>
            <a:endParaRPr/>
          </a:p>
          <a:p>
            <a:pPr marL="457200" lvl="0" indent="-311150" algn="l" rtl="0">
              <a:spcBef>
                <a:spcPts val="0"/>
              </a:spcBef>
              <a:spcAft>
                <a:spcPts val="0"/>
              </a:spcAft>
              <a:buSzPts val="1300"/>
              <a:buChar char="●"/>
            </a:pPr>
            <a:r>
              <a:rPr lang="en"/>
              <a:t>Drugs/Narcotics didn’t start increasing until 2016</a:t>
            </a:r>
            <a:endParaRPr/>
          </a:p>
          <a:p>
            <a:pPr marL="457200" lvl="0" indent="-311150" algn="l" rtl="0">
              <a:spcBef>
                <a:spcPts val="0"/>
              </a:spcBef>
              <a:spcAft>
                <a:spcPts val="0"/>
              </a:spcAft>
              <a:buSzPts val="1300"/>
              <a:buChar char="●"/>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190025" y="3066275"/>
            <a:ext cx="7038900" cy="6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Used:</a:t>
            </a:r>
            <a:endParaRPr/>
          </a:p>
        </p:txBody>
      </p:sp>
      <p:sp>
        <p:nvSpPr>
          <p:cNvPr id="141" name="Google Shape;141;p14"/>
          <p:cNvSpPr txBox="1">
            <a:spLocks noGrp="1"/>
          </p:cNvSpPr>
          <p:nvPr>
            <p:ph type="body" idx="1"/>
          </p:nvPr>
        </p:nvSpPr>
        <p:spPr>
          <a:xfrm>
            <a:off x="1310900" y="1240325"/>
            <a:ext cx="7038900" cy="16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What are the most common / least common hate crimes?</a:t>
            </a:r>
            <a:endParaRPr sz="1500"/>
          </a:p>
          <a:p>
            <a:pPr marL="457200" lvl="0" indent="-323850" algn="l" rtl="0">
              <a:spcBef>
                <a:spcPts val="0"/>
              </a:spcBef>
              <a:spcAft>
                <a:spcPts val="0"/>
              </a:spcAft>
              <a:buSzPts val="1500"/>
              <a:buChar char="➔"/>
            </a:pPr>
            <a:r>
              <a:rPr lang="en" sz="1500"/>
              <a:t>Which states had the most amount of hate crimes?</a:t>
            </a:r>
            <a:endParaRPr sz="1500"/>
          </a:p>
          <a:p>
            <a:pPr marL="457200" lvl="0" indent="-323850" algn="l" rtl="0">
              <a:spcBef>
                <a:spcPts val="0"/>
              </a:spcBef>
              <a:spcAft>
                <a:spcPts val="0"/>
              </a:spcAft>
              <a:buSzPts val="1500"/>
              <a:buChar char="➔"/>
            </a:pPr>
            <a:r>
              <a:rPr lang="en" sz="1500"/>
              <a:t>What are the top/bottom 5 cities with the most/ least hate crimes?</a:t>
            </a:r>
            <a:endParaRPr sz="1500"/>
          </a:p>
          <a:p>
            <a:pPr marL="457200" lvl="0" indent="-323850" algn="l" rtl="0">
              <a:spcBef>
                <a:spcPts val="0"/>
              </a:spcBef>
              <a:spcAft>
                <a:spcPts val="0"/>
              </a:spcAft>
              <a:buSzPts val="1500"/>
              <a:buChar char="➔"/>
            </a:pPr>
            <a:r>
              <a:rPr lang="en" sz="1500"/>
              <a:t>Are there peak times when hate crimes are committed?</a:t>
            </a:r>
            <a:endParaRPr sz="1500"/>
          </a:p>
          <a:p>
            <a:pPr marL="457200" lvl="0" indent="-323850" algn="l" rtl="0">
              <a:spcBef>
                <a:spcPts val="0"/>
              </a:spcBef>
              <a:spcAft>
                <a:spcPts val="0"/>
              </a:spcAft>
              <a:buSzPts val="1500"/>
              <a:buChar char="➔"/>
            </a:pPr>
            <a:r>
              <a:rPr lang="en" sz="1500"/>
              <a:t>Is there a specific offender type?</a:t>
            </a:r>
            <a:endParaRPr sz="1500"/>
          </a:p>
        </p:txBody>
      </p:sp>
      <p:sp>
        <p:nvSpPr>
          <p:cNvPr id="142" name="Google Shape;142;p14"/>
          <p:cNvSpPr txBox="1">
            <a:spLocks noGrp="1"/>
          </p:cNvSpPr>
          <p:nvPr>
            <p:ph type="title"/>
          </p:nvPr>
        </p:nvSpPr>
        <p:spPr>
          <a:xfrm>
            <a:off x="1310900" y="564125"/>
            <a:ext cx="7038900" cy="6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43" name="Google Shape;143;p14"/>
          <p:cNvSpPr txBox="1">
            <a:spLocks noGrp="1"/>
          </p:cNvSpPr>
          <p:nvPr>
            <p:ph type="body" idx="1"/>
          </p:nvPr>
        </p:nvSpPr>
        <p:spPr>
          <a:xfrm>
            <a:off x="1310900" y="3742475"/>
            <a:ext cx="7038900" cy="819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FBI Crime Data Explorer - csv file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 20 States With The Most Hate Crimes</a:t>
            </a:r>
            <a:endParaRPr/>
          </a:p>
          <a:p>
            <a:pPr marL="0" lvl="0" indent="0" algn="ctr" rtl="0">
              <a:spcBef>
                <a:spcPts val="0"/>
              </a:spcBef>
              <a:spcAft>
                <a:spcPts val="0"/>
              </a:spcAft>
              <a:buNone/>
            </a:pPr>
            <a:r>
              <a:rPr lang="en" sz="1400"/>
              <a:t>2014-2018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9" name="Google Shape;149;p15"/>
          <p:cNvPicPr preferRelativeResize="0"/>
          <p:nvPr/>
        </p:nvPicPr>
        <p:blipFill>
          <a:blip r:embed="rId3">
            <a:alphaModFix/>
          </a:blip>
          <a:stretch>
            <a:fillRect/>
          </a:stretch>
        </p:blipFill>
        <p:spPr>
          <a:xfrm>
            <a:off x="1297500" y="1208200"/>
            <a:ext cx="1754250" cy="3638425"/>
          </a:xfrm>
          <a:prstGeom prst="rect">
            <a:avLst/>
          </a:prstGeom>
          <a:noFill/>
          <a:ln>
            <a:noFill/>
          </a:ln>
        </p:spPr>
      </p:pic>
      <p:sp>
        <p:nvSpPr>
          <p:cNvPr id="150" name="Google Shape;150;p15"/>
          <p:cNvSpPr txBox="1"/>
          <p:nvPr/>
        </p:nvSpPr>
        <p:spPr>
          <a:xfrm>
            <a:off x="3427350" y="1307850"/>
            <a:ext cx="4908900" cy="303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Texas - 10th on the list of Hate Crimes (2014-2018)</a:t>
            </a:r>
            <a:endParaRPr>
              <a:solidFill>
                <a:srgbClr val="FFFFFF"/>
              </a:solidFill>
              <a:latin typeface="Lato"/>
              <a:ea typeface="Lato"/>
              <a:cs typeface="Lato"/>
              <a:sym typeface="Lato"/>
            </a:endParaRPr>
          </a:p>
        </p:txBody>
      </p:sp>
      <p:pic>
        <p:nvPicPr>
          <p:cNvPr id="151" name="Google Shape;151;p15"/>
          <p:cNvPicPr preferRelativeResize="0"/>
          <p:nvPr/>
        </p:nvPicPr>
        <p:blipFill>
          <a:blip r:embed="rId4">
            <a:alphaModFix/>
          </a:blip>
          <a:stretch>
            <a:fillRect/>
          </a:stretch>
        </p:blipFill>
        <p:spPr>
          <a:xfrm>
            <a:off x="3640250" y="1719075"/>
            <a:ext cx="4638650" cy="300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80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Top 5 Cities With The Most Hate Crimes</a:t>
            </a:r>
            <a:endParaRPr/>
          </a:p>
          <a:p>
            <a:pPr marL="0" lvl="0" indent="0" algn="ctr" rtl="0">
              <a:spcBef>
                <a:spcPts val="0"/>
              </a:spcBef>
              <a:spcAft>
                <a:spcPts val="0"/>
              </a:spcAft>
              <a:buNone/>
            </a:pPr>
            <a:r>
              <a:rPr lang="en" sz="1400"/>
              <a:t>2014-2018</a:t>
            </a:r>
            <a:endParaRPr/>
          </a:p>
        </p:txBody>
      </p:sp>
      <p:sp>
        <p:nvSpPr>
          <p:cNvPr id="157" name="Google Shape;157;p16"/>
          <p:cNvSpPr txBox="1">
            <a:spLocks noGrp="1"/>
          </p:cNvSpPr>
          <p:nvPr>
            <p:ph type="body" idx="1"/>
          </p:nvPr>
        </p:nvSpPr>
        <p:spPr>
          <a:xfrm>
            <a:off x="3521075" y="1187500"/>
            <a:ext cx="4573800" cy="16479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
              <a:t>Filter data through years of 2014 - 2018.</a:t>
            </a:r>
            <a:endParaRPr b="1"/>
          </a:p>
          <a:p>
            <a:pPr marL="457200" lvl="0" indent="-311150" algn="l" rtl="0">
              <a:lnSpc>
                <a:spcPct val="100000"/>
              </a:lnSpc>
              <a:spcBef>
                <a:spcPts val="0"/>
              </a:spcBef>
              <a:spcAft>
                <a:spcPts val="0"/>
              </a:spcAft>
              <a:buSzPts val="1300"/>
              <a:buChar char="●"/>
            </a:pPr>
            <a:r>
              <a:rPr lang="en" b="1"/>
              <a:t>TOP 5 CITIES: New York (1644), Los Angeles (1116), Phoenix (914), Seattle (840), Boston (640).</a:t>
            </a:r>
            <a:endParaRPr b="1"/>
          </a:p>
          <a:p>
            <a:pPr marL="0" lvl="0" indent="0" algn="l" rtl="0">
              <a:lnSpc>
                <a:spcPct val="100000"/>
              </a:lnSpc>
              <a:spcBef>
                <a:spcPts val="1600"/>
              </a:spcBef>
              <a:spcAft>
                <a:spcPts val="0"/>
              </a:spcAft>
              <a:buNone/>
            </a:pPr>
            <a:endParaRPr b="1"/>
          </a:p>
          <a:p>
            <a:pPr marL="457200" lvl="0" indent="-311150" algn="l" rtl="0">
              <a:lnSpc>
                <a:spcPct val="100000"/>
              </a:lnSpc>
              <a:spcBef>
                <a:spcPts val="1600"/>
              </a:spcBef>
              <a:spcAft>
                <a:spcPts val="0"/>
              </a:spcAft>
              <a:buSzPts val="1300"/>
              <a:buChar char="●"/>
            </a:pPr>
            <a:r>
              <a:rPr lang="en" b="1"/>
              <a:t>Houston - 26th and  San Antonio - 46th, respectively. </a:t>
            </a:r>
            <a:endParaRPr b="1"/>
          </a:p>
          <a:p>
            <a:pPr marL="457200" lvl="0" indent="0" algn="l" rtl="0">
              <a:lnSpc>
                <a:spcPct val="100000"/>
              </a:lnSpc>
              <a:spcBef>
                <a:spcPts val="1600"/>
              </a:spcBef>
              <a:spcAft>
                <a:spcPts val="0"/>
              </a:spcAft>
              <a:buNone/>
            </a:pPr>
            <a:endParaRPr b="1"/>
          </a:p>
          <a:p>
            <a:pPr marL="457200" lvl="0" indent="0" algn="l" rtl="0">
              <a:lnSpc>
                <a:spcPct val="100000"/>
              </a:lnSpc>
              <a:spcBef>
                <a:spcPts val="1600"/>
              </a:spcBef>
              <a:spcAft>
                <a:spcPts val="0"/>
              </a:spcAft>
              <a:buNone/>
            </a:pPr>
            <a:endParaRPr b="1"/>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58" name="Google Shape;158;p16"/>
          <p:cNvPicPr preferRelativeResize="0"/>
          <p:nvPr/>
        </p:nvPicPr>
        <p:blipFill>
          <a:blip r:embed="rId3">
            <a:alphaModFix/>
          </a:blip>
          <a:stretch>
            <a:fillRect/>
          </a:stretch>
        </p:blipFill>
        <p:spPr>
          <a:xfrm>
            <a:off x="1249200" y="1121513"/>
            <a:ext cx="1885249" cy="3665226"/>
          </a:xfrm>
          <a:prstGeom prst="rect">
            <a:avLst/>
          </a:prstGeom>
          <a:noFill/>
          <a:ln>
            <a:noFill/>
          </a:ln>
        </p:spPr>
      </p:pic>
      <p:pic>
        <p:nvPicPr>
          <p:cNvPr id="159" name="Google Shape;159;p16"/>
          <p:cNvPicPr preferRelativeResize="0"/>
          <p:nvPr/>
        </p:nvPicPr>
        <p:blipFill>
          <a:blip r:embed="rId4">
            <a:alphaModFix/>
          </a:blip>
          <a:stretch>
            <a:fillRect/>
          </a:stretch>
        </p:blipFill>
        <p:spPr>
          <a:xfrm>
            <a:off x="3696175" y="2835400"/>
            <a:ext cx="4398699" cy="205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1222800" y="639650"/>
            <a:ext cx="71883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5 Safest Cities In Terms Of Least Hate Crimes</a:t>
            </a:r>
            <a:endParaRPr/>
          </a:p>
          <a:p>
            <a:pPr marL="0" lvl="0" indent="0" algn="ctr" rtl="0">
              <a:spcBef>
                <a:spcPts val="0"/>
              </a:spcBef>
              <a:spcAft>
                <a:spcPts val="0"/>
              </a:spcAft>
              <a:buNone/>
            </a:pPr>
            <a:r>
              <a:rPr lang="en" sz="1400"/>
              <a:t>2014-2018</a:t>
            </a:r>
            <a:endParaRPr sz="1400"/>
          </a:p>
        </p:txBody>
      </p:sp>
      <p:sp>
        <p:nvSpPr>
          <p:cNvPr id="165" name="Google Shape;165;p17"/>
          <p:cNvSpPr txBox="1">
            <a:spLocks noGrp="1"/>
          </p:cNvSpPr>
          <p:nvPr>
            <p:ph type="body" idx="1"/>
          </p:nvPr>
        </p:nvSpPr>
        <p:spPr>
          <a:xfrm>
            <a:off x="3417500" y="1381150"/>
            <a:ext cx="4911900" cy="29112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
              <a:t>Filter data through years of 2014 - 2018.</a:t>
            </a:r>
            <a:endParaRPr/>
          </a:p>
          <a:p>
            <a:pPr marL="457200" lvl="0" indent="-311150" algn="l" rtl="0">
              <a:lnSpc>
                <a:spcPct val="100000"/>
              </a:lnSpc>
              <a:spcBef>
                <a:spcPts val="0"/>
              </a:spcBef>
              <a:spcAft>
                <a:spcPts val="0"/>
              </a:spcAft>
              <a:buSzPts val="1300"/>
              <a:buChar char="●"/>
            </a:pPr>
            <a:r>
              <a:rPr lang="en"/>
              <a:t>Populate the 20  safest cities in amount of hate crimes. </a:t>
            </a:r>
            <a:endParaRPr/>
          </a:p>
          <a:p>
            <a:pPr marL="457200" lvl="0" indent="0" algn="l" rtl="0">
              <a:lnSpc>
                <a:spcPct val="100000"/>
              </a:lnSpc>
              <a:spcBef>
                <a:spcPts val="1600"/>
              </a:spcBef>
              <a:spcAft>
                <a:spcPts val="0"/>
              </a:spcAft>
              <a:buNone/>
            </a:pPr>
            <a:endParaRPr/>
          </a:p>
          <a:p>
            <a:pPr marL="457200" lvl="0" indent="-311150" algn="l" rtl="0">
              <a:lnSpc>
                <a:spcPct val="100000"/>
              </a:lnSpc>
              <a:spcBef>
                <a:spcPts val="1600"/>
              </a:spcBef>
              <a:spcAft>
                <a:spcPts val="0"/>
              </a:spcAft>
              <a:buSzPts val="1300"/>
              <a:buChar char="●"/>
            </a:pPr>
            <a:r>
              <a:rPr lang="en" b="1"/>
              <a:t>5 SAFEST CITIES: Gilbert (1), Reno  (2), Tulsa (2), Anaheim (4), Chandler (6).</a:t>
            </a:r>
            <a:endParaRPr b="1"/>
          </a:p>
        </p:txBody>
      </p:sp>
      <p:pic>
        <p:nvPicPr>
          <p:cNvPr id="166" name="Google Shape;166;p17"/>
          <p:cNvPicPr preferRelativeResize="0"/>
          <p:nvPr/>
        </p:nvPicPr>
        <p:blipFill>
          <a:blip r:embed="rId3">
            <a:alphaModFix/>
          </a:blip>
          <a:stretch>
            <a:fillRect/>
          </a:stretch>
        </p:blipFill>
        <p:spPr>
          <a:xfrm>
            <a:off x="1380800" y="1241925"/>
            <a:ext cx="1594825" cy="3603899"/>
          </a:xfrm>
          <a:prstGeom prst="rect">
            <a:avLst/>
          </a:prstGeom>
          <a:noFill/>
          <a:ln>
            <a:noFill/>
          </a:ln>
        </p:spPr>
      </p:pic>
      <p:pic>
        <p:nvPicPr>
          <p:cNvPr id="167" name="Google Shape;167;p17"/>
          <p:cNvPicPr preferRelativeResize="0"/>
          <p:nvPr/>
        </p:nvPicPr>
        <p:blipFill>
          <a:blip r:embed="rId4">
            <a:alphaModFix/>
          </a:blip>
          <a:stretch>
            <a:fillRect/>
          </a:stretch>
        </p:blipFill>
        <p:spPr>
          <a:xfrm>
            <a:off x="3689875" y="2982550"/>
            <a:ext cx="4446200" cy="195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324025" y="12862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Offense Crime Rate Per Quarter</a:t>
            </a:r>
            <a:endParaRPr/>
          </a:p>
          <a:p>
            <a:pPr marL="0" lvl="0" indent="0" algn="ctr" rtl="0">
              <a:spcBef>
                <a:spcPts val="0"/>
              </a:spcBef>
              <a:spcAft>
                <a:spcPts val="0"/>
              </a:spcAft>
              <a:buNone/>
            </a:pPr>
            <a:r>
              <a:rPr lang="en" sz="1400"/>
              <a:t>For 5 year period </a:t>
            </a:r>
            <a:endParaRPr sz="1400"/>
          </a:p>
        </p:txBody>
      </p:sp>
      <p:pic>
        <p:nvPicPr>
          <p:cNvPr id="173" name="Google Shape;173;p18"/>
          <p:cNvPicPr preferRelativeResize="0"/>
          <p:nvPr/>
        </p:nvPicPr>
        <p:blipFill>
          <a:blip r:embed="rId3">
            <a:alphaModFix/>
          </a:blip>
          <a:stretch>
            <a:fillRect/>
          </a:stretch>
        </p:blipFill>
        <p:spPr>
          <a:xfrm>
            <a:off x="592700" y="1100225"/>
            <a:ext cx="3556299" cy="1876675"/>
          </a:xfrm>
          <a:prstGeom prst="rect">
            <a:avLst/>
          </a:prstGeom>
          <a:noFill/>
          <a:ln>
            <a:noFill/>
          </a:ln>
        </p:spPr>
      </p:pic>
      <p:pic>
        <p:nvPicPr>
          <p:cNvPr id="174" name="Google Shape;174;p18"/>
          <p:cNvPicPr preferRelativeResize="0"/>
          <p:nvPr/>
        </p:nvPicPr>
        <p:blipFill>
          <a:blip r:embed="rId4">
            <a:alphaModFix/>
          </a:blip>
          <a:stretch>
            <a:fillRect/>
          </a:stretch>
        </p:blipFill>
        <p:spPr>
          <a:xfrm>
            <a:off x="4760150" y="1115075"/>
            <a:ext cx="3700625" cy="1846950"/>
          </a:xfrm>
          <a:prstGeom prst="rect">
            <a:avLst/>
          </a:prstGeom>
          <a:noFill/>
          <a:ln>
            <a:noFill/>
          </a:ln>
        </p:spPr>
      </p:pic>
      <p:pic>
        <p:nvPicPr>
          <p:cNvPr id="175" name="Google Shape;175;p18"/>
          <p:cNvPicPr preferRelativeResize="0"/>
          <p:nvPr/>
        </p:nvPicPr>
        <p:blipFill>
          <a:blip r:embed="rId5">
            <a:alphaModFix/>
          </a:blip>
          <a:stretch>
            <a:fillRect/>
          </a:stretch>
        </p:blipFill>
        <p:spPr>
          <a:xfrm>
            <a:off x="592700" y="3144150"/>
            <a:ext cx="3556301" cy="1846950"/>
          </a:xfrm>
          <a:prstGeom prst="rect">
            <a:avLst/>
          </a:prstGeom>
          <a:noFill/>
          <a:ln>
            <a:noFill/>
          </a:ln>
        </p:spPr>
      </p:pic>
      <p:pic>
        <p:nvPicPr>
          <p:cNvPr id="176" name="Google Shape;176;p18"/>
          <p:cNvPicPr preferRelativeResize="0"/>
          <p:nvPr/>
        </p:nvPicPr>
        <p:blipFill>
          <a:blip r:embed="rId6">
            <a:alphaModFix/>
          </a:blip>
          <a:stretch>
            <a:fillRect/>
          </a:stretch>
        </p:blipFill>
        <p:spPr>
          <a:xfrm>
            <a:off x="4760150" y="3083875"/>
            <a:ext cx="3700617" cy="184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p:nvPr>
        </p:nvSpPr>
        <p:spPr>
          <a:xfrm>
            <a:off x="1244475" y="31575"/>
            <a:ext cx="7038900" cy="69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Bias Description Crime Rate Per Quarter</a:t>
            </a:r>
            <a:endParaRPr/>
          </a:p>
          <a:p>
            <a:pPr marL="0" lvl="0" indent="0" algn="ctr" rtl="0">
              <a:spcBef>
                <a:spcPts val="0"/>
              </a:spcBef>
              <a:spcAft>
                <a:spcPts val="0"/>
              </a:spcAft>
              <a:buNone/>
            </a:pPr>
            <a:r>
              <a:rPr lang="en" sz="1400"/>
              <a:t>For 5 Year Period</a:t>
            </a:r>
            <a:endParaRPr sz="1400"/>
          </a:p>
        </p:txBody>
      </p:sp>
      <p:pic>
        <p:nvPicPr>
          <p:cNvPr id="182" name="Google Shape;182;p19"/>
          <p:cNvPicPr preferRelativeResize="0"/>
          <p:nvPr/>
        </p:nvPicPr>
        <p:blipFill>
          <a:blip r:embed="rId3">
            <a:alphaModFix/>
          </a:blip>
          <a:stretch>
            <a:fillRect/>
          </a:stretch>
        </p:blipFill>
        <p:spPr>
          <a:xfrm>
            <a:off x="772300" y="779475"/>
            <a:ext cx="3799700" cy="2315450"/>
          </a:xfrm>
          <a:prstGeom prst="rect">
            <a:avLst/>
          </a:prstGeom>
          <a:noFill/>
          <a:ln>
            <a:noFill/>
          </a:ln>
        </p:spPr>
      </p:pic>
      <p:pic>
        <p:nvPicPr>
          <p:cNvPr id="183" name="Google Shape;183;p19"/>
          <p:cNvPicPr preferRelativeResize="0"/>
          <p:nvPr/>
        </p:nvPicPr>
        <p:blipFill>
          <a:blip r:embed="rId4">
            <a:alphaModFix/>
          </a:blip>
          <a:stretch>
            <a:fillRect/>
          </a:stretch>
        </p:blipFill>
        <p:spPr>
          <a:xfrm>
            <a:off x="4827000" y="779475"/>
            <a:ext cx="3811725" cy="2315451"/>
          </a:xfrm>
          <a:prstGeom prst="rect">
            <a:avLst/>
          </a:prstGeom>
          <a:noFill/>
          <a:ln>
            <a:noFill/>
          </a:ln>
        </p:spPr>
      </p:pic>
      <p:pic>
        <p:nvPicPr>
          <p:cNvPr id="184" name="Google Shape;184;p19"/>
          <p:cNvPicPr preferRelativeResize="0"/>
          <p:nvPr/>
        </p:nvPicPr>
        <p:blipFill>
          <a:blip r:embed="rId5">
            <a:alphaModFix/>
          </a:blip>
          <a:stretch>
            <a:fillRect/>
          </a:stretch>
        </p:blipFill>
        <p:spPr>
          <a:xfrm>
            <a:off x="772300" y="3146175"/>
            <a:ext cx="3811725" cy="2243026"/>
          </a:xfrm>
          <a:prstGeom prst="rect">
            <a:avLst/>
          </a:prstGeom>
          <a:noFill/>
          <a:ln>
            <a:noFill/>
          </a:ln>
        </p:spPr>
      </p:pic>
      <p:pic>
        <p:nvPicPr>
          <p:cNvPr id="185" name="Google Shape;185;p19"/>
          <p:cNvPicPr preferRelativeResize="0"/>
          <p:nvPr/>
        </p:nvPicPr>
        <p:blipFill>
          <a:blip r:embed="rId6">
            <a:alphaModFix/>
          </a:blip>
          <a:stretch>
            <a:fillRect/>
          </a:stretch>
        </p:blipFill>
        <p:spPr>
          <a:xfrm>
            <a:off x="4827000" y="3146225"/>
            <a:ext cx="3811725" cy="2243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Regional Crime Rate Per Quarter</a:t>
            </a:r>
            <a:endParaRPr/>
          </a:p>
          <a:p>
            <a:pPr marL="0" lvl="0" indent="0" algn="ctr" rtl="0">
              <a:spcBef>
                <a:spcPts val="0"/>
              </a:spcBef>
              <a:spcAft>
                <a:spcPts val="0"/>
              </a:spcAft>
              <a:buNone/>
            </a:pPr>
            <a:r>
              <a:rPr lang="en" sz="1400"/>
              <a:t>For 5 Year Period</a:t>
            </a:r>
            <a:endParaRPr sz="1400"/>
          </a:p>
        </p:txBody>
      </p:sp>
      <p:pic>
        <p:nvPicPr>
          <p:cNvPr id="191" name="Google Shape;191;p20"/>
          <p:cNvPicPr preferRelativeResize="0"/>
          <p:nvPr/>
        </p:nvPicPr>
        <p:blipFill>
          <a:blip r:embed="rId3">
            <a:alphaModFix/>
          </a:blip>
          <a:stretch>
            <a:fillRect/>
          </a:stretch>
        </p:blipFill>
        <p:spPr>
          <a:xfrm>
            <a:off x="370375" y="1203975"/>
            <a:ext cx="2821700" cy="1791975"/>
          </a:xfrm>
          <a:prstGeom prst="rect">
            <a:avLst/>
          </a:prstGeom>
          <a:noFill/>
          <a:ln>
            <a:noFill/>
          </a:ln>
        </p:spPr>
      </p:pic>
      <p:pic>
        <p:nvPicPr>
          <p:cNvPr id="192" name="Google Shape;192;p20"/>
          <p:cNvPicPr preferRelativeResize="0"/>
          <p:nvPr/>
        </p:nvPicPr>
        <p:blipFill>
          <a:blip r:embed="rId4">
            <a:alphaModFix/>
          </a:blip>
          <a:stretch>
            <a:fillRect/>
          </a:stretch>
        </p:blipFill>
        <p:spPr>
          <a:xfrm>
            <a:off x="3273050" y="1203975"/>
            <a:ext cx="2597899" cy="1791975"/>
          </a:xfrm>
          <a:prstGeom prst="rect">
            <a:avLst/>
          </a:prstGeom>
          <a:noFill/>
          <a:ln>
            <a:noFill/>
          </a:ln>
        </p:spPr>
      </p:pic>
      <p:pic>
        <p:nvPicPr>
          <p:cNvPr id="193" name="Google Shape;193;p20"/>
          <p:cNvPicPr preferRelativeResize="0"/>
          <p:nvPr/>
        </p:nvPicPr>
        <p:blipFill>
          <a:blip r:embed="rId5">
            <a:alphaModFix/>
          </a:blip>
          <a:stretch>
            <a:fillRect/>
          </a:stretch>
        </p:blipFill>
        <p:spPr>
          <a:xfrm>
            <a:off x="5951925" y="1203975"/>
            <a:ext cx="2958061" cy="1791975"/>
          </a:xfrm>
          <a:prstGeom prst="rect">
            <a:avLst/>
          </a:prstGeom>
          <a:noFill/>
          <a:ln>
            <a:noFill/>
          </a:ln>
        </p:spPr>
      </p:pic>
      <p:pic>
        <p:nvPicPr>
          <p:cNvPr id="194" name="Google Shape;194;p20"/>
          <p:cNvPicPr preferRelativeResize="0"/>
          <p:nvPr/>
        </p:nvPicPr>
        <p:blipFill>
          <a:blip r:embed="rId6">
            <a:alphaModFix/>
          </a:blip>
          <a:stretch>
            <a:fillRect/>
          </a:stretch>
        </p:blipFill>
        <p:spPr>
          <a:xfrm>
            <a:off x="325250" y="3174875"/>
            <a:ext cx="2866825" cy="1872219"/>
          </a:xfrm>
          <a:prstGeom prst="rect">
            <a:avLst/>
          </a:prstGeom>
          <a:noFill/>
          <a:ln>
            <a:noFill/>
          </a:ln>
        </p:spPr>
      </p:pic>
      <p:pic>
        <p:nvPicPr>
          <p:cNvPr id="195" name="Google Shape;195;p20"/>
          <p:cNvPicPr preferRelativeResize="0"/>
          <p:nvPr/>
        </p:nvPicPr>
        <p:blipFill>
          <a:blip r:embed="rId7">
            <a:alphaModFix/>
          </a:blip>
          <a:stretch>
            <a:fillRect/>
          </a:stretch>
        </p:blipFill>
        <p:spPr>
          <a:xfrm>
            <a:off x="5951925" y="3089475"/>
            <a:ext cx="2958050" cy="1842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1052550" y="176000"/>
            <a:ext cx="7038900" cy="104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t>Hate Crimes by Bias - 2014 to 2018</a:t>
            </a:r>
            <a:endParaRPr sz="1300"/>
          </a:p>
          <a:p>
            <a:pPr marL="457200" lvl="0" indent="-298450" algn="just" rtl="0">
              <a:spcBef>
                <a:spcPts val="0"/>
              </a:spcBef>
              <a:spcAft>
                <a:spcPts val="0"/>
              </a:spcAft>
              <a:buSzPts val="1100"/>
              <a:buFont typeface="Montserrat"/>
              <a:buChar char="➔"/>
            </a:pPr>
            <a:r>
              <a:rPr lang="en" sz="1100"/>
              <a:t>2017 saw the biggest increase in reported hate crimes for most biases. However, those biases that did not increase during 2017, did increase in 2018. Determining a reason would require further research into what was occurring during those years (ex: political change - federal and/or local, economic change, or historic happenings). </a:t>
            </a:r>
            <a:endParaRPr/>
          </a:p>
        </p:txBody>
      </p:sp>
      <p:pic>
        <p:nvPicPr>
          <p:cNvPr id="201" name="Google Shape;201;p21"/>
          <p:cNvPicPr preferRelativeResize="0"/>
          <p:nvPr/>
        </p:nvPicPr>
        <p:blipFill>
          <a:blip r:embed="rId3">
            <a:alphaModFix/>
          </a:blip>
          <a:stretch>
            <a:fillRect/>
          </a:stretch>
        </p:blipFill>
        <p:spPr>
          <a:xfrm>
            <a:off x="2852073" y="2835048"/>
            <a:ext cx="6024825" cy="2193050"/>
          </a:xfrm>
          <a:prstGeom prst="rect">
            <a:avLst/>
          </a:prstGeom>
          <a:noFill/>
          <a:ln>
            <a:noFill/>
          </a:ln>
        </p:spPr>
      </p:pic>
      <p:pic>
        <p:nvPicPr>
          <p:cNvPr id="202" name="Google Shape;202;p21"/>
          <p:cNvPicPr preferRelativeResize="0"/>
          <p:nvPr/>
        </p:nvPicPr>
        <p:blipFill>
          <a:blip r:embed="rId4">
            <a:alphaModFix/>
          </a:blip>
          <a:stretch>
            <a:fillRect/>
          </a:stretch>
        </p:blipFill>
        <p:spPr>
          <a:xfrm>
            <a:off x="138975" y="1284925"/>
            <a:ext cx="4577049" cy="18710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Office PowerPoint</Application>
  <PresentationFormat>On-screen Show (16:9)</PresentationFormat>
  <Paragraphs>73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Montserrat</vt:lpstr>
      <vt:lpstr>Arial</vt:lpstr>
      <vt:lpstr>Lato</vt:lpstr>
      <vt:lpstr>Focus</vt:lpstr>
      <vt:lpstr> Hate Crimes Project 1</vt:lpstr>
      <vt:lpstr>Data Used:</vt:lpstr>
      <vt:lpstr>Top 20 States With The Most Hate Crimes 2014-2018  </vt:lpstr>
      <vt:lpstr>Top 5 Cities With The Most Hate Crimes 2014-2018</vt:lpstr>
      <vt:lpstr>5 Safest Cities In Terms Of Least Hate Crimes 2014-2018</vt:lpstr>
      <vt:lpstr>Offense Crime Rate Per Quarter For 5 year period </vt:lpstr>
      <vt:lpstr>Bias Description Crime Rate Per Quarter For 5 Year Period</vt:lpstr>
      <vt:lpstr>Regional Crime Rate Per Quarter For 5 Year Period</vt:lpstr>
      <vt:lpstr>Hate Crimes by Bias - 2014 to 2018 2017 saw the biggest increase in reported hate crimes for most biases. However, those biases that did not increase during 2017, did increase in 2018. Determining a reason would require further research into what was occurring during those years (ex: political change - federal and/or local, economic change, or historic happenings). </vt:lpstr>
      <vt:lpstr>Hate Crimes by Number of Offenders and Offender Race - 2014 to 2018 The reason for an offender’s race to be classified as “unknown,” or the number of offenders listed as “0,” was unable to be determined based on the data.  It is unclear if the offender’s race is determined by visual observation or self-reporting. Crimes without offenders can include arson, burglary, and vandalism. </vt:lpstr>
      <vt:lpstr>Hate Crime by Victim Type - 2014 to 2018 A majority of hate crimes are committed against an individual. These numbers have continued to increase over the last 5 years, however, the amount of increase has been inconsistent. </vt:lpstr>
      <vt:lpstr>Most / Least Crimes Introduction</vt:lpstr>
      <vt:lpstr>Most Crimes Committed in 2014-2018</vt:lpstr>
      <vt:lpstr>Top Ten Crimes Committed in 2014 - 2015 </vt:lpstr>
      <vt:lpstr>Top Ten Crimes Committed in 2016 - 2018 </vt:lpstr>
      <vt:lpstr>Least Crimes Committed in 2014-2018</vt:lpstr>
      <vt:lpstr>Top Ten Least Crimes Committed in 2014 - 2015</vt:lpstr>
      <vt:lpstr>Top Ten Least Crimes Committed in 2016 - 2018</vt:lpstr>
      <vt:lpstr>Most / Least Crimes - interesting finds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Hate Crimes Project 1</dc:title>
  <cp:lastModifiedBy>Stephanie P</cp:lastModifiedBy>
  <cp:revision>1</cp:revision>
  <dcterms:modified xsi:type="dcterms:W3CDTF">2020-08-26T02:09:12Z</dcterms:modified>
</cp:coreProperties>
</file>