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116d115dc_1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116d115dc_1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116d115dc_1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116d115dc_1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116d115dc_1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116d115dc_1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116d115dc_1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116d115dc_1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116d115dc_1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116d115dc_1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116d115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116d115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116d115d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116d115d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116d115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116d115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116d115d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116d115d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116d115d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116d115d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116d115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116d115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2427db9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2427db9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116d115dc_1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116d115dc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maedemaftouni/real-estate-market-trends?select=RDC_Inventory_Hotness_Metrics_County_History.csv" TargetMode="External"/><Relationship Id="rId4" Type="http://schemas.openxmlformats.org/officeDocument/2006/relationships/hyperlink" Target="https://wallethub.com/edu/best-worst-states-to-be-a-taxpayer/2416" TargetMode="External"/><Relationship Id="rId5" Type="http://schemas.openxmlformats.org/officeDocument/2006/relationships/hyperlink" Target="https://advisorsmith.com/data/coli/" TargetMode="External"/><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st.github.com/rogerallen/1583593" TargetMode="External"/><Relationship Id="rId4" Type="http://schemas.openxmlformats.org/officeDocument/2006/relationships/image" Target="../media/image3.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3"/>
          <p:cNvPicPr preferRelativeResize="0"/>
          <p:nvPr/>
        </p:nvPicPr>
        <p:blipFill rotWithShape="1">
          <a:blip r:embed="rId3">
            <a:alphaModFix amt="26000"/>
          </a:blip>
          <a:srcRect b="-2300" l="8585" r="-311" t="2300"/>
          <a:stretch/>
        </p:blipFill>
        <p:spPr>
          <a:xfrm>
            <a:off x="-399625" y="-145450"/>
            <a:ext cx="9805951" cy="5853600"/>
          </a:xfrm>
          <a:prstGeom prst="rect">
            <a:avLst/>
          </a:prstGeom>
          <a:noFill/>
          <a:ln>
            <a:noFill/>
          </a:ln>
        </p:spPr>
      </p:pic>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A4D56"/>
                </a:solidFill>
              </a:rPr>
              <a:t>The Next Hottest City</a:t>
            </a:r>
            <a:endParaRPr>
              <a:solidFill>
                <a:srgbClr val="FA4D56"/>
              </a:solidFill>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By Dave’s Eagles (Group 4)</a:t>
            </a:r>
            <a:endParaRPr>
              <a:solidFill>
                <a:srgbClr val="000000"/>
              </a:solidFill>
            </a:endParaRPr>
          </a:p>
        </p:txBody>
      </p:sp>
      <p:sp>
        <p:nvSpPr>
          <p:cNvPr id="69" name="Google Shape;69;p13"/>
          <p:cNvSpPr txBox="1"/>
          <p:nvPr/>
        </p:nvSpPr>
        <p:spPr>
          <a:xfrm>
            <a:off x="1021300" y="4322025"/>
            <a:ext cx="713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Andrew Gerashchenko, David Supple, Lucy Green, Natasha Nelson, Steve Pozzuoli</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235500" y="439775"/>
            <a:ext cx="8520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180"/>
              <a:t>Unsupervised Clustering K-Means Model: Visualize Clusters</a:t>
            </a:r>
            <a:endParaRPr sz="2180"/>
          </a:p>
        </p:txBody>
      </p:sp>
      <p:sp>
        <p:nvSpPr>
          <p:cNvPr id="135" name="Google Shape;135;p22"/>
          <p:cNvSpPr txBox="1"/>
          <p:nvPr>
            <p:ph idx="1" type="subTitle"/>
          </p:nvPr>
        </p:nvSpPr>
        <p:spPr>
          <a:xfrm>
            <a:off x="311700" y="1231475"/>
            <a:ext cx="4499400" cy="2469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t/>
            </a:r>
            <a:endParaRPr sz="5741"/>
          </a:p>
          <a:p>
            <a:pPr indent="0" lvl="0" marL="0" rtl="0" algn="l">
              <a:spcBef>
                <a:spcPts val="0"/>
              </a:spcBef>
              <a:spcAft>
                <a:spcPts val="0"/>
              </a:spcAft>
              <a:buNone/>
            </a:pPr>
            <a:r>
              <a:t/>
            </a:r>
            <a:endParaRPr sz="6941"/>
          </a:p>
          <a:p>
            <a:pPr indent="0" lvl="0" marL="457200" rtl="0" algn="l">
              <a:spcBef>
                <a:spcPts val="0"/>
              </a:spcBef>
              <a:spcAft>
                <a:spcPts val="0"/>
              </a:spcAft>
              <a:buNone/>
            </a:pPr>
            <a:br>
              <a:rPr lang="en" sz="6941"/>
            </a:br>
            <a:endParaRPr sz="6941"/>
          </a:p>
          <a:p>
            <a:pPr indent="0" lvl="0" marL="0" rtl="0" algn="l">
              <a:spcBef>
                <a:spcPts val="0"/>
              </a:spcBef>
              <a:spcAft>
                <a:spcPts val="0"/>
              </a:spcAft>
              <a:buNone/>
            </a:pPr>
            <a:r>
              <a:t/>
            </a:r>
            <a:endParaRPr sz="5741"/>
          </a:p>
          <a:p>
            <a:pPr indent="0" lvl="0" marL="0" rtl="0" algn="l">
              <a:spcBef>
                <a:spcPts val="0"/>
              </a:spcBef>
              <a:spcAft>
                <a:spcPts val="0"/>
              </a:spcAft>
              <a:buNone/>
            </a:pPr>
            <a:r>
              <a:t/>
            </a:r>
            <a:endParaRPr sz="2100"/>
          </a:p>
          <a:p>
            <a:pPr indent="0" lvl="0" marL="0" rtl="0" algn="l">
              <a:spcBef>
                <a:spcPts val="0"/>
              </a:spcBef>
              <a:spcAft>
                <a:spcPts val="0"/>
              </a:spcAft>
              <a:buNone/>
            </a:pPr>
            <a:r>
              <a:rPr lang="en" sz="2100"/>
              <a:t>	</a:t>
            </a:r>
            <a:endParaRPr sz="2100"/>
          </a:p>
          <a:p>
            <a:pPr indent="0" lvl="0" marL="0" rtl="0" algn="l">
              <a:spcBef>
                <a:spcPts val="0"/>
              </a:spcBef>
              <a:spcAft>
                <a:spcPts val="0"/>
              </a:spcAft>
              <a:buNone/>
            </a:pPr>
            <a:r>
              <a:t/>
            </a:r>
            <a:endParaRPr/>
          </a:p>
        </p:txBody>
      </p:sp>
      <p:pic>
        <p:nvPicPr>
          <p:cNvPr id="136" name="Google Shape;136;p22"/>
          <p:cNvPicPr preferRelativeResize="0"/>
          <p:nvPr/>
        </p:nvPicPr>
        <p:blipFill>
          <a:blip r:embed="rId3">
            <a:alphaModFix/>
          </a:blip>
          <a:stretch>
            <a:fillRect/>
          </a:stretch>
        </p:blipFill>
        <p:spPr>
          <a:xfrm>
            <a:off x="965450" y="1456350"/>
            <a:ext cx="7200899" cy="3214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80"/>
              <a:t>Supervised Learning - Predict Hotness Rank: Model Explanation</a:t>
            </a:r>
            <a:endParaRPr sz="2180"/>
          </a:p>
        </p:txBody>
      </p:sp>
      <p:sp>
        <p:nvSpPr>
          <p:cNvPr id="142" name="Google Shape;14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i="1" lang="en" sz="2450"/>
              <a:t>What: </a:t>
            </a:r>
            <a:endParaRPr i="1" sz="2450"/>
          </a:p>
          <a:p>
            <a:pPr indent="-325834" lvl="0" marL="457200" rtl="0" algn="l">
              <a:spcBef>
                <a:spcPts val="1200"/>
              </a:spcBef>
              <a:spcAft>
                <a:spcPts val="0"/>
              </a:spcAft>
              <a:buSzPct val="100000"/>
              <a:buChar char="●"/>
            </a:pPr>
            <a:r>
              <a:rPr lang="en" sz="2450"/>
              <a:t>Predict hotness rank</a:t>
            </a:r>
            <a:endParaRPr sz="2450"/>
          </a:p>
          <a:p>
            <a:pPr indent="0" lvl="0" marL="0" rtl="0" algn="l">
              <a:spcBef>
                <a:spcPts val="1200"/>
              </a:spcBef>
              <a:spcAft>
                <a:spcPts val="0"/>
              </a:spcAft>
              <a:buNone/>
            </a:pPr>
            <a:r>
              <a:rPr i="1" lang="en" sz="2450"/>
              <a:t>Why: </a:t>
            </a:r>
            <a:endParaRPr i="1" sz="2450"/>
          </a:p>
          <a:p>
            <a:pPr indent="-325834" lvl="0" marL="457200" rtl="0" algn="l">
              <a:spcBef>
                <a:spcPts val="1200"/>
              </a:spcBef>
              <a:spcAft>
                <a:spcPts val="0"/>
              </a:spcAft>
              <a:buSzPct val="100000"/>
              <a:buChar char="●"/>
            </a:pPr>
            <a:r>
              <a:rPr lang="en" sz="2450"/>
              <a:t>Compare predicted hotness ranks to the real hotness ranks and look for inefficiencies.</a:t>
            </a:r>
            <a:endParaRPr sz="2450"/>
          </a:p>
          <a:p>
            <a:pPr indent="0" lvl="0" marL="0" rtl="0" algn="l">
              <a:spcBef>
                <a:spcPts val="1200"/>
              </a:spcBef>
              <a:spcAft>
                <a:spcPts val="0"/>
              </a:spcAft>
              <a:buNone/>
            </a:pPr>
            <a:r>
              <a:rPr i="1" lang="en" sz="2450"/>
              <a:t>How:</a:t>
            </a:r>
            <a:endParaRPr sz="2450"/>
          </a:p>
          <a:p>
            <a:pPr indent="-325834" lvl="0" marL="457200" rtl="0" algn="l">
              <a:spcBef>
                <a:spcPts val="1200"/>
              </a:spcBef>
              <a:spcAft>
                <a:spcPts val="0"/>
              </a:spcAft>
              <a:buSzPct val="100000"/>
              <a:buChar char="●"/>
            </a:pPr>
            <a:r>
              <a:rPr lang="en" sz="2450"/>
              <a:t>Same dataset was used for unsupervised cluster model.</a:t>
            </a:r>
            <a:br>
              <a:rPr lang="en" sz="2450"/>
            </a:br>
            <a:endParaRPr sz="2450"/>
          </a:p>
          <a:p>
            <a:pPr indent="-325834" lvl="0" marL="457200" rtl="0" algn="l">
              <a:spcBef>
                <a:spcPts val="0"/>
              </a:spcBef>
              <a:spcAft>
                <a:spcPts val="0"/>
              </a:spcAft>
              <a:buSzPct val="100000"/>
              <a:buChar char="●"/>
            </a:pPr>
            <a:r>
              <a:rPr lang="en" sz="2450"/>
              <a:t>Use Fit method to train the simple linear regression model.</a:t>
            </a:r>
            <a:br>
              <a:rPr lang="en" sz="2450"/>
            </a:br>
            <a:endParaRPr sz="2450"/>
          </a:p>
          <a:p>
            <a:pPr indent="-325834" lvl="0" marL="457200" rtl="0" algn="l">
              <a:spcBef>
                <a:spcPts val="0"/>
              </a:spcBef>
              <a:spcAft>
                <a:spcPts val="0"/>
              </a:spcAft>
              <a:buSzPct val="100000"/>
              <a:buChar char="●"/>
            </a:pPr>
            <a:r>
              <a:rPr lang="en" sz="2450"/>
              <a:t>Visualize Train set and Test set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ctrTitle"/>
          </p:nvPr>
        </p:nvSpPr>
        <p:spPr>
          <a:xfrm>
            <a:off x="311700" y="478350"/>
            <a:ext cx="8520600" cy="4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180"/>
              <a:t>Predict Hotness Rank: Visualize Train Set Results</a:t>
            </a:r>
            <a:endParaRPr sz="2180"/>
          </a:p>
        </p:txBody>
      </p:sp>
      <p:sp>
        <p:nvSpPr>
          <p:cNvPr id="148" name="Google Shape;148;p24"/>
          <p:cNvSpPr txBox="1"/>
          <p:nvPr>
            <p:ph idx="1" type="subTitle"/>
          </p:nvPr>
        </p:nvSpPr>
        <p:spPr>
          <a:xfrm>
            <a:off x="374825" y="1351900"/>
            <a:ext cx="8520600" cy="2791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br>
              <a:rPr i="1" lang="en" sz="7054"/>
            </a:br>
            <a:endParaRPr i="1" sz="7054"/>
          </a:p>
          <a:p>
            <a:pPr indent="0" lvl="0" marL="0" rtl="0" algn="l">
              <a:spcBef>
                <a:spcPts val="0"/>
              </a:spcBef>
              <a:spcAft>
                <a:spcPts val="0"/>
              </a:spcAft>
              <a:buNone/>
            </a:pPr>
            <a:r>
              <a:t/>
            </a:r>
            <a:endParaRPr i="1" sz="3731"/>
          </a:p>
          <a:p>
            <a:pPr indent="0" lvl="0" marL="0" rtl="0" algn="l">
              <a:spcBef>
                <a:spcPts val="0"/>
              </a:spcBef>
              <a:spcAft>
                <a:spcPts val="0"/>
              </a:spcAft>
              <a:buNone/>
            </a:pPr>
            <a:r>
              <a:t/>
            </a:r>
            <a:endParaRPr i="1" sz="3731"/>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a:t>	</a:t>
            </a:r>
            <a:endParaRPr sz="2100"/>
          </a:p>
          <a:p>
            <a:pPr indent="0" lvl="0" marL="0" rtl="0" algn="l">
              <a:spcBef>
                <a:spcPts val="0"/>
              </a:spcBef>
              <a:spcAft>
                <a:spcPts val="0"/>
              </a:spcAft>
              <a:buNone/>
            </a:pPr>
            <a:r>
              <a:t/>
            </a:r>
            <a:endParaRPr/>
          </a:p>
        </p:txBody>
      </p:sp>
      <p:pic>
        <p:nvPicPr>
          <p:cNvPr id="149" name="Google Shape;149;p24"/>
          <p:cNvPicPr preferRelativeResize="0"/>
          <p:nvPr/>
        </p:nvPicPr>
        <p:blipFill>
          <a:blip r:embed="rId3">
            <a:alphaModFix/>
          </a:blip>
          <a:stretch>
            <a:fillRect/>
          </a:stretch>
        </p:blipFill>
        <p:spPr>
          <a:xfrm>
            <a:off x="152400" y="1351900"/>
            <a:ext cx="8888274" cy="368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ctrTitle"/>
          </p:nvPr>
        </p:nvSpPr>
        <p:spPr>
          <a:xfrm>
            <a:off x="311700" y="478350"/>
            <a:ext cx="8520600" cy="4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180"/>
              <a:t>Predict Hotness Rank: Visualize Test Set Results</a:t>
            </a:r>
            <a:endParaRPr sz="2180"/>
          </a:p>
        </p:txBody>
      </p:sp>
      <p:pic>
        <p:nvPicPr>
          <p:cNvPr id="155" name="Google Shape;155;p25"/>
          <p:cNvPicPr preferRelativeResize="0"/>
          <p:nvPr/>
        </p:nvPicPr>
        <p:blipFill>
          <a:blip r:embed="rId3">
            <a:alphaModFix/>
          </a:blip>
          <a:stretch>
            <a:fillRect/>
          </a:stretch>
        </p:blipFill>
        <p:spPr>
          <a:xfrm>
            <a:off x="361175" y="1318075"/>
            <a:ext cx="8113801" cy="356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Predict Hotness Rank: Accuracy Scores</a:t>
            </a:r>
            <a:endParaRPr sz="2380"/>
          </a:p>
        </p:txBody>
      </p:sp>
      <p:sp>
        <p:nvSpPr>
          <p:cNvPr id="161" name="Google Shape;161;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i="1" sz="2719"/>
          </a:p>
          <a:p>
            <a:pPr indent="-349460" lvl="0" marL="457200" rtl="0" algn="l">
              <a:spcBef>
                <a:spcPts val="1200"/>
              </a:spcBef>
              <a:spcAft>
                <a:spcPts val="0"/>
              </a:spcAft>
              <a:buSzPct val="100000"/>
              <a:buChar char="●"/>
            </a:pPr>
            <a:r>
              <a:rPr i="1" lang="en" sz="2719"/>
              <a:t>Accuracy scores (67%) were very similar.</a:t>
            </a:r>
            <a:br>
              <a:rPr i="1" lang="en" sz="2719"/>
            </a:br>
            <a:endParaRPr i="1" sz="2719"/>
          </a:p>
          <a:p>
            <a:pPr indent="-349460" lvl="0" marL="457200" rtl="0" algn="l">
              <a:spcBef>
                <a:spcPts val="0"/>
              </a:spcBef>
              <a:spcAft>
                <a:spcPts val="0"/>
              </a:spcAft>
              <a:buSzPct val="100000"/>
              <a:buChar char="●"/>
            </a:pPr>
            <a:r>
              <a:rPr i="1" lang="en" sz="2719"/>
              <a:t>The low accuracy scores of our model are due to the limitations of our dataset. </a:t>
            </a:r>
            <a:br>
              <a:rPr i="1" lang="en" sz="2719"/>
            </a:br>
            <a:endParaRPr i="1" sz="2719"/>
          </a:p>
          <a:p>
            <a:pPr indent="-349460" lvl="0" marL="457200" rtl="0" algn="l">
              <a:spcBef>
                <a:spcPts val="0"/>
              </a:spcBef>
              <a:spcAft>
                <a:spcPts val="0"/>
              </a:spcAft>
              <a:buSzPct val="100000"/>
              <a:buChar char="●"/>
            </a:pPr>
            <a:r>
              <a:rPr i="1" lang="en" sz="2719"/>
              <a:t>The variance in features within each individual city is wide.</a:t>
            </a:r>
            <a:br>
              <a:rPr i="1" lang="en" sz="2719"/>
            </a:br>
            <a:endParaRPr sz="2100"/>
          </a:p>
          <a:p>
            <a:pPr indent="0" lvl="0" marL="0" rtl="0" algn="l">
              <a:spcBef>
                <a:spcPts val="1200"/>
              </a:spcBef>
              <a:spcAft>
                <a:spcPts val="0"/>
              </a:spcAft>
              <a:buNone/>
            </a:pPr>
            <a:r>
              <a:rPr lang="en" sz="2100"/>
              <a:t>	</a:t>
            </a:r>
            <a:endParaRPr sz="21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our Project</a:t>
            </a:r>
            <a:endParaRPr/>
          </a:p>
        </p:txBody>
      </p:sp>
      <p:sp>
        <p:nvSpPr>
          <p:cNvPr id="75" name="Google Shape;75;p14"/>
          <p:cNvSpPr txBox="1"/>
          <p:nvPr>
            <p:ph idx="1" type="body"/>
          </p:nvPr>
        </p:nvSpPr>
        <p:spPr>
          <a:xfrm>
            <a:off x="311700" y="1152475"/>
            <a:ext cx="8520600" cy="38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Real Estate is an important topic in the financial world, especially in light of the pandemic, and the extreme fluctuations in the housing markets in cities and suburbs. We chose to examine real estate data and use the lessons learned from the data analysis to point out specific US cities that may see a real estate “boom” in the future</a:t>
            </a:r>
            <a:r>
              <a:rPr lang="en" sz="1600">
                <a:solidFill>
                  <a:schemeClr val="dk1"/>
                </a:solidFill>
              </a:rPr>
              <a:t>. This information could be useful to</a:t>
            </a:r>
            <a:r>
              <a:rPr lang="en" sz="1600">
                <a:solidFill>
                  <a:schemeClr val="dk1"/>
                </a:solidFill>
              </a:rPr>
              <a:t> buyers, sellers, investors or possibly someone looking to open a business.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We hope to answer the question of which city will see an increase in real estate prices based on the trends in the data. We will also attempt to determine which cities would be ideal for investing in real estate prior to this rush.</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1200"/>
              </a:spcAft>
              <a:buNone/>
            </a:pPr>
            <a:r>
              <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37950" y="7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Dictionary of Terms</a:t>
            </a:r>
            <a:endParaRPr/>
          </a:p>
        </p:txBody>
      </p:sp>
      <p:sp>
        <p:nvSpPr>
          <p:cNvPr id="81" name="Google Shape;81;p15"/>
          <p:cNvSpPr txBox="1"/>
          <p:nvPr>
            <p:ph idx="1" type="body"/>
          </p:nvPr>
        </p:nvSpPr>
        <p:spPr>
          <a:xfrm>
            <a:off x="140825" y="639750"/>
            <a:ext cx="8898900" cy="438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b="1" lang="en" sz="4400"/>
              <a:t>Supply Score- The supply score is an index representing a city’s median days on market ranking compared to other cities.</a:t>
            </a:r>
            <a:endParaRPr b="1" sz="4400"/>
          </a:p>
          <a:p>
            <a:pPr indent="0" lvl="0" marL="0" rtl="0" algn="l">
              <a:spcBef>
                <a:spcPts val="1200"/>
              </a:spcBef>
              <a:spcAft>
                <a:spcPts val="0"/>
              </a:spcAft>
              <a:buNone/>
            </a:pPr>
            <a:r>
              <a:rPr b="1" lang="en" sz="4400"/>
              <a:t>Demand Score- The demand score is an index representing a city’s listing page views per property ranking compared to other cities.</a:t>
            </a:r>
            <a:endParaRPr b="1" sz="4400"/>
          </a:p>
          <a:p>
            <a:pPr indent="0" lvl="0" marL="0" rtl="0" algn="l">
              <a:spcBef>
                <a:spcPts val="1200"/>
              </a:spcBef>
              <a:spcAft>
                <a:spcPts val="0"/>
              </a:spcAft>
              <a:buClr>
                <a:schemeClr val="dk1"/>
              </a:buClr>
              <a:buSzPts val="275"/>
              <a:buFont typeface="Arial"/>
              <a:buNone/>
            </a:pPr>
            <a:r>
              <a:rPr b="1" lang="en" sz="4400"/>
              <a:t>Hotness Rank-The specified city’s Hotness rank, by Hotness score, compared to all other zip codes, counties, and metro areas. A rank value of 1 is considered the hottest (highest Hotness score).</a:t>
            </a:r>
            <a:endParaRPr b="1" sz="4400"/>
          </a:p>
          <a:p>
            <a:pPr indent="0" lvl="0" marL="0" rtl="0" algn="l">
              <a:spcBef>
                <a:spcPts val="1200"/>
              </a:spcBef>
              <a:spcAft>
                <a:spcPts val="0"/>
              </a:spcAft>
              <a:buClr>
                <a:schemeClr val="dk1"/>
              </a:buClr>
              <a:buSzPct val="27500"/>
              <a:buFont typeface="Arial"/>
              <a:buNone/>
            </a:pPr>
            <a:r>
              <a:rPr lang="en" sz="4000"/>
              <a:t>Hotness Score- The Hotness score is an equally-weighted composite metric of a geography’s supply score and demand score.</a:t>
            </a:r>
            <a:endParaRPr sz="4000"/>
          </a:p>
          <a:p>
            <a:pPr indent="0" lvl="0" marL="0" rtl="0" algn="l">
              <a:spcBef>
                <a:spcPts val="1200"/>
              </a:spcBef>
              <a:spcAft>
                <a:spcPts val="0"/>
              </a:spcAft>
              <a:buClr>
                <a:schemeClr val="dk1"/>
              </a:buClr>
              <a:buSzPct val="27500"/>
              <a:buFont typeface="Arial"/>
              <a:buNone/>
            </a:pPr>
            <a:r>
              <a:rPr lang="en" sz="4000"/>
              <a:t>Hotness Rank Y/Y- The change in Hotness rank from the same month in the previous year. A positive value indicates that the geography’s Hotness has decreased (moved down in ranking), and a negative value indicates that its Hotness has increased (moved up in ranking).</a:t>
            </a:r>
            <a:endParaRPr sz="4000"/>
          </a:p>
          <a:p>
            <a:pPr indent="0" lvl="0" marL="0" rtl="0" algn="l">
              <a:spcBef>
                <a:spcPts val="1200"/>
              </a:spcBef>
              <a:spcAft>
                <a:spcPts val="0"/>
              </a:spcAft>
              <a:buClr>
                <a:schemeClr val="dk1"/>
              </a:buClr>
              <a:buSzPct val="27500"/>
              <a:buFont typeface="Arial"/>
              <a:buNone/>
            </a:pPr>
            <a:r>
              <a:rPr lang="en" sz="4000"/>
              <a:t>Median Listing Price Y/Y - The percentage change in the median listing price from the same month in the previous year.</a:t>
            </a:r>
            <a:endParaRPr sz="4000"/>
          </a:p>
          <a:p>
            <a:pPr indent="0" lvl="0" marL="0" rtl="0" algn="l">
              <a:spcBef>
                <a:spcPts val="1200"/>
              </a:spcBef>
              <a:spcAft>
                <a:spcPts val="0"/>
              </a:spcAft>
              <a:buClr>
                <a:schemeClr val="dk1"/>
              </a:buClr>
              <a:buSzPct val="27500"/>
              <a:buFont typeface="Arial"/>
              <a:buNone/>
            </a:pPr>
            <a:r>
              <a:rPr lang="en" sz="4000"/>
              <a:t>Median Days On Market Y/Y- The change in the median days on market from the same month in the previous year.</a:t>
            </a:r>
            <a:endParaRPr sz="4000"/>
          </a:p>
          <a:p>
            <a:pPr indent="0" lvl="0" marL="0" rtl="0" algn="l">
              <a:spcBef>
                <a:spcPts val="1200"/>
              </a:spcBef>
              <a:spcAft>
                <a:spcPts val="0"/>
              </a:spcAft>
              <a:buClr>
                <a:schemeClr val="dk1"/>
              </a:buClr>
              <a:buSzPct val="27500"/>
              <a:buFont typeface="Arial"/>
              <a:buNone/>
            </a:pPr>
            <a:r>
              <a:rPr lang="en" sz="4000"/>
              <a:t>Unique Viewers Per Property Y/Y- The change in unique viewers a typical property receives in the specified geography from the same month in the previous year.</a:t>
            </a:r>
            <a:endParaRPr sz="4000"/>
          </a:p>
          <a:p>
            <a:pPr indent="0" lvl="0" marL="0" rtl="0" algn="l">
              <a:spcBef>
                <a:spcPts val="1200"/>
              </a:spcBef>
              <a:spcAft>
                <a:spcPts val="0"/>
              </a:spcAft>
              <a:buClr>
                <a:schemeClr val="dk1"/>
              </a:buClr>
              <a:buSzPct val="27500"/>
              <a:buFont typeface="Arial"/>
              <a:buNone/>
            </a:pPr>
            <a:r>
              <a:rPr lang="en" sz="4000"/>
              <a:t>Mortgage Rate- The national mortgage rate for the corresponding month and year.</a:t>
            </a:r>
            <a:endParaRPr sz="4000"/>
          </a:p>
          <a:p>
            <a:pPr indent="0" lvl="0" marL="0" rtl="0" algn="l">
              <a:spcBef>
                <a:spcPts val="1200"/>
              </a:spcBef>
              <a:spcAft>
                <a:spcPts val="0"/>
              </a:spcAft>
              <a:buClr>
                <a:schemeClr val="dk1"/>
              </a:buClr>
              <a:buSzPct val="27500"/>
              <a:buFont typeface="Arial"/>
              <a:buNone/>
            </a:pPr>
            <a:r>
              <a:rPr lang="en" sz="4000"/>
              <a:t>Tax Ranking- A measure of tax burden. Unlike tax rates, which vary widely based on an individual’s circumstances, tax burden measures the proportion of total personal income that residents pay toward state and local taxes.</a:t>
            </a:r>
            <a:endParaRPr sz="4000"/>
          </a:p>
          <a:p>
            <a:pPr indent="0" lvl="0" marL="0" rtl="0" algn="l">
              <a:spcBef>
                <a:spcPts val="1200"/>
              </a:spcBef>
              <a:spcAft>
                <a:spcPts val="0"/>
              </a:spcAft>
              <a:buClr>
                <a:schemeClr val="dk1"/>
              </a:buClr>
              <a:buSzPct val="27500"/>
              <a:buFont typeface="Arial"/>
              <a:buNone/>
            </a:pPr>
            <a:r>
              <a:rPr lang="en" sz="4000"/>
              <a:t>Cost of Living- Calculated by comparing the prices for a representative sample of goods, services and other items that would be in a typical family budget.</a:t>
            </a:r>
            <a:endParaRPr sz="40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35500" y="29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87" name="Google Shape;87;p16"/>
          <p:cNvSpPr txBox="1"/>
          <p:nvPr>
            <p:ph idx="1" type="body"/>
          </p:nvPr>
        </p:nvSpPr>
        <p:spPr>
          <a:xfrm>
            <a:off x="235500" y="3890975"/>
            <a:ext cx="8520600" cy="116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u="sng">
                <a:solidFill>
                  <a:srgbClr val="000000"/>
                </a:solidFill>
              </a:rPr>
              <a:t>Sources</a:t>
            </a: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rPr lang="en" sz="1100" u="sng">
                <a:solidFill>
                  <a:srgbClr val="FA4D56"/>
                </a:solidFill>
                <a:hlinkClick r:id="rId3">
                  <a:extLst>
                    <a:ext uri="{A12FA001-AC4F-418D-AE19-62706E023703}">
                      <ahyp:hlinkClr val="tx"/>
                    </a:ext>
                  </a:extLst>
                </a:hlinkClick>
              </a:rPr>
              <a:t>Realtor.com - Main Dataset sourced from Kaggle </a:t>
            </a:r>
            <a:endParaRPr sz="1100">
              <a:solidFill>
                <a:srgbClr val="FA4D56"/>
              </a:solidFill>
            </a:endParaRPr>
          </a:p>
          <a:p>
            <a:pPr indent="0" lvl="0" marL="0" rtl="0" algn="l">
              <a:lnSpc>
                <a:spcPct val="100000"/>
              </a:lnSpc>
              <a:spcBef>
                <a:spcPts val="0"/>
              </a:spcBef>
              <a:spcAft>
                <a:spcPts val="0"/>
              </a:spcAft>
              <a:buNone/>
            </a:pPr>
            <a:r>
              <a:rPr lang="en" sz="1100" u="sng">
                <a:solidFill>
                  <a:srgbClr val="FA4D56"/>
                </a:solidFill>
                <a:hlinkClick r:id="rId4">
                  <a:extLst>
                    <a:ext uri="{A12FA001-AC4F-418D-AE19-62706E023703}">
                      <ahyp:hlinkClr val="tx"/>
                    </a:ext>
                  </a:extLst>
                </a:hlinkClick>
              </a:rPr>
              <a:t>Tax Rates for 2021- WalletHub</a:t>
            </a:r>
            <a:endParaRPr sz="1100">
              <a:solidFill>
                <a:srgbClr val="FA4D56"/>
              </a:solidFill>
            </a:endParaRPr>
          </a:p>
          <a:p>
            <a:pPr indent="0" lvl="0" marL="0" rtl="0" algn="l">
              <a:lnSpc>
                <a:spcPct val="100000"/>
              </a:lnSpc>
              <a:spcBef>
                <a:spcPts val="0"/>
              </a:spcBef>
              <a:spcAft>
                <a:spcPts val="0"/>
              </a:spcAft>
              <a:buNone/>
            </a:pPr>
            <a:r>
              <a:rPr lang="en" sz="1100" u="sng">
                <a:solidFill>
                  <a:srgbClr val="FA4D56"/>
                </a:solidFill>
                <a:hlinkClick r:id="rId5">
                  <a:extLst>
                    <a:ext uri="{A12FA001-AC4F-418D-AE19-62706E023703}">
                      <ahyp:hlinkClr val="tx"/>
                    </a:ext>
                  </a:extLst>
                </a:hlinkClick>
              </a:rPr>
              <a:t>Cost of Living Index - Advisor Smith</a:t>
            </a:r>
            <a:endParaRPr sz="1100">
              <a:solidFill>
                <a:srgbClr val="FA4D56"/>
              </a:solidFill>
            </a:endParaRPr>
          </a:p>
          <a:p>
            <a:pPr indent="0" lvl="0" marL="0" rtl="0" algn="l">
              <a:lnSpc>
                <a:spcPct val="100000"/>
              </a:lnSpc>
              <a:spcBef>
                <a:spcPts val="0"/>
              </a:spcBef>
              <a:spcAft>
                <a:spcPts val="0"/>
              </a:spcAft>
              <a:buNone/>
            </a:pPr>
            <a:r>
              <a:rPr lang="en" sz="1100">
                <a:solidFill>
                  <a:srgbClr val="FA4D56"/>
                </a:solidFill>
              </a:rPr>
              <a:t>Happiness Ranking*</a:t>
            </a:r>
            <a:endParaRPr sz="1100">
              <a:solidFill>
                <a:srgbClr val="FA4D56"/>
              </a:solidFill>
            </a:endParaRPr>
          </a:p>
          <a:p>
            <a:pPr indent="0" lvl="0" marL="0" rtl="0" algn="l">
              <a:lnSpc>
                <a:spcPct val="100000"/>
              </a:lnSpc>
              <a:spcBef>
                <a:spcPts val="0"/>
              </a:spcBef>
              <a:spcAft>
                <a:spcPts val="0"/>
              </a:spcAft>
              <a:buNone/>
            </a:pPr>
            <a:r>
              <a:rPr lang="en" sz="1100">
                <a:solidFill>
                  <a:srgbClr val="FA4D56"/>
                </a:solidFill>
              </a:rPr>
              <a:t>us_cities.csv</a:t>
            </a:r>
            <a:endParaRPr sz="1100">
              <a:solidFill>
                <a:srgbClr val="FA4D56"/>
              </a:solidFill>
            </a:endParaRPr>
          </a:p>
        </p:txBody>
      </p:sp>
      <p:pic>
        <p:nvPicPr>
          <p:cNvPr id="88" name="Google Shape;88;p16"/>
          <p:cNvPicPr preferRelativeResize="0"/>
          <p:nvPr/>
        </p:nvPicPr>
        <p:blipFill>
          <a:blip r:embed="rId6">
            <a:alphaModFix/>
          </a:blip>
          <a:stretch>
            <a:fillRect/>
          </a:stretch>
        </p:blipFill>
        <p:spPr>
          <a:xfrm>
            <a:off x="4923500" y="210000"/>
            <a:ext cx="3908801" cy="4723500"/>
          </a:xfrm>
          <a:prstGeom prst="rect">
            <a:avLst/>
          </a:prstGeom>
          <a:noFill/>
          <a:ln>
            <a:noFill/>
          </a:ln>
        </p:spPr>
      </p:pic>
      <p:sp>
        <p:nvSpPr>
          <p:cNvPr id="89" name="Google Shape;89;p16"/>
          <p:cNvSpPr txBox="1"/>
          <p:nvPr/>
        </p:nvSpPr>
        <p:spPr>
          <a:xfrm>
            <a:off x="235500" y="873625"/>
            <a:ext cx="4533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Our data is sourced primarily from Realtor.com. The main dataset includes 6 years' worth of monthly data from almost 800 unique cities in the United States. There are a total of just over 42,000 rows and 9 main features in the data 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Datasets cleaned via Pandas in Jupyter Notebook, null values dropped, data types updated, text </a:t>
            </a:r>
            <a:r>
              <a:rPr lang="en"/>
              <a:t>formatted</a:t>
            </a:r>
            <a:r>
              <a:rPr lang="en"/>
              <a:t> to lowercase, create separate columns for ‘city’ and ‘state’ (via str.split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Focused on ‘year over year’ data to minimize variability in prices.</a:t>
            </a:r>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Connection and Coordinate Mapping</a:t>
            </a:r>
            <a:endParaRPr/>
          </a:p>
        </p:txBody>
      </p:sp>
      <p:sp>
        <p:nvSpPr>
          <p:cNvPr id="95" name="Google Shape;95;p17"/>
          <p:cNvSpPr txBox="1"/>
          <p:nvPr/>
        </p:nvSpPr>
        <p:spPr>
          <a:xfrm>
            <a:off x="311700" y="1017725"/>
            <a:ext cx="8463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PgAdmin SQL database connected to Pandas with psycopg2 and loaded into the ML models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Output from the unsupervised machine learning models was joined with the dataset (us_cities.csv) containing longitude and latitude coordinates for HTML mapping and filtered to a single month to drop duplicates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p:txBody>
      </p:sp>
      <p:pic>
        <p:nvPicPr>
          <p:cNvPr id="96" name="Google Shape;96;p17"/>
          <p:cNvPicPr preferRelativeResize="0"/>
          <p:nvPr/>
        </p:nvPicPr>
        <p:blipFill>
          <a:blip r:embed="rId3">
            <a:alphaModFix/>
          </a:blip>
          <a:stretch>
            <a:fillRect/>
          </a:stretch>
        </p:blipFill>
        <p:spPr>
          <a:xfrm>
            <a:off x="2535375" y="2102300"/>
            <a:ext cx="4073249" cy="2591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292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and Joining Cont.</a:t>
            </a:r>
            <a:endParaRPr/>
          </a:p>
        </p:txBody>
      </p:sp>
      <p:sp>
        <p:nvSpPr>
          <p:cNvPr id="102" name="Google Shape;102;p18"/>
          <p:cNvSpPr txBox="1"/>
          <p:nvPr/>
        </p:nvSpPr>
        <p:spPr>
          <a:xfrm>
            <a:off x="311700" y="1017725"/>
            <a:ext cx="3311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Converted state names to abbreviations using </a:t>
            </a:r>
            <a:r>
              <a:rPr lang="en" sz="1300" u="sng">
                <a:solidFill>
                  <a:srgbClr val="FA4D56"/>
                </a:solidFill>
                <a:hlinkClick r:id="rId3">
                  <a:extLst>
                    <a:ext uri="{A12FA001-AC4F-418D-AE19-62706E023703}">
                      <ahyp:hlinkClr val="tx"/>
                    </a:ext>
                  </a:extLst>
                </a:hlinkClick>
              </a:rPr>
              <a:t>United States of America Python Dictionary</a:t>
            </a:r>
            <a:r>
              <a:rPr lang="en" sz="1300">
                <a:solidFill>
                  <a:srgbClr val="1192E8"/>
                </a:solidFill>
              </a:rPr>
              <a:t> </a:t>
            </a:r>
            <a:r>
              <a:rPr lang="en" sz="1300"/>
              <a:t>with map function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Connected to PgAdmin via String Encoder engine and to_sql() function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Join methodology: sequential left joins onto the Realtor.com data to evaluate the number of null values introduced (see SQL_Join_ML_Dataset.txt and SQL Joins Supplementary.txt in the repository)</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Tax, Cost of Living and Happiness index joins subset to Jan 2021 - July rows (8,600 rows)</a:t>
            </a:r>
            <a:endParaRPr sz="1300"/>
          </a:p>
        </p:txBody>
      </p:sp>
      <p:pic>
        <p:nvPicPr>
          <p:cNvPr id="103" name="Google Shape;103;p18"/>
          <p:cNvPicPr preferRelativeResize="0"/>
          <p:nvPr/>
        </p:nvPicPr>
        <p:blipFill>
          <a:blip r:embed="rId4">
            <a:alphaModFix/>
          </a:blip>
          <a:stretch>
            <a:fillRect/>
          </a:stretch>
        </p:blipFill>
        <p:spPr>
          <a:xfrm>
            <a:off x="3622750" y="1017725"/>
            <a:ext cx="5209548" cy="2649400"/>
          </a:xfrm>
          <a:prstGeom prst="rect">
            <a:avLst/>
          </a:prstGeom>
          <a:noFill/>
          <a:ln>
            <a:noFill/>
          </a:ln>
        </p:spPr>
      </p:pic>
      <p:pic>
        <p:nvPicPr>
          <p:cNvPr id="104" name="Google Shape;104;p18"/>
          <p:cNvPicPr preferRelativeResize="0"/>
          <p:nvPr/>
        </p:nvPicPr>
        <p:blipFill>
          <a:blip r:embed="rId5">
            <a:alphaModFix/>
          </a:blip>
          <a:stretch>
            <a:fillRect/>
          </a:stretch>
        </p:blipFill>
        <p:spPr>
          <a:xfrm>
            <a:off x="3622750" y="3933825"/>
            <a:ext cx="5209551" cy="821925"/>
          </a:xfrm>
          <a:prstGeom prst="rect">
            <a:avLst/>
          </a:prstGeom>
          <a:noFill/>
          <a:ln>
            <a:noFill/>
          </a:ln>
        </p:spPr>
      </p:pic>
      <p:sp>
        <p:nvSpPr>
          <p:cNvPr id="105" name="Google Shape;105;p18"/>
          <p:cNvSpPr/>
          <p:nvPr/>
        </p:nvSpPr>
        <p:spPr>
          <a:xfrm>
            <a:off x="4832150" y="4782325"/>
            <a:ext cx="4000200" cy="149400"/>
          </a:xfrm>
          <a:prstGeom prst="rect">
            <a:avLst/>
          </a:prstGeom>
          <a:solidFill>
            <a:srgbClr val="1192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Secondary Joins </a:t>
            </a:r>
            <a:endParaRPr sz="11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9"/>
          <p:cNvPicPr preferRelativeResize="0"/>
          <p:nvPr/>
        </p:nvPicPr>
        <p:blipFill>
          <a:blip r:embed="rId3">
            <a:alphaModFix amt="52000"/>
          </a:blip>
          <a:stretch>
            <a:fillRect/>
          </a:stretch>
        </p:blipFill>
        <p:spPr>
          <a:xfrm>
            <a:off x="-436274" y="-522975"/>
            <a:ext cx="10016551" cy="6291651"/>
          </a:xfrm>
          <a:prstGeom prst="rect">
            <a:avLst/>
          </a:prstGeom>
          <a:noFill/>
          <a:ln>
            <a:noFill/>
          </a:ln>
        </p:spPr>
      </p:pic>
      <p:sp>
        <p:nvSpPr>
          <p:cNvPr id="111" name="Google Shape;11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A4D56"/>
                </a:solidFill>
              </a:rPr>
              <a:t>Machine Learning Models</a:t>
            </a:r>
            <a:endParaRPr>
              <a:solidFill>
                <a:srgbClr val="FA4D56"/>
              </a:solidFill>
            </a:endParaRPr>
          </a:p>
        </p:txBody>
      </p:sp>
      <p:sp>
        <p:nvSpPr>
          <p:cNvPr id="112" name="Google Shape;112;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b="1" lang="en">
                <a:solidFill>
                  <a:schemeClr val="dk1"/>
                </a:solidFill>
              </a:rPr>
              <a:t>Unsupervised Clustering K-Means </a:t>
            </a:r>
            <a:br>
              <a:rPr b="1" lang="en">
                <a:solidFill>
                  <a:schemeClr val="dk1"/>
                </a:solidFill>
              </a:rPr>
            </a:b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Supervised Simple Linear Regression</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80"/>
              <a:t>Unsupervised Clustering K-Means Model: Model Explanation</a:t>
            </a:r>
            <a:endParaRPr sz="2180"/>
          </a:p>
        </p:txBody>
      </p:sp>
      <p:sp>
        <p:nvSpPr>
          <p:cNvPr id="118" name="Google Shape;118;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i="1" lang="en" sz="5427"/>
              <a:t>What: </a:t>
            </a:r>
            <a:endParaRPr i="1" sz="5427"/>
          </a:p>
          <a:p>
            <a:pPr indent="0" lvl="0" marL="0" rtl="0" algn="l">
              <a:lnSpc>
                <a:spcPct val="100000"/>
              </a:lnSpc>
              <a:spcBef>
                <a:spcPts val="0"/>
              </a:spcBef>
              <a:spcAft>
                <a:spcPts val="0"/>
              </a:spcAft>
              <a:buNone/>
            </a:pPr>
            <a:r>
              <a:t/>
            </a:r>
            <a:endParaRPr i="1" sz="5427"/>
          </a:p>
          <a:p>
            <a:pPr indent="-314758" lvl="0" marL="457200" rtl="0" algn="l">
              <a:lnSpc>
                <a:spcPct val="100000"/>
              </a:lnSpc>
              <a:spcBef>
                <a:spcPts val="0"/>
              </a:spcBef>
              <a:spcAft>
                <a:spcPts val="0"/>
              </a:spcAft>
              <a:buSzPct val="100000"/>
              <a:buChar char="●"/>
            </a:pPr>
            <a:r>
              <a:rPr i="1" lang="en" sz="5427"/>
              <a:t>Identify patterns in the data </a:t>
            </a:r>
            <a:endParaRPr i="1" sz="5427"/>
          </a:p>
          <a:p>
            <a:pPr indent="0" lvl="0" marL="0" rtl="0" algn="l">
              <a:lnSpc>
                <a:spcPct val="100000"/>
              </a:lnSpc>
              <a:spcBef>
                <a:spcPts val="0"/>
              </a:spcBef>
              <a:spcAft>
                <a:spcPts val="0"/>
              </a:spcAft>
              <a:buNone/>
            </a:pPr>
            <a:r>
              <a:t/>
            </a:r>
            <a:endParaRPr i="1" sz="5427"/>
          </a:p>
          <a:p>
            <a:pPr indent="0" lvl="0" marL="0" rtl="0" algn="l">
              <a:lnSpc>
                <a:spcPct val="100000"/>
              </a:lnSpc>
              <a:spcBef>
                <a:spcPts val="0"/>
              </a:spcBef>
              <a:spcAft>
                <a:spcPts val="0"/>
              </a:spcAft>
              <a:buNone/>
            </a:pPr>
            <a:r>
              <a:rPr i="1" lang="en" sz="5427"/>
              <a:t>Why:</a:t>
            </a:r>
            <a:br>
              <a:rPr i="1" lang="en" sz="5427"/>
            </a:br>
            <a:endParaRPr i="1" sz="5427"/>
          </a:p>
          <a:p>
            <a:pPr indent="-314758" lvl="0" marL="457200" rtl="0" algn="l">
              <a:lnSpc>
                <a:spcPct val="100000"/>
              </a:lnSpc>
              <a:spcBef>
                <a:spcPts val="0"/>
              </a:spcBef>
              <a:spcAft>
                <a:spcPts val="0"/>
              </a:spcAft>
              <a:buSzPct val="100000"/>
              <a:buChar char="●"/>
            </a:pPr>
            <a:r>
              <a:rPr lang="en" sz="5427"/>
              <a:t>Strong correlations between supply score and</a:t>
            </a:r>
            <a:endParaRPr sz="5427"/>
          </a:p>
          <a:p>
            <a:pPr indent="0" lvl="0" marL="457200" rtl="0" algn="l">
              <a:lnSpc>
                <a:spcPct val="100000"/>
              </a:lnSpc>
              <a:spcBef>
                <a:spcPts val="0"/>
              </a:spcBef>
              <a:spcAft>
                <a:spcPts val="0"/>
              </a:spcAft>
              <a:buNone/>
            </a:pPr>
            <a:r>
              <a:rPr lang="en" sz="5427"/>
              <a:t>demand score with hotness rank.</a:t>
            </a:r>
            <a:br>
              <a:rPr lang="en" sz="5427"/>
            </a:br>
            <a:endParaRPr i="1" sz="5427"/>
          </a:p>
          <a:p>
            <a:pPr indent="-314758" lvl="0" marL="457200" rtl="0" algn="l">
              <a:lnSpc>
                <a:spcPct val="100000"/>
              </a:lnSpc>
              <a:spcBef>
                <a:spcPts val="0"/>
              </a:spcBef>
              <a:spcAft>
                <a:spcPts val="0"/>
              </a:spcAft>
              <a:buSzPct val="100000"/>
              <a:buChar char="●"/>
            </a:pPr>
            <a:r>
              <a:rPr lang="en" sz="5427"/>
              <a:t>To find inefficiencies in the data</a:t>
            </a:r>
            <a:endParaRPr sz="5427"/>
          </a:p>
          <a:p>
            <a:pPr indent="0" lvl="0" marL="0" rtl="0" algn="l">
              <a:lnSpc>
                <a:spcPct val="100000"/>
              </a:lnSpc>
              <a:spcBef>
                <a:spcPts val="0"/>
              </a:spcBef>
              <a:spcAft>
                <a:spcPts val="0"/>
              </a:spcAft>
              <a:buNone/>
            </a:pPr>
            <a:br>
              <a:rPr i="1" lang="en" sz="5427"/>
            </a:br>
            <a:r>
              <a:rPr i="1" lang="en" sz="5427"/>
              <a:t>How:</a:t>
            </a:r>
            <a:br>
              <a:rPr lang="en" sz="5427"/>
            </a:br>
            <a:endParaRPr sz="5427"/>
          </a:p>
          <a:p>
            <a:pPr indent="-314758" lvl="0" marL="457200" rtl="0" algn="l">
              <a:lnSpc>
                <a:spcPct val="100000"/>
              </a:lnSpc>
              <a:spcBef>
                <a:spcPts val="0"/>
              </a:spcBef>
              <a:spcAft>
                <a:spcPts val="0"/>
              </a:spcAft>
              <a:buSzPct val="100000"/>
              <a:buChar char="●"/>
            </a:pPr>
            <a:r>
              <a:rPr lang="en" sz="5427"/>
              <a:t>Clustering K-Means model</a:t>
            </a:r>
            <a:br>
              <a:rPr lang="en" sz="7027"/>
            </a:br>
            <a:endParaRPr i="1" sz="5827"/>
          </a:p>
          <a:p>
            <a:pPr indent="0" lvl="0" marL="0" rtl="0" algn="l">
              <a:lnSpc>
                <a:spcPct val="100000"/>
              </a:lnSpc>
              <a:spcBef>
                <a:spcPts val="0"/>
              </a:spcBef>
              <a:spcAft>
                <a:spcPts val="0"/>
              </a:spcAft>
              <a:buNone/>
            </a:pPr>
            <a:r>
              <a:t/>
            </a:r>
            <a:endParaRPr i="1" sz="7427"/>
          </a:p>
          <a:p>
            <a:pPr indent="0" lvl="0" marL="0" rtl="0" algn="l">
              <a:lnSpc>
                <a:spcPct val="100000"/>
              </a:lnSpc>
              <a:spcBef>
                <a:spcPts val="0"/>
              </a:spcBef>
              <a:spcAft>
                <a:spcPts val="0"/>
              </a:spcAft>
              <a:buNone/>
            </a:pPr>
            <a:r>
              <a:t/>
            </a:r>
            <a:endParaRPr i="1" sz="7427"/>
          </a:p>
          <a:p>
            <a:pPr indent="0" lvl="0" marL="0" rtl="0" algn="l">
              <a:lnSpc>
                <a:spcPct val="100000"/>
              </a:lnSpc>
              <a:spcBef>
                <a:spcPts val="0"/>
              </a:spcBef>
              <a:spcAft>
                <a:spcPts val="0"/>
              </a:spcAft>
              <a:buNone/>
            </a:pPr>
            <a:r>
              <a:t/>
            </a:r>
            <a:endParaRPr i="1" sz="7427"/>
          </a:p>
          <a:p>
            <a:pPr indent="0" lvl="0" marL="0" rtl="0" algn="l">
              <a:lnSpc>
                <a:spcPct val="100000"/>
              </a:lnSpc>
              <a:spcBef>
                <a:spcPts val="0"/>
              </a:spcBef>
              <a:spcAft>
                <a:spcPts val="0"/>
              </a:spcAft>
              <a:buNone/>
            </a:pPr>
            <a:r>
              <a:t/>
            </a:r>
            <a:endParaRPr i="1" sz="3731"/>
          </a:p>
          <a:p>
            <a:pPr indent="0" lvl="0" marL="0" rtl="0" algn="l">
              <a:lnSpc>
                <a:spcPct val="100000"/>
              </a:lnSpc>
              <a:spcBef>
                <a:spcPts val="0"/>
              </a:spcBef>
              <a:spcAft>
                <a:spcPts val="0"/>
              </a:spcAft>
              <a:buNone/>
            </a:pPr>
            <a:r>
              <a:t/>
            </a:r>
            <a:endParaRPr i="1" sz="3731"/>
          </a:p>
          <a:p>
            <a:pPr indent="0" lvl="0" marL="0" rtl="0" algn="l">
              <a:lnSpc>
                <a:spcPct val="100000"/>
              </a:lnSpc>
              <a:spcBef>
                <a:spcPts val="0"/>
              </a:spcBef>
              <a:spcAft>
                <a:spcPts val="0"/>
              </a:spcAft>
              <a:buNone/>
            </a:pPr>
            <a:r>
              <a:t/>
            </a:r>
            <a:endParaRPr sz="2100"/>
          </a:p>
          <a:p>
            <a:pPr indent="0" lvl="0" marL="0" rtl="0" algn="l">
              <a:lnSpc>
                <a:spcPct val="100000"/>
              </a:lnSpc>
              <a:spcBef>
                <a:spcPts val="0"/>
              </a:spcBef>
              <a:spcAft>
                <a:spcPts val="0"/>
              </a:spcAft>
              <a:buNone/>
            </a:pPr>
            <a:r>
              <a:t/>
            </a:r>
            <a:endParaRPr sz="2100"/>
          </a:p>
          <a:p>
            <a:pPr indent="0" lvl="0" marL="0" rtl="0" algn="l">
              <a:lnSpc>
                <a:spcPct val="100000"/>
              </a:lnSpc>
              <a:spcBef>
                <a:spcPts val="0"/>
              </a:spcBef>
              <a:spcAft>
                <a:spcPts val="0"/>
              </a:spcAft>
              <a:buNone/>
            </a:pPr>
            <a:r>
              <a:rPr lang="en" sz="2100"/>
              <a:t>	</a:t>
            </a:r>
            <a:endParaRPr sz="2100"/>
          </a:p>
          <a:p>
            <a:pPr indent="0" lvl="0" marL="0" rtl="0" algn="l">
              <a:lnSpc>
                <a:spcPct val="100000"/>
              </a:lnSpc>
              <a:spcBef>
                <a:spcPts val="0"/>
              </a:spcBef>
              <a:spcAft>
                <a:spcPts val="0"/>
              </a:spcAft>
              <a:buNone/>
            </a:pPr>
            <a:r>
              <a:t/>
            </a:r>
            <a:endParaRPr/>
          </a:p>
        </p:txBody>
      </p:sp>
      <p:pic>
        <p:nvPicPr>
          <p:cNvPr id="119" name="Google Shape;119;p20"/>
          <p:cNvPicPr preferRelativeResize="0"/>
          <p:nvPr/>
        </p:nvPicPr>
        <p:blipFill>
          <a:blip r:embed="rId3">
            <a:alphaModFix/>
          </a:blip>
          <a:stretch>
            <a:fillRect/>
          </a:stretch>
        </p:blipFill>
        <p:spPr>
          <a:xfrm>
            <a:off x="4713151" y="1231475"/>
            <a:ext cx="3471649" cy="3712750"/>
          </a:xfrm>
          <a:prstGeom prst="rect">
            <a:avLst/>
          </a:prstGeom>
          <a:noFill/>
          <a:ln>
            <a:noFill/>
          </a:ln>
        </p:spPr>
      </p:pic>
      <p:sp>
        <p:nvSpPr>
          <p:cNvPr id="120" name="Google Shape;120;p20"/>
          <p:cNvSpPr txBox="1"/>
          <p:nvPr/>
        </p:nvSpPr>
        <p:spPr>
          <a:xfrm>
            <a:off x="6690250" y="1231475"/>
            <a:ext cx="201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Correlation Matrix</a:t>
            </a:r>
            <a:endParaRPr b="1" sz="900"/>
          </a:p>
        </p:txBody>
      </p:sp>
      <p:pic>
        <p:nvPicPr>
          <p:cNvPr id="121" name="Google Shape;121;p20"/>
          <p:cNvPicPr preferRelativeResize="0"/>
          <p:nvPr/>
        </p:nvPicPr>
        <p:blipFill>
          <a:blip r:embed="rId4">
            <a:alphaModFix/>
          </a:blip>
          <a:stretch>
            <a:fillRect/>
          </a:stretch>
        </p:blipFill>
        <p:spPr>
          <a:xfrm rot="5400000">
            <a:off x="5232612" y="3364485"/>
            <a:ext cx="382225" cy="1556751"/>
          </a:xfrm>
          <a:prstGeom prst="rect">
            <a:avLst/>
          </a:prstGeom>
          <a:noFill/>
          <a:ln>
            <a:noFill/>
          </a:ln>
        </p:spPr>
      </p:pic>
      <p:sp>
        <p:nvSpPr>
          <p:cNvPr id="122" name="Google Shape;122;p20"/>
          <p:cNvSpPr/>
          <p:nvPr/>
        </p:nvSpPr>
        <p:spPr>
          <a:xfrm>
            <a:off x="5357650" y="3176525"/>
            <a:ext cx="1840800" cy="323100"/>
          </a:xfrm>
          <a:prstGeom prst="rect">
            <a:avLst/>
          </a:prstGeom>
          <a:noFill/>
          <a:ln cap="flat" cmpd="sng" w="28575">
            <a:solidFill>
              <a:srgbClr val="A56E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ctrTitle"/>
          </p:nvPr>
        </p:nvSpPr>
        <p:spPr>
          <a:xfrm>
            <a:off x="311700" y="439775"/>
            <a:ext cx="8520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180"/>
              <a:t>Unsupervised Clustering K-Means Model: Elbow Method</a:t>
            </a:r>
            <a:endParaRPr sz="2180"/>
          </a:p>
        </p:txBody>
      </p:sp>
      <p:sp>
        <p:nvSpPr>
          <p:cNvPr id="128" name="Google Shape;128;p21"/>
          <p:cNvSpPr txBox="1"/>
          <p:nvPr>
            <p:ph idx="1" type="subTitle"/>
          </p:nvPr>
        </p:nvSpPr>
        <p:spPr>
          <a:xfrm>
            <a:off x="374825" y="1351900"/>
            <a:ext cx="8520600" cy="3141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t/>
            </a:r>
            <a:endParaRPr i="1" sz="7427"/>
          </a:p>
          <a:p>
            <a:pPr indent="0" lvl="0" marL="0" rtl="0" algn="l">
              <a:spcBef>
                <a:spcPts val="0"/>
              </a:spcBef>
              <a:spcAft>
                <a:spcPts val="0"/>
              </a:spcAft>
              <a:buNone/>
            </a:pPr>
            <a:r>
              <a:t/>
            </a:r>
            <a:endParaRPr i="1" sz="7427"/>
          </a:p>
          <a:p>
            <a:pPr indent="0" lvl="0" marL="0" rtl="0" algn="l">
              <a:spcBef>
                <a:spcPts val="0"/>
              </a:spcBef>
              <a:spcAft>
                <a:spcPts val="0"/>
              </a:spcAft>
              <a:buNone/>
            </a:pPr>
            <a:r>
              <a:t/>
            </a:r>
            <a:endParaRPr i="1" sz="7427"/>
          </a:p>
          <a:p>
            <a:pPr indent="0" lvl="0" marL="0" rtl="0" algn="l">
              <a:spcBef>
                <a:spcPts val="0"/>
              </a:spcBef>
              <a:spcAft>
                <a:spcPts val="0"/>
              </a:spcAft>
              <a:buNone/>
            </a:pPr>
            <a:r>
              <a:t/>
            </a:r>
            <a:endParaRPr i="1" sz="7427"/>
          </a:p>
          <a:p>
            <a:pPr indent="0" lvl="0" marL="0" rtl="0" algn="l">
              <a:spcBef>
                <a:spcPts val="0"/>
              </a:spcBef>
              <a:spcAft>
                <a:spcPts val="0"/>
              </a:spcAft>
              <a:buNone/>
            </a:pPr>
            <a:r>
              <a:t/>
            </a:r>
            <a:endParaRPr i="1" sz="3731"/>
          </a:p>
          <a:p>
            <a:pPr indent="0" lvl="0" marL="0" rtl="0" algn="l">
              <a:spcBef>
                <a:spcPts val="0"/>
              </a:spcBef>
              <a:spcAft>
                <a:spcPts val="0"/>
              </a:spcAft>
              <a:buNone/>
            </a:pPr>
            <a:r>
              <a:t/>
            </a:r>
            <a:endParaRPr i="1" sz="3731"/>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a:t>	</a:t>
            </a:r>
            <a:endParaRPr sz="2100"/>
          </a:p>
          <a:p>
            <a:pPr indent="0" lvl="0" marL="0" rtl="0" algn="l">
              <a:spcBef>
                <a:spcPts val="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346500" y="1320275"/>
            <a:ext cx="8892824" cy="369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000000"/>
      </a:dk1>
      <a:lt1>
        <a:srgbClr val="FFFFFF"/>
      </a:lt1>
      <a:dk2>
        <a:srgbClr val="695D46"/>
      </a:dk2>
      <a:lt2>
        <a:srgbClr val="A56EFF"/>
      </a:lt2>
      <a:accent1>
        <a:srgbClr val="009D9A"/>
      </a:accent1>
      <a:accent2>
        <a:srgbClr val="A56EFF"/>
      </a:accent2>
      <a:accent3>
        <a:srgbClr val="002D9C"/>
      </a:accent3>
      <a:accent4>
        <a:srgbClr val="FF9800"/>
      </a:accent4>
      <a:accent5>
        <a:srgbClr val="009668"/>
      </a:accent5>
      <a:accent6>
        <a:srgbClr val="EEFF41"/>
      </a:accent6>
      <a:hlink>
        <a:srgbClr val="FA4D56"/>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