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116d115dc_1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116d115dc_1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116d115dc_1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116d115dc_1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plotted the 4 clusters with supply and demand the model gave us some nice groupings/classes.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this point we then took these classes and appended them to each city in the dataset so that we could use it later on with some tools and visualize those </a:t>
            </a:r>
            <a:r>
              <a:rPr lang="en"/>
              <a:t>inefficiencies</a:t>
            </a:r>
            <a:r>
              <a:rPr lang="en"/>
              <a:t> I was talking about earlier.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I am done describing  what we did with the second model, </a:t>
            </a:r>
            <a:r>
              <a:rPr lang="en">
                <a:solidFill>
                  <a:schemeClr val="dk1"/>
                </a:solidFill>
              </a:rPr>
              <a:t>Lucy </a:t>
            </a:r>
            <a:r>
              <a:rPr lang="en"/>
              <a:t>will take over and show everybody the tools I am talking about and hopefully makes things clearer as to what we tried to do.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116d115dc_1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116d115dc_1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 the predicted hotness ranks to the real hotness ranks and see if we could again find any inefficiencies and exploit them depending on what goals the user is trying to accomplish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116d115dc_1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116d115dc_1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67%, which makes sense, the hotness ranks can vary widely when compared with a particular demand score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good news here is that at least our predictions, the blue regression line, is downward sloping which is the direction that the data points are heading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116d115dc_1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116d115dc_1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this looks like the image I just showed you, you are correct, it basically the same thing.  </a:t>
            </a:r>
            <a:r>
              <a:rPr lang="en"/>
              <a:t>Accuracy</a:t>
            </a:r>
            <a:r>
              <a:rPr lang="en"/>
              <a:t> </a:t>
            </a:r>
            <a:r>
              <a:rPr lang="en"/>
              <a:t>score</a:t>
            </a:r>
            <a:r>
              <a:rPr lang="en"/>
              <a:t> was 67%.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Again, the takeaway here is that hotness rank varies so widely when comparing with a particular demand score that it really hard predict hotness rank with a simple linear model using demand score.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Again, at least our predictions are going in downward direction, which is the same as the data points are going.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I am going to finally hand it over to Lucy whose going to show those tools and visualizations I have been </a:t>
            </a:r>
            <a:r>
              <a:rPr lang="en"/>
              <a:t>rambling</a:t>
            </a:r>
            <a:r>
              <a:rPr lang="en"/>
              <a:t> on about.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116d115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116d115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116d115dc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116d115dc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116d115d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116d115d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116d115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116d115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116d115d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116d115d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116d115d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116d115d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116d115d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116d115d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project, we initially only intended to use one model which was an unsupervised clustering K-means model to identify patterns in the data, but once we observed the output and </a:t>
            </a:r>
            <a:r>
              <a:rPr lang="en"/>
              <a:t>patterns</a:t>
            </a:r>
            <a:r>
              <a:rPr lang="en"/>
              <a:t> that the clustering  model gave us, we realized we could try and do some predictions as well.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implemented a 2nd model, supervised simple linear regression model to see if we could create those said predictions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2427db9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2427db9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 we have some real </a:t>
            </a:r>
            <a:r>
              <a:rPr lang="en"/>
              <a:t>estate data from realtor.com which we felt had some good features to use, but we weren’t sure what we could or even wanted to predict with those features.  We kind of got stuck in rut basically.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figured if we could just try and identify patterns in the data, we could then possibly use those patterns against other features later on to find inefficiencies.  If you were a buyer, or a seller, or real estate agent or a flipper, you could see those inefficiencies and exploit them based on what your goals are.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maedemaftouni/real-estate-market-trends?select=RDC_Inventory_Hotness_Metrics_County_History.csv" TargetMode="External"/><Relationship Id="rId4" Type="http://schemas.openxmlformats.org/officeDocument/2006/relationships/hyperlink" Target="https://wallethub.com/edu/best-worst-states-to-be-a-taxpayer/2416" TargetMode="External"/><Relationship Id="rId5" Type="http://schemas.openxmlformats.org/officeDocument/2006/relationships/hyperlink" Target="https://advisorsmith.com/data/coli/" TargetMode="External"/><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st.github.com/rogerallen/1583593" TargetMode="External"/><Relationship Id="rId4" Type="http://schemas.openxmlformats.org/officeDocument/2006/relationships/image" Target="../media/image9.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3"/>
          <p:cNvPicPr preferRelativeResize="0"/>
          <p:nvPr/>
        </p:nvPicPr>
        <p:blipFill rotWithShape="1">
          <a:blip r:embed="rId3">
            <a:alphaModFix amt="26000"/>
          </a:blip>
          <a:srcRect b="-2300" l="8585" r="-311" t="2300"/>
          <a:stretch/>
        </p:blipFill>
        <p:spPr>
          <a:xfrm>
            <a:off x="-399625" y="-145450"/>
            <a:ext cx="9805951" cy="5853600"/>
          </a:xfrm>
          <a:prstGeom prst="rect">
            <a:avLst/>
          </a:prstGeom>
          <a:noFill/>
          <a:ln>
            <a:noFill/>
          </a:ln>
        </p:spPr>
      </p:pic>
      <p:sp>
        <p:nvSpPr>
          <p:cNvPr id="67" name="Google Shape;67;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FA4D56"/>
                </a:solidFill>
              </a:rPr>
              <a:t>The Next Hottest City</a:t>
            </a:r>
            <a:endParaRPr>
              <a:solidFill>
                <a:srgbClr val="FA4D56"/>
              </a:solidFill>
            </a:endParaRPr>
          </a:p>
        </p:txBody>
      </p:sp>
      <p:sp>
        <p:nvSpPr>
          <p:cNvPr id="68" name="Google Shape;68;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By Dave’s Eagles (Group 4)</a:t>
            </a:r>
            <a:endParaRPr>
              <a:solidFill>
                <a:srgbClr val="000000"/>
              </a:solidFill>
            </a:endParaRPr>
          </a:p>
        </p:txBody>
      </p:sp>
      <p:sp>
        <p:nvSpPr>
          <p:cNvPr id="69" name="Google Shape;69;p13"/>
          <p:cNvSpPr txBox="1"/>
          <p:nvPr/>
        </p:nvSpPr>
        <p:spPr>
          <a:xfrm>
            <a:off x="1021300" y="4322025"/>
            <a:ext cx="7136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Andrew Gerashchenko, David Supple, Lucy Green, Natasha Nelson, Steve Pozzuoli</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ctrTitle"/>
          </p:nvPr>
        </p:nvSpPr>
        <p:spPr>
          <a:xfrm>
            <a:off x="311700" y="439775"/>
            <a:ext cx="8520600" cy="4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180"/>
              <a:t>Unsupervised Clustering K-Means Model: Elbow Method</a:t>
            </a:r>
            <a:endParaRPr sz="2180"/>
          </a:p>
        </p:txBody>
      </p:sp>
      <p:sp>
        <p:nvSpPr>
          <p:cNvPr id="131" name="Google Shape;131;p22"/>
          <p:cNvSpPr txBox="1"/>
          <p:nvPr>
            <p:ph idx="1" type="subTitle"/>
          </p:nvPr>
        </p:nvSpPr>
        <p:spPr>
          <a:xfrm>
            <a:off x="374825" y="1351900"/>
            <a:ext cx="8520600" cy="3141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t/>
            </a:r>
            <a:endParaRPr i="1" sz="7427"/>
          </a:p>
          <a:p>
            <a:pPr indent="0" lvl="0" marL="0" rtl="0" algn="l">
              <a:spcBef>
                <a:spcPts val="0"/>
              </a:spcBef>
              <a:spcAft>
                <a:spcPts val="0"/>
              </a:spcAft>
              <a:buNone/>
            </a:pPr>
            <a:r>
              <a:t/>
            </a:r>
            <a:endParaRPr i="1" sz="7427"/>
          </a:p>
          <a:p>
            <a:pPr indent="0" lvl="0" marL="0" rtl="0" algn="l">
              <a:spcBef>
                <a:spcPts val="0"/>
              </a:spcBef>
              <a:spcAft>
                <a:spcPts val="0"/>
              </a:spcAft>
              <a:buNone/>
            </a:pPr>
            <a:r>
              <a:t/>
            </a:r>
            <a:endParaRPr i="1" sz="7427"/>
          </a:p>
          <a:p>
            <a:pPr indent="0" lvl="0" marL="0" rtl="0" algn="l">
              <a:spcBef>
                <a:spcPts val="0"/>
              </a:spcBef>
              <a:spcAft>
                <a:spcPts val="0"/>
              </a:spcAft>
              <a:buNone/>
            </a:pPr>
            <a:r>
              <a:t/>
            </a:r>
            <a:endParaRPr i="1" sz="7427"/>
          </a:p>
          <a:p>
            <a:pPr indent="0" lvl="0" marL="0" rtl="0" algn="l">
              <a:spcBef>
                <a:spcPts val="0"/>
              </a:spcBef>
              <a:spcAft>
                <a:spcPts val="0"/>
              </a:spcAft>
              <a:buNone/>
            </a:pPr>
            <a:r>
              <a:t/>
            </a:r>
            <a:endParaRPr i="1" sz="3731"/>
          </a:p>
          <a:p>
            <a:pPr indent="0" lvl="0" marL="0" rtl="0" algn="l">
              <a:spcBef>
                <a:spcPts val="0"/>
              </a:spcBef>
              <a:spcAft>
                <a:spcPts val="0"/>
              </a:spcAft>
              <a:buNone/>
            </a:pPr>
            <a:r>
              <a:t/>
            </a:r>
            <a:endParaRPr i="1" sz="3731"/>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 sz="2100"/>
              <a:t>	</a:t>
            </a:r>
            <a:endParaRPr sz="2100"/>
          </a:p>
          <a:p>
            <a:pPr indent="0" lvl="0" marL="0" rtl="0" algn="l">
              <a:spcBef>
                <a:spcPts val="0"/>
              </a:spcBef>
              <a:spcAft>
                <a:spcPts val="0"/>
              </a:spcAft>
              <a:buNone/>
            </a:pPr>
            <a:r>
              <a:t/>
            </a:r>
            <a:endParaRPr/>
          </a:p>
        </p:txBody>
      </p:sp>
      <p:pic>
        <p:nvPicPr>
          <p:cNvPr id="132" name="Google Shape;132;p22"/>
          <p:cNvPicPr preferRelativeResize="0"/>
          <p:nvPr/>
        </p:nvPicPr>
        <p:blipFill>
          <a:blip r:embed="rId3">
            <a:alphaModFix/>
          </a:blip>
          <a:stretch>
            <a:fillRect/>
          </a:stretch>
        </p:blipFill>
        <p:spPr>
          <a:xfrm>
            <a:off x="346500" y="1320275"/>
            <a:ext cx="8892824" cy="3695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ctrTitle"/>
          </p:nvPr>
        </p:nvSpPr>
        <p:spPr>
          <a:xfrm>
            <a:off x="235500" y="439775"/>
            <a:ext cx="8520600" cy="4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180"/>
              <a:t>Unsupervised Clustering K-Means Model: Visualize Clusters</a:t>
            </a:r>
            <a:endParaRPr sz="2180"/>
          </a:p>
        </p:txBody>
      </p:sp>
      <p:sp>
        <p:nvSpPr>
          <p:cNvPr id="138" name="Google Shape;138;p23"/>
          <p:cNvSpPr txBox="1"/>
          <p:nvPr>
            <p:ph idx="1" type="subTitle"/>
          </p:nvPr>
        </p:nvSpPr>
        <p:spPr>
          <a:xfrm>
            <a:off x="311700" y="1231475"/>
            <a:ext cx="4499400" cy="24690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t/>
            </a:r>
            <a:endParaRPr sz="5741"/>
          </a:p>
          <a:p>
            <a:pPr indent="0" lvl="0" marL="0" rtl="0" algn="l">
              <a:spcBef>
                <a:spcPts val="0"/>
              </a:spcBef>
              <a:spcAft>
                <a:spcPts val="0"/>
              </a:spcAft>
              <a:buNone/>
            </a:pPr>
            <a:r>
              <a:t/>
            </a:r>
            <a:endParaRPr sz="6941"/>
          </a:p>
          <a:p>
            <a:pPr indent="0" lvl="0" marL="457200" rtl="0" algn="l">
              <a:spcBef>
                <a:spcPts val="0"/>
              </a:spcBef>
              <a:spcAft>
                <a:spcPts val="0"/>
              </a:spcAft>
              <a:buNone/>
            </a:pPr>
            <a:br>
              <a:rPr lang="en" sz="6941"/>
            </a:br>
            <a:endParaRPr sz="6941"/>
          </a:p>
          <a:p>
            <a:pPr indent="0" lvl="0" marL="0" rtl="0" algn="l">
              <a:spcBef>
                <a:spcPts val="0"/>
              </a:spcBef>
              <a:spcAft>
                <a:spcPts val="0"/>
              </a:spcAft>
              <a:buNone/>
            </a:pPr>
            <a:r>
              <a:t/>
            </a:r>
            <a:endParaRPr sz="5741"/>
          </a:p>
          <a:p>
            <a:pPr indent="0" lvl="0" marL="0" rtl="0" algn="l">
              <a:spcBef>
                <a:spcPts val="0"/>
              </a:spcBef>
              <a:spcAft>
                <a:spcPts val="0"/>
              </a:spcAft>
              <a:buNone/>
            </a:pPr>
            <a:r>
              <a:t/>
            </a:r>
            <a:endParaRPr sz="2100"/>
          </a:p>
          <a:p>
            <a:pPr indent="0" lvl="0" marL="0" rtl="0" algn="l">
              <a:spcBef>
                <a:spcPts val="0"/>
              </a:spcBef>
              <a:spcAft>
                <a:spcPts val="0"/>
              </a:spcAft>
              <a:buNone/>
            </a:pPr>
            <a:r>
              <a:rPr lang="en" sz="2100"/>
              <a:t>	</a:t>
            </a:r>
            <a:endParaRPr sz="2100"/>
          </a:p>
          <a:p>
            <a:pPr indent="0" lvl="0" marL="0" rtl="0" algn="l">
              <a:spcBef>
                <a:spcPts val="0"/>
              </a:spcBef>
              <a:spcAft>
                <a:spcPts val="0"/>
              </a:spcAft>
              <a:buNone/>
            </a:pPr>
            <a:r>
              <a:t/>
            </a:r>
            <a:endParaRPr/>
          </a:p>
        </p:txBody>
      </p:sp>
      <p:pic>
        <p:nvPicPr>
          <p:cNvPr id="139" name="Google Shape;139;p23"/>
          <p:cNvPicPr preferRelativeResize="0"/>
          <p:nvPr/>
        </p:nvPicPr>
        <p:blipFill>
          <a:blip r:embed="rId3">
            <a:alphaModFix/>
          </a:blip>
          <a:stretch>
            <a:fillRect/>
          </a:stretch>
        </p:blipFill>
        <p:spPr>
          <a:xfrm>
            <a:off x="965450" y="1456350"/>
            <a:ext cx="7200899" cy="3214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80"/>
              <a:t>Supervised Learning - Predict Hotness Rank: Model Explanation</a:t>
            </a:r>
            <a:endParaRPr sz="2180"/>
          </a:p>
        </p:txBody>
      </p:sp>
      <p:sp>
        <p:nvSpPr>
          <p:cNvPr id="145" name="Google Shape;145;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i="1" lang="en" sz="2450"/>
              <a:t>What: </a:t>
            </a:r>
            <a:endParaRPr i="1" sz="2450"/>
          </a:p>
          <a:p>
            <a:pPr indent="-349170" lvl="0" marL="457200" rtl="0" algn="l">
              <a:spcBef>
                <a:spcPts val="1200"/>
              </a:spcBef>
              <a:spcAft>
                <a:spcPts val="0"/>
              </a:spcAft>
              <a:buSzPct val="100000"/>
              <a:buChar char="●"/>
            </a:pPr>
            <a:r>
              <a:rPr lang="en" sz="2450"/>
              <a:t>Predict hotness rank </a:t>
            </a:r>
            <a:endParaRPr sz="2450"/>
          </a:p>
          <a:p>
            <a:pPr indent="0" lvl="0" marL="0" rtl="0" algn="l">
              <a:spcBef>
                <a:spcPts val="1200"/>
              </a:spcBef>
              <a:spcAft>
                <a:spcPts val="0"/>
              </a:spcAft>
              <a:buNone/>
            </a:pPr>
            <a:r>
              <a:rPr i="1" lang="en" sz="2450"/>
              <a:t>Why: </a:t>
            </a:r>
            <a:endParaRPr i="1" sz="2450"/>
          </a:p>
          <a:p>
            <a:pPr indent="-349170" lvl="0" marL="457200" rtl="0" algn="l">
              <a:spcBef>
                <a:spcPts val="1200"/>
              </a:spcBef>
              <a:spcAft>
                <a:spcPts val="0"/>
              </a:spcAft>
              <a:buSzPct val="100000"/>
              <a:buChar char="●"/>
            </a:pPr>
            <a:r>
              <a:rPr lang="en" sz="2450"/>
              <a:t>Compare predicted hotness ranks to the real hotness ranks.</a:t>
            </a:r>
            <a:endParaRPr sz="2450"/>
          </a:p>
          <a:p>
            <a:pPr indent="0" lvl="0" marL="0" rtl="0" algn="l">
              <a:spcBef>
                <a:spcPts val="1200"/>
              </a:spcBef>
              <a:spcAft>
                <a:spcPts val="0"/>
              </a:spcAft>
              <a:buNone/>
            </a:pPr>
            <a:r>
              <a:rPr i="1" lang="en" sz="2450"/>
              <a:t>How:</a:t>
            </a:r>
            <a:endParaRPr sz="2450"/>
          </a:p>
          <a:p>
            <a:pPr indent="-349170" lvl="0" marL="457200" rtl="0" algn="l">
              <a:spcBef>
                <a:spcPts val="1200"/>
              </a:spcBef>
              <a:spcAft>
                <a:spcPts val="0"/>
              </a:spcAft>
              <a:buSzPct val="100000"/>
              <a:buChar char="●"/>
            </a:pPr>
            <a:r>
              <a:rPr lang="en" sz="2450"/>
              <a:t>Same dataset as used for unsupervised cluster model.</a:t>
            </a:r>
            <a:br>
              <a:rPr lang="en" sz="2450"/>
            </a:br>
            <a:endParaRPr sz="2450"/>
          </a:p>
          <a:p>
            <a:pPr indent="-349170" lvl="0" marL="457200" rtl="0" algn="l">
              <a:spcBef>
                <a:spcPts val="0"/>
              </a:spcBef>
              <a:spcAft>
                <a:spcPts val="0"/>
              </a:spcAft>
              <a:buSzPct val="100000"/>
              <a:buChar char="●"/>
            </a:pPr>
            <a:r>
              <a:rPr lang="en" sz="2450"/>
              <a:t>Use Fit method to train the simple linear regression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ctrTitle"/>
          </p:nvPr>
        </p:nvSpPr>
        <p:spPr>
          <a:xfrm>
            <a:off x="311700" y="478350"/>
            <a:ext cx="8520600" cy="48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180"/>
              <a:t>Predict Hotness Rank: Visualize Train Set Results</a:t>
            </a:r>
            <a:endParaRPr sz="2180"/>
          </a:p>
        </p:txBody>
      </p:sp>
      <p:sp>
        <p:nvSpPr>
          <p:cNvPr id="151" name="Google Shape;151;p25"/>
          <p:cNvSpPr txBox="1"/>
          <p:nvPr>
            <p:ph idx="1" type="subTitle"/>
          </p:nvPr>
        </p:nvSpPr>
        <p:spPr>
          <a:xfrm>
            <a:off x="374825" y="1351900"/>
            <a:ext cx="8520600" cy="2791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br>
              <a:rPr i="1" lang="en" sz="7054"/>
            </a:br>
            <a:endParaRPr i="1" sz="7054"/>
          </a:p>
          <a:p>
            <a:pPr indent="0" lvl="0" marL="0" rtl="0" algn="l">
              <a:spcBef>
                <a:spcPts val="0"/>
              </a:spcBef>
              <a:spcAft>
                <a:spcPts val="0"/>
              </a:spcAft>
              <a:buNone/>
            </a:pPr>
            <a:r>
              <a:t/>
            </a:r>
            <a:endParaRPr i="1" sz="3731"/>
          </a:p>
          <a:p>
            <a:pPr indent="0" lvl="0" marL="0" rtl="0" algn="l">
              <a:spcBef>
                <a:spcPts val="0"/>
              </a:spcBef>
              <a:spcAft>
                <a:spcPts val="0"/>
              </a:spcAft>
              <a:buNone/>
            </a:pPr>
            <a:r>
              <a:t/>
            </a:r>
            <a:endParaRPr i="1" sz="3731"/>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 sz="2100"/>
              <a:t>	</a:t>
            </a:r>
            <a:endParaRPr sz="2100"/>
          </a:p>
          <a:p>
            <a:pPr indent="0" lvl="0" marL="0" rtl="0" algn="l">
              <a:spcBef>
                <a:spcPts val="0"/>
              </a:spcBef>
              <a:spcAft>
                <a:spcPts val="0"/>
              </a:spcAft>
              <a:buNone/>
            </a:pPr>
            <a:r>
              <a:t/>
            </a:r>
            <a:endParaRPr/>
          </a:p>
        </p:txBody>
      </p:sp>
      <p:pic>
        <p:nvPicPr>
          <p:cNvPr id="152" name="Google Shape;152;p25"/>
          <p:cNvPicPr preferRelativeResize="0"/>
          <p:nvPr/>
        </p:nvPicPr>
        <p:blipFill>
          <a:blip r:embed="rId3">
            <a:alphaModFix/>
          </a:blip>
          <a:stretch>
            <a:fillRect/>
          </a:stretch>
        </p:blipFill>
        <p:spPr>
          <a:xfrm>
            <a:off x="152400" y="1351900"/>
            <a:ext cx="8888274" cy="368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ctrTitle"/>
          </p:nvPr>
        </p:nvSpPr>
        <p:spPr>
          <a:xfrm>
            <a:off x="311700" y="478350"/>
            <a:ext cx="8520600" cy="48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180"/>
              <a:t>Predict Hotness Rank: Visualize Test Set Results</a:t>
            </a:r>
            <a:endParaRPr sz="2180"/>
          </a:p>
        </p:txBody>
      </p:sp>
      <p:pic>
        <p:nvPicPr>
          <p:cNvPr id="158" name="Google Shape;158;p26"/>
          <p:cNvPicPr preferRelativeResize="0"/>
          <p:nvPr/>
        </p:nvPicPr>
        <p:blipFill>
          <a:blip r:embed="rId3">
            <a:alphaModFix/>
          </a:blip>
          <a:stretch>
            <a:fillRect/>
          </a:stretch>
        </p:blipFill>
        <p:spPr>
          <a:xfrm>
            <a:off x="361175" y="1318075"/>
            <a:ext cx="8113801" cy="3568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our Project</a:t>
            </a:r>
            <a:endParaRPr/>
          </a:p>
        </p:txBody>
      </p:sp>
      <p:sp>
        <p:nvSpPr>
          <p:cNvPr id="75" name="Google Shape;75;p14"/>
          <p:cNvSpPr txBox="1"/>
          <p:nvPr>
            <p:ph idx="1" type="body"/>
          </p:nvPr>
        </p:nvSpPr>
        <p:spPr>
          <a:xfrm>
            <a:off x="311700" y="1152475"/>
            <a:ext cx="8520600" cy="388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Real Estate is an important topic in the financial world, especially in light of the pandemic, and the extreme fluctuations in the housing markets in cities and suburbs. We chose to examine real estate data and use the lessons learned from the data analysis to point out specific US cities that may see a real estate “boom” in the future</a:t>
            </a:r>
            <a:r>
              <a:rPr lang="en" sz="1600">
                <a:solidFill>
                  <a:schemeClr val="dk1"/>
                </a:solidFill>
              </a:rPr>
              <a:t>. This information could be useful to</a:t>
            </a:r>
            <a:r>
              <a:rPr lang="en" sz="1600">
                <a:solidFill>
                  <a:schemeClr val="dk1"/>
                </a:solidFill>
              </a:rPr>
              <a:t> buyers, sellers, investors or possibly someone looking to open a business.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We hope to answer the question of which city will see an increase in real estate prices based on the trends in the data. We will also attempt to determine which cities would be ideal for investing in real estate prior to this rush.</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1200"/>
              </a:spcAft>
              <a:buNone/>
            </a:pPr>
            <a:r>
              <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81" name="Google Shape;81;p15"/>
          <p:cNvSpPr txBox="1"/>
          <p:nvPr>
            <p:ph idx="1" type="body"/>
          </p:nvPr>
        </p:nvSpPr>
        <p:spPr>
          <a:xfrm>
            <a:off x="311700" y="1152475"/>
            <a:ext cx="8520600" cy="3883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Technologies used to clean/process datasets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Pandas, Jupyter Notebook, PGAdmin, SQL statements, String Encoders, Psycopg2, Date/Time Functions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Two Machine Learning models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Unsupervised K-Means Clustering</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Predictive Supervised Machine Learning</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Dashboard technologies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Tableau, JavaScript, D3, Leaflet</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1200"/>
              </a:spcAft>
              <a:buNone/>
            </a:pPr>
            <a:r>
              <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237950" y="76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Dictionary of Terms</a:t>
            </a:r>
            <a:endParaRPr/>
          </a:p>
        </p:txBody>
      </p:sp>
      <p:sp>
        <p:nvSpPr>
          <p:cNvPr id="87" name="Google Shape;87;p16"/>
          <p:cNvSpPr txBox="1"/>
          <p:nvPr>
            <p:ph idx="1" type="body"/>
          </p:nvPr>
        </p:nvSpPr>
        <p:spPr>
          <a:xfrm>
            <a:off x="140825" y="639750"/>
            <a:ext cx="8898900" cy="43851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Clr>
                <a:schemeClr val="dk1"/>
              </a:buClr>
              <a:buSzPts val="275"/>
              <a:buFont typeface="Arial"/>
              <a:buNone/>
            </a:pPr>
            <a:r>
              <a:rPr b="1" lang="en" sz="4400"/>
              <a:t>Supply Score- The supply score is an index representing a city’s median days on market ranking compared to other cities.</a:t>
            </a:r>
            <a:endParaRPr b="1" sz="4400"/>
          </a:p>
          <a:p>
            <a:pPr indent="0" lvl="0" marL="0" rtl="0" algn="l">
              <a:spcBef>
                <a:spcPts val="1200"/>
              </a:spcBef>
              <a:spcAft>
                <a:spcPts val="0"/>
              </a:spcAft>
              <a:buNone/>
            </a:pPr>
            <a:r>
              <a:rPr b="1" lang="en" sz="4400"/>
              <a:t>Demand Score- The demand score is an index representing a city’s listing page views per property ranking compared to other cities.</a:t>
            </a:r>
            <a:endParaRPr b="1" sz="4400"/>
          </a:p>
          <a:p>
            <a:pPr indent="0" lvl="0" marL="0" rtl="0" algn="l">
              <a:spcBef>
                <a:spcPts val="1200"/>
              </a:spcBef>
              <a:spcAft>
                <a:spcPts val="0"/>
              </a:spcAft>
              <a:buClr>
                <a:schemeClr val="dk1"/>
              </a:buClr>
              <a:buSzPts val="275"/>
              <a:buFont typeface="Arial"/>
              <a:buNone/>
            </a:pPr>
            <a:r>
              <a:rPr b="1" lang="en" sz="4400"/>
              <a:t>Hotness Rank-The specified city’s Hotness rank, by Hotness score, compared to all other zip codes, counties, and metro areas. A rank value of 1 is considered the hottest (highest Hotness score).</a:t>
            </a:r>
            <a:endParaRPr b="1" sz="4400"/>
          </a:p>
          <a:p>
            <a:pPr indent="0" lvl="0" marL="0" rtl="0" algn="l">
              <a:spcBef>
                <a:spcPts val="1200"/>
              </a:spcBef>
              <a:spcAft>
                <a:spcPts val="0"/>
              </a:spcAft>
              <a:buClr>
                <a:schemeClr val="dk1"/>
              </a:buClr>
              <a:buSzPct val="27500"/>
              <a:buFont typeface="Arial"/>
              <a:buNone/>
            </a:pPr>
            <a:r>
              <a:rPr lang="en" sz="4000"/>
              <a:t>Hotness Score- The Hotness score is an equally-weighted composite metric of a geography’s supply score and demand score.</a:t>
            </a:r>
            <a:endParaRPr sz="4000"/>
          </a:p>
          <a:p>
            <a:pPr indent="0" lvl="0" marL="0" rtl="0" algn="l">
              <a:spcBef>
                <a:spcPts val="1200"/>
              </a:spcBef>
              <a:spcAft>
                <a:spcPts val="0"/>
              </a:spcAft>
              <a:buClr>
                <a:schemeClr val="dk1"/>
              </a:buClr>
              <a:buSzPct val="27500"/>
              <a:buFont typeface="Arial"/>
              <a:buNone/>
            </a:pPr>
            <a:r>
              <a:rPr lang="en" sz="4000"/>
              <a:t>Hotness Rank Y/Y- The change in Hotness rank from the same month in the previous year. A positive value indicates that the geography’s Hotness has decreased (moved down in ranking), and a negative value indicates that its Hotness has increased (moved up in ranking).</a:t>
            </a:r>
            <a:endParaRPr sz="4000"/>
          </a:p>
          <a:p>
            <a:pPr indent="0" lvl="0" marL="0" rtl="0" algn="l">
              <a:spcBef>
                <a:spcPts val="1200"/>
              </a:spcBef>
              <a:spcAft>
                <a:spcPts val="0"/>
              </a:spcAft>
              <a:buClr>
                <a:schemeClr val="dk1"/>
              </a:buClr>
              <a:buSzPct val="27500"/>
              <a:buFont typeface="Arial"/>
              <a:buNone/>
            </a:pPr>
            <a:r>
              <a:rPr lang="en" sz="4000"/>
              <a:t>Median Listing Price Y/Y - The percentage change in the median listing price from the same month in the previous year.</a:t>
            </a:r>
            <a:endParaRPr sz="4000"/>
          </a:p>
          <a:p>
            <a:pPr indent="0" lvl="0" marL="0" rtl="0" algn="l">
              <a:spcBef>
                <a:spcPts val="1200"/>
              </a:spcBef>
              <a:spcAft>
                <a:spcPts val="0"/>
              </a:spcAft>
              <a:buClr>
                <a:schemeClr val="dk1"/>
              </a:buClr>
              <a:buSzPct val="27500"/>
              <a:buFont typeface="Arial"/>
              <a:buNone/>
            </a:pPr>
            <a:r>
              <a:rPr lang="en" sz="4000"/>
              <a:t>Median Days On Market Y/Y- The change in the median days on market from the same month in the previous year.</a:t>
            </a:r>
            <a:endParaRPr sz="4000"/>
          </a:p>
          <a:p>
            <a:pPr indent="0" lvl="0" marL="0" rtl="0" algn="l">
              <a:spcBef>
                <a:spcPts val="1200"/>
              </a:spcBef>
              <a:spcAft>
                <a:spcPts val="0"/>
              </a:spcAft>
              <a:buClr>
                <a:schemeClr val="dk1"/>
              </a:buClr>
              <a:buSzPct val="27500"/>
              <a:buFont typeface="Arial"/>
              <a:buNone/>
            </a:pPr>
            <a:r>
              <a:rPr lang="en" sz="4000"/>
              <a:t>Unique Viewers Per Property Y/Y- The change in unique viewers a typical property receives in the specified geography from the same month in the previous year.</a:t>
            </a:r>
            <a:endParaRPr sz="4000"/>
          </a:p>
          <a:p>
            <a:pPr indent="0" lvl="0" marL="0" rtl="0" algn="l">
              <a:spcBef>
                <a:spcPts val="1200"/>
              </a:spcBef>
              <a:spcAft>
                <a:spcPts val="0"/>
              </a:spcAft>
              <a:buClr>
                <a:schemeClr val="dk1"/>
              </a:buClr>
              <a:buSzPct val="27500"/>
              <a:buFont typeface="Arial"/>
              <a:buNone/>
            </a:pPr>
            <a:r>
              <a:rPr lang="en" sz="4000"/>
              <a:t>Mortgage Rate- The national mortgage rate for the corresponding month and year.</a:t>
            </a:r>
            <a:endParaRPr sz="4000"/>
          </a:p>
          <a:p>
            <a:pPr indent="0" lvl="0" marL="0" rtl="0" algn="l">
              <a:spcBef>
                <a:spcPts val="1200"/>
              </a:spcBef>
              <a:spcAft>
                <a:spcPts val="0"/>
              </a:spcAft>
              <a:buClr>
                <a:schemeClr val="dk1"/>
              </a:buClr>
              <a:buSzPct val="27500"/>
              <a:buFont typeface="Arial"/>
              <a:buNone/>
            </a:pPr>
            <a:r>
              <a:rPr lang="en" sz="4000"/>
              <a:t>Tax Ranking- A measure of tax burden. Unlike tax rates, which vary widely based on an individual’s circumstances, tax burden measures the proportion of total personal income that residents pay toward state and local taxes.</a:t>
            </a:r>
            <a:endParaRPr sz="4000"/>
          </a:p>
          <a:p>
            <a:pPr indent="0" lvl="0" marL="0" rtl="0" algn="l">
              <a:spcBef>
                <a:spcPts val="1200"/>
              </a:spcBef>
              <a:spcAft>
                <a:spcPts val="0"/>
              </a:spcAft>
              <a:buClr>
                <a:schemeClr val="dk1"/>
              </a:buClr>
              <a:buSzPct val="27500"/>
              <a:buFont typeface="Arial"/>
              <a:buNone/>
            </a:pPr>
            <a:r>
              <a:rPr lang="en" sz="4000"/>
              <a:t>Cost of Living- Calculated by comparing the prices for a representative sample of goods, services and other items that would be in a typical family budget.</a:t>
            </a:r>
            <a:endParaRPr sz="40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235500" y="299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93" name="Google Shape;93;p17"/>
          <p:cNvSpPr txBox="1"/>
          <p:nvPr>
            <p:ph idx="1" type="body"/>
          </p:nvPr>
        </p:nvSpPr>
        <p:spPr>
          <a:xfrm>
            <a:off x="235500" y="3890975"/>
            <a:ext cx="8520600" cy="1169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200" u="sng">
                <a:solidFill>
                  <a:srgbClr val="000000"/>
                </a:solidFill>
              </a:rPr>
              <a:t>Sources</a:t>
            </a:r>
            <a:r>
              <a:rPr lang="en" sz="1200">
                <a:solidFill>
                  <a:srgbClr val="000000"/>
                </a:solidFill>
              </a:rPr>
              <a:t>: </a:t>
            </a:r>
            <a:endParaRPr sz="1200">
              <a:solidFill>
                <a:srgbClr val="000000"/>
              </a:solidFill>
            </a:endParaRPr>
          </a:p>
          <a:p>
            <a:pPr indent="0" lvl="0" marL="0" rtl="0" algn="l">
              <a:lnSpc>
                <a:spcPct val="100000"/>
              </a:lnSpc>
              <a:spcBef>
                <a:spcPts val="0"/>
              </a:spcBef>
              <a:spcAft>
                <a:spcPts val="0"/>
              </a:spcAft>
              <a:buNone/>
            </a:pPr>
            <a:r>
              <a:rPr lang="en" sz="1100" u="sng">
                <a:solidFill>
                  <a:srgbClr val="FA4D56"/>
                </a:solidFill>
                <a:hlinkClick r:id="rId3">
                  <a:extLst>
                    <a:ext uri="{A12FA001-AC4F-418D-AE19-62706E023703}">
                      <ahyp:hlinkClr val="tx"/>
                    </a:ext>
                  </a:extLst>
                </a:hlinkClick>
              </a:rPr>
              <a:t>Realtor.com - Main Dataset sourced from Kaggle </a:t>
            </a:r>
            <a:endParaRPr sz="1100">
              <a:solidFill>
                <a:srgbClr val="FA4D56"/>
              </a:solidFill>
            </a:endParaRPr>
          </a:p>
          <a:p>
            <a:pPr indent="0" lvl="0" marL="0" rtl="0" algn="l">
              <a:lnSpc>
                <a:spcPct val="100000"/>
              </a:lnSpc>
              <a:spcBef>
                <a:spcPts val="0"/>
              </a:spcBef>
              <a:spcAft>
                <a:spcPts val="0"/>
              </a:spcAft>
              <a:buNone/>
            </a:pPr>
            <a:r>
              <a:rPr lang="en" sz="1100" u="sng">
                <a:solidFill>
                  <a:srgbClr val="FA4D56"/>
                </a:solidFill>
                <a:hlinkClick r:id="rId4">
                  <a:extLst>
                    <a:ext uri="{A12FA001-AC4F-418D-AE19-62706E023703}">
                      <ahyp:hlinkClr val="tx"/>
                    </a:ext>
                  </a:extLst>
                </a:hlinkClick>
              </a:rPr>
              <a:t>Tax Rates for 2021- WalletHub</a:t>
            </a:r>
            <a:endParaRPr sz="1100">
              <a:solidFill>
                <a:srgbClr val="FA4D56"/>
              </a:solidFill>
            </a:endParaRPr>
          </a:p>
          <a:p>
            <a:pPr indent="0" lvl="0" marL="0" rtl="0" algn="l">
              <a:lnSpc>
                <a:spcPct val="100000"/>
              </a:lnSpc>
              <a:spcBef>
                <a:spcPts val="0"/>
              </a:spcBef>
              <a:spcAft>
                <a:spcPts val="0"/>
              </a:spcAft>
              <a:buNone/>
            </a:pPr>
            <a:r>
              <a:rPr lang="en" sz="1100" u="sng">
                <a:solidFill>
                  <a:srgbClr val="FA4D56"/>
                </a:solidFill>
                <a:hlinkClick r:id="rId5">
                  <a:extLst>
                    <a:ext uri="{A12FA001-AC4F-418D-AE19-62706E023703}">
                      <ahyp:hlinkClr val="tx"/>
                    </a:ext>
                  </a:extLst>
                </a:hlinkClick>
              </a:rPr>
              <a:t>Cost of Living Index - Advisor Smith</a:t>
            </a:r>
            <a:endParaRPr sz="1100">
              <a:solidFill>
                <a:srgbClr val="FA4D56"/>
              </a:solidFill>
            </a:endParaRPr>
          </a:p>
          <a:p>
            <a:pPr indent="0" lvl="0" marL="0" rtl="0" algn="l">
              <a:lnSpc>
                <a:spcPct val="100000"/>
              </a:lnSpc>
              <a:spcBef>
                <a:spcPts val="0"/>
              </a:spcBef>
              <a:spcAft>
                <a:spcPts val="0"/>
              </a:spcAft>
              <a:buNone/>
            </a:pPr>
            <a:r>
              <a:rPr lang="en" sz="1100">
                <a:solidFill>
                  <a:srgbClr val="FA4D56"/>
                </a:solidFill>
              </a:rPr>
              <a:t>Happiness Ranking*</a:t>
            </a:r>
            <a:endParaRPr sz="1100">
              <a:solidFill>
                <a:srgbClr val="FA4D56"/>
              </a:solidFill>
            </a:endParaRPr>
          </a:p>
          <a:p>
            <a:pPr indent="0" lvl="0" marL="0" rtl="0" algn="l">
              <a:lnSpc>
                <a:spcPct val="100000"/>
              </a:lnSpc>
              <a:spcBef>
                <a:spcPts val="0"/>
              </a:spcBef>
              <a:spcAft>
                <a:spcPts val="0"/>
              </a:spcAft>
              <a:buNone/>
            </a:pPr>
            <a:r>
              <a:rPr lang="en" sz="1100">
                <a:solidFill>
                  <a:srgbClr val="FA4D56"/>
                </a:solidFill>
              </a:rPr>
              <a:t>us_cities.csv</a:t>
            </a:r>
            <a:endParaRPr sz="1100">
              <a:solidFill>
                <a:srgbClr val="FA4D56"/>
              </a:solidFill>
            </a:endParaRPr>
          </a:p>
        </p:txBody>
      </p:sp>
      <p:pic>
        <p:nvPicPr>
          <p:cNvPr id="94" name="Google Shape;94;p17"/>
          <p:cNvPicPr preferRelativeResize="0"/>
          <p:nvPr/>
        </p:nvPicPr>
        <p:blipFill>
          <a:blip r:embed="rId6">
            <a:alphaModFix/>
          </a:blip>
          <a:stretch>
            <a:fillRect/>
          </a:stretch>
        </p:blipFill>
        <p:spPr>
          <a:xfrm>
            <a:off x="4923500" y="210000"/>
            <a:ext cx="3908801" cy="4723500"/>
          </a:xfrm>
          <a:prstGeom prst="rect">
            <a:avLst/>
          </a:prstGeom>
          <a:noFill/>
          <a:ln>
            <a:noFill/>
          </a:ln>
        </p:spPr>
      </p:pic>
      <p:sp>
        <p:nvSpPr>
          <p:cNvPr id="95" name="Google Shape;95;p17"/>
          <p:cNvSpPr txBox="1"/>
          <p:nvPr/>
        </p:nvSpPr>
        <p:spPr>
          <a:xfrm>
            <a:off x="235500" y="873625"/>
            <a:ext cx="45330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Our data is sourced primarily from Realtor.com. The main dataset includes 6 years' worth of monthly data from almost 800 unique cities in the United States. There are a total of just over 42,000 rows and 9 main features in the data 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Datasets cleaned via Pandas in Jupyter Notebook, null values dropped, data types updated, text </a:t>
            </a:r>
            <a:r>
              <a:rPr lang="en"/>
              <a:t>formatted</a:t>
            </a:r>
            <a:r>
              <a:rPr lang="en"/>
              <a:t> to lowercase, create separate columns for ‘city’ and ‘state’ (via str.split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Focused on ‘year over year’ data to minimize variability in prices.</a:t>
            </a:r>
            <a:endParaRPr/>
          </a:p>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Connection and Coordinate Mapping</a:t>
            </a:r>
            <a:endParaRPr/>
          </a:p>
        </p:txBody>
      </p:sp>
      <p:sp>
        <p:nvSpPr>
          <p:cNvPr id="101" name="Google Shape;101;p18"/>
          <p:cNvSpPr txBox="1"/>
          <p:nvPr/>
        </p:nvSpPr>
        <p:spPr>
          <a:xfrm>
            <a:off x="311700" y="1017725"/>
            <a:ext cx="84633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PgAdmin SQL database connected to Pandas with Psycopg2 and loaded into the ML models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Output from the unsupervised machine learning models was joined with the dataset (us_cities.csv) containing longitude and latitude coordinates for HTML mapping and filtered to a single month to drop duplicates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 </a:t>
            </a:r>
            <a:endParaRPr sz="1300"/>
          </a:p>
        </p:txBody>
      </p:sp>
      <p:pic>
        <p:nvPicPr>
          <p:cNvPr id="102" name="Google Shape;102;p18"/>
          <p:cNvPicPr preferRelativeResize="0"/>
          <p:nvPr/>
        </p:nvPicPr>
        <p:blipFill>
          <a:blip r:embed="rId3">
            <a:alphaModFix/>
          </a:blip>
          <a:stretch>
            <a:fillRect/>
          </a:stretch>
        </p:blipFill>
        <p:spPr>
          <a:xfrm>
            <a:off x="2535375" y="2102300"/>
            <a:ext cx="4073249" cy="2591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2926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and Joining Cont.</a:t>
            </a:r>
            <a:endParaRPr/>
          </a:p>
        </p:txBody>
      </p:sp>
      <p:sp>
        <p:nvSpPr>
          <p:cNvPr id="108" name="Google Shape;108;p19"/>
          <p:cNvSpPr txBox="1"/>
          <p:nvPr/>
        </p:nvSpPr>
        <p:spPr>
          <a:xfrm>
            <a:off x="311700" y="1017725"/>
            <a:ext cx="33111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Converted state names to abbreviations using </a:t>
            </a:r>
            <a:r>
              <a:rPr lang="en" sz="1300" u="sng">
                <a:solidFill>
                  <a:srgbClr val="FA4D56"/>
                </a:solidFill>
                <a:hlinkClick r:id="rId3">
                  <a:extLst>
                    <a:ext uri="{A12FA001-AC4F-418D-AE19-62706E023703}">
                      <ahyp:hlinkClr val="tx"/>
                    </a:ext>
                  </a:extLst>
                </a:hlinkClick>
              </a:rPr>
              <a:t>United States of America Python Dictionary</a:t>
            </a:r>
            <a:r>
              <a:rPr lang="en" sz="1300">
                <a:solidFill>
                  <a:srgbClr val="1192E8"/>
                </a:solidFill>
              </a:rPr>
              <a:t> </a:t>
            </a:r>
            <a:r>
              <a:rPr lang="en" sz="1300"/>
              <a:t>with map function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Connected to PgAdmin via String Encoder engine and to_sql() function</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Join methodology: sequential left joins onto the Realtor.com data to evaluate the number of null values introduced (see SQL_Join_ML_Dataset.txt and SQL Joins Supplementary.txt in the repository)</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Tax, Cost of Living and Happiness index joins subset to Jan 2021 - July rows (8,600 rows)</a:t>
            </a:r>
            <a:endParaRPr sz="1300"/>
          </a:p>
        </p:txBody>
      </p:sp>
      <p:pic>
        <p:nvPicPr>
          <p:cNvPr id="109" name="Google Shape;109;p19"/>
          <p:cNvPicPr preferRelativeResize="0"/>
          <p:nvPr/>
        </p:nvPicPr>
        <p:blipFill>
          <a:blip r:embed="rId4">
            <a:alphaModFix/>
          </a:blip>
          <a:stretch>
            <a:fillRect/>
          </a:stretch>
        </p:blipFill>
        <p:spPr>
          <a:xfrm>
            <a:off x="3622750" y="1017725"/>
            <a:ext cx="5209548" cy="2649400"/>
          </a:xfrm>
          <a:prstGeom prst="rect">
            <a:avLst/>
          </a:prstGeom>
          <a:noFill/>
          <a:ln>
            <a:noFill/>
          </a:ln>
        </p:spPr>
      </p:pic>
      <p:pic>
        <p:nvPicPr>
          <p:cNvPr id="110" name="Google Shape;110;p19"/>
          <p:cNvPicPr preferRelativeResize="0"/>
          <p:nvPr/>
        </p:nvPicPr>
        <p:blipFill>
          <a:blip r:embed="rId5">
            <a:alphaModFix/>
          </a:blip>
          <a:stretch>
            <a:fillRect/>
          </a:stretch>
        </p:blipFill>
        <p:spPr>
          <a:xfrm>
            <a:off x="3622750" y="3933825"/>
            <a:ext cx="5209551" cy="821925"/>
          </a:xfrm>
          <a:prstGeom prst="rect">
            <a:avLst/>
          </a:prstGeom>
          <a:noFill/>
          <a:ln>
            <a:noFill/>
          </a:ln>
        </p:spPr>
      </p:pic>
      <p:sp>
        <p:nvSpPr>
          <p:cNvPr id="111" name="Google Shape;111;p19"/>
          <p:cNvSpPr/>
          <p:nvPr/>
        </p:nvSpPr>
        <p:spPr>
          <a:xfrm>
            <a:off x="4832150" y="4782325"/>
            <a:ext cx="4000200" cy="149400"/>
          </a:xfrm>
          <a:prstGeom prst="rect">
            <a:avLst/>
          </a:prstGeom>
          <a:solidFill>
            <a:srgbClr val="1192E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Secondary Joins </a:t>
            </a:r>
            <a:endParaRPr sz="11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0"/>
          <p:cNvPicPr preferRelativeResize="0"/>
          <p:nvPr/>
        </p:nvPicPr>
        <p:blipFill>
          <a:blip r:embed="rId3">
            <a:alphaModFix amt="52000"/>
          </a:blip>
          <a:stretch>
            <a:fillRect/>
          </a:stretch>
        </p:blipFill>
        <p:spPr>
          <a:xfrm>
            <a:off x="-436274" y="-522975"/>
            <a:ext cx="10016551" cy="6291651"/>
          </a:xfrm>
          <a:prstGeom prst="rect">
            <a:avLst/>
          </a:prstGeom>
          <a:noFill/>
          <a:ln>
            <a:noFill/>
          </a:ln>
        </p:spPr>
      </p:pic>
      <p:sp>
        <p:nvSpPr>
          <p:cNvPr id="117" name="Google Shape;117;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A4D56"/>
                </a:solidFill>
              </a:rPr>
              <a:t>Machine Learning Models</a:t>
            </a:r>
            <a:endParaRPr>
              <a:solidFill>
                <a:srgbClr val="FA4D56"/>
              </a:solidFill>
            </a:endParaRPr>
          </a:p>
        </p:txBody>
      </p:sp>
      <p:sp>
        <p:nvSpPr>
          <p:cNvPr id="118" name="Google Shape;118;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b="1" lang="en">
                <a:solidFill>
                  <a:schemeClr val="dk1"/>
                </a:solidFill>
              </a:rPr>
              <a:t>Unsupervised Clustering K-Means </a:t>
            </a:r>
            <a:br>
              <a:rPr b="1" lang="en">
                <a:solidFill>
                  <a:schemeClr val="dk1"/>
                </a:solidFill>
              </a:rPr>
            </a:br>
            <a:endParaRPr b="1">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Supervised Simple Linear Regression</a:t>
            </a:r>
            <a:endParaRPr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80"/>
              <a:t>Unsupervised Clustering K-Means Model: Model Explanation</a:t>
            </a:r>
            <a:endParaRPr sz="2180"/>
          </a:p>
        </p:txBody>
      </p:sp>
      <p:sp>
        <p:nvSpPr>
          <p:cNvPr id="124" name="Google Shape;124;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i="1" lang="en" sz="5427"/>
              <a:t>What: </a:t>
            </a:r>
            <a:endParaRPr i="1" sz="5427"/>
          </a:p>
          <a:p>
            <a:pPr indent="0" lvl="0" marL="0" rtl="0" algn="l">
              <a:lnSpc>
                <a:spcPct val="100000"/>
              </a:lnSpc>
              <a:spcBef>
                <a:spcPts val="0"/>
              </a:spcBef>
              <a:spcAft>
                <a:spcPts val="0"/>
              </a:spcAft>
              <a:buNone/>
            </a:pPr>
            <a:r>
              <a:t/>
            </a:r>
            <a:endParaRPr sz="5427"/>
          </a:p>
          <a:p>
            <a:pPr indent="-314758" lvl="0" marL="457200" rtl="0" algn="l">
              <a:lnSpc>
                <a:spcPct val="100000"/>
              </a:lnSpc>
              <a:spcBef>
                <a:spcPts val="0"/>
              </a:spcBef>
              <a:spcAft>
                <a:spcPts val="0"/>
              </a:spcAft>
              <a:buSzPct val="100000"/>
              <a:buChar char="●"/>
            </a:pPr>
            <a:r>
              <a:rPr lang="en" sz="5427"/>
              <a:t>Understand the real estate data</a:t>
            </a:r>
            <a:endParaRPr sz="5427"/>
          </a:p>
          <a:p>
            <a:pPr indent="0" lvl="0" marL="0" rtl="0" algn="l">
              <a:lnSpc>
                <a:spcPct val="100000"/>
              </a:lnSpc>
              <a:spcBef>
                <a:spcPts val="0"/>
              </a:spcBef>
              <a:spcAft>
                <a:spcPts val="0"/>
              </a:spcAft>
              <a:buNone/>
            </a:pPr>
            <a:r>
              <a:t/>
            </a:r>
            <a:endParaRPr i="1" sz="5427"/>
          </a:p>
          <a:p>
            <a:pPr indent="0" lvl="0" marL="0" rtl="0" algn="l">
              <a:lnSpc>
                <a:spcPct val="100000"/>
              </a:lnSpc>
              <a:spcBef>
                <a:spcPts val="0"/>
              </a:spcBef>
              <a:spcAft>
                <a:spcPts val="0"/>
              </a:spcAft>
              <a:buNone/>
            </a:pPr>
            <a:r>
              <a:rPr i="1" lang="en" sz="5427"/>
              <a:t>Why:</a:t>
            </a:r>
            <a:br>
              <a:rPr lang="en" sz="5427"/>
            </a:br>
            <a:endParaRPr i="1" sz="5427"/>
          </a:p>
          <a:p>
            <a:pPr indent="-314758" lvl="0" marL="457200" rtl="0" algn="l">
              <a:lnSpc>
                <a:spcPct val="100000"/>
              </a:lnSpc>
              <a:spcBef>
                <a:spcPts val="0"/>
              </a:spcBef>
              <a:spcAft>
                <a:spcPts val="0"/>
              </a:spcAft>
              <a:buSzPct val="100000"/>
              <a:buChar char="●"/>
            </a:pPr>
            <a:r>
              <a:rPr lang="en" sz="5427"/>
              <a:t>We have some features,  what we can we predict?</a:t>
            </a:r>
            <a:br>
              <a:rPr lang="en" sz="5427"/>
            </a:br>
            <a:endParaRPr sz="5427"/>
          </a:p>
          <a:p>
            <a:pPr indent="-314758" lvl="0" marL="457200" rtl="0" algn="l">
              <a:lnSpc>
                <a:spcPct val="100000"/>
              </a:lnSpc>
              <a:spcBef>
                <a:spcPts val="0"/>
              </a:spcBef>
              <a:spcAft>
                <a:spcPts val="0"/>
              </a:spcAft>
              <a:buSzPct val="100000"/>
              <a:buChar char="●"/>
            </a:pPr>
            <a:r>
              <a:rPr lang="en" sz="5427"/>
              <a:t>Identify patterns in the data</a:t>
            </a:r>
            <a:br>
              <a:rPr lang="en" sz="5427"/>
            </a:br>
            <a:endParaRPr sz="5427"/>
          </a:p>
          <a:p>
            <a:pPr indent="-314758" lvl="0" marL="457200" rtl="0" algn="l">
              <a:lnSpc>
                <a:spcPct val="100000"/>
              </a:lnSpc>
              <a:spcBef>
                <a:spcPts val="0"/>
              </a:spcBef>
              <a:spcAft>
                <a:spcPts val="0"/>
              </a:spcAft>
              <a:buSzPct val="100000"/>
              <a:buChar char="●"/>
            </a:pPr>
            <a:r>
              <a:rPr lang="en" sz="5427"/>
              <a:t>Find inefficiencies </a:t>
            </a:r>
            <a:endParaRPr sz="5427"/>
          </a:p>
          <a:p>
            <a:pPr indent="0" lvl="0" marL="0" rtl="0" algn="l">
              <a:lnSpc>
                <a:spcPct val="100000"/>
              </a:lnSpc>
              <a:spcBef>
                <a:spcPts val="0"/>
              </a:spcBef>
              <a:spcAft>
                <a:spcPts val="0"/>
              </a:spcAft>
              <a:buNone/>
            </a:pPr>
            <a:br>
              <a:rPr i="1" lang="en" sz="5427"/>
            </a:br>
            <a:r>
              <a:rPr i="1" lang="en" sz="5427"/>
              <a:t>How:</a:t>
            </a:r>
            <a:br>
              <a:rPr lang="en" sz="5427"/>
            </a:br>
            <a:endParaRPr sz="5427"/>
          </a:p>
          <a:p>
            <a:pPr indent="-314758" lvl="0" marL="457200" rtl="0" algn="l">
              <a:lnSpc>
                <a:spcPct val="100000"/>
              </a:lnSpc>
              <a:spcBef>
                <a:spcPts val="0"/>
              </a:spcBef>
              <a:spcAft>
                <a:spcPts val="0"/>
              </a:spcAft>
              <a:buSzPct val="100000"/>
              <a:buChar char="●"/>
            </a:pPr>
            <a:r>
              <a:rPr lang="en" sz="5427"/>
              <a:t>Clustering K-Means model</a:t>
            </a:r>
            <a:br>
              <a:rPr lang="en" sz="7027"/>
            </a:br>
            <a:endParaRPr i="1" sz="5827"/>
          </a:p>
          <a:p>
            <a:pPr indent="0" lvl="0" marL="0" rtl="0" algn="l">
              <a:lnSpc>
                <a:spcPct val="100000"/>
              </a:lnSpc>
              <a:spcBef>
                <a:spcPts val="0"/>
              </a:spcBef>
              <a:spcAft>
                <a:spcPts val="0"/>
              </a:spcAft>
              <a:buNone/>
            </a:pPr>
            <a:r>
              <a:t/>
            </a:r>
            <a:endParaRPr i="1" sz="7427"/>
          </a:p>
          <a:p>
            <a:pPr indent="0" lvl="0" marL="0" rtl="0" algn="l">
              <a:lnSpc>
                <a:spcPct val="100000"/>
              </a:lnSpc>
              <a:spcBef>
                <a:spcPts val="0"/>
              </a:spcBef>
              <a:spcAft>
                <a:spcPts val="0"/>
              </a:spcAft>
              <a:buNone/>
            </a:pPr>
            <a:r>
              <a:t/>
            </a:r>
            <a:endParaRPr i="1" sz="7427"/>
          </a:p>
          <a:p>
            <a:pPr indent="0" lvl="0" marL="0" rtl="0" algn="l">
              <a:lnSpc>
                <a:spcPct val="100000"/>
              </a:lnSpc>
              <a:spcBef>
                <a:spcPts val="0"/>
              </a:spcBef>
              <a:spcAft>
                <a:spcPts val="0"/>
              </a:spcAft>
              <a:buNone/>
            </a:pPr>
            <a:r>
              <a:t/>
            </a:r>
            <a:endParaRPr i="1" sz="7427"/>
          </a:p>
          <a:p>
            <a:pPr indent="0" lvl="0" marL="0" rtl="0" algn="l">
              <a:lnSpc>
                <a:spcPct val="100000"/>
              </a:lnSpc>
              <a:spcBef>
                <a:spcPts val="0"/>
              </a:spcBef>
              <a:spcAft>
                <a:spcPts val="0"/>
              </a:spcAft>
              <a:buNone/>
            </a:pPr>
            <a:r>
              <a:t/>
            </a:r>
            <a:endParaRPr i="1" sz="3731"/>
          </a:p>
          <a:p>
            <a:pPr indent="0" lvl="0" marL="0" rtl="0" algn="l">
              <a:lnSpc>
                <a:spcPct val="100000"/>
              </a:lnSpc>
              <a:spcBef>
                <a:spcPts val="0"/>
              </a:spcBef>
              <a:spcAft>
                <a:spcPts val="0"/>
              </a:spcAft>
              <a:buNone/>
            </a:pPr>
            <a:r>
              <a:t/>
            </a:r>
            <a:endParaRPr i="1" sz="3731"/>
          </a:p>
          <a:p>
            <a:pPr indent="0" lvl="0" marL="0" rtl="0" algn="l">
              <a:lnSpc>
                <a:spcPct val="100000"/>
              </a:lnSpc>
              <a:spcBef>
                <a:spcPts val="0"/>
              </a:spcBef>
              <a:spcAft>
                <a:spcPts val="0"/>
              </a:spcAft>
              <a:buNone/>
            </a:pPr>
            <a:r>
              <a:t/>
            </a:r>
            <a:endParaRPr sz="2100"/>
          </a:p>
          <a:p>
            <a:pPr indent="0" lvl="0" marL="0" rtl="0" algn="l">
              <a:lnSpc>
                <a:spcPct val="100000"/>
              </a:lnSpc>
              <a:spcBef>
                <a:spcPts val="0"/>
              </a:spcBef>
              <a:spcAft>
                <a:spcPts val="0"/>
              </a:spcAft>
              <a:buNone/>
            </a:pPr>
            <a:r>
              <a:t/>
            </a:r>
            <a:endParaRPr sz="2100"/>
          </a:p>
          <a:p>
            <a:pPr indent="0" lvl="0" marL="0" rtl="0" algn="l">
              <a:lnSpc>
                <a:spcPct val="100000"/>
              </a:lnSpc>
              <a:spcBef>
                <a:spcPts val="0"/>
              </a:spcBef>
              <a:spcAft>
                <a:spcPts val="0"/>
              </a:spcAft>
              <a:buNone/>
            </a:pPr>
            <a:r>
              <a:rPr lang="en" sz="2100"/>
              <a:t>	</a:t>
            </a:r>
            <a:endParaRPr sz="2100"/>
          </a:p>
          <a:p>
            <a:pPr indent="0" lvl="0" marL="0" rtl="0" algn="l">
              <a:lnSpc>
                <a:spcPct val="100000"/>
              </a:lnSpc>
              <a:spcBef>
                <a:spcPts val="0"/>
              </a:spcBef>
              <a:spcAft>
                <a:spcPts val="0"/>
              </a:spcAft>
              <a:buNone/>
            </a:pPr>
            <a:r>
              <a:t/>
            </a:r>
            <a:endParaRPr/>
          </a:p>
        </p:txBody>
      </p:sp>
      <p:sp>
        <p:nvSpPr>
          <p:cNvPr id="125" name="Google Shape;125;p21"/>
          <p:cNvSpPr txBox="1"/>
          <p:nvPr/>
        </p:nvSpPr>
        <p:spPr>
          <a:xfrm>
            <a:off x="6690250" y="1231475"/>
            <a:ext cx="2017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9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000000"/>
      </a:dk1>
      <a:lt1>
        <a:srgbClr val="FFFFFF"/>
      </a:lt1>
      <a:dk2>
        <a:srgbClr val="695D46"/>
      </a:dk2>
      <a:lt2>
        <a:srgbClr val="A56EFF"/>
      </a:lt2>
      <a:accent1>
        <a:srgbClr val="009D9A"/>
      </a:accent1>
      <a:accent2>
        <a:srgbClr val="A56EFF"/>
      </a:accent2>
      <a:accent3>
        <a:srgbClr val="002D9C"/>
      </a:accent3>
      <a:accent4>
        <a:srgbClr val="FF9800"/>
      </a:accent4>
      <a:accent5>
        <a:srgbClr val="009668"/>
      </a:accent5>
      <a:accent6>
        <a:srgbClr val="EEFF41"/>
      </a:accent6>
      <a:hlink>
        <a:srgbClr val="FA4D56"/>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