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6" r:id="rId9"/>
    <p:sldId id="267" r:id="rId10"/>
    <p:sldId id="263" r:id="rId11"/>
    <p:sldId id="268" r:id="rId12"/>
    <p:sldId id="264" r:id="rId13"/>
    <p:sldId id="269" r:id="rId14"/>
    <p:sldId id="265" r:id="rId15"/>
    <p:sldId id="270" r:id="rId16"/>
    <p:sldId id="271" r:id="rId17"/>
    <p:sldId id="273" r:id="rId18"/>
    <p:sldId id="274" r:id="rId19"/>
    <p:sldId id="272" r:id="rId20"/>
    <p:sldId id="277" r:id="rId21"/>
    <p:sldId id="275" r:id="rId22"/>
    <p:sldId id="280" r:id="rId23"/>
    <p:sldId id="278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357"/>
    <a:srgbClr val="87E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20"/>
    <p:restoredTop sz="94624"/>
  </p:normalViewPr>
  <p:slideViewPr>
    <p:cSldViewPr snapToGrid="0" snapToObjects="1">
      <p:cViewPr varScale="1">
        <p:scale>
          <a:sx n="33" d="100"/>
          <a:sy n="33" d="100"/>
        </p:scale>
        <p:origin x="224" y="1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260C-7254-2449-8909-5A3DC47E3F87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F4D19-A7BB-154F-87F1-7E3CB9F5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F4D19-A7BB-154F-87F1-7E3CB9F5A4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FF32-98F2-F247-B1EA-D607B7FB0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B27E8-2A54-F24D-889E-97FCC0503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AC9F-3780-8945-AA43-10113011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4FFB-0443-6148-97F4-AA782C6A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230E-B7CA-654A-A21D-6E53F7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5F9A-9ADF-7849-B9DF-42830191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A3916-2ADB-3F43-B322-DD3CBDE1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0F8C-C7FA-A644-934A-6880D755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BA15-C9FF-684E-9895-84B6E46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589-24B6-4A45-81F9-34A156D4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9A998-6E70-9B43-A035-A86D8019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2B292-5AE5-E442-8DCF-B9C314D00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CEC7-9670-9D43-A558-DD4596C0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7A28-9F18-5247-8949-3F3E3BB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19E9-570E-3642-B709-AAC9C9D6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979A-27EE-5D43-888B-27D3CC9E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0182-9DC6-F04E-B3B5-1B7BEAD2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E414-408C-A540-B463-C68CF97B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677E-49A4-6A44-BC8D-01947382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C42A-AA93-FD40-A683-5EC3B107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923-6FBD-5F4F-9281-33687A73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8B00A-B62E-4E47-AA06-9890E56D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4142-4520-3349-A20F-235ED5D5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D2A7-B524-D943-909E-D2E335E3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6542-05BE-F54B-A21C-AE1AD25C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2BCF-7B62-9449-BA81-8C50D33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B113-505C-DC45-9EEA-A911E2222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502DF-8E92-0242-9761-5511A3DA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3ECC-AA7C-ED4F-B959-F3F48E5A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CEE9-9BC3-424F-B627-7FAB2399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529F-2DA1-074C-94A1-566D68F2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325A-11E4-5E48-AA2F-F428213D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3BC5B-763E-F54A-B124-28D005DF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DF283-0B38-B140-BF07-99D0999E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04E0F-BDD8-A74B-917F-7BF866AB6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F3D8C-C59B-5445-8010-3F6E90926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93476-FE1B-F74D-A4AE-583077CB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057D4-5C81-7249-A882-4614D794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2B32A-2EE6-B14A-BE41-F6F0283B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1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A953-BA59-E849-81AA-37E1A1A6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3A7D-6CC0-BD47-B92F-FF511321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3EFFC-1337-CE46-A126-AE7110B1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7168-DD67-D045-B227-A3A71180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76A9F-A144-2A40-AD19-141FF58E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2C411-21F8-AB43-9FBB-C7193AE5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076-3652-4C45-807A-F31376DF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174-3ABA-E147-B2FD-8A4F5CD9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7A3D-6961-4049-8313-11C755D3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8195-9CC8-A544-8E25-DD59C4F19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BA0A-C19A-784B-8B2B-6981FCC4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4BD9-8A38-9240-852C-F49377A6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6388-D78E-D640-AFDA-C9A068DA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7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C933-F492-684B-8BE5-0295971D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3B598-F467-AA43-9D0E-5F0C9D3C2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FD064-33B6-D847-99C7-2AA638B7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8AD4-AFE1-EF46-A04E-49B8D461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C3861-414A-4D4E-88ED-9B9E4713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8FCC-EBC3-B54D-BA02-0514945E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8AF12-F458-294F-B26F-EF0600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0C7C2-D264-7143-852B-0A5E3D52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8CA0-C5EE-2249-989B-BD8CD0339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085E-2D44-174A-826C-CEDCFFBB9B2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6082-4EB1-BD4E-A30A-EB1DD3E94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1B15-ADF5-D449-ABEF-1E9164F2C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DD41-35A9-304C-8081-79639713A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FF72-1A06-894C-A921-6C4FE8719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DD185-D125-1E49-BCB3-C31F6401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880"/>
            <a:ext cx="8940800" cy="5036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136850-D8C0-0A42-A1EF-D411808D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867" y="5367867"/>
            <a:ext cx="7230533" cy="13546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4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The beginner’s guide to programming with JavaScript</a:t>
            </a:r>
          </a:p>
          <a:p>
            <a:r>
              <a:rPr lang="en-US" sz="1800" b="1" dirty="0">
                <a:latin typeface="Bookman Old Style" panose="02050604050505020204" pitchFamily="18" charset="0"/>
              </a:rPr>
              <a:t>Sarah Proctor</a:t>
            </a:r>
          </a:p>
          <a:p>
            <a:r>
              <a:rPr lang="en-US" sz="1800" dirty="0" err="1">
                <a:latin typeface="Bookman Old Style" panose="02050604050505020204" pitchFamily="18" charset="0"/>
              </a:rPr>
              <a:t>linkedin.com</a:t>
            </a:r>
            <a:r>
              <a:rPr lang="en-US" sz="1800" dirty="0">
                <a:latin typeface="Bookman Old Style" panose="02050604050505020204" pitchFamily="18" charset="0"/>
              </a:rPr>
              <a:t>/in/</a:t>
            </a:r>
            <a:r>
              <a:rPr lang="en-US" sz="1800" dirty="0" err="1">
                <a:latin typeface="Bookman Old Style" panose="02050604050505020204" pitchFamily="18" charset="0"/>
              </a:rPr>
              <a:t>sarah</a:t>
            </a:r>
            <a:r>
              <a:rPr lang="en-US" sz="1800" dirty="0">
                <a:latin typeface="Bookman Old Style" panose="02050604050505020204" pitchFamily="18" charset="0"/>
              </a:rPr>
              <a:t>-proctor-</a:t>
            </a:r>
            <a:r>
              <a:rPr lang="en-US" sz="1800" dirty="0" err="1">
                <a:latin typeface="Bookman Old Style" panose="02050604050505020204" pitchFamily="18" charset="0"/>
              </a:rPr>
              <a:t>sd</a:t>
            </a:r>
            <a:r>
              <a:rPr lang="en-US" sz="1800" dirty="0">
                <a:latin typeface="Bookman Old Style" panose="020506040505050202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97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B768-8BEB-1D46-AB6F-1F24B10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862F-EA35-F449-A782-40FF1524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Cascading Style Sheets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The language that makes things pretty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The skin or the adjectives of a page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Must have HTML to have CSS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CSS uses selector tags to modify elements of HTML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CSS code lives in a separate file and links to the HTML as a style sheet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9236D-C975-C046-B3E8-18F2A39A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0C13E-D62E-3B45-9B1A-62992124E254}"/>
              </a:ext>
            </a:extLst>
          </p:cNvPr>
          <p:cNvSpPr txBox="1"/>
          <p:nvPr/>
        </p:nvSpPr>
        <p:spPr>
          <a:xfrm>
            <a:off x="2082800" y="4791603"/>
            <a:ext cx="60960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h1 {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  color: blue;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  font-size: 30px;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  font-weight: bold;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5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32C7-14C9-1040-80E3-C363A3A54D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Coding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6A97-E8E0-594C-9584-EA26A827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7274"/>
            <a:ext cx="5574956" cy="43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Color 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	color: blue;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	color: #6495ED;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	text-shadow: 3px 3px black;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Border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	border-style: solid;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	border-color: #00cdff;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	border-top: none;</a:t>
            </a:r>
          </a:p>
          <a:p>
            <a:pPr marL="0" indent="0">
              <a:buNone/>
            </a:pPr>
            <a:r>
              <a:rPr lang="en-US" sz="2500" dirty="0">
                <a:latin typeface="Bookman Old Style" panose="02050604050505020204" pitchFamily="18" charset="0"/>
              </a:rPr>
              <a:t>	border-radius: 25px;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4A167-BCA9-8949-8E47-C7520454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D581B-840B-1844-ACC0-E394ECF9A212}"/>
              </a:ext>
            </a:extLst>
          </p:cNvPr>
          <p:cNvSpPr txBox="1"/>
          <p:nvPr/>
        </p:nvSpPr>
        <p:spPr>
          <a:xfrm>
            <a:off x="6696223" y="1927274"/>
            <a:ext cx="4657578" cy="435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ookman Old Style" panose="02050604050505020204" pitchFamily="18" charset="0"/>
              </a:rPr>
              <a:t>Text positions</a:t>
            </a:r>
          </a:p>
          <a:p>
            <a:r>
              <a:rPr lang="en-US" sz="2500" dirty="0">
                <a:latin typeface="Bookman Old Style" panose="02050604050505020204" pitchFamily="18" charset="0"/>
              </a:rPr>
              <a:t>	text-align: center;</a:t>
            </a:r>
          </a:p>
          <a:p>
            <a:r>
              <a:rPr lang="en-US" sz="2500" dirty="0">
                <a:latin typeface="Bookman Old Style" panose="02050604050505020204" pitchFamily="18" charset="0"/>
              </a:rPr>
              <a:t>	text-align: right;</a:t>
            </a:r>
          </a:p>
          <a:p>
            <a:endParaRPr lang="en-US" sz="2500" dirty="0">
              <a:latin typeface="Bookman Old Style" panose="02050604050505020204" pitchFamily="18" charset="0"/>
            </a:endParaRPr>
          </a:p>
          <a:p>
            <a:r>
              <a:rPr lang="en-US" sz="2500" dirty="0">
                <a:latin typeface="Bookman Old Style" panose="02050604050505020204" pitchFamily="18" charset="0"/>
              </a:rPr>
              <a:t>Font</a:t>
            </a:r>
          </a:p>
          <a:p>
            <a:r>
              <a:rPr lang="en-US" sz="2500" dirty="0">
                <a:latin typeface="Bookman Old Style" panose="02050604050505020204" pitchFamily="18" charset="0"/>
              </a:rPr>
              <a:t>	font-style: italic;</a:t>
            </a:r>
          </a:p>
          <a:p>
            <a:r>
              <a:rPr lang="en-US" sz="2500" dirty="0">
                <a:latin typeface="Bookman Old Style" panose="02050604050505020204" pitchFamily="18" charset="0"/>
              </a:rPr>
              <a:t>	font-size: 30px;</a:t>
            </a:r>
          </a:p>
          <a:p>
            <a:r>
              <a:rPr lang="en-US" sz="2500" dirty="0">
                <a:latin typeface="Bookman Old Style" panose="02050604050505020204" pitchFamily="18" charset="0"/>
              </a:rPr>
              <a:t>	font-family: Helvetica;</a:t>
            </a:r>
          </a:p>
          <a:p>
            <a:endParaRPr lang="en-US" sz="2500" dirty="0">
              <a:latin typeface="Bookman Old Style" panose="02050604050505020204" pitchFamily="18" charset="0"/>
            </a:endParaRPr>
          </a:p>
          <a:p>
            <a:r>
              <a:rPr lang="en-US" sz="2600" dirty="0">
                <a:latin typeface="Bookman Old Style" panose="02050604050505020204" pitchFamily="18" charset="0"/>
              </a:rPr>
              <a:t>:hover</a:t>
            </a:r>
          </a:p>
          <a:p>
            <a:r>
              <a:rPr lang="en-US" sz="2600" dirty="0">
                <a:latin typeface="Bookman Old Style" panose="02050604050505020204" pitchFamily="18" charset="0"/>
              </a:rPr>
              <a:t>	color: pink;</a:t>
            </a:r>
          </a:p>
        </p:txBody>
      </p:sp>
    </p:spTree>
    <p:extLst>
      <p:ext uri="{BB962C8B-B14F-4D97-AF65-F5344CB8AC3E}">
        <p14:creationId xmlns:p14="http://schemas.microsoft.com/office/powerpoint/2010/main" val="171595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7B92-F610-3F48-93AF-E9220C69A9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645F-E153-3E45-A9B5-2831B72A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332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JavaScript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A dynamic language, where the action lives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The muscle or the verbs of a page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JS also lives in a separate file and links to the HTML via a &lt;script&gt;&lt;/script&gt; tag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JS is a very powerful and versatile language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Naming convention is camelCase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46F51-8AB2-7742-AF2A-C29DF2AE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29E38-D406-D14F-B602-03C88457B3E3}"/>
              </a:ext>
            </a:extLst>
          </p:cNvPr>
          <p:cNvSpPr txBox="1"/>
          <p:nvPr/>
        </p:nvSpPr>
        <p:spPr>
          <a:xfrm>
            <a:off x="2293034" y="5120641"/>
            <a:ext cx="66477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firstName</a:t>
            </a:r>
            <a:r>
              <a:rPr lang="en-US" dirty="0">
                <a:latin typeface="Bookman Old Style" panose="02050604050505020204" pitchFamily="18" charset="0"/>
              </a:rPr>
              <a:t> = “Sarah”</a:t>
            </a:r>
          </a:p>
          <a:p>
            <a:r>
              <a:rPr lang="en-US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lastName</a:t>
            </a:r>
            <a:r>
              <a:rPr lang="en-US" dirty="0">
                <a:latin typeface="Bookman Old Style" panose="02050604050505020204" pitchFamily="18" charset="0"/>
              </a:rPr>
              <a:t> = “Proctor”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alert("Hello" + </a:t>
            </a:r>
            <a:r>
              <a:rPr lang="en-US" dirty="0" err="1">
                <a:latin typeface="Bookman Old Style" panose="02050604050505020204" pitchFamily="18" charset="0"/>
              </a:rPr>
              <a:t>firstName</a:t>
            </a:r>
            <a:r>
              <a:rPr lang="en-US" dirty="0">
                <a:latin typeface="Bookman Old Style" panose="02050604050505020204" pitchFamily="18" charset="0"/>
              </a:rPr>
              <a:t>  + " " + </a:t>
            </a:r>
            <a:r>
              <a:rPr lang="en-US" dirty="0" err="1">
                <a:latin typeface="Bookman Old Style" panose="02050604050505020204" pitchFamily="18" charset="0"/>
              </a:rPr>
              <a:t>lastName</a:t>
            </a:r>
            <a:r>
              <a:rPr lang="en-US" dirty="0">
                <a:latin typeface="Bookman Old Style" panose="02050604050505020204" pitchFamily="18" charset="0"/>
              </a:rPr>
              <a:t> + "!")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3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C7CB-384E-3942-92AD-667C924E96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F6FF-8D89-9749-8C38-1D93D318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31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Data Types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Numbers – integers, floats</a:t>
            </a:r>
          </a:p>
          <a:p>
            <a:pPr marL="914400" lvl="2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3, 5.9, -7, 127, 73.9, 0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Strings – anything stored in quotation marks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sz="2200" dirty="0">
                <a:latin typeface="Bookman Old Style" panose="02050604050505020204" pitchFamily="18" charset="0"/>
              </a:rPr>
              <a:t>“Hello!”    “Today’s date is 1/9/2019.”     “6 + 4”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Boolean – true or false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sz="2200" dirty="0">
                <a:latin typeface="Bookman Old Style" panose="02050604050505020204" pitchFamily="18" charset="0"/>
              </a:rPr>
              <a:t>true/false are not strings, they equate to the value of true or false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Null – equal to nothing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Undefined – a variable that has not been assigned a value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Symbol – unique and immutable identifier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1EC98-0204-9E4A-97BB-8C1FFE83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4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What does JavaScript do?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Math       +, -, *, /, %, **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Concatenation    “Hello ” + “Sarah”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>
                <a:latin typeface="Bookman Old Style" panose="02050604050505020204" pitchFamily="18" charset="0"/>
              </a:rPr>
              <a:t>	Relations     </a:t>
            </a:r>
            <a:r>
              <a:rPr lang="en-US" sz="2600" dirty="0">
                <a:latin typeface="Bookman Old Style" panose="02050604050505020204" pitchFamily="18" charset="0"/>
              </a:rPr>
              <a:t>&lt;, &gt;, &lt;=, &gt;=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Comparisons ==    ===    &amp;&amp;    ||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Negate	!=   !true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5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208B-009D-634C-981F-6466B45E7DE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6AFA-830B-2147-BD1B-CC109BD5FB4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Dev Tools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Inspect element</a:t>
            </a:r>
          </a:p>
          <a:p>
            <a:pPr lvl="2"/>
            <a:r>
              <a:rPr lang="en-US" dirty="0">
                <a:latin typeface="Bookman Old Style" panose="02050604050505020204" pitchFamily="18" charset="0"/>
              </a:rPr>
              <a:t>Control/click on any page in a Chrome browser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View page source</a:t>
            </a:r>
          </a:p>
          <a:p>
            <a:pPr lvl="2"/>
            <a:r>
              <a:rPr lang="en-US" dirty="0">
                <a:latin typeface="Bookman Old Style" panose="02050604050505020204" pitchFamily="18" charset="0"/>
              </a:rPr>
              <a:t>Will open a new tab with the code for the page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Can inspect any page</a:t>
            </a:r>
          </a:p>
          <a:p>
            <a:pPr lvl="2"/>
            <a:r>
              <a:rPr lang="en-US" dirty="0">
                <a:latin typeface="Bookman Old Style" panose="02050604050505020204" pitchFamily="18" charset="0"/>
              </a:rPr>
              <a:t>View styling and make non-savable edits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In the console tab we can run JavaScript by using the functionality of the browser</a:t>
            </a:r>
          </a:p>
          <a:p>
            <a:pPr lvl="2"/>
            <a:r>
              <a:rPr lang="en-US" dirty="0">
                <a:latin typeface="Bookman Old Style" panose="02050604050505020204" pitchFamily="18" charset="0"/>
              </a:rPr>
              <a:t>It doesn’t change the webpage or save any code</a:t>
            </a:r>
          </a:p>
          <a:p>
            <a:pPr lvl="2"/>
            <a:r>
              <a:rPr lang="en-US" dirty="0">
                <a:latin typeface="Bookman Old Style" panose="02050604050505020204" pitchFamily="18" charset="0"/>
              </a:rPr>
              <a:t>Useful for testing small snippets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3121C-CDF4-1144-846D-ADC31ABD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Basics - </a:t>
            </a:r>
            <a:r>
              <a:rPr lang="en-US" b="1" dirty="0" err="1"/>
              <a:t>var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Variables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A placeholder for larger amounts of information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Variables need a declaration and an assignment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Use the keyword </a:t>
            </a:r>
            <a:r>
              <a:rPr lang="en-US" b="1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to declare a variable and </a:t>
            </a:r>
            <a:r>
              <a:rPr lang="en-US" b="1" dirty="0">
                <a:latin typeface="Bookman Old Style" panose="02050604050505020204" pitchFamily="18" charset="0"/>
              </a:rPr>
              <a:t>=</a:t>
            </a:r>
            <a:r>
              <a:rPr lang="en-US" dirty="0">
                <a:latin typeface="Bookman Old Style" panose="02050604050505020204" pitchFamily="18" charset="0"/>
              </a:rPr>
              <a:t> to assign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Can be named almost anything, with the exception of reserved words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x = 5 + 6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y = 8 + 132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userName</a:t>
            </a:r>
            <a:r>
              <a:rPr lang="en-US" dirty="0">
                <a:latin typeface="Bookman Old Style" panose="02050604050505020204" pitchFamily="18" charset="0"/>
              </a:rPr>
              <a:t> = “Sarah”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lightsOn</a:t>
            </a:r>
            <a:r>
              <a:rPr lang="en-US" dirty="0">
                <a:latin typeface="Bookman Old Style" panose="02050604050505020204" pitchFamily="18" charset="0"/>
              </a:rPr>
              <a:t> = true</a:t>
            </a:r>
          </a:p>
          <a:p>
            <a:pPr marL="457200" lvl="1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Create a new variable using existing variables: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dirty="0" err="1">
                <a:latin typeface="Bookman Old Style" panose="02050604050505020204" pitchFamily="18" charset="0"/>
              </a:rPr>
              <a:t>var</a:t>
            </a:r>
            <a:r>
              <a:rPr lang="en-US" dirty="0">
                <a:latin typeface="Bookman Old Style" panose="02050604050505020204" pitchFamily="18" charset="0"/>
              </a:rPr>
              <a:t> z = x + y		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92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Functions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Pieces of reusable logic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The ability to write one piece of code and reuse it throughout the program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Functions are declared (just like variables) then invoked using ()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The instruction for the action the function should perform are enclosed in {}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The convention for writing functions looks similar to CSS for the placement of the {}</a:t>
            </a:r>
          </a:p>
          <a:p>
            <a:pPr marL="457200" lvl="1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function </a:t>
            </a:r>
            <a:r>
              <a:rPr lang="en-US" sz="2200" dirty="0" err="1">
                <a:latin typeface="Bookman Old Style" panose="02050604050505020204" pitchFamily="18" charset="0"/>
              </a:rPr>
              <a:t>greetSarah</a:t>
            </a:r>
            <a:r>
              <a:rPr lang="en-US" sz="2200" dirty="0">
                <a:latin typeface="Bookman Old Style" panose="02050604050505020204" pitchFamily="18" charset="0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	return “Hello, Sarah!”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8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Functions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Placing a value inside the () is called giving the function an argument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Arguments are values that act as placeholders to create dynamic and reusable code</a:t>
            </a:r>
          </a:p>
          <a:p>
            <a:pPr marL="457200" lvl="1" indent="0">
              <a:buNone/>
            </a:pPr>
            <a:endParaRPr lang="en-US" sz="600" dirty="0"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function </a:t>
            </a:r>
            <a:r>
              <a:rPr lang="en-US" dirty="0" err="1">
                <a:latin typeface="Bookman Old Style" panose="02050604050505020204" pitchFamily="18" charset="0"/>
              </a:rPr>
              <a:t>greetPerson</a:t>
            </a:r>
            <a:r>
              <a:rPr lang="en-US" dirty="0">
                <a:latin typeface="Bookman Old Style" panose="02050604050505020204" pitchFamily="18" charset="0"/>
              </a:rPr>
              <a:t>(name) {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	return “Hello ” + name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   }</a:t>
            </a:r>
          </a:p>
          <a:p>
            <a:pPr marL="457200" lvl="1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	</a:t>
            </a:r>
            <a:r>
              <a:rPr lang="en-US" dirty="0" err="1">
                <a:latin typeface="Bookman Old Style" panose="02050604050505020204" pitchFamily="18" charset="0"/>
              </a:rPr>
              <a:t>greetPerson</a:t>
            </a:r>
            <a:r>
              <a:rPr lang="en-US" dirty="0">
                <a:latin typeface="Bookman Old Style" panose="02050604050505020204" pitchFamily="18" charset="0"/>
              </a:rPr>
              <a:t>(“Sarah”)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When the function is called (invoked) whatever value is in the () replaces every instance of that placeholder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String properties</a:t>
            </a: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Use dot notation to identify aspects of the string</a:t>
            </a: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.length – returns the number of characters in the string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String methods</a:t>
            </a: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A method invokes an action on the string</a:t>
            </a: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.</a:t>
            </a:r>
            <a:r>
              <a:rPr lang="en-US" sz="2600" dirty="0" err="1">
                <a:latin typeface="Bookman Old Style" panose="02050604050505020204" pitchFamily="18" charset="0"/>
              </a:rPr>
              <a:t>toUpperCase</a:t>
            </a:r>
            <a:r>
              <a:rPr lang="en-US" sz="2600" dirty="0">
                <a:latin typeface="Bookman Old Style" panose="02050604050505020204" pitchFamily="18" charset="0"/>
              </a:rPr>
              <a:t>()		.</a:t>
            </a:r>
            <a:r>
              <a:rPr lang="en-US" sz="2600" dirty="0" err="1">
                <a:latin typeface="Bookman Old Style" panose="02050604050505020204" pitchFamily="18" charset="0"/>
              </a:rPr>
              <a:t>toLowerCase</a:t>
            </a:r>
            <a:r>
              <a:rPr lang="en-US" sz="2600" dirty="0">
                <a:latin typeface="Bookman Old Style" panose="020506040505050202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.</a:t>
            </a:r>
            <a:r>
              <a:rPr lang="en-US" sz="2600" dirty="0" err="1">
                <a:latin typeface="Bookman Old Style" panose="02050604050505020204" pitchFamily="18" charset="0"/>
              </a:rPr>
              <a:t>concat</a:t>
            </a:r>
            <a:r>
              <a:rPr lang="en-US" sz="2600" dirty="0">
                <a:latin typeface="Bookman Old Style" panose="02050604050505020204" pitchFamily="18" charset="0"/>
              </a:rPr>
              <a:t>()			.repeat()</a:t>
            </a:r>
          </a:p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	.</a:t>
            </a:r>
            <a:r>
              <a:rPr lang="en-US" sz="2600" dirty="0" err="1">
                <a:latin typeface="Bookman Old Style" panose="02050604050505020204" pitchFamily="18" charset="0"/>
              </a:rPr>
              <a:t>endsWith</a:t>
            </a:r>
            <a:r>
              <a:rPr lang="en-US" sz="2600" dirty="0">
                <a:latin typeface="Bookman Old Style" panose="02050604050505020204" pitchFamily="18" charset="0"/>
              </a:rPr>
              <a:t>()			.replace()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1EE427-1E96-2549-B856-89868916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64B58-2970-D64A-8446-1294960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What exactly are we doing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BCD88-876A-164D-ACF9-437FC0165190}"/>
              </a:ext>
            </a:extLst>
          </p:cNvPr>
          <p:cNvSpPr txBox="1"/>
          <p:nvPr/>
        </p:nvSpPr>
        <p:spPr>
          <a:xfrm>
            <a:off x="6536266" y="2150532"/>
            <a:ext cx="4538134" cy="2590801"/>
          </a:xfrm>
          <a:prstGeom prst="rect">
            <a:avLst/>
          </a:prstGeom>
          <a:solidFill>
            <a:schemeClr val="bg1"/>
          </a:solidFill>
          <a:ln>
            <a:solidFill>
              <a:srgbClr val="73C357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Software</a:t>
            </a:r>
          </a:p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the set of instructions your computer reads to perform an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9DF30-1C49-054D-A595-0F94486DCF5F}"/>
              </a:ext>
            </a:extLst>
          </p:cNvPr>
          <p:cNvSpPr txBox="1"/>
          <p:nvPr/>
        </p:nvSpPr>
        <p:spPr>
          <a:xfrm>
            <a:off x="1032933" y="2184397"/>
            <a:ext cx="4851400" cy="2590801"/>
          </a:xfrm>
          <a:prstGeom prst="rect">
            <a:avLst/>
          </a:prstGeom>
          <a:solidFill>
            <a:schemeClr val="bg1"/>
          </a:solidFill>
          <a:ln>
            <a:solidFill>
              <a:srgbClr val="73C357"/>
            </a:solidFill>
          </a:ln>
        </p:spPr>
        <p:txBody>
          <a:bodyPr wrap="square" rtlCol="0">
            <a:normAutofit/>
          </a:bodyPr>
          <a:lstStyle/>
          <a:p>
            <a:pPr algn="ctr"/>
            <a:r>
              <a:rPr lang="en-US" sz="3200" b="1" dirty="0">
                <a:latin typeface="Bookman Old Style" panose="02050604050505020204" pitchFamily="18" charset="0"/>
              </a:rPr>
              <a:t>Computer Programming</a:t>
            </a:r>
          </a:p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or coding, is the process of writing software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F6FA5-16EF-9147-AD22-5A9D2C2F20B1}"/>
              </a:ext>
            </a:extLst>
          </p:cNvPr>
          <p:cNvSpPr txBox="1"/>
          <p:nvPr/>
        </p:nvSpPr>
        <p:spPr>
          <a:xfrm>
            <a:off x="1337733" y="5201177"/>
            <a:ext cx="9516533" cy="1077218"/>
          </a:xfrm>
          <a:prstGeom prst="rect">
            <a:avLst/>
          </a:prstGeom>
          <a:solidFill>
            <a:schemeClr val="bg1"/>
          </a:solidFill>
          <a:ln>
            <a:solidFill>
              <a:srgbClr val="73C35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We use languages written by other people to make our own specific set of instructions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F3A8F-2669-5949-BBD8-54F0DFFA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5C01-0A74-2D45-A723-833383B917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Display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4373-911D-DE4F-A72D-9F62C8DB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890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Alert()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JS method that interact with the user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Use the functionality of the browser to display code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Prompt()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Displays a field for a user to enter a response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Save the response as a variable for future use</a:t>
            </a:r>
          </a:p>
          <a:p>
            <a:pPr marL="914400" lvl="2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alert(“Hello!”)</a:t>
            </a:r>
          </a:p>
          <a:p>
            <a:pPr marL="914400" lvl="2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prompt(“Enter your name</a:t>
            </a:r>
            <a:r>
              <a:rPr lang="en-US" sz="2200" dirty="0">
                <a:latin typeface="Bookman Old Style" panose="02050604050505020204" pitchFamily="18" charset="0"/>
                <a:sym typeface="Wingdings" pitchFamily="2" charset="2"/>
              </a:rPr>
              <a:t>:”)</a:t>
            </a:r>
          </a:p>
          <a:p>
            <a:pPr marL="914400" lvl="2" indent="0">
              <a:buNone/>
            </a:pPr>
            <a:endParaRPr lang="en-US" sz="1000" dirty="0">
              <a:latin typeface="Bookman Old Style" panose="02050604050505020204" pitchFamily="18" charset="0"/>
              <a:sym typeface="Wingdings" pitchFamily="2" charset="2"/>
            </a:endParaRPr>
          </a:p>
          <a:p>
            <a:pPr marL="914400" lvl="2" indent="0">
              <a:buNone/>
            </a:pPr>
            <a:r>
              <a:rPr lang="en-US" sz="2200" dirty="0">
                <a:latin typeface="Bookman Old Style" panose="02050604050505020204" pitchFamily="18" charset="0"/>
                <a:sym typeface="Wingdings" pitchFamily="2" charset="2"/>
              </a:rPr>
              <a:t>	</a:t>
            </a:r>
            <a:r>
              <a:rPr lang="en-US" sz="2200" dirty="0" err="1">
                <a:latin typeface="Bookman Old Style" panose="02050604050505020204" pitchFamily="18" charset="0"/>
                <a:sym typeface="Wingdings" pitchFamily="2" charset="2"/>
              </a:rPr>
              <a:t>var</a:t>
            </a:r>
            <a:r>
              <a:rPr lang="en-US" sz="2200" dirty="0">
                <a:latin typeface="Bookman Old Style" panose="02050604050505020204" pitchFamily="18" charset="0"/>
                <a:sym typeface="Wingdings" pitchFamily="2" charset="2"/>
              </a:rPr>
              <a:t> username = prompt(“Enter your name:”)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864F9-F873-C746-9F90-6D9283DC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8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If/Else Statements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Utilizes a series of code blocks that will be executed if/when the conditions are met</a:t>
            </a:r>
          </a:p>
          <a:p>
            <a:pPr lvl="1"/>
            <a:r>
              <a:rPr lang="en-US" sz="2200" dirty="0">
                <a:latin typeface="Bookman Old Style" panose="02050604050505020204" pitchFamily="18" charset="0"/>
              </a:rPr>
              <a:t>If the first condition is met, JavaScript will not execute anything else</a:t>
            </a:r>
          </a:p>
          <a:p>
            <a:pPr lvl="1"/>
            <a:endParaRPr lang="en-US" sz="2200" dirty="0"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</a:t>
            </a:r>
            <a:r>
              <a:rPr lang="en-US" sz="2200" dirty="0" err="1">
                <a:latin typeface="Bookman Old Style" panose="02050604050505020204" pitchFamily="18" charset="0"/>
              </a:rPr>
              <a:t>var</a:t>
            </a:r>
            <a:r>
              <a:rPr lang="en-US" sz="2200" dirty="0">
                <a:latin typeface="Bookman Old Style" panose="02050604050505020204" pitchFamily="18" charset="0"/>
              </a:rPr>
              <a:t> name = prompt(“What is your name?”)		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if (name === “Joe”) {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	alert(“Hello, Joe!”)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} else {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	alert( “Hi ” + “!”)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}</a:t>
            </a:r>
          </a:p>
          <a:p>
            <a:pPr marL="457200" lvl="1" indent="0">
              <a:buNone/>
            </a:pPr>
            <a:r>
              <a:rPr lang="en-US" sz="2200" dirty="0">
                <a:latin typeface="Bookman Old Style" panose="02050604050505020204" pitchFamily="18" charset="0"/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9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Link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Bookman Old Style" panose="02050604050505020204" pitchFamily="18" charset="0"/>
              </a:rPr>
              <a:t>document.getElementById</a:t>
            </a:r>
            <a:r>
              <a:rPr lang="en-US" dirty="0">
                <a:latin typeface="Bookman Old Style" panose="02050604050505020204" pitchFamily="18" charset="0"/>
              </a:rPr>
              <a:t>()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Used to add JavaScript functionality to HTML elements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Add a unique tag to the HTML element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Set a JavaScript function in HTML</a:t>
            </a:r>
          </a:p>
          <a:p>
            <a:pPr lvl="2"/>
            <a:r>
              <a:rPr lang="en-US" dirty="0">
                <a:latin typeface="Bookman Old Style" panose="02050604050505020204" pitchFamily="18" charset="0"/>
              </a:rPr>
              <a:t>Onclick is a JavaScript event</a:t>
            </a:r>
          </a:p>
          <a:p>
            <a:pPr lvl="2"/>
            <a:r>
              <a:rPr lang="en-US" dirty="0">
                <a:latin typeface="Bookman Old Style" panose="02050604050505020204" pitchFamily="18" charset="0"/>
              </a:rPr>
              <a:t>JavaScript is listening for the event to take place and trigger the function</a:t>
            </a:r>
          </a:p>
          <a:p>
            <a:pPr marL="914400" lvl="2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&lt;p id=“paragraph” </a:t>
            </a:r>
            <a:r>
              <a:rPr lang="en-US" dirty="0" err="1">
                <a:latin typeface="Bookman Old Style" panose="02050604050505020204" pitchFamily="18" charset="0"/>
              </a:rPr>
              <a:t>onlick</a:t>
            </a:r>
            <a:r>
              <a:rPr lang="en-US" dirty="0">
                <a:latin typeface="Bookman Old Style" panose="02050604050505020204" pitchFamily="18" charset="0"/>
              </a:rPr>
              <a:t> “action()”&gt; Text &lt;/p&gt;</a:t>
            </a:r>
          </a:p>
          <a:p>
            <a:pPr marL="914400" lvl="2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function action() {</a:t>
            </a: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  <a:r>
              <a:rPr lang="en-US" dirty="0" err="1">
                <a:latin typeface="Bookman Old Style" panose="02050604050505020204" pitchFamily="18" charset="0"/>
              </a:rPr>
              <a:t>document.getElementById</a:t>
            </a:r>
            <a:r>
              <a:rPr lang="en-US" dirty="0">
                <a:latin typeface="Bookman Old Style" panose="02050604050505020204" pitchFamily="18" charset="0"/>
              </a:rPr>
              <a:t>(“paragraph”).</a:t>
            </a:r>
            <a:r>
              <a:rPr lang="en-US" dirty="0" err="1">
                <a:latin typeface="Bookman Old Style" panose="02050604050505020204" pitchFamily="18" charset="0"/>
              </a:rPr>
              <a:t>innerHTML</a:t>
            </a:r>
            <a:r>
              <a:rPr lang="en-US" dirty="0">
                <a:latin typeface="Bookman Old Style" panose="02050604050505020204" pitchFamily="18" charset="0"/>
              </a:rPr>
              <a:t> = “New Text”</a:t>
            </a:r>
          </a:p>
          <a:p>
            <a:pPr marL="914400" lvl="2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5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JS 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Try these:</a:t>
            </a:r>
          </a:p>
          <a:p>
            <a:r>
              <a:rPr lang="en-US" sz="2600" dirty="0">
                <a:latin typeface="Bookman Old Style" panose="02050604050505020204" pitchFamily="18" charset="0"/>
              </a:rPr>
              <a:t>Ask the user to enter their favorite food, find the number of characters and multiply it by 7</a:t>
            </a:r>
          </a:p>
          <a:p>
            <a:r>
              <a:rPr lang="en-US" sz="2600" dirty="0">
                <a:latin typeface="Bookman Old Style" panose="02050604050505020204" pitchFamily="18" charset="0"/>
              </a:rPr>
              <a:t>Ask the user for their favorite number, save the number as a variable and determine if the number is odd or even</a:t>
            </a:r>
          </a:p>
          <a:p>
            <a:pPr marL="0" indent="0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endParaRPr lang="en-US" sz="2600" dirty="0">
              <a:latin typeface="Bookman Old Style" panose="02050604050505020204" pitchFamily="18" charset="0"/>
            </a:endParaRPr>
          </a:p>
          <a:p>
            <a:endParaRPr lang="en-US" sz="26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endParaRPr lang="en-US" sz="2600" dirty="0">
              <a:latin typeface="Bookman Old Style" panose="02050604050505020204" pitchFamily="18" charset="0"/>
            </a:endParaRPr>
          </a:p>
          <a:p>
            <a:endParaRPr lang="en-US" sz="26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FC9-386C-7442-B32D-908F1FB7D9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6817-200D-6C45-AFD8-EBCE5238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7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For more information check out:</a:t>
            </a:r>
          </a:p>
          <a:p>
            <a:pPr marL="0" indent="0" algn="ctr">
              <a:buNone/>
            </a:pPr>
            <a:r>
              <a:rPr lang="en-US" sz="2600" dirty="0" err="1">
                <a:latin typeface="Bookman Old Style" panose="02050604050505020204" pitchFamily="18" charset="0"/>
              </a:rPr>
              <a:t>learnacademy.org</a:t>
            </a:r>
            <a:endParaRPr lang="en-US" sz="2600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Bookman Old Style" panose="02050604050505020204" pitchFamily="18" charset="0"/>
              </a:rPr>
              <a:t>Jumpstart @ Learn</a:t>
            </a:r>
          </a:p>
          <a:p>
            <a:pPr marL="0" indent="0" algn="ctr">
              <a:buNone/>
            </a:pPr>
            <a:endParaRPr lang="en-US" sz="2600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US" sz="2600" b="1" dirty="0">
                <a:latin typeface="Bookman Old Style" panose="02050604050505020204" pitchFamily="18" charset="0"/>
              </a:rPr>
              <a:t>Sarah Proctor</a:t>
            </a:r>
          </a:p>
          <a:p>
            <a:pPr marL="0" indent="0" algn="ctr">
              <a:buNone/>
            </a:pPr>
            <a:r>
              <a:rPr lang="en-US" dirty="0" err="1">
                <a:latin typeface="Bookman Old Style" panose="02050604050505020204" pitchFamily="18" charset="0"/>
              </a:rPr>
              <a:t>linkedin.com</a:t>
            </a:r>
            <a:r>
              <a:rPr lang="en-US" dirty="0">
                <a:latin typeface="Bookman Old Style" panose="02050604050505020204" pitchFamily="18" charset="0"/>
              </a:rPr>
              <a:t>/in/</a:t>
            </a:r>
            <a:r>
              <a:rPr lang="en-US" dirty="0" err="1">
                <a:latin typeface="Bookman Old Style" panose="02050604050505020204" pitchFamily="18" charset="0"/>
              </a:rPr>
              <a:t>sarah</a:t>
            </a:r>
            <a:r>
              <a:rPr lang="en-US" dirty="0">
                <a:latin typeface="Bookman Old Style" panose="02050604050505020204" pitchFamily="18" charset="0"/>
              </a:rPr>
              <a:t>-proctor-</a:t>
            </a:r>
            <a:r>
              <a:rPr lang="en-US" dirty="0" err="1">
                <a:latin typeface="Bookman Old Style" panose="02050604050505020204" pitchFamily="18" charset="0"/>
              </a:rPr>
              <a:t>sd</a:t>
            </a:r>
            <a:r>
              <a:rPr lang="en-US" dirty="0">
                <a:latin typeface="Bookman Old Style" panose="02050604050505020204" pitchFamily="18" charset="0"/>
              </a:rPr>
              <a:t>/</a:t>
            </a:r>
          </a:p>
          <a:p>
            <a:pPr marL="0" indent="0" algn="ctr">
              <a:buNone/>
            </a:pPr>
            <a:endParaRPr lang="en-US" sz="26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B751D-AFD6-4241-B4F5-0BD5E24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4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46B7-41DB-8841-8770-58DF3CFE4C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Why learn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428-2DF1-AC43-B624-887237B145F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lvl="1"/>
            <a:r>
              <a:rPr lang="en-US" sz="3000" dirty="0">
                <a:latin typeface="Bookman Old Style" panose="02050604050505020204" pitchFamily="18" charset="0"/>
              </a:rPr>
              <a:t>Challenging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Creative problem solving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Practical and functional trade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Organizational skills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Universal language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Understanding the technology we use everyday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Opens many opportunities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Artistic and beautiful</a:t>
            </a:r>
          </a:p>
          <a:p>
            <a:pPr lvl="1"/>
            <a:r>
              <a:rPr lang="en-US" sz="3000" dirty="0">
                <a:latin typeface="Bookman Old Style" panose="02050604050505020204" pitchFamily="18" charset="0"/>
              </a:rPr>
              <a:t>Job opportunities anywhere in the world</a:t>
            </a:r>
          </a:p>
          <a:p>
            <a:pPr lvl="1"/>
            <a:endParaRPr lang="en-US" sz="3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2ED28-1CE1-3948-B01B-2B231A39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FF9936-89F9-C44C-8ECB-2901226C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C0AE2-0661-3144-BEF2-876BDDFB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20264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Programming languages, just like other languages have: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Vocabulary – keywords built into the language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Sentence structure – all the pieces have to be in order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Punctuation – &lt; &gt; { } ( ) [ ]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Grammar – Syntax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Convention – the agreed on practices for developers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Best practice – standards developers abide by to make code strong and readable by humans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Computer are inflexible machines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EDD6F-EA2A-984B-85F0-2500A23AC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8B43-363A-5E4E-9963-3C8584F336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39D2-B7A4-A44C-B3D5-BE35D41A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37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Frontend (client side) – what we see in a browser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The user of the internet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UX/UI – user experience, user interface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HTML/CSS/JavaScript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Backend (server side) – the logic under the hood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Databases, login information/storage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Ability for the user make permanent updates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Python/Ruby on Rails/Node (JavaScript)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0D85B-711F-0F41-B91C-91CB062F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4ECF-6BDD-2146-98E8-C69E9D2F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3CDD-08F8-7349-999C-5DD33AFB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70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HTTP – hypertext transfer protocol</a:t>
            </a:r>
          </a:p>
          <a:p>
            <a:pPr marL="0" indent="0">
              <a:buNone/>
            </a:pPr>
            <a:endParaRPr lang="en-US" sz="1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HTTP request/response cycle:</a:t>
            </a:r>
          </a:p>
          <a:p>
            <a:pPr lvl="1"/>
            <a:r>
              <a:rPr lang="en-US" sz="2600" dirty="0">
                <a:latin typeface="Bookman Old Style" panose="02050604050505020204" pitchFamily="18" charset="0"/>
              </a:rPr>
              <a:t>The HTTP request is made up of a IP address destination and a CRUD action</a:t>
            </a:r>
          </a:p>
          <a:p>
            <a:pPr lvl="1"/>
            <a:r>
              <a:rPr lang="en-US" sz="2600" dirty="0">
                <a:latin typeface="Bookman Old Style" panose="02050604050505020204" pitchFamily="18" charset="0"/>
              </a:rPr>
              <a:t>If the request is valid, it will reach the intended server and the server will respond</a:t>
            </a:r>
          </a:p>
          <a:p>
            <a:pPr lvl="1"/>
            <a:r>
              <a:rPr lang="en-US" sz="2600" dirty="0">
                <a:latin typeface="Bookman Old Style" panose="02050604050505020204" pitchFamily="18" charset="0"/>
              </a:rPr>
              <a:t>Every webpage has multiple pieces needed to create the display on the browser and the functionality of the site</a:t>
            </a:r>
          </a:p>
          <a:p>
            <a:pPr lvl="1"/>
            <a:r>
              <a:rPr lang="en-US" sz="2600" dirty="0">
                <a:latin typeface="Bookman Old Style" panose="02050604050505020204" pitchFamily="18" charset="0"/>
              </a:rPr>
              <a:t>There will always be a response even if the response is an error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7283B-1D93-4F45-8C7F-C055F011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1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68D7-55B4-E54C-8A51-9E260D10EB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4CBA-8E1A-2F48-9EA4-08D8D1D0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644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Hypertext Markup Language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The words on the page (a data display language)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The skeleton or the nouns of the webpage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Uses tags that the computer reads and interprets as instructions on how to display the text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Tags open and close, surrounding the information displayed in the browser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255B3-EAD9-814E-8E64-523384DA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A7CA5-F0A5-9D4C-A870-F4BD5F4E4B96}"/>
              </a:ext>
            </a:extLst>
          </p:cNvPr>
          <p:cNvSpPr txBox="1"/>
          <p:nvPr/>
        </p:nvSpPr>
        <p:spPr>
          <a:xfrm>
            <a:off x="1930399" y="4944003"/>
            <a:ext cx="74506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&lt;h1&gt; I am a header! &lt;/h1&gt;</a:t>
            </a:r>
          </a:p>
          <a:p>
            <a:r>
              <a:rPr lang="en-US" sz="2000" dirty="0"/>
              <a:t>&lt;h2&gt; I am another header tag. &lt;/h2&gt;</a:t>
            </a:r>
          </a:p>
          <a:p>
            <a:r>
              <a:rPr lang="en-US" sz="2000" dirty="0"/>
              <a:t>&lt;p&gt; I am a paragraph of text below the header and sub header. &lt;/p&gt; </a:t>
            </a:r>
          </a:p>
        </p:txBody>
      </p:sp>
    </p:spTree>
    <p:extLst>
      <p:ext uri="{BB962C8B-B14F-4D97-AF65-F5344CB8AC3E}">
        <p14:creationId xmlns:p14="http://schemas.microsoft.com/office/powerpoint/2010/main" val="248985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8C02-CE5B-044A-A22B-090D88860E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Coding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BA19-1CBE-C94D-9E48-2422958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133" y="1902619"/>
            <a:ext cx="5935134" cy="458284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&lt;html </a:t>
            </a:r>
            <a:r>
              <a:rPr lang="en-US" dirty="0" err="1">
                <a:latin typeface="Bookman Old Style" panose="02050604050505020204" pitchFamily="18" charset="0"/>
              </a:rPr>
              <a:t>lang</a:t>
            </a:r>
            <a:r>
              <a:rPr lang="en-US" dirty="0">
                <a:latin typeface="Bookman Old Style" panose="02050604050505020204" pitchFamily="18" charset="0"/>
              </a:rPr>
              <a:t>="</a:t>
            </a:r>
            <a:r>
              <a:rPr lang="en-US" dirty="0" err="1">
                <a:latin typeface="Bookman Old Style" panose="02050604050505020204" pitchFamily="18" charset="0"/>
              </a:rPr>
              <a:t>en</a:t>
            </a:r>
            <a:r>
              <a:rPr lang="en-US" dirty="0">
                <a:latin typeface="Bookman Old Style" panose="02050604050505020204" pitchFamily="18" charset="0"/>
              </a:rPr>
              <a:t>" </a:t>
            </a:r>
            <a:r>
              <a:rPr lang="en-US" dirty="0" err="1">
                <a:latin typeface="Bookman Old Style" panose="02050604050505020204" pitchFamily="18" charset="0"/>
              </a:rPr>
              <a:t>dir</a:t>
            </a:r>
            <a:r>
              <a:rPr lang="en-US" dirty="0">
                <a:latin typeface="Bookman Old Style" panose="02050604050505020204" pitchFamily="18" charset="0"/>
              </a:rPr>
              <a:t>="</a:t>
            </a:r>
            <a:r>
              <a:rPr lang="en-US" dirty="0" err="1">
                <a:latin typeface="Bookman Old Style" panose="02050604050505020204" pitchFamily="18" charset="0"/>
              </a:rPr>
              <a:t>ltr</a:t>
            </a:r>
            <a:r>
              <a:rPr lang="en-US" dirty="0">
                <a:latin typeface="Bookman Old Style" panose="020506040505050202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&lt;head&gt;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    &lt;meta charset="utf-8"&gt;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    &lt;title&gt;&lt;/title&gt;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&lt;/head&gt;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&lt;body&gt;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&lt;/body&gt;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8B54B-4E22-5C43-BD33-5B48402F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4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8C02-CE5B-044A-A22B-090D88860E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Coding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BA19-1CBE-C94D-9E48-2422958D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0" y="1902619"/>
            <a:ext cx="9008533" cy="417644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Header tags  &lt;h1&gt; &lt;/h1&gt;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headers h1-h6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List tags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ordered list – numerical   &lt;</a:t>
            </a:r>
            <a:r>
              <a:rPr lang="en-US" dirty="0" err="1">
                <a:latin typeface="Bookman Old Style" panose="02050604050505020204" pitchFamily="18" charset="0"/>
              </a:rPr>
              <a:t>ol</a:t>
            </a:r>
            <a:r>
              <a:rPr lang="en-US" dirty="0">
                <a:latin typeface="Bookman Old Style" panose="02050604050505020204" pitchFamily="18" charset="0"/>
              </a:rPr>
              <a:t>&gt; &lt;/</a:t>
            </a:r>
            <a:r>
              <a:rPr lang="en-US" dirty="0" err="1">
                <a:latin typeface="Bookman Old Style" panose="02050604050505020204" pitchFamily="18" charset="0"/>
              </a:rPr>
              <a:t>ol</a:t>
            </a:r>
            <a:r>
              <a:rPr lang="en-US" dirty="0">
                <a:latin typeface="Bookman Old Style" panose="0205060405050502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unordered list – bulleted  &lt;</a:t>
            </a:r>
            <a:r>
              <a:rPr lang="en-US" dirty="0" err="1">
                <a:latin typeface="Bookman Old Style" panose="02050604050505020204" pitchFamily="18" charset="0"/>
              </a:rPr>
              <a:t>ul</a:t>
            </a:r>
            <a:r>
              <a:rPr lang="en-US" dirty="0">
                <a:latin typeface="Bookman Old Style" panose="02050604050505020204" pitchFamily="18" charset="0"/>
              </a:rPr>
              <a:t>&gt; &lt;/</a:t>
            </a:r>
            <a:r>
              <a:rPr lang="en-US" dirty="0" err="1">
                <a:latin typeface="Bookman Old Style" panose="02050604050505020204" pitchFamily="18" charset="0"/>
              </a:rPr>
              <a:t>ul</a:t>
            </a:r>
            <a:r>
              <a:rPr lang="en-US" dirty="0">
                <a:latin typeface="Bookman Old Style" panose="0205060405050502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nested items within a list  &lt;li&gt; &lt;/li&gt;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Image tags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self closing tag - &lt;image /&gt;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add an attribute to the tag to modify the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8B54B-4E22-5C43-BD33-5B48402F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0" y="577056"/>
            <a:ext cx="2133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3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11173</TotalTime>
  <Words>1019</Words>
  <Application>Microsoft Macintosh PowerPoint</Application>
  <PresentationFormat>Widescreen</PresentationFormat>
  <Paragraphs>255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Wingdings</vt:lpstr>
      <vt:lpstr>Office Theme</vt:lpstr>
      <vt:lpstr>PowerPoint Presentation</vt:lpstr>
      <vt:lpstr>What exactly are we doing here?</vt:lpstr>
      <vt:lpstr>Why learn programming?</vt:lpstr>
      <vt:lpstr>Programming Languages</vt:lpstr>
      <vt:lpstr>Programming Languages</vt:lpstr>
      <vt:lpstr>How the Internet Works</vt:lpstr>
      <vt:lpstr>HTML</vt:lpstr>
      <vt:lpstr>Coding HTML</vt:lpstr>
      <vt:lpstr>Coding HTML</vt:lpstr>
      <vt:lpstr>CSS</vt:lpstr>
      <vt:lpstr>Coding in CSS</vt:lpstr>
      <vt:lpstr>JS</vt:lpstr>
      <vt:lpstr>JS Basics</vt:lpstr>
      <vt:lpstr>JS Operators</vt:lpstr>
      <vt:lpstr>Developer Tools</vt:lpstr>
      <vt:lpstr>JS Basics - var</vt:lpstr>
      <vt:lpstr>JS Functions</vt:lpstr>
      <vt:lpstr>JS Functions</vt:lpstr>
      <vt:lpstr>JS Methods</vt:lpstr>
      <vt:lpstr>JS Display Methods</vt:lpstr>
      <vt:lpstr>JS Conditionals</vt:lpstr>
      <vt:lpstr>JS Link to HTML</vt:lpstr>
      <vt:lpstr>JS Practice Problems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Proctor</dc:creator>
  <cp:lastModifiedBy>Sarah Proctor</cp:lastModifiedBy>
  <cp:revision>102</cp:revision>
  <cp:lastPrinted>2019-01-10T17:34:57Z</cp:lastPrinted>
  <dcterms:created xsi:type="dcterms:W3CDTF">2019-01-04T22:00:18Z</dcterms:created>
  <dcterms:modified xsi:type="dcterms:W3CDTF">2019-03-13T15:05:59Z</dcterms:modified>
</cp:coreProperties>
</file>