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5"/>
    <p:restoredTop sz="94641"/>
  </p:normalViewPr>
  <p:slideViewPr>
    <p:cSldViewPr snapToGrid="0" snapToObjects="1">
      <p:cViewPr>
        <p:scale>
          <a:sx n="117" d="100"/>
          <a:sy n="117" d="100"/>
        </p:scale>
        <p:origin x="1656"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51D7AB-453A-1346-824A-D5A71D907F2B}" type="datetimeFigureOut">
              <a:rPr lang="en-US" smtClean="0"/>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310494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1D7AB-453A-1346-824A-D5A71D907F2B}" type="datetimeFigureOut">
              <a:rPr lang="en-US" smtClean="0"/>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203884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1D7AB-453A-1346-824A-D5A71D907F2B}" type="datetimeFigureOut">
              <a:rPr lang="en-US" smtClean="0"/>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107106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1D7AB-453A-1346-824A-D5A71D907F2B}" type="datetimeFigureOut">
              <a:rPr lang="en-US" smtClean="0"/>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80270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51D7AB-453A-1346-824A-D5A71D907F2B}" type="datetimeFigureOut">
              <a:rPr lang="en-US" smtClean="0"/>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3835453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51D7AB-453A-1346-824A-D5A71D907F2B}" type="datetimeFigureOut">
              <a:rPr lang="en-US" smtClean="0"/>
              <a:t>7/16/19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240269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51D7AB-453A-1346-824A-D5A71D907F2B}" type="datetimeFigureOut">
              <a:rPr lang="en-US" smtClean="0"/>
              <a:t>7/16/19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13015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51D7AB-453A-1346-824A-D5A71D907F2B}" type="datetimeFigureOut">
              <a:rPr lang="en-US" smtClean="0"/>
              <a:t>7/16/19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45154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1D7AB-453A-1346-824A-D5A71D907F2B}" type="datetimeFigureOut">
              <a:rPr lang="en-US" smtClean="0"/>
              <a:t>7/16/19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23549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51D7AB-453A-1346-824A-D5A71D907F2B}" type="datetimeFigureOut">
              <a:rPr lang="en-US" smtClean="0"/>
              <a:t>7/16/19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297177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51D7AB-453A-1346-824A-D5A71D907F2B}" type="datetimeFigureOut">
              <a:rPr lang="en-US" smtClean="0"/>
              <a:t>7/16/19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285160-E328-CA43-9F93-3B87BD5D7F89}" type="slidenum">
              <a:rPr lang="en-US" smtClean="0"/>
              <a:t>‹#›</a:t>
            </a:fld>
            <a:endParaRPr lang="en-US" dirty="0"/>
          </a:p>
        </p:txBody>
      </p:sp>
    </p:spTree>
    <p:extLst>
      <p:ext uri="{BB962C8B-B14F-4D97-AF65-F5344CB8AC3E}">
        <p14:creationId xmlns:p14="http://schemas.microsoft.com/office/powerpoint/2010/main" val="9664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1D7AB-453A-1346-824A-D5A71D907F2B}" type="datetimeFigureOut">
              <a:rPr lang="en-US" smtClean="0"/>
              <a:t>7/16/19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85160-E328-CA43-9F93-3B87BD5D7F89}" type="slidenum">
              <a:rPr lang="en-US" smtClean="0"/>
              <a:t>‹#›</a:t>
            </a:fld>
            <a:endParaRPr lang="en-US" dirty="0"/>
          </a:p>
        </p:txBody>
      </p:sp>
    </p:spTree>
    <p:extLst>
      <p:ext uri="{BB962C8B-B14F-4D97-AF65-F5344CB8AC3E}">
        <p14:creationId xmlns:p14="http://schemas.microsoft.com/office/powerpoint/2010/main" val="2468239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C4134D-272A-6346-A648-B47AFC6A3DB9}"/>
              </a:ext>
            </a:extLst>
          </p:cNvPr>
          <p:cNvSpPr txBox="1"/>
          <p:nvPr/>
        </p:nvSpPr>
        <p:spPr>
          <a:xfrm>
            <a:off x="285191" y="5438212"/>
            <a:ext cx="4395883" cy="400110"/>
          </a:xfrm>
          <a:prstGeom prst="rect">
            <a:avLst/>
          </a:prstGeom>
          <a:noFill/>
        </p:spPr>
        <p:txBody>
          <a:bodyPr wrap="none" rtlCol="0">
            <a:spAutoFit/>
          </a:bodyPr>
          <a:lstStyle/>
          <a:p>
            <a:r>
              <a:rPr lang="en-US" sz="2000" b="1" dirty="0">
                <a:latin typeface="Avenir Book" panose="02000503020000020003" pitchFamily="2" charset="0"/>
              </a:rPr>
              <a:t>Predicting               Video Popularity</a:t>
            </a:r>
          </a:p>
        </p:txBody>
      </p:sp>
      <p:pic>
        <p:nvPicPr>
          <p:cNvPr id="10" name="Picture 9">
            <a:extLst>
              <a:ext uri="{FF2B5EF4-FFF2-40B4-BE49-F238E27FC236}">
                <a16:creationId xmlns:a16="http://schemas.microsoft.com/office/drawing/2014/main" id="{7467AF52-69D9-7244-A27D-98AAF5FE432B}"/>
              </a:ext>
            </a:extLst>
          </p:cNvPr>
          <p:cNvPicPr>
            <a:picLocks noChangeAspect="1"/>
          </p:cNvPicPr>
          <p:nvPr/>
        </p:nvPicPr>
        <p:blipFill>
          <a:blip r:embed="rId2"/>
          <a:stretch>
            <a:fillRect/>
          </a:stretch>
        </p:blipFill>
        <p:spPr>
          <a:xfrm>
            <a:off x="0" y="0"/>
            <a:ext cx="9144000" cy="5147733"/>
          </a:xfrm>
          <a:prstGeom prst="rect">
            <a:avLst/>
          </a:prstGeom>
        </p:spPr>
      </p:pic>
      <p:sp>
        <p:nvSpPr>
          <p:cNvPr id="11" name="TextBox 10">
            <a:extLst>
              <a:ext uri="{FF2B5EF4-FFF2-40B4-BE49-F238E27FC236}">
                <a16:creationId xmlns:a16="http://schemas.microsoft.com/office/drawing/2014/main" id="{1BD5E24E-D389-C646-BE2F-FC5C9D9DDA7A}"/>
              </a:ext>
            </a:extLst>
          </p:cNvPr>
          <p:cNvSpPr txBox="1"/>
          <p:nvPr/>
        </p:nvSpPr>
        <p:spPr>
          <a:xfrm>
            <a:off x="6002378" y="5761378"/>
            <a:ext cx="2972289" cy="923330"/>
          </a:xfrm>
          <a:prstGeom prst="rect">
            <a:avLst/>
          </a:prstGeom>
          <a:noFill/>
        </p:spPr>
        <p:txBody>
          <a:bodyPr wrap="none" rtlCol="0">
            <a:spAutoFit/>
          </a:bodyPr>
          <a:lstStyle/>
          <a:p>
            <a:pPr algn="r"/>
            <a:r>
              <a:rPr lang="en-US" dirty="0"/>
              <a:t>Springboard Capstone Project</a:t>
            </a:r>
          </a:p>
          <a:p>
            <a:pPr algn="r"/>
            <a:r>
              <a:rPr lang="en-US" i="1" dirty="0"/>
              <a:t>by Sara Peters</a:t>
            </a:r>
          </a:p>
          <a:p>
            <a:pPr algn="r"/>
            <a:r>
              <a:rPr lang="en-US" dirty="0"/>
              <a:t>Summer 2019</a:t>
            </a:r>
          </a:p>
        </p:txBody>
      </p:sp>
      <p:pic>
        <p:nvPicPr>
          <p:cNvPr id="14" name="Picture 13">
            <a:extLst>
              <a:ext uri="{FF2B5EF4-FFF2-40B4-BE49-F238E27FC236}">
                <a16:creationId xmlns:a16="http://schemas.microsoft.com/office/drawing/2014/main" id="{E40E4061-9D67-C841-B628-921447D54CE4}"/>
              </a:ext>
            </a:extLst>
          </p:cNvPr>
          <p:cNvPicPr>
            <a:picLocks noChangeAspect="1"/>
          </p:cNvPicPr>
          <p:nvPr/>
        </p:nvPicPr>
        <p:blipFill>
          <a:blip r:embed="rId3"/>
          <a:stretch>
            <a:fillRect/>
          </a:stretch>
        </p:blipFill>
        <p:spPr>
          <a:xfrm>
            <a:off x="1586800" y="5421067"/>
            <a:ext cx="926288" cy="394018"/>
          </a:xfrm>
          <a:prstGeom prst="rect">
            <a:avLst/>
          </a:prstGeom>
        </p:spPr>
      </p:pic>
    </p:spTree>
    <p:extLst>
      <p:ext uri="{BB962C8B-B14F-4D97-AF65-F5344CB8AC3E}">
        <p14:creationId xmlns:p14="http://schemas.microsoft.com/office/powerpoint/2010/main" val="269037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58C8-DC7A-8443-8EA8-316F9B2EB0B6}"/>
              </a:ext>
            </a:extLst>
          </p:cNvPr>
          <p:cNvSpPr>
            <a:spLocks noGrp="1"/>
          </p:cNvSpPr>
          <p:nvPr>
            <p:ph type="title"/>
          </p:nvPr>
        </p:nvSpPr>
        <p:spPr/>
        <p:txBody>
          <a:bodyPr/>
          <a:lstStyle/>
          <a:p>
            <a:r>
              <a:rPr lang="en-US" dirty="0">
                <a:latin typeface="Autumn in November" pitchFamily="2" charset="0"/>
              </a:rPr>
              <a:t>Client Recommendations</a:t>
            </a:r>
          </a:p>
        </p:txBody>
      </p:sp>
      <p:sp>
        <p:nvSpPr>
          <p:cNvPr id="3" name="Content Placeholder 2">
            <a:extLst>
              <a:ext uri="{FF2B5EF4-FFF2-40B4-BE49-F238E27FC236}">
                <a16:creationId xmlns:a16="http://schemas.microsoft.com/office/drawing/2014/main" id="{14E8CD6F-61B7-DA4C-BC07-61412CC04429}"/>
              </a:ext>
            </a:extLst>
          </p:cNvPr>
          <p:cNvSpPr>
            <a:spLocks noGrp="1"/>
          </p:cNvSpPr>
          <p:nvPr>
            <p:ph idx="1"/>
          </p:nvPr>
        </p:nvSpPr>
        <p:spPr/>
        <p:txBody>
          <a:bodyPr>
            <a:normAutofit/>
          </a:bodyPr>
          <a:lstStyle/>
          <a:p>
            <a:r>
              <a:rPr lang="en-US" dirty="0"/>
              <a:t>Positive attributes seem to be featured quite a bit and would be applicable to many channels.</a:t>
            </a:r>
          </a:p>
          <a:p>
            <a:pPr lvl="1"/>
            <a:r>
              <a:rPr lang="en-US" dirty="0"/>
              <a:t>Suggestions: “new”, “super”, “best”, “good” </a:t>
            </a:r>
          </a:p>
          <a:p>
            <a:r>
              <a:rPr lang="en-US" dirty="0"/>
              <a:t>Depending on the video’s content, including the year could be useful to create a popular video. Both “2017” and “2018” were included in the top 100 tags list.</a:t>
            </a:r>
          </a:p>
          <a:p>
            <a:pPr lvl="1"/>
            <a:r>
              <a:rPr lang="en-US" dirty="0"/>
              <a:t>Example: “Top Songs of 2019” or “Official Trailer (2019)”</a:t>
            </a:r>
          </a:p>
          <a:p>
            <a:endParaRPr lang="en-US" dirty="0"/>
          </a:p>
        </p:txBody>
      </p:sp>
      <p:pic>
        <p:nvPicPr>
          <p:cNvPr id="5" name="Picture 4">
            <a:extLst>
              <a:ext uri="{FF2B5EF4-FFF2-40B4-BE49-F238E27FC236}">
                <a16:creationId xmlns:a16="http://schemas.microsoft.com/office/drawing/2014/main" id="{A3847A6D-38C4-8343-A593-802A8BDD0712}"/>
              </a:ext>
            </a:extLst>
          </p:cNvPr>
          <p:cNvPicPr>
            <a:picLocks noChangeAspect="1"/>
          </p:cNvPicPr>
          <p:nvPr/>
        </p:nvPicPr>
        <p:blipFill>
          <a:blip r:embed="rId2"/>
          <a:stretch>
            <a:fillRect/>
          </a:stretch>
        </p:blipFill>
        <p:spPr>
          <a:xfrm>
            <a:off x="7950200" y="5664200"/>
            <a:ext cx="1193800" cy="1193800"/>
          </a:xfrm>
          <a:prstGeom prst="rect">
            <a:avLst/>
          </a:prstGeom>
        </p:spPr>
      </p:pic>
    </p:spTree>
    <p:extLst>
      <p:ext uri="{BB962C8B-B14F-4D97-AF65-F5344CB8AC3E}">
        <p14:creationId xmlns:p14="http://schemas.microsoft.com/office/powerpoint/2010/main" val="148882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58C8-DC7A-8443-8EA8-316F9B2EB0B6}"/>
              </a:ext>
            </a:extLst>
          </p:cNvPr>
          <p:cNvSpPr>
            <a:spLocks noGrp="1"/>
          </p:cNvSpPr>
          <p:nvPr>
            <p:ph type="title"/>
          </p:nvPr>
        </p:nvSpPr>
        <p:spPr/>
        <p:txBody>
          <a:bodyPr/>
          <a:lstStyle/>
          <a:p>
            <a:r>
              <a:rPr lang="en-US" dirty="0">
                <a:latin typeface="Autumn in November" pitchFamily="2" charset="0"/>
              </a:rPr>
              <a:t>Background</a:t>
            </a:r>
          </a:p>
        </p:txBody>
      </p:sp>
      <p:sp>
        <p:nvSpPr>
          <p:cNvPr id="3" name="Content Placeholder 2">
            <a:extLst>
              <a:ext uri="{FF2B5EF4-FFF2-40B4-BE49-F238E27FC236}">
                <a16:creationId xmlns:a16="http://schemas.microsoft.com/office/drawing/2014/main" id="{14E8CD6F-61B7-DA4C-BC07-61412CC04429}"/>
              </a:ext>
            </a:extLst>
          </p:cNvPr>
          <p:cNvSpPr>
            <a:spLocks noGrp="1"/>
          </p:cNvSpPr>
          <p:nvPr>
            <p:ph idx="1"/>
          </p:nvPr>
        </p:nvSpPr>
        <p:spPr/>
        <p:txBody>
          <a:bodyPr>
            <a:normAutofit fontScale="92500" lnSpcReduction="20000"/>
          </a:bodyPr>
          <a:lstStyle/>
          <a:p>
            <a:r>
              <a:rPr lang="en-US" dirty="0"/>
              <a:t>Ranked as the second-most popular website in the world, the Google-owned video-hosting site YouTube claims that </a:t>
            </a:r>
            <a:r>
              <a:rPr lang="en-US" b="1" dirty="0"/>
              <a:t>one billion hours of user-generated content is watched on the broadcast site each day</a:t>
            </a:r>
            <a:r>
              <a:rPr lang="en-US" dirty="0"/>
              <a:t>.</a:t>
            </a:r>
          </a:p>
          <a:p>
            <a:r>
              <a:rPr lang="en-US" dirty="0"/>
              <a:t>This global phenomenon is thanks in large part to the video site’s </a:t>
            </a:r>
            <a:r>
              <a:rPr lang="en-US" i="1" dirty="0"/>
              <a:t>machine learning recommendation capabilities</a:t>
            </a:r>
            <a:r>
              <a:rPr lang="en-US" dirty="0"/>
              <a:t>. </a:t>
            </a:r>
          </a:p>
          <a:p>
            <a:r>
              <a:rPr lang="en-US" dirty="0"/>
              <a:t>The record-breaking exposure channels can receive on the video platform has changed the game of marketing and afforded new career opportunities. </a:t>
            </a:r>
          </a:p>
          <a:p>
            <a:r>
              <a:rPr lang="en-US" dirty="0"/>
              <a:t>“YouTubers,” who are able to amass a huge following can take advantage of </a:t>
            </a:r>
            <a:r>
              <a:rPr lang="en-US" u="sng" dirty="0"/>
              <a:t>corporate sponsorships</a:t>
            </a:r>
            <a:r>
              <a:rPr lang="en-US" dirty="0"/>
              <a:t> and sign deals to have </a:t>
            </a:r>
            <a:r>
              <a:rPr lang="en-US" u="sng" dirty="0"/>
              <a:t>product lines</a:t>
            </a:r>
            <a:r>
              <a:rPr lang="en-US" dirty="0"/>
              <a:t> of their own. </a:t>
            </a:r>
          </a:p>
          <a:p>
            <a:endParaRPr lang="en-US" dirty="0"/>
          </a:p>
        </p:txBody>
      </p:sp>
      <p:pic>
        <p:nvPicPr>
          <p:cNvPr id="5" name="Picture 4">
            <a:extLst>
              <a:ext uri="{FF2B5EF4-FFF2-40B4-BE49-F238E27FC236}">
                <a16:creationId xmlns:a16="http://schemas.microsoft.com/office/drawing/2014/main" id="{A3847A6D-38C4-8343-A593-802A8BDD0712}"/>
              </a:ext>
            </a:extLst>
          </p:cNvPr>
          <p:cNvPicPr>
            <a:picLocks noChangeAspect="1"/>
          </p:cNvPicPr>
          <p:nvPr/>
        </p:nvPicPr>
        <p:blipFill>
          <a:blip r:embed="rId2"/>
          <a:stretch>
            <a:fillRect/>
          </a:stretch>
        </p:blipFill>
        <p:spPr>
          <a:xfrm>
            <a:off x="7950200" y="5664200"/>
            <a:ext cx="1193800" cy="1193800"/>
          </a:xfrm>
          <a:prstGeom prst="rect">
            <a:avLst/>
          </a:prstGeom>
        </p:spPr>
      </p:pic>
    </p:spTree>
    <p:extLst>
      <p:ext uri="{BB962C8B-B14F-4D97-AF65-F5344CB8AC3E}">
        <p14:creationId xmlns:p14="http://schemas.microsoft.com/office/powerpoint/2010/main" val="161196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58C8-DC7A-8443-8EA8-316F9B2EB0B6}"/>
              </a:ext>
            </a:extLst>
          </p:cNvPr>
          <p:cNvSpPr>
            <a:spLocks noGrp="1"/>
          </p:cNvSpPr>
          <p:nvPr>
            <p:ph type="title"/>
          </p:nvPr>
        </p:nvSpPr>
        <p:spPr/>
        <p:txBody>
          <a:bodyPr>
            <a:normAutofit/>
          </a:bodyPr>
          <a:lstStyle/>
          <a:p>
            <a:r>
              <a:rPr lang="en-US" sz="4200" dirty="0">
                <a:latin typeface="Autumn in November" pitchFamily="2" charset="0"/>
              </a:rPr>
              <a:t>Question &amp; Potential Clients</a:t>
            </a:r>
          </a:p>
        </p:txBody>
      </p:sp>
      <p:sp>
        <p:nvSpPr>
          <p:cNvPr id="3" name="Content Placeholder 2">
            <a:extLst>
              <a:ext uri="{FF2B5EF4-FFF2-40B4-BE49-F238E27FC236}">
                <a16:creationId xmlns:a16="http://schemas.microsoft.com/office/drawing/2014/main" id="{14E8CD6F-61B7-DA4C-BC07-61412CC04429}"/>
              </a:ext>
            </a:extLst>
          </p:cNvPr>
          <p:cNvSpPr>
            <a:spLocks noGrp="1"/>
          </p:cNvSpPr>
          <p:nvPr>
            <p:ph idx="1"/>
          </p:nvPr>
        </p:nvSpPr>
        <p:spPr/>
        <p:txBody>
          <a:bodyPr>
            <a:normAutofit fontScale="85000" lnSpcReduction="20000"/>
          </a:bodyPr>
          <a:lstStyle/>
          <a:p>
            <a:r>
              <a:rPr lang="en-US" dirty="0"/>
              <a:t>Because there are a number of factors to consider when predicting what makes a video popular to one audience and not another, this project attempted to solve the following problem:</a:t>
            </a:r>
          </a:p>
          <a:p>
            <a:pPr lvl="1"/>
            <a:r>
              <a:rPr lang="en-US" b="1" dirty="0"/>
              <a:t>What factors affect how popular a YouTube video will be and, using such factors, can we predict popularity for any video?</a:t>
            </a:r>
          </a:p>
          <a:p>
            <a:r>
              <a:rPr lang="en-US" dirty="0"/>
              <a:t>Private individuals to large production companies have used YouTube to grow their audience base. Because of this large range of interests, there are several clients who would want to know the answer to this project’s question. </a:t>
            </a:r>
          </a:p>
          <a:p>
            <a:pPr lvl="1"/>
            <a:r>
              <a:rPr lang="en-US" dirty="0"/>
              <a:t>entertainment content creators (movie studios or musical artists) </a:t>
            </a:r>
          </a:p>
          <a:p>
            <a:pPr lvl="1"/>
            <a:r>
              <a:rPr lang="en-US" dirty="0"/>
              <a:t>advertisers selling a product </a:t>
            </a:r>
          </a:p>
          <a:p>
            <a:pPr lvl="1"/>
            <a:r>
              <a:rPr lang="en-US" dirty="0"/>
              <a:t>home improvement channels</a:t>
            </a:r>
          </a:p>
          <a:p>
            <a:pPr lvl="1"/>
            <a:r>
              <a:rPr lang="en-US" dirty="0"/>
              <a:t>travel destinations/resorts</a:t>
            </a:r>
          </a:p>
          <a:p>
            <a:pPr lvl="1"/>
            <a:r>
              <a:rPr lang="en-US" dirty="0"/>
              <a:t>education companies making video lessons designed for kids</a:t>
            </a:r>
          </a:p>
          <a:p>
            <a:pPr lvl="1"/>
            <a:endParaRPr lang="en-US" dirty="0"/>
          </a:p>
          <a:p>
            <a:endParaRPr lang="en-US" dirty="0"/>
          </a:p>
        </p:txBody>
      </p:sp>
      <p:pic>
        <p:nvPicPr>
          <p:cNvPr id="5" name="Picture 4">
            <a:extLst>
              <a:ext uri="{FF2B5EF4-FFF2-40B4-BE49-F238E27FC236}">
                <a16:creationId xmlns:a16="http://schemas.microsoft.com/office/drawing/2014/main" id="{A3847A6D-38C4-8343-A593-802A8BDD0712}"/>
              </a:ext>
            </a:extLst>
          </p:cNvPr>
          <p:cNvPicPr>
            <a:picLocks noChangeAspect="1"/>
          </p:cNvPicPr>
          <p:nvPr/>
        </p:nvPicPr>
        <p:blipFill>
          <a:blip r:embed="rId2"/>
          <a:stretch>
            <a:fillRect/>
          </a:stretch>
        </p:blipFill>
        <p:spPr>
          <a:xfrm>
            <a:off x="7950200" y="5664200"/>
            <a:ext cx="1193800" cy="1193800"/>
          </a:xfrm>
          <a:prstGeom prst="rect">
            <a:avLst/>
          </a:prstGeom>
        </p:spPr>
      </p:pic>
    </p:spTree>
    <p:extLst>
      <p:ext uri="{BB962C8B-B14F-4D97-AF65-F5344CB8AC3E}">
        <p14:creationId xmlns:p14="http://schemas.microsoft.com/office/powerpoint/2010/main" val="367530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58C8-DC7A-8443-8EA8-316F9B2EB0B6}"/>
              </a:ext>
            </a:extLst>
          </p:cNvPr>
          <p:cNvSpPr>
            <a:spLocks noGrp="1"/>
          </p:cNvSpPr>
          <p:nvPr>
            <p:ph type="title"/>
          </p:nvPr>
        </p:nvSpPr>
        <p:spPr/>
        <p:txBody>
          <a:bodyPr/>
          <a:lstStyle/>
          <a:p>
            <a:r>
              <a:rPr lang="en-US" dirty="0">
                <a:latin typeface="Autumn in November" pitchFamily="2" charset="0"/>
              </a:rPr>
              <a:t>The Data Set</a:t>
            </a:r>
          </a:p>
        </p:txBody>
      </p:sp>
      <p:sp>
        <p:nvSpPr>
          <p:cNvPr id="3" name="Content Placeholder 2">
            <a:extLst>
              <a:ext uri="{FF2B5EF4-FFF2-40B4-BE49-F238E27FC236}">
                <a16:creationId xmlns:a16="http://schemas.microsoft.com/office/drawing/2014/main" id="{14E8CD6F-61B7-DA4C-BC07-61412CC04429}"/>
              </a:ext>
            </a:extLst>
          </p:cNvPr>
          <p:cNvSpPr>
            <a:spLocks noGrp="1"/>
          </p:cNvSpPr>
          <p:nvPr>
            <p:ph idx="1"/>
          </p:nvPr>
        </p:nvSpPr>
        <p:spPr>
          <a:xfrm>
            <a:off x="628651" y="1825624"/>
            <a:ext cx="4640036" cy="4847319"/>
          </a:xfrm>
        </p:spPr>
        <p:txBody>
          <a:bodyPr>
            <a:normAutofit/>
          </a:bodyPr>
          <a:lstStyle/>
          <a:p>
            <a:r>
              <a:rPr lang="en-US" dirty="0"/>
              <a:t>40,949 observations</a:t>
            </a:r>
          </a:p>
          <a:p>
            <a:r>
              <a:rPr lang="en-US" b="1" i="1" dirty="0"/>
              <a:t>popularity</a:t>
            </a:r>
            <a:r>
              <a:rPr lang="en-US" dirty="0"/>
              <a:t> measure (dependent, outcome variable)</a:t>
            </a:r>
          </a:p>
          <a:p>
            <a:pPr lvl="1"/>
            <a:r>
              <a:rPr lang="en-US" dirty="0"/>
              <a:t>combination of 3 factors: view, like, and comment count</a:t>
            </a:r>
          </a:p>
          <a:p>
            <a:pPr lvl="1"/>
            <a:r>
              <a:rPr lang="en-US" dirty="0"/>
              <a:t>categorical: popular (15,201) v. unpopular (25,748)</a:t>
            </a:r>
          </a:p>
          <a:p>
            <a:pPr lvl="2"/>
            <a:r>
              <a:rPr lang="en-US" dirty="0"/>
              <a:t>highly skewed metric</a:t>
            </a:r>
          </a:p>
          <a:p>
            <a:pPr lvl="2"/>
            <a:r>
              <a:rPr lang="en-US" dirty="0"/>
              <a:t>applied 0.5 threshold to create reasonably balanced classes with a ratio of 3:5</a:t>
            </a:r>
          </a:p>
        </p:txBody>
      </p:sp>
      <p:pic>
        <p:nvPicPr>
          <p:cNvPr id="5" name="Picture 4">
            <a:extLst>
              <a:ext uri="{FF2B5EF4-FFF2-40B4-BE49-F238E27FC236}">
                <a16:creationId xmlns:a16="http://schemas.microsoft.com/office/drawing/2014/main" id="{A3847A6D-38C4-8343-A593-802A8BDD0712}"/>
              </a:ext>
            </a:extLst>
          </p:cNvPr>
          <p:cNvPicPr>
            <a:picLocks noChangeAspect="1"/>
          </p:cNvPicPr>
          <p:nvPr/>
        </p:nvPicPr>
        <p:blipFill>
          <a:blip r:embed="rId2"/>
          <a:stretch>
            <a:fillRect/>
          </a:stretch>
        </p:blipFill>
        <p:spPr>
          <a:xfrm>
            <a:off x="7950200" y="5664200"/>
            <a:ext cx="1193800" cy="1193800"/>
          </a:xfrm>
          <a:prstGeom prst="rect">
            <a:avLst/>
          </a:prstGeom>
        </p:spPr>
      </p:pic>
      <p:pic>
        <p:nvPicPr>
          <p:cNvPr id="6" name="Picture 5">
            <a:extLst>
              <a:ext uri="{FF2B5EF4-FFF2-40B4-BE49-F238E27FC236}">
                <a16:creationId xmlns:a16="http://schemas.microsoft.com/office/drawing/2014/main" id="{FC64D03A-6F38-B641-A52E-0E34AD6197DA}"/>
              </a:ext>
            </a:extLst>
          </p:cNvPr>
          <p:cNvPicPr/>
          <p:nvPr/>
        </p:nvPicPr>
        <p:blipFill>
          <a:blip r:embed="rId3">
            <a:extLst>
              <a:ext uri="{28A0092B-C50C-407E-A947-70E740481C1C}">
                <a14:useLocalDpi xmlns:a14="http://schemas.microsoft.com/office/drawing/2010/main" val="0"/>
              </a:ext>
            </a:extLst>
          </a:blip>
          <a:stretch>
            <a:fillRect/>
          </a:stretch>
        </p:blipFill>
        <p:spPr>
          <a:xfrm>
            <a:off x="5627664" y="3315675"/>
            <a:ext cx="2528456" cy="2945425"/>
          </a:xfrm>
          <a:prstGeom prst="rect">
            <a:avLst/>
          </a:prstGeom>
        </p:spPr>
      </p:pic>
      <p:pic>
        <p:nvPicPr>
          <p:cNvPr id="7" name="Picture 6">
            <a:extLst>
              <a:ext uri="{FF2B5EF4-FFF2-40B4-BE49-F238E27FC236}">
                <a16:creationId xmlns:a16="http://schemas.microsoft.com/office/drawing/2014/main" id="{71A75866-1E4C-394B-8E78-087ED52A1287}"/>
              </a:ext>
            </a:extLst>
          </p:cNvPr>
          <p:cNvPicPr/>
          <p:nvPr/>
        </p:nvPicPr>
        <p:blipFill>
          <a:blip r:embed="rId4">
            <a:extLst>
              <a:ext uri="{28A0092B-C50C-407E-A947-70E740481C1C}">
                <a14:useLocalDpi xmlns:a14="http://schemas.microsoft.com/office/drawing/2010/main" val="0"/>
              </a:ext>
            </a:extLst>
          </a:blip>
          <a:stretch>
            <a:fillRect/>
          </a:stretch>
        </p:blipFill>
        <p:spPr>
          <a:xfrm>
            <a:off x="5627664" y="483575"/>
            <a:ext cx="2528456" cy="2945425"/>
          </a:xfrm>
          <a:prstGeom prst="rect">
            <a:avLst/>
          </a:prstGeom>
        </p:spPr>
      </p:pic>
    </p:spTree>
    <p:extLst>
      <p:ext uri="{BB962C8B-B14F-4D97-AF65-F5344CB8AC3E}">
        <p14:creationId xmlns:p14="http://schemas.microsoft.com/office/powerpoint/2010/main" val="258784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58C8-DC7A-8443-8EA8-316F9B2EB0B6}"/>
              </a:ext>
            </a:extLst>
          </p:cNvPr>
          <p:cNvSpPr>
            <a:spLocks noGrp="1"/>
          </p:cNvSpPr>
          <p:nvPr>
            <p:ph type="title"/>
          </p:nvPr>
        </p:nvSpPr>
        <p:spPr/>
        <p:txBody>
          <a:bodyPr/>
          <a:lstStyle/>
          <a:p>
            <a:r>
              <a:rPr lang="en-US" dirty="0">
                <a:latin typeface="Autumn in November" pitchFamily="2" charset="0"/>
              </a:rPr>
              <a:t>The Data Set</a:t>
            </a:r>
          </a:p>
        </p:txBody>
      </p:sp>
      <p:sp>
        <p:nvSpPr>
          <p:cNvPr id="3" name="Content Placeholder 2">
            <a:extLst>
              <a:ext uri="{FF2B5EF4-FFF2-40B4-BE49-F238E27FC236}">
                <a16:creationId xmlns:a16="http://schemas.microsoft.com/office/drawing/2014/main" id="{14E8CD6F-61B7-DA4C-BC07-61412CC04429}"/>
              </a:ext>
            </a:extLst>
          </p:cNvPr>
          <p:cNvSpPr>
            <a:spLocks noGrp="1"/>
          </p:cNvSpPr>
          <p:nvPr>
            <p:ph idx="1"/>
          </p:nvPr>
        </p:nvSpPr>
        <p:spPr>
          <a:xfrm>
            <a:off x="628650" y="1825624"/>
            <a:ext cx="7886700" cy="4667250"/>
          </a:xfrm>
        </p:spPr>
        <p:txBody>
          <a:bodyPr>
            <a:normAutofit/>
          </a:bodyPr>
          <a:lstStyle/>
          <a:p>
            <a:r>
              <a:rPr lang="en-US" dirty="0"/>
              <a:t>40,949 observations</a:t>
            </a:r>
          </a:p>
          <a:p>
            <a:r>
              <a:rPr lang="en-US" b="1" i="1" dirty="0"/>
              <a:t>tags</a:t>
            </a:r>
            <a:r>
              <a:rPr lang="en-US" dirty="0"/>
              <a:t> (independent, predictor variables)</a:t>
            </a:r>
          </a:p>
          <a:p>
            <a:pPr lvl="1"/>
            <a:r>
              <a:rPr lang="en-US" dirty="0"/>
              <a:t>740 independent variables to represent the frequency of the tags used for at least 0.5% of the videos</a:t>
            </a:r>
          </a:p>
          <a:p>
            <a:pPr lvl="1"/>
            <a:endParaRPr lang="en-US" dirty="0"/>
          </a:p>
          <a:p>
            <a:r>
              <a:rPr lang="en-US" dirty="0"/>
              <a:t>To reframe the question as a </a:t>
            </a:r>
          </a:p>
          <a:p>
            <a:pPr marL="0" indent="0">
              <a:buNone/>
            </a:pPr>
            <a:r>
              <a:rPr lang="en-US" dirty="0"/>
              <a:t>machine learning problem, </a:t>
            </a:r>
          </a:p>
          <a:p>
            <a:pPr marL="0" indent="0">
              <a:buNone/>
            </a:pPr>
            <a:r>
              <a:rPr lang="en-US" dirty="0"/>
              <a:t>the following was used:</a:t>
            </a:r>
          </a:p>
          <a:p>
            <a:pPr marL="0" indent="0">
              <a:buNone/>
            </a:pPr>
            <a:endParaRPr lang="en-US" dirty="0"/>
          </a:p>
          <a:p>
            <a:pPr lvl="1"/>
            <a:r>
              <a:rPr lang="en-US" b="1" dirty="0"/>
              <a:t>Which tags predict popularity for a YouTube video?</a:t>
            </a:r>
            <a:endParaRPr lang="en-US" dirty="0"/>
          </a:p>
          <a:p>
            <a:pPr marL="457200" lvl="1" indent="0">
              <a:buNone/>
            </a:pPr>
            <a:endParaRPr lang="en-US" dirty="0"/>
          </a:p>
          <a:p>
            <a:pPr lvl="1"/>
            <a:endParaRPr lang="en-US" dirty="0"/>
          </a:p>
          <a:p>
            <a:endParaRPr lang="en-US" dirty="0"/>
          </a:p>
        </p:txBody>
      </p:sp>
      <p:pic>
        <p:nvPicPr>
          <p:cNvPr id="5" name="Picture 4">
            <a:extLst>
              <a:ext uri="{FF2B5EF4-FFF2-40B4-BE49-F238E27FC236}">
                <a16:creationId xmlns:a16="http://schemas.microsoft.com/office/drawing/2014/main" id="{A3847A6D-38C4-8343-A593-802A8BDD0712}"/>
              </a:ext>
            </a:extLst>
          </p:cNvPr>
          <p:cNvPicPr>
            <a:picLocks noChangeAspect="1"/>
          </p:cNvPicPr>
          <p:nvPr/>
        </p:nvPicPr>
        <p:blipFill>
          <a:blip r:embed="rId2"/>
          <a:stretch>
            <a:fillRect/>
          </a:stretch>
        </p:blipFill>
        <p:spPr>
          <a:xfrm>
            <a:off x="7950200" y="5664200"/>
            <a:ext cx="1193800" cy="1193800"/>
          </a:xfrm>
          <a:prstGeom prst="rect">
            <a:avLst/>
          </a:prstGeom>
        </p:spPr>
      </p:pic>
      <p:pic>
        <p:nvPicPr>
          <p:cNvPr id="7" name="Picture 6">
            <a:extLst>
              <a:ext uri="{FF2B5EF4-FFF2-40B4-BE49-F238E27FC236}">
                <a16:creationId xmlns:a16="http://schemas.microsoft.com/office/drawing/2014/main" id="{DCA8B8BF-DD11-AC4E-BAFD-B8FD65717C89}"/>
              </a:ext>
            </a:extLst>
          </p:cNvPr>
          <p:cNvPicPr>
            <a:picLocks noChangeAspect="1"/>
          </p:cNvPicPr>
          <p:nvPr/>
        </p:nvPicPr>
        <p:blipFill>
          <a:blip r:embed="rId3"/>
          <a:stretch>
            <a:fillRect/>
          </a:stretch>
        </p:blipFill>
        <p:spPr>
          <a:xfrm>
            <a:off x="5223682" y="3733801"/>
            <a:ext cx="3605993" cy="2028371"/>
          </a:xfrm>
          <a:prstGeom prst="rect">
            <a:avLst/>
          </a:prstGeom>
          <a:ln>
            <a:noFill/>
          </a:ln>
          <a:effectLst>
            <a:softEdge rad="112500"/>
          </a:effectLst>
        </p:spPr>
      </p:pic>
    </p:spTree>
    <p:extLst>
      <p:ext uri="{BB962C8B-B14F-4D97-AF65-F5344CB8AC3E}">
        <p14:creationId xmlns:p14="http://schemas.microsoft.com/office/powerpoint/2010/main" val="1195802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58C8-DC7A-8443-8EA8-316F9B2EB0B6}"/>
              </a:ext>
            </a:extLst>
          </p:cNvPr>
          <p:cNvSpPr>
            <a:spLocks noGrp="1"/>
          </p:cNvSpPr>
          <p:nvPr>
            <p:ph type="title"/>
          </p:nvPr>
        </p:nvSpPr>
        <p:spPr/>
        <p:txBody>
          <a:bodyPr/>
          <a:lstStyle/>
          <a:p>
            <a:r>
              <a:rPr lang="en-US" dirty="0">
                <a:latin typeface="Autumn in November" pitchFamily="2" charset="0"/>
              </a:rPr>
              <a:t>The Models</a:t>
            </a:r>
          </a:p>
        </p:txBody>
      </p:sp>
      <p:sp>
        <p:nvSpPr>
          <p:cNvPr id="3" name="Content Placeholder 2">
            <a:extLst>
              <a:ext uri="{FF2B5EF4-FFF2-40B4-BE49-F238E27FC236}">
                <a16:creationId xmlns:a16="http://schemas.microsoft.com/office/drawing/2014/main" id="{14E8CD6F-61B7-DA4C-BC07-61412CC04429}"/>
              </a:ext>
            </a:extLst>
          </p:cNvPr>
          <p:cNvSpPr>
            <a:spLocks noGrp="1"/>
          </p:cNvSpPr>
          <p:nvPr>
            <p:ph idx="1"/>
          </p:nvPr>
        </p:nvSpPr>
        <p:spPr/>
        <p:txBody>
          <a:bodyPr>
            <a:normAutofit/>
          </a:bodyPr>
          <a:lstStyle/>
          <a:p>
            <a:r>
              <a:rPr lang="en-US" dirty="0"/>
              <a:t>3 machine learning techniques were applied in addition to the baseline model</a:t>
            </a:r>
          </a:p>
          <a:p>
            <a:pPr lvl="1"/>
            <a:r>
              <a:rPr lang="en-US" dirty="0"/>
              <a:t>baseline = 63% accuracy</a:t>
            </a:r>
          </a:p>
          <a:p>
            <a:pPr lvl="1"/>
            <a:r>
              <a:rPr lang="en-US" dirty="0"/>
              <a:t>logistic regression = 71% accuracy &amp; can differentiate between popular and unpopular videos pretty well</a:t>
            </a:r>
          </a:p>
          <a:p>
            <a:pPr lvl="1"/>
            <a:r>
              <a:rPr lang="en-US" dirty="0"/>
              <a:t>CART = 65% accuracy (even with cross-validation)</a:t>
            </a:r>
          </a:p>
          <a:p>
            <a:pPr lvl="1"/>
            <a:r>
              <a:rPr lang="en-US" dirty="0">
                <a:solidFill>
                  <a:srgbClr val="C00000"/>
                </a:solidFill>
              </a:rPr>
              <a:t>random forest</a:t>
            </a:r>
            <a:r>
              <a:rPr lang="en-US" dirty="0"/>
              <a:t> = 91.5% &amp; can differentiate between popular and unpopular videos very well</a:t>
            </a:r>
          </a:p>
          <a:p>
            <a:pPr lvl="2"/>
            <a:r>
              <a:rPr lang="en-US" dirty="0"/>
              <a:t>This model was the most accurate predictor of a video’s popularity based on the tags used.</a:t>
            </a:r>
          </a:p>
          <a:p>
            <a:pPr lvl="1"/>
            <a:endParaRPr lang="en-US" dirty="0"/>
          </a:p>
          <a:p>
            <a:pPr marL="457200" lvl="1" indent="0">
              <a:buNone/>
            </a:pPr>
            <a:endParaRPr lang="en-US" dirty="0"/>
          </a:p>
          <a:p>
            <a:pPr lvl="1"/>
            <a:endParaRPr lang="en-US" dirty="0"/>
          </a:p>
          <a:p>
            <a:endParaRPr lang="en-US" dirty="0"/>
          </a:p>
        </p:txBody>
      </p:sp>
      <p:pic>
        <p:nvPicPr>
          <p:cNvPr id="5" name="Picture 4">
            <a:extLst>
              <a:ext uri="{FF2B5EF4-FFF2-40B4-BE49-F238E27FC236}">
                <a16:creationId xmlns:a16="http://schemas.microsoft.com/office/drawing/2014/main" id="{A3847A6D-38C4-8343-A593-802A8BDD0712}"/>
              </a:ext>
            </a:extLst>
          </p:cNvPr>
          <p:cNvPicPr>
            <a:picLocks noChangeAspect="1"/>
          </p:cNvPicPr>
          <p:nvPr/>
        </p:nvPicPr>
        <p:blipFill>
          <a:blip r:embed="rId2"/>
          <a:stretch>
            <a:fillRect/>
          </a:stretch>
        </p:blipFill>
        <p:spPr>
          <a:xfrm>
            <a:off x="7950200" y="5664200"/>
            <a:ext cx="1193800" cy="1193800"/>
          </a:xfrm>
          <a:prstGeom prst="rect">
            <a:avLst/>
          </a:prstGeom>
        </p:spPr>
      </p:pic>
    </p:spTree>
    <p:extLst>
      <p:ext uri="{BB962C8B-B14F-4D97-AF65-F5344CB8AC3E}">
        <p14:creationId xmlns:p14="http://schemas.microsoft.com/office/powerpoint/2010/main" val="263093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58C8-DC7A-8443-8EA8-316F9B2EB0B6}"/>
              </a:ext>
            </a:extLst>
          </p:cNvPr>
          <p:cNvSpPr>
            <a:spLocks noGrp="1"/>
          </p:cNvSpPr>
          <p:nvPr>
            <p:ph type="title"/>
          </p:nvPr>
        </p:nvSpPr>
        <p:spPr/>
        <p:txBody>
          <a:bodyPr/>
          <a:lstStyle/>
          <a:p>
            <a:r>
              <a:rPr lang="en-US" dirty="0">
                <a:latin typeface="Autumn in November" pitchFamily="2" charset="0"/>
              </a:rPr>
              <a:t>The findings</a:t>
            </a:r>
          </a:p>
        </p:txBody>
      </p:sp>
      <p:sp>
        <p:nvSpPr>
          <p:cNvPr id="3" name="Content Placeholder 2">
            <a:extLst>
              <a:ext uri="{FF2B5EF4-FFF2-40B4-BE49-F238E27FC236}">
                <a16:creationId xmlns:a16="http://schemas.microsoft.com/office/drawing/2014/main" id="{14E8CD6F-61B7-DA4C-BC07-61412CC04429}"/>
              </a:ext>
            </a:extLst>
          </p:cNvPr>
          <p:cNvSpPr>
            <a:spLocks noGrp="1"/>
          </p:cNvSpPr>
          <p:nvPr>
            <p:ph idx="1"/>
          </p:nvPr>
        </p:nvSpPr>
        <p:spPr>
          <a:xfrm>
            <a:off x="628650" y="1825624"/>
            <a:ext cx="2887436" cy="4597400"/>
          </a:xfrm>
        </p:spPr>
        <p:txBody>
          <a:bodyPr>
            <a:normAutofit fontScale="92500" lnSpcReduction="10000"/>
          </a:bodyPr>
          <a:lstStyle/>
          <a:p>
            <a:r>
              <a:rPr lang="en-US" dirty="0"/>
              <a:t>The tags that are most important when it comes to predicting video popularity are displayed in the graph. </a:t>
            </a:r>
          </a:p>
          <a:p>
            <a:pPr lvl="1"/>
            <a:r>
              <a:rPr lang="en-US" dirty="0"/>
              <a:t>Note: Some of the tags have been stemmed during the pre-processing stage.</a:t>
            </a:r>
          </a:p>
          <a:p>
            <a:pPr lvl="1"/>
            <a:r>
              <a:rPr lang="en-US" dirty="0"/>
              <a:t>“offici” = “official” or “officially”</a:t>
            </a:r>
          </a:p>
          <a:p>
            <a:pPr marL="457200" lvl="1" indent="0">
              <a:buNone/>
            </a:pPr>
            <a:endParaRPr lang="en-US" dirty="0"/>
          </a:p>
          <a:p>
            <a:pPr lvl="1"/>
            <a:endParaRPr lang="en-US" dirty="0"/>
          </a:p>
          <a:p>
            <a:endParaRPr lang="en-US" dirty="0"/>
          </a:p>
        </p:txBody>
      </p:sp>
      <p:pic>
        <p:nvPicPr>
          <p:cNvPr id="5" name="Picture 4">
            <a:extLst>
              <a:ext uri="{FF2B5EF4-FFF2-40B4-BE49-F238E27FC236}">
                <a16:creationId xmlns:a16="http://schemas.microsoft.com/office/drawing/2014/main" id="{A3847A6D-38C4-8343-A593-802A8BDD0712}"/>
              </a:ext>
            </a:extLst>
          </p:cNvPr>
          <p:cNvPicPr>
            <a:picLocks noChangeAspect="1"/>
          </p:cNvPicPr>
          <p:nvPr/>
        </p:nvPicPr>
        <p:blipFill>
          <a:blip r:embed="rId2"/>
          <a:stretch>
            <a:fillRect/>
          </a:stretch>
        </p:blipFill>
        <p:spPr>
          <a:xfrm>
            <a:off x="7950200" y="5664200"/>
            <a:ext cx="1193800" cy="1193800"/>
          </a:xfrm>
          <a:prstGeom prst="rect">
            <a:avLst/>
          </a:prstGeom>
        </p:spPr>
      </p:pic>
      <p:pic>
        <p:nvPicPr>
          <p:cNvPr id="6" name="Picture 5">
            <a:extLst>
              <a:ext uri="{FF2B5EF4-FFF2-40B4-BE49-F238E27FC236}">
                <a16:creationId xmlns:a16="http://schemas.microsoft.com/office/drawing/2014/main" id="{B4A63251-3C9D-664E-A4A9-2E6EF2C2234A}"/>
              </a:ext>
            </a:extLst>
          </p:cNvPr>
          <p:cNvPicPr/>
          <p:nvPr/>
        </p:nvPicPr>
        <p:blipFill>
          <a:blip r:embed="rId3">
            <a:extLst>
              <a:ext uri="{28A0092B-C50C-407E-A947-70E740481C1C}">
                <a14:useLocalDpi xmlns:a14="http://schemas.microsoft.com/office/drawing/2010/main" val="0"/>
              </a:ext>
            </a:extLst>
          </a:blip>
          <a:stretch>
            <a:fillRect/>
          </a:stretch>
        </p:blipFill>
        <p:spPr>
          <a:xfrm>
            <a:off x="3614238" y="1579563"/>
            <a:ext cx="4586333" cy="4843461"/>
          </a:xfrm>
          <a:prstGeom prst="rect">
            <a:avLst/>
          </a:prstGeom>
        </p:spPr>
      </p:pic>
    </p:spTree>
    <p:extLst>
      <p:ext uri="{BB962C8B-B14F-4D97-AF65-F5344CB8AC3E}">
        <p14:creationId xmlns:p14="http://schemas.microsoft.com/office/powerpoint/2010/main" val="363081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58C8-DC7A-8443-8EA8-316F9B2EB0B6}"/>
              </a:ext>
            </a:extLst>
          </p:cNvPr>
          <p:cNvSpPr>
            <a:spLocks noGrp="1"/>
          </p:cNvSpPr>
          <p:nvPr>
            <p:ph type="title"/>
          </p:nvPr>
        </p:nvSpPr>
        <p:spPr/>
        <p:txBody>
          <a:bodyPr/>
          <a:lstStyle/>
          <a:p>
            <a:r>
              <a:rPr lang="en-US" dirty="0">
                <a:latin typeface="Autumn in November" pitchFamily="2" charset="0"/>
              </a:rPr>
              <a:t>The findings</a:t>
            </a:r>
          </a:p>
        </p:txBody>
      </p:sp>
      <p:sp>
        <p:nvSpPr>
          <p:cNvPr id="3" name="Content Placeholder 2">
            <a:extLst>
              <a:ext uri="{FF2B5EF4-FFF2-40B4-BE49-F238E27FC236}">
                <a16:creationId xmlns:a16="http://schemas.microsoft.com/office/drawing/2014/main" id="{14E8CD6F-61B7-DA4C-BC07-61412CC04429}"/>
              </a:ext>
            </a:extLst>
          </p:cNvPr>
          <p:cNvSpPr>
            <a:spLocks noGrp="1"/>
          </p:cNvSpPr>
          <p:nvPr>
            <p:ph idx="1"/>
          </p:nvPr>
        </p:nvSpPr>
        <p:spPr>
          <a:xfrm>
            <a:off x="628650" y="1825624"/>
            <a:ext cx="2887436" cy="4597400"/>
          </a:xfrm>
        </p:spPr>
        <p:txBody>
          <a:bodyPr>
            <a:normAutofit lnSpcReduction="10000"/>
          </a:bodyPr>
          <a:lstStyle/>
          <a:p>
            <a:r>
              <a:rPr lang="en-US" dirty="0"/>
              <a:t>The 100 most important tags used to predict popularity can be seen in the TreeMap. </a:t>
            </a:r>
          </a:p>
          <a:p>
            <a:pPr lvl="1"/>
            <a:r>
              <a:rPr lang="en-US" dirty="0"/>
              <a:t>Note: The bigger the box, the more important the tag is in terms of predicting a video’s popularity.</a:t>
            </a:r>
          </a:p>
          <a:p>
            <a:pPr lvl="1"/>
            <a:endParaRPr lang="en-US" dirty="0"/>
          </a:p>
          <a:p>
            <a:endParaRPr lang="en-US" dirty="0"/>
          </a:p>
        </p:txBody>
      </p:sp>
      <p:pic>
        <p:nvPicPr>
          <p:cNvPr id="5" name="Picture 4">
            <a:extLst>
              <a:ext uri="{FF2B5EF4-FFF2-40B4-BE49-F238E27FC236}">
                <a16:creationId xmlns:a16="http://schemas.microsoft.com/office/drawing/2014/main" id="{A3847A6D-38C4-8343-A593-802A8BDD0712}"/>
              </a:ext>
            </a:extLst>
          </p:cNvPr>
          <p:cNvPicPr>
            <a:picLocks noChangeAspect="1"/>
          </p:cNvPicPr>
          <p:nvPr/>
        </p:nvPicPr>
        <p:blipFill>
          <a:blip r:embed="rId2"/>
          <a:stretch>
            <a:fillRect/>
          </a:stretch>
        </p:blipFill>
        <p:spPr>
          <a:xfrm>
            <a:off x="7950200" y="5664200"/>
            <a:ext cx="1193800" cy="1193800"/>
          </a:xfrm>
          <a:prstGeom prst="rect">
            <a:avLst/>
          </a:prstGeom>
        </p:spPr>
      </p:pic>
      <p:pic>
        <p:nvPicPr>
          <p:cNvPr id="7" name="Picture 6">
            <a:extLst>
              <a:ext uri="{FF2B5EF4-FFF2-40B4-BE49-F238E27FC236}">
                <a16:creationId xmlns:a16="http://schemas.microsoft.com/office/drawing/2014/main" id="{89BE0829-0A08-6946-B96B-51A0CE7A79DF}"/>
              </a:ext>
            </a:extLst>
          </p:cNvPr>
          <p:cNvPicPr/>
          <p:nvPr/>
        </p:nvPicPr>
        <p:blipFill>
          <a:blip r:embed="rId3">
            <a:extLst>
              <a:ext uri="{28A0092B-C50C-407E-A947-70E740481C1C}">
                <a14:useLocalDpi xmlns:a14="http://schemas.microsoft.com/office/drawing/2010/main" val="0"/>
              </a:ext>
            </a:extLst>
          </a:blip>
          <a:stretch>
            <a:fillRect/>
          </a:stretch>
        </p:blipFill>
        <p:spPr>
          <a:xfrm>
            <a:off x="3657011" y="1435779"/>
            <a:ext cx="4293189" cy="5057095"/>
          </a:xfrm>
          <a:prstGeom prst="rect">
            <a:avLst/>
          </a:prstGeom>
        </p:spPr>
      </p:pic>
    </p:spTree>
    <p:extLst>
      <p:ext uri="{BB962C8B-B14F-4D97-AF65-F5344CB8AC3E}">
        <p14:creationId xmlns:p14="http://schemas.microsoft.com/office/powerpoint/2010/main" val="312516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58C8-DC7A-8443-8EA8-316F9B2EB0B6}"/>
              </a:ext>
            </a:extLst>
          </p:cNvPr>
          <p:cNvSpPr>
            <a:spLocks noGrp="1"/>
          </p:cNvSpPr>
          <p:nvPr>
            <p:ph type="title"/>
          </p:nvPr>
        </p:nvSpPr>
        <p:spPr/>
        <p:txBody>
          <a:bodyPr/>
          <a:lstStyle/>
          <a:p>
            <a:r>
              <a:rPr lang="en-US" dirty="0">
                <a:latin typeface="Autumn in November" pitchFamily="2" charset="0"/>
              </a:rPr>
              <a:t>Client Recommendations</a:t>
            </a:r>
          </a:p>
        </p:txBody>
      </p:sp>
      <p:sp>
        <p:nvSpPr>
          <p:cNvPr id="3" name="Content Placeholder 2">
            <a:extLst>
              <a:ext uri="{FF2B5EF4-FFF2-40B4-BE49-F238E27FC236}">
                <a16:creationId xmlns:a16="http://schemas.microsoft.com/office/drawing/2014/main" id="{14E8CD6F-61B7-DA4C-BC07-61412CC04429}"/>
              </a:ext>
            </a:extLst>
          </p:cNvPr>
          <p:cNvSpPr>
            <a:spLocks noGrp="1"/>
          </p:cNvSpPr>
          <p:nvPr>
            <p:ph idx="1"/>
          </p:nvPr>
        </p:nvSpPr>
        <p:spPr/>
        <p:txBody>
          <a:bodyPr>
            <a:normAutofit lnSpcReduction="10000"/>
          </a:bodyPr>
          <a:lstStyle/>
          <a:p>
            <a:r>
              <a:rPr lang="en-US" dirty="0"/>
              <a:t>Multiple variations of the same tag don’t need to be included. YouTube’s search algorithm can filter the results accordingly to provide accurate search queries.</a:t>
            </a:r>
          </a:p>
          <a:p>
            <a:pPr lvl="1"/>
            <a:r>
              <a:rPr lang="en-US" dirty="0"/>
              <a:t>Example: Don’t include both “game” and “games”.</a:t>
            </a:r>
          </a:p>
          <a:p>
            <a:r>
              <a:rPr lang="en-US" dirty="0"/>
              <a:t>Because the top 100 tags are mostly related to the top two video categories included in the data set (</a:t>
            </a:r>
            <a:r>
              <a:rPr lang="en-US" i="1" dirty="0"/>
              <a:t>Entertainment</a:t>
            </a:r>
            <a:r>
              <a:rPr lang="en-US" dirty="0"/>
              <a:t> &amp; </a:t>
            </a:r>
            <a:r>
              <a:rPr lang="en-US" i="1" dirty="0"/>
              <a:t>Music</a:t>
            </a:r>
            <a:r>
              <a:rPr lang="en-US" dirty="0"/>
              <a:t>), clients should look for the most generic tags in the list to use in their YouTube video postings. </a:t>
            </a:r>
          </a:p>
          <a:p>
            <a:pPr lvl="1"/>
            <a:r>
              <a:rPr lang="en-US" dirty="0"/>
              <a:t>Suggestions: “video”, “channel”, “store”</a:t>
            </a:r>
          </a:p>
          <a:p>
            <a:endParaRPr lang="en-US" dirty="0"/>
          </a:p>
        </p:txBody>
      </p:sp>
      <p:pic>
        <p:nvPicPr>
          <p:cNvPr id="5" name="Picture 4">
            <a:extLst>
              <a:ext uri="{FF2B5EF4-FFF2-40B4-BE49-F238E27FC236}">
                <a16:creationId xmlns:a16="http://schemas.microsoft.com/office/drawing/2014/main" id="{A3847A6D-38C4-8343-A593-802A8BDD0712}"/>
              </a:ext>
            </a:extLst>
          </p:cNvPr>
          <p:cNvPicPr>
            <a:picLocks noChangeAspect="1"/>
          </p:cNvPicPr>
          <p:nvPr/>
        </p:nvPicPr>
        <p:blipFill>
          <a:blip r:embed="rId2"/>
          <a:stretch>
            <a:fillRect/>
          </a:stretch>
        </p:blipFill>
        <p:spPr>
          <a:xfrm>
            <a:off x="7950200" y="5664200"/>
            <a:ext cx="1193800" cy="1193800"/>
          </a:xfrm>
          <a:prstGeom prst="rect">
            <a:avLst/>
          </a:prstGeom>
        </p:spPr>
      </p:pic>
    </p:spTree>
    <p:extLst>
      <p:ext uri="{BB962C8B-B14F-4D97-AF65-F5344CB8AC3E}">
        <p14:creationId xmlns:p14="http://schemas.microsoft.com/office/powerpoint/2010/main" val="2574900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686</Words>
  <Application>Microsoft Macintosh PowerPoint</Application>
  <PresentationFormat>Letter Paper (8.5x11 in)</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Autumn in November</vt:lpstr>
      <vt:lpstr>Avenir Book</vt:lpstr>
      <vt:lpstr>Calibri</vt:lpstr>
      <vt:lpstr>Calibri Light</vt:lpstr>
      <vt:lpstr>Office Theme</vt:lpstr>
      <vt:lpstr>PowerPoint Presentation</vt:lpstr>
      <vt:lpstr>Background</vt:lpstr>
      <vt:lpstr>Question &amp; Potential Clients</vt:lpstr>
      <vt:lpstr>The Data Set</vt:lpstr>
      <vt:lpstr>The Data Set</vt:lpstr>
      <vt:lpstr>The Models</vt:lpstr>
      <vt:lpstr>The findings</vt:lpstr>
      <vt:lpstr>The findings</vt:lpstr>
      <vt:lpstr>Client Recommendations</vt:lpstr>
      <vt:lpstr>Client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Peters</dc:creator>
  <cp:lastModifiedBy>Sara Peters</cp:lastModifiedBy>
  <cp:revision>15</cp:revision>
  <dcterms:created xsi:type="dcterms:W3CDTF">2019-07-16T22:15:23Z</dcterms:created>
  <dcterms:modified xsi:type="dcterms:W3CDTF">2019-07-16T23:42:43Z</dcterms:modified>
</cp:coreProperties>
</file>