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9" r:id="rId4"/>
    <p:sldId id="270" r:id="rId5"/>
    <p:sldId id="271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D5AB-25EE-422F-BD5D-04AD9D27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106BA-FA4F-430C-831F-B5A267B06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7E34-52E9-40A5-BAD9-C6B52E4E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687A-0D6F-473A-AFB1-E4551F96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1497-69CB-42C0-8BDD-225F4561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4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3DD8-B5B2-404B-9506-C1A4ED8E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81A49-2106-459F-852A-90138030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7351-ED01-4D91-AD75-CA09A928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78D3-B610-4C4B-915A-BBD8BE11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1645-9DE8-4E24-A623-954BF2B9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C3946-A893-4BF7-977F-DE7C4B41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810D6-F841-4792-8CD9-A8579931E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E43E-AFC0-4E1F-AA32-8EC9E68A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C48A-CE36-4566-9FB9-3C233BA8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2CE2-0553-4456-A8FA-2D874351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81CD-C208-472D-B112-7705CB2B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AEE0-1EEB-4B87-AD28-0490A7D8F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F4D6-28B6-44B6-84D3-8FE6E9D7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80D73-9CFC-427F-8502-735EB796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BFC6-E165-4B30-98FF-11689765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C9AB-6035-4DF8-A487-FF6A16EE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EF34-AB87-4CA9-AC59-8A5CBC1D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FB4B-C5AB-4D7B-BE0C-1F225A9F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8F49-07EF-4A40-AA5F-073EF605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6DC0-170F-41A4-9C52-E968BD22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8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00BD-B855-486E-BB79-87C6BD37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5FB9-D35E-4194-8022-E0FA150EB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3D39-DB8B-4BBD-A585-74899C2B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9C198-E96A-44DD-9C90-E79151E3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19C-6524-4636-9D50-F7EA0B98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B939-B14C-486F-9DA8-D1380C81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BDD2-ABA8-4DA0-B181-DEA11C86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F66C-2B67-40C3-B431-6A96E89B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4123F-393F-4559-BB07-4C4CCB1E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60F5-3737-4782-8FA7-7B4BC7277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22A2E-3C7B-4BBB-94B6-8468C6762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077FB-2463-4A7C-B2F8-B7DE5C8A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EE15E-3910-422E-BEB2-A7F54B05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33B94-4C4E-452F-BD5E-29F315F5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1B80-E4C0-4709-8166-613144E9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BF9F8-3C18-4AC7-959A-D5177953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F4533-D95E-4CBF-854D-23830E4D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80BE1-571F-48F9-A46E-1B7642DE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DBE40-89E0-476D-BE33-C169155D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50778-229C-4854-8097-22C03BCE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C180-6DD3-47D6-B8BB-61E4524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C4D2-6403-49FC-A993-D01CD575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E0E2-518C-4998-BB25-2B1D0C3B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E305F-C139-46D1-81D1-9A3A108FE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A747B-F8DA-42E8-AEE5-F8185053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A39D7-B3A0-405A-B056-B66390BF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1857A-CE2F-4257-BAEA-EC70CC69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B00-EA5B-4ACA-90B7-D0A7F7E0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DC8CE-FD85-4322-BE23-143EDA72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9AACF-752E-43B1-9E3B-2BA2ADED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07B04-A181-424D-B65E-B3990AC6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10643-0327-4B95-AF71-D3452AEA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7509-5A6D-4F77-866D-178AE2DE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86647-605A-46D7-82D3-E87B50F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6B7DE-D88D-487B-BB13-F82E7A12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B7E4-45A0-4654-AA69-4B2BAE53A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0190-2017-4846-BE90-55A334A08B5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1F03-BBD1-4BB7-8161-D77C97A93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57DA-CD6A-47F3-AC77-0195C9BA4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A8F0-E2E0-4304-A8CE-5AAE1945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3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A09-2971-4F00-8D61-330C78A03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Default Clustering Risk Premium and its cross-market asset pricing 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8C67D-57B5-4BF4-8F38-CE1BC9F09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Discussion by Sungjune Pyun</a:t>
            </a:r>
          </a:p>
          <a:p>
            <a:r>
              <a:rPr lang="en-US" sz="2000" dirty="0"/>
              <a:t>Yonsei University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0807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BB11-77A6-42B7-A65A-E6356EAB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0236-7D0D-4F27-9A60-22F8B018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  DCRP = market quoted tranche spread – model-implied tranche spread (based on simulation)</a:t>
            </a:r>
          </a:p>
          <a:p>
            <a:pPr marL="0" indent="0">
              <a:buNone/>
            </a:pPr>
            <a:r>
              <a:rPr lang="en-US" dirty="0"/>
              <a:t>  Market quote is probably that of CDX</a:t>
            </a:r>
          </a:p>
          <a:p>
            <a:pPr marL="0" indent="0">
              <a:buNone/>
            </a:pPr>
            <a:r>
              <a:rPr lang="en-US" dirty="0"/>
              <a:t>  The model-implied spread is probably the p-measure computed from CDS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From current writing,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(1) It is NOT AT CLEAR why this measures the default clustering risk premium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(2) It is NOT AT ALL Clear why you mentioned the model and the P measure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seems to be explained in the next paragraph: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1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BB11-77A6-42B7-A65A-E6356EAB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0236-7D0D-4F27-9A60-22F8B018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 don’t understand how the last sentence implies what you state.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476B5-61D9-4D6F-A3E5-FE58CA81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145" y="1071689"/>
            <a:ext cx="7713655" cy="42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BB11-77A6-42B7-A65A-E6356EAB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0236-7D0D-4F27-9A60-22F8B018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F1A80-2F16-4DD8-B0C9-9E4B70C7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1767"/>
            <a:ext cx="10372725" cy="88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C97F81-6E74-40BF-94CA-7BCF8EE7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2462529"/>
            <a:ext cx="6884814" cy="43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BB11-77A6-42B7-A65A-E6356EAB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0236-7D0D-4F27-9A60-22F8B018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D5568B-3BB5-46DB-B00D-F764602F981A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not clear to me why the pricing of the default clustering risk premium is tested in the equity market. </a:t>
            </a:r>
          </a:p>
          <a:p>
            <a:pPr lvl="1"/>
            <a:r>
              <a:rPr lang="en-US" dirty="0"/>
              <a:t>It seems rather natural to test how bond investors price this type of risk, because, assuming market segmentation, you are deriving the premium from the bond market. </a:t>
            </a:r>
          </a:p>
          <a:p>
            <a:r>
              <a:rPr lang="en-US" dirty="0"/>
              <a:t>Furthermore, that correlation risk premium is priced in the market is already known.  </a:t>
            </a:r>
          </a:p>
          <a:p>
            <a:pPr lvl="1"/>
            <a:r>
              <a:rPr lang="en-US" dirty="0"/>
              <a:t>Driessen, </a:t>
            </a:r>
            <a:r>
              <a:rPr lang="en-US" dirty="0" err="1"/>
              <a:t>Menhout</a:t>
            </a:r>
            <a:r>
              <a:rPr lang="en-US" dirty="0"/>
              <a:t>, </a:t>
            </a:r>
            <a:r>
              <a:rPr lang="en-US" dirty="0" err="1"/>
              <a:t>Vilkov</a:t>
            </a:r>
            <a:r>
              <a:rPr lang="en-US" dirty="0"/>
              <a:t> (2009 JF) in equity market</a:t>
            </a:r>
          </a:p>
          <a:p>
            <a:pPr lvl="1"/>
            <a:r>
              <a:rPr lang="en-US" dirty="0"/>
              <a:t>Mueller, </a:t>
            </a:r>
            <a:r>
              <a:rPr lang="en-US" dirty="0" err="1"/>
              <a:t>Stathopolous</a:t>
            </a:r>
            <a:r>
              <a:rPr lang="en-US" dirty="0"/>
              <a:t>, </a:t>
            </a:r>
            <a:r>
              <a:rPr lang="en-US" dirty="0" err="1"/>
              <a:t>Vedolin</a:t>
            </a:r>
            <a:r>
              <a:rPr lang="en-US" dirty="0"/>
              <a:t> (2017 JFE) in currency market</a:t>
            </a:r>
          </a:p>
          <a:p>
            <a:pPr lvl="1"/>
            <a:r>
              <a:rPr lang="en-US" dirty="0"/>
              <a:t>Bond market? – pricing of bond factors is now a fiasco after BBW.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>
                <a:sym typeface="Wingdings" panose="05000000000000000000" pitchFamily="2" charset="2"/>
              </a:rPr>
              <a:t> Why not focus on bond markets?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5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BB11-77A6-42B7-A65A-E6356EAB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0236-7D0D-4F27-9A60-22F8B018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D5568B-3BB5-46DB-B00D-F764602F981A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equity market, there are many other well-known results that should be highly correlated with DCRP. </a:t>
            </a:r>
          </a:p>
          <a:p>
            <a:pPr lvl="1"/>
            <a:r>
              <a:rPr lang="en-US" dirty="0"/>
              <a:t>Volatility risk (Ang, </a:t>
            </a:r>
            <a:r>
              <a:rPr lang="en-US" dirty="0" err="1"/>
              <a:t>Hodrick</a:t>
            </a:r>
            <a:r>
              <a:rPr lang="en-US" dirty="0"/>
              <a:t>, Xing, and Zheng 2006)</a:t>
            </a:r>
          </a:p>
          <a:p>
            <a:pPr lvl="1"/>
            <a:r>
              <a:rPr lang="en-US" dirty="0"/>
              <a:t>Left jump risk (</a:t>
            </a:r>
            <a:r>
              <a:rPr lang="en-US" dirty="0" err="1"/>
              <a:t>Bollerslev</a:t>
            </a:r>
            <a:r>
              <a:rPr lang="en-US" dirty="0"/>
              <a:t> Todorov 2011)</a:t>
            </a:r>
          </a:p>
          <a:p>
            <a:pPr lvl="1"/>
            <a:r>
              <a:rPr lang="en-US" dirty="0"/>
              <a:t>Downside VRP (</a:t>
            </a:r>
            <a:r>
              <a:rPr lang="en-US" dirty="0" err="1"/>
              <a:t>Fenou</a:t>
            </a:r>
            <a:r>
              <a:rPr lang="en-US" dirty="0"/>
              <a:t> et al 2017)</a:t>
            </a:r>
          </a:p>
          <a:p>
            <a:pPr lvl="1"/>
            <a:r>
              <a:rPr lang="en-US" dirty="0"/>
              <a:t>VRP in cross-section (</a:t>
            </a:r>
            <a:r>
              <a:rPr lang="en-US" dirty="0" err="1"/>
              <a:t>Barguett</a:t>
            </a:r>
            <a:r>
              <a:rPr lang="en-US" dirty="0"/>
              <a:t>, </a:t>
            </a:r>
            <a:r>
              <a:rPr lang="en-US" dirty="0" err="1"/>
              <a:t>Gourier</a:t>
            </a:r>
            <a:r>
              <a:rPr lang="en-US" dirty="0"/>
              <a:t>, </a:t>
            </a:r>
            <a:r>
              <a:rPr lang="en-US" dirty="0" err="1"/>
              <a:t>Leippold</a:t>
            </a:r>
            <a:r>
              <a:rPr lang="en-US" dirty="0"/>
              <a:t> 2019)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These measure all seems to increase during times of market turmoil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also know default correlation will go up during this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1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A09-2971-4F00-8D61-330C78A0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paper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F61D34B2-0A8D-4A61-829E-8B756EF3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1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paper studies “Default clustering risk premium”</a:t>
            </a:r>
          </a:p>
          <a:p>
            <a:pPr marL="0" indent="0">
              <a:buNone/>
            </a:pPr>
            <a:r>
              <a:rPr lang="en-US" dirty="0"/>
              <a:t>This paper provides a novel way of estimating the risk premium</a:t>
            </a:r>
          </a:p>
          <a:p>
            <a:pPr marL="0" indent="0">
              <a:buNone/>
            </a:pPr>
            <a:r>
              <a:rPr lang="en-US" dirty="0"/>
              <a:t> -- This paper uses CDX and single-name CDS to derive the default clustering risk premium</a:t>
            </a:r>
          </a:p>
          <a:p>
            <a:pPr marL="0" indent="0">
              <a:buNone/>
            </a:pPr>
            <a:r>
              <a:rPr lang="en-US" dirty="0"/>
              <a:t>The DCRP seems to be priced among individual stocks.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0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A09-2971-4F00-8D61-330C78A0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impression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F61D34B2-0A8D-4A61-829E-8B756EF3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findings of this paper seems reasonable:</a:t>
            </a:r>
          </a:p>
          <a:p>
            <a:pPr lvl="1"/>
            <a:r>
              <a:rPr lang="en-US" sz="2800" dirty="0"/>
              <a:t>Investors worry about default clustering, particularly after the 2008 Global Financial Crisis </a:t>
            </a:r>
          </a:p>
          <a:p>
            <a:r>
              <a:rPr lang="en-US" sz="3200" dirty="0"/>
              <a:t>That this is a “priced” factor seems natural.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Two 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View on market segmentation?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 It seems this paper implicitly assumes that the two markets are integrated. </a:t>
            </a:r>
            <a:endParaRPr lang="en-US" sz="2600" dirty="0"/>
          </a:p>
          <a:p>
            <a:pPr marL="0" indent="0">
              <a:buNone/>
            </a:pPr>
            <a:r>
              <a:rPr lang="en-US" sz="3000" dirty="0"/>
              <a:t>2. Model is written in a way so that it is difficult to digest  </a:t>
            </a:r>
          </a:p>
        </p:txBody>
      </p:sp>
    </p:spTree>
    <p:extLst>
      <p:ext uri="{BB962C8B-B14F-4D97-AF65-F5344CB8AC3E}">
        <p14:creationId xmlns:p14="http://schemas.microsoft.com/office/powerpoint/2010/main" val="35743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A09-2971-4F00-8D61-330C78A0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 between bond and stock markets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F61D34B2-0A8D-4A61-829E-8B756EF3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95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There is evidence that these two markets are integrated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Ma (2019 JF) – Nonfinancial firms act as </a:t>
            </a:r>
            <a:r>
              <a:rPr lang="en-US" sz="2800" dirty="0" err="1"/>
              <a:t>arbitraguers</a:t>
            </a:r>
            <a:r>
              <a:rPr lang="en-US" sz="2800" dirty="0"/>
              <a:t> and contribute to market integration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/>
              <a:t>Sandulescu</a:t>
            </a:r>
            <a:r>
              <a:rPr lang="en-US" sz="2800" dirty="0"/>
              <a:t> (2022 WP) – the two markets are non-trivially integrated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/>
          </a:p>
          <a:p>
            <a:r>
              <a:rPr lang="en-US" sz="3200" dirty="0"/>
              <a:t>Yet, there is also evidence that they are disintegrated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Kapadia and Pu (2012 JFE) – Liquidity generates arbitrage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Chordia et al (2017 JFQA) – Different factors priced for stocks and bonds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Choi and Kim (2018 JME) – similar to the above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It seems this debate is yet inconclusive. It would be helpful to take a clear stance on whether this paper wants to: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1) involve in this debate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2) ignore if/if not the two markets segmented </a:t>
            </a:r>
          </a:p>
        </p:txBody>
      </p:sp>
    </p:spTree>
    <p:extLst>
      <p:ext uri="{BB962C8B-B14F-4D97-AF65-F5344CB8AC3E}">
        <p14:creationId xmlns:p14="http://schemas.microsoft.com/office/powerpoint/2010/main" val="52898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952F-1FC4-4E01-877E-E832BBD1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BE2B-2F4E-4064-96C1-40B63411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model needs some work and is not written in a way that readers outside the field can digest:</a:t>
            </a:r>
          </a:p>
          <a:p>
            <a:endParaRPr lang="en-US" sz="3600" dirty="0"/>
          </a:p>
          <a:p>
            <a:pPr lvl="1"/>
            <a:r>
              <a:rPr lang="en-US" sz="3200" dirty="0"/>
              <a:t>Variables are often not clearly defined</a:t>
            </a:r>
          </a:p>
          <a:p>
            <a:pPr lvl="1"/>
            <a:r>
              <a:rPr lang="en-US" sz="3200" dirty="0"/>
              <a:t>Sometimes expressions are unnecessarily overly complicated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202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A09-2971-4F00-8D61-330C78A0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F61D34B2-0A8D-4A61-829E-8B756EF3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1B8F6-E506-4285-B47D-EFB4755F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447800"/>
            <a:ext cx="1209675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6E4B0-663C-40F6-B1F2-5CF4D3BA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4" y="3368141"/>
            <a:ext cx="11659316" cy="1885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EF884-3436-4257-ACE3-5A040CD81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97" y="5253795"/>
            <a:ext cx="353377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B9F772-976E-41AB-9481-CF65FC15F786}"/>
              </a:ext>
            </a:extLst>
          </p:cNvPr>
          <p:cNvSpPr txBox="1"/>
          <p:nvPr/>
        </p:nvSpPr>
        <p:spPr>
          <a:xfrm>
            <a:off x="1846535" y="6269215"/>
            <a:ext cx="7368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 is distance to default but is not clearly defined…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BB77A-532B-4B0D-9989-DE6F05B7F9A4}"/>
              </a:ext>
            </a:extLst>
          </p:cNvPr>
          <p:cNvSpPr txBox="1"/>
          <p:nvPr/>
        </p:nvSpPr>
        <p:spPr>
          <a:xfrm>
            <a:off x="7362497" y="2987566"/>
            <a:ext cx="370489" cy="380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0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A09-2971-4F00-8D61-330C78A0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C68F0-8C65-4F13-A304-39742595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42" y="1576837"/>
            <a:ext cx="9067800" cy="15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C49F15-29E4-4D27-A230-B9DC897F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22" y="2814637"/>
            <a:ext cx="3838575" cy="1228725"/>
          </a:xfrm>
          <a:prstGeom prst="rect">
            <a:avLst/>
          </a:prstGeo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3BC54A9A-73BD-4F0E-975D-9DF5A32ED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6459" y="4015612"/>
            <a:ext cx="10515600" cy="74733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F69DBE-9A18-438A-A77F-912194E044DD}"/>
              </a:ext>
            </a:extLst>
          </p:cNvPr>
          <p:cNvSpPr txBox="1"/>
          <p:nvPr/>
        </p:nvSpPr>
        <p:spPr>
          <a:xfrm>
            <a:off x="1319315" y="5281163"/>
            <a:ext cx="9043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Credit spread is a univariate function of the distance to default (m).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Then why not begin with express S just as a function of m at the first place?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You are not doing any comparative statics (with respect to r and l).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F738E-826A-4FA7-ADA5-0883FE39B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790" y="4881113"/>
            <a:ext cx="2763768" cy="3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0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A09-2971-4F00-8D61-330C78A0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8B769-DA76-4003-9066-E053D7D7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63" y="1690688"/>
            <a:ext cx="5743575" cy="90487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7D5E88A-7544-4C1C-8651-352A111B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400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67967-F037-4894-9897-C9C5DEC7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48" y="2914650"/>
            <a:ext cx="6248400" cy="514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F893BD-5321-45AC-8B09-6F9B923555FC}"/>
              </a:ext>
            </a:extLst>
          </p:cNvPr>
          <p:cNvSpPr txBox="1"/>
          <p:nvPr/>
        </p:nvSpPr>
        <p:spPr>
          <a:xfrm>
            <a:off x="1140990" y="3881376"/>
            <a:ext cx="10050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It looks like distance to default is standardized (has a unit variance)?</a:t>
            </a:r>
          </a:p>
        </p:txBody>
      </p:sp>
    </p:spTree>
    <p:extLst>
      <p:ext uri="{BB962C8B-B14F-4D97-AF65-F5344CB8AC3E}">
        <p14:creationId xmlns:p14="http://schemas.microsoft.com/office/powerpoint/2010/main" val="16489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BB11-77A6-42B7-A65A-E6356EAB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291"/>
            <a:ext cx="10515600" cy="1325563"/>
          </a:xfrm>
        </p:spPr>
        <p:txBody>
          <a:bodyPr/>
          <a:lstStyle/>
          <a:p>
            <a:r>
              <a:rPr lang="en-US" dirty="0"/>
              <a:t>The P-measure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0236-7D0D-4F27-9A60-22F8B018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280"/>
            <a:ext cx="10515600" cy="49661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p-measure correlation is: correlation in the firm value or correlation in the distance to default. </a:t>
            </a:r>
          </a:p>
          <a:p>
            <a:r>
              <a:rPr lang="en-US" dirty="0"/>
              <a:t>Also, it looks like all you need is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Correlation of assets is time varying while volatility is constant.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DCC-GARCH (used in this paper) assumes heteroscedasticity.</a:t>
            </a:r>
          </a:p>
          <a:p>
            <a:r>
              <a:rPr lang="en-US" dirty="0">
                <a:solidFill>
                  <a:srgbClr val="FF0000"/>
                </a:solidFill>
              </a:rPr>
              <a:t>The first equation is direct. The second equation requires one more step. Using CDS is one more step (3 steps!)</a:t>
            </a:r>
          </a:p>
          <a:p>
            <a:r>
              <a:rPr lang="en-US" dirty="0">
                <a:solidFill>
                  <a:srgbClr val="FF0000"/>
                </a:solidFill>
              </a:rPr>
              <a:t>Why can’t you estimate this directly from high-frequency stock returns? Your first equation suggests that you can do that!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09FAA-3991-4379-BF2C-81C14896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517604"/>
            <a:ext cx="10029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790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Default Clustering Risk Premium and its cross-market asset pricing implications</vt:lpstr>
      <vt:lpstr>Summary of the paper</vt:lpstr>
      <vt:lpstr>Overall impression</vt:lpstr>
      <vt:lpstr>Segmentation between bond and stock markets</vt:lpstr>
      <vt:lpstr>The model</vt:lpstr>
      <vt:lpstr>The Model </vt:lpstr>
      <vt:lpstr>The Model</vt:lpstr>
      <vt:lpstr>The Model (1)</vt:lpstr>
      <vt:lpstr>The P-measure  </vt:lpstr>
      <vt:lpstr>DCRP</vt:lpstr>
      <vt:lpstr>The model</vt:lpstr>
      <vt:lpstr>Measurement</vt:lpstr>
      <vt:lpstr>Empirical analysis</vt:lpstr>
      <vt:lpstr>Empirical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Clustering Risk Premium and its cross-market asset pricing implications</dc:title>
  <dc:creator>Sungjune Pyun</dc:creator>
  <cp:lastModifiedBy>Sungjune Pyun</cp:lastModifiedBy>
  <cp:revision>34</cp:revision>
  <dcterms:created xsi:type="dcterms:W3CDTF">2024-05-06T10:41:10Z</dcterms:created>
  <dcterms:modified xsi:type="dcterms:W3CDTF">2024-05-30T11:35:30Z</dcterms:modified>
</cp:coreProperties>
</file>