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7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5CF-8ABC-4287-AF31-FAD4502A3E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5CBB-7CE8-FA1E-1C68-910633EBE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 400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687F-A21C-50EE-BFE2-8D09FAAAD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Stephen Ramotowski</a:t>
            </a:r>
          </a:p>
        </p:txBody>
      </p:sp>
    </p:spTree>
    <p:extLst>
      <p:ext uri="{BB962C8B-B14F-4D97-AF65-F5344CB8AC3E}">
        <p14:creationId xmlns:p14="http://schemas.microsoft.com/office/powerpoint/2010/main" val="37549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ign with white text&#10;&#10;Description automatically generated">
            <a:extLst>
              <a:ext uri="{FF2B5EF4-FFF2-40B4-BE49-F238E27FC236}">
                <a16:creationId xmlns:a16="http://schemas.microsoft.com/office/drawing/2014/main" id="{0A090513-CBC2-71D0-2B23-EDDEF00A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47" y="466926"/>
            <a:ext cx="2208179" cy="2208179"/>
          </a:xfrm>
          <a:prstGeom prst="rect">
            <a:avLst/>
          </a:prstGeom>
        </p:spPr>
      </p:pic>
      <p:pic>
        <p:nvPicPr>
          <p:cNvPr id="5" name="Picture 4" descr="A puzzle with letters on it&#10;&#10;Description automatically generated">
            <a:extLst>
              <a:ext uri="{FF2B5EF4-FFF2-40B4-BE49-F238E27FC236}">
                <a16:creationId xmlns:a16="http://schemas.microsoft.com/office/drawing/2014/main" id="{B459DC89-CD85-2869-9DA6-04028ABE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78" y="341238"/>
            <a:ext cx="2655651" cy="265565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BDCE24-C5F7-9C49-6EF2-732CDB14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8" y="3992167"/>
            <a:ext cx="3379269" cy="139134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866478-F54E-48C0-6670-02905FE6FD2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40" y="3221477"/>
            <a:ext cx="4721158" cy="2655651"/>
          </a:xfrm>
          <a:prstGeom prst="rect">
            <a:avLst/>
          </a:prstGeom>
        </p:spPr>
      </p:pic>
      <p:pic>
        <p:nvPicPr>
          <p:cNvPr id="11" name="Picture 10" descr="A blue fin with white text&#10;&#10;Description automatically generated">
            <a:extLst>
              <a:ext uri="{FF2B5EF4-FFF2-40B4-BE49-F238E27FC236}">
                <a16:creationId xmlns:a16="http://schemas.microsoft.com/office/drawing/2014/main" id="{9516066E-8B82-FE61-D9A0-4A8D9E1D4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69" y="341238"/>
            <a:ext cx="2438400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C683D-FCEB-908A-3795-F9D57B0DF779}"/>
              </a:ext>
            </a:extLst>
          </p:cNvPr>
          <p:cNvSpPr txBox="1"/>
          <p:nvPr/>
        </p:nvSpPr>
        <p:spPr>
          <a:xfrm>
            <a:off x="842534" y="2779638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www.weather.com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06FB7-3CE5-FB7B-11F6-CB3FB3199F15}"/>
              </a:ext>
            </a:extLst>
          </p:cNvPr>
          <p:cNvSpPr txBox="1"/>
          <p:nvPr/>
        </p:nvSpPr>
        <p:spPr>
          <a:xfrm>
            <a:off x="4496275" y="2430487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en.wikipedia.org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37B32-3210-4B36-E8A9-551F73D847E3}"/>
              </a:ext>
            </a:extLst>
          </p:cNvPr>
          <p:cNvSpPr txBox="1"/>
          <p:nvPr/>
        </p:nvSpPr>
        <p:spPr>
          <a:xfrm>
            <a:off x="4967327" y="5945942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blackboard.wm.edu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6F65-8E70-29D6-5D12-E6BA1FE1ABF6}"/>
              </a:ext>
            </a:extLst>
          </p:cNvPr>
          <p:cNvSpPr txBox="1"/>
          <p:nvPr/>
        </p:nvSpPr>
        <p:spPr>
          <a:xfrm>
            <a:off x="1148956" y="5580303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www.google.com</a:t>
            </a:r>
          </a:p>
        </p:txBody>
      </p:sp>
      <p:pic>
        <p:nvPicPr>
          <p:cNvPr id="17" name="Picture 16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D97701B6-A79A-CC37-D609-EEC9C016D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05" y="3827801"/>
            <a:ext cx="3983477" cy="2655651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B2D534A8-1489-E820-C900-12FF94F907AF}"/>
              </a:ext>
            </a:extLst>
          </p:cNvPr>
          <p:cNvSpPr/>
          <p:nvPr/>
        </p:nvSpPr>
        <p:spPr>
          <a:xfrm>
            <a:off x="9788354" y="3065186"/>
            <a:ext cx="658236" cy="1088160"/>
          </a:xfrm>
          <a:prstGeom prst="downArrow">
            <a:avLst>
              <a:gd name="adj1" fmla="val 38177"/>
              <a:gd name="adj2" fmla="val 8399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9F4662-1E1E-53BC-DE3B-231F18B652B8}"/>
              </a:ext>
            </a:extLst>
          </p:cNvPr>
          <p:cNvSpPr/>
          <p:nvPr/>
        </p:nvSpPr>
        <p:spPr>
          <a:xfrm>
            <a:off x="8219872" y="-132054"/>
            <a:ext cx="428020" cy="7276289"/>
          </a:xfrm>
          <a:prstGeom prst="rect">
            <a:avLst/>
          </a:prstGeom>
          <a:gradFill>
            <a:gsLst>
              <a:gs pos="0">
                <a:schemeClr val="accent1"/>
              </a:gs>
              <a:gs pos="30000">
                <a:schemeClr val="accent2"/>
              </a:gs>
              <a:gs pos="62000">
                <a:schemeClr val="accent4"/>
              </a:gs>
              <a:gs pos="93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4608E0F-975E-FC8F-23E9-8CF8CF8F2F83}"/>
              </a:ext>
            </a:extLst>
          </p:cNvPr>
          <p:cNvSpPr/>
          <p:nvPr/>
        </p:nvSpPr>
        <p:spPr>
          <a:xfrm>
            <a:off x="7832652" y="1136723"/>
            <a:ext cx="1413489" cy="7506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D01B2-7F27-BC66-9BC3-1D8381EE0173}"/>
              </a:ext>
            </a:extLst>
          </p:cNvPr>
          <p:cNvSpPr txBox="1"/>
          <p:nvPr/>
        </p:nvSpPr>
        <p:spPr>
          <a:xfrm>
            <a:off x="9589326" y="2670705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Wireshark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6C203D-4369-5D87-B561-4EF4DBFEBAFD}"/>
              </a:ext>
            </a:extLst>
          </p:cNvPr>
          <p:cNvSpPr txBox="1"/>
          <p:nvPr/>
        </p:nvSpPr>
        <p:spPr>
          <a:xfrm>
            <a:off x="10499390" y="3252493"/>
            <a:ext cx="306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data </a:t>
            </a:r>
          </a:p>
          <a:p>
            <a:r>
              <a:rPr lang="en-US" dirty="0"/>
              <a:t>as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DB51A-2172-0C7F-A847-2FE42279BB6E}"/>
              </a:ext>
            </a:extLst>
          </p:cNvPr>
          <p:cNvSpPr txBox="1"/>
          <p:nvPr/>
        </p:nvSpPr>
        <p:spPr>
          <a:xfrm>
            <a:off x="9510675" y="6079336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in Excel</a:t>
            </a:r>
          </a:p>
        </p:txBody>
      </p:sp>
    </p:spTree>
    <p:extLst>
      <p:ext uri="{BB962C8B-B14F-4D97-AF65-F5344CB8AC3E}">
        <p14:creationId xmlns:p14="http://schemas.microsoft.com/office/powerpoint/2010/main" val="16180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72C171-9560-F850-3559-C2645490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48172"/>
              </p:ext>
            </p:extLst>
          </p:nvPr>
        </p:nvGraphicFramePr>
        <p:xfrm>
          <a:off x="514484" y="463553"/>
          <a:ext cx="5276717" cy="4993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28">
                  <a:extLst>
                    <a:ext uri="{9D8B030D-6E8A-4147-A177-3AD203B41FA5}">
                      <a16:colId xmlns:a16="http://schemas.microsoft.com/office/drawing/2014/main" val="3204142682"/>
                    </a:ext>
                  </a:extLst>
                </a:gridCol>
                <a:gridCol w="3851489">
                  <a:extLst>
                    <a:ext uri="{9D8B030D-6E8A-4147-A177-3AD203B41FA5}">
                      <a16:colId xmlns:a16="http://schemas.microsoft.com/office/drawing/2014/main" val="1589039231"/>
                    </a:ext>
                  </a:extLst>
                </a:gridCol>
              </a:tblGrid>
              <a:tr h="369273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Details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11579"/>
                  </a:ext>
                </a:extLst>
              </a:tr>
              <a:tr h="495191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size of the packet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34573"/>
                  </a:ext>
                </a:extLst>
              </a:tr>
              <a:tr h="495191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the data is formatted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22007"/>
                  </a:ext>
                </a:extLst>
              </a:tr>
              <a:tr h="495191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website the data is from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11454"/>
                  </a:ext>
                </a:extLst>
              </a:tr>
              <a:tr h="3138819">
                <a:tc>
                  <a:txBody>
                    <a:bodyPr/>
                    <a:lstStyle/>
                    <a:p>
                      <a:r>
                        <a:rPr lang="en-US" dirty="0" err="1"/>
                        <a:t>Ttruncated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time between the previous packet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Calculated in Excel using the Time column, then truncated to 6 decimal places to avoid scientific notation.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(time - previous time = time between)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263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F4EEB7-84BD-342F-D946-7E074278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13115"/>
              </p:ext>
            </p:extLst>
          </p:nvPr>
        </p:nvGraphicFramePr>
        <p:xfrm>
          <a:off x="6521856" y="463554"/>
          <a:ext cx="5155660" cy="453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812">
                  <a:extLst>
                    <a:ext uri="{9D8B030D-6E8A-4147-A177-3AD203B41FA5}">
                      <a16:colId xmlns:a16="http://schemas.microsoft.com/office/drawing/2014/main" val="4028924601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2437915447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1799707920"/>
                    </a:ext>
                  </a:extLst>
                </a:gridCol>
                <a:gridCol w="1444018">
                  <a:extLst>
                    <a:ext uri="{9D8B030D-6E8A-4147-A177-3AD203B41FA5}">
                      <a16:colId xmlns:a16="http://schemas.microsoft.com/office/drawing/2014/main" val="2543236240"/>
                    </a:ext>
                  </a:extLst>
                </a:gridCol>
              </a:tblGrid>
              <a:tr h="622788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Website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Ttruncated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20269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TLSv1.2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0.000059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7799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0.022886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852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0.000396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45238"/>
                  </a:ext>
                </a:extLst>
              </a:tr>
              <a:tr h="622788">
                <a:tc>
                  <a:txBody>
                    <a:bodyPr/>
                    <a:lstStyle/>
                    <a:p>
                      <a:r>
                        <a:rPr lang="en-US" dirty="0"/>
                        <a:t>TLSv1.2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0.002126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99203"/>
                  </a:ext>
                </a:extLst>
              </a:tr>
              <a:tr h="622788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0.015369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7112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57824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TLSv1.3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0.017867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30170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QUIC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0.022899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4967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QUIC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0.000066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651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4EDC409-D115-AE3D-FE39-07C49B16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12790"/>
              </p:ext>
            </p:extLst>
          </p:nvPr>
        </p:nvGraphicFramePr>
        <p:xfrm>
          <a:off x="239950" y="6078207"/>
          <a:ext cx="11712100" cy="632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210">
                  <a:extLst>
                    <a:ext uri="{9D8B030D-6E8A-4147-A177-3AD203B41FA5}">
                      <a16:colId xmlns:a16="http://schemas.microsoft.com/office/drawing/2014/main" val="366146424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795191275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1958792837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75809609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085314034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3518132523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1395782204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435257196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928176535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998001137"/>
                    </a:ext>
                  </a:extLst>
                </a:gridCol>
              </a:tblGrid>
              <a:tr h="632477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Time_Between</a:t>
                      </a:r>
                      <a:endParaRPr lang="en-US" sz="1100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Ttruncated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47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11C7A6F-360B-840A-509F-AA61A46A873E}"/>
              </a:ext>
            </a:extLst>
          </p:cNvPr>
          <p:cNvSpPr txBox="1"/>
          <p:nvPr/>
        </p:nvSpPr>
        <p:spPr>
          <a:xfrm>
            <a:off x="7718628" y="84493"/>
            <a:ext cx="27621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Samples from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E1B5-AACC-0144-509E-C841155C1327}"/>
              </a:ext>
            </a:extLst>
          </p:cNvPr>
          <p:cNvSpPr txBox="1"/>
          <p:nvPr/>
        </p:nvSpPr>
        <p:spPr>
          <a:xfrm>
            <a:off x="1771784" y="94221"/>
            <a:ext cx="27621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Features focused 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FBD5F-9666-0C29-0F0E-C60860140037}"/>
              </a:ext>
            </a:extLst>
          </p:cNvPr>
          <p:cNvSpPr txBox="1"/>
          <p:nvPr/>
        </p:nvSpPr>
        <p:spPr>
          <a:xfrm>
            <a:off x="6521856" y="5699147"/>
            <a:ext cx="3958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Dropped Columns/ Features</a:t>
            </a:r>
          </a:p>
        </p:txBody>
      </p:sp>
    </p:spTree>
    <p:extLst>
      <p:ext uri="{BB962C8B-B14F-4D97-AF65-F5344CB8AC3E}">
        <p14:creationId xmlns:p14="http://schemas.microsoft.com/office/powerpoint/2010/main" val="131452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B9DFFB-9708-E77A-79E6-936385A3A744}"/>
              </a:ext>
            </a:extLst>
          </p:cNvPr>
          <p:cNvSpPr/>
          <p:nvPr/>
        </p:nvSpPr>
        <p:spPr>
          <a:xfrm>
            <a:off x="-544749" y="114503"/>
            <a:ext cx="8881353" cy="1474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B3113-E082-B49B-1A28-4A892A8B7096}"/>
              </a:ext>
            </a:extLst>
          </p:cNvPr>
          <p:cNvSpPr txBox="1"/>
          <p:nvPr/>
        </p:nvSpPr>
        <p:spPr>
          <a:xfrm>
            <a:off x="1108952" y="247104"/>
            <a:ext cx="809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My Model: k-nearest neighbors (k-NN)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326DA-66E1-D212-BF4B-EC2F60322EEF}"/>
              </a:ext>
            </a:extLst>
          </p:cNvPr>
          <p:cNvSpPr txBox="1"/>
          <p:nvPr/>
        </p:nvSpPr>
        <p:spPr>
          <a:xfrm>
            <a:off x="4922196" y="945500"/>
            <a:ext cx="714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A supervised learning method used for classification and regression. An object is classified based on a plurality vote of its neighbors, with k representing the number of neighbors.</a:t>
            </a:r>
          </a:p>
          <a:p>
            <a:endParaRPr lang="en-US" dirty="0"/>
          </a:p>
          <a:p>
            <a:r>
              <a:rPr lang="en-US" b="1" dirty="0"/>
              <a:t>For example</a:t>
            </a:r>
            <a:r>
              <a:rPr lang="en-US" dirty="0"/>
              <a:t>, if k = 1, the object is assigned to its nearest neighbor’s class (website).</a:t>
            </a:r>
          </a:p>
        </p:txBody>
      </p:sp>
      <p:pic>
        <p:nvPicPr>
          <p:cNvPr id="6" name="Picture 5" descr="A colorful circle with a yellow circle and a red circle with a yellow circle and a red circle with a yellow circle and a red circle with a yellow circle with a red circle and a yellow circle&#10;&#10;Description automatically generated">
            <a:extLst>
              <a:ext uri="{FF2B5EF4-FFF2-40B4-BE49-F238E27FC236}">
                <a16:creationId xmlns:a16="http://schemas.microsoft.com/office/drawing/2014/main" id="{71B95A44-C727-BB24-7070-A88ADA3DA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1" y="1822663"/>
            <a:ext cx="4134257" cy="4134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BBC28-CF5D-04F7-7BA1-7404E8C7356B}"/>
              </a:ext>
            </a:extLst>
          </p:cNvPr>
          <p:cNvSpPr txBox="1"/>
          <p:nvPr/>
        </p:nvSpPr>
        <p:spPr>
          <a:xfrm>
            <a:off x="4922196" y="3050178"/>
            <a:ext cx="7143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Ring (k = 3)</a:t>
            </a:r>
          </a:p>
          <a:p>
            <a:endParaRPr lang="en-US" dirty="0"/>
          </a:p>
          <a:p>
            <a:r>
              <a:rPr lang="en-US" dirty="0"/>
              <a:t>	What is the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point classified as?	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Square</a:t>
            </a:r>
            <a:r>
              <a:rPr lang="en-US" dirty="0">
                <a:solidFill>
                  <a:srgbClr val="0000F6"/>
                </a:solidFill>
              </a:rPr>
              <a:t> </a:t>
            </a:r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>
                <a:solidFill>
                  <a:srgbClr val="00FF00"/>
                </a:solidFill>
              </a:rPr>
              <a:t>Green</a:t>
            </a:r>
            <a:r>
              <a:rPr lang="en-US" dirty="0"/>
              <a:t> Ring (k = 7)</a:t>
            </a:r>
          </a:p>
          <a:p>
            <a:endParaRPr lang="en-US" dirty="0"/>
          </a:p>
          <a:p>
            <a:r>
              <a:rPr lang="en-US" dirty="0"/>
              <a:t>	What is the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point classified as?	   </a:t>
            </a:r>
            <a:r>
              <a:rPr lang="en-US" dirty="0">
                <a:solidFill>
                  <a:srgbClr val="0000F6"/>
                </a:solidFill>
              </a:rPr>
              <a:t>Blue</a:t>
            </a:r>
            <a:r>
              <a:rPr lang="en-US" dirty="0"/>
              <a:t> Triangle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r>
              <a:rPr lang="en-US" dirty="0"/>
              <a:t>The number of neighbors has a huge impact on the classification of an object!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3A7B0-D4C2-392D-9792-F626F1C5EDA4}"/>
              </a:ext>
            </a:extLst>
          </p:cNvPr>
          <p:cNvSpPr/>
          <p:nvPr/>
        </p:nvSpPr>
        <p:spPr>
          <a:xfrm rot="16200000">
            <a:off x="6008412" y="-5301368"/>
            <a:ext cx="175176" cy="12334676"/>
          </a:xfrm>
          <a:prstGeom prst="rect">
            <a:avLst/>
          </a:prstGeom>
          <a:gradFill>
            <a:gsLst>
              <a:gs pos="0">
                <a:schemeClr val="accent1"/>
              </a:gs>
              <a:gs pos="30000">
                <a:schemeClr val="accent2"/>
              </a:gs>
              <a:gs pos="62000">
                <a:schemeClr val="accent4"/>
              </a:gs>
              <a:gs pos="93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5832F-F380-23DF-5BEA-795C40D02A5C}"/>
              </a:ext>
            </a:extLst>
          </p:cNvPr>
          <p:cNvSpPr txBox="1"/>
          <p:nvPr/>
        </p:nvSpPr>
        <p:spPr>
          <a:xfrm>
            <a:off x="1108952" y="451385"/>
            <a:ext cx="809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Choosing the best k (number of neighbors)</a:t>
            </a:r>
          </a:p>
        </p:txBody>
      </p:sp>
      <p:pic>
        <p:nvPicPr>
          <p:cNvPr id="4" name="Picture 3" descr="A graph showing a graph&#10;&#10;Description automatically generated">
            <a:extLst>
              <a:ext uri="{FF2B5EF4-FFF2-40B4-BE49-F238E27FC236}">
                <a16:creationId xmlns:a16="http://schemas.microsoft.com/office/drawing/2014/main" id="{E9797969-5780-474C-83F4-32C073C2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9" y="974605"/>
            <a:ext cx="9508923" cy="4602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819C7-B05B-5F24-B686-3B19854B4880}"/>
              </a:ext>
            </a:extLst>
          </p:cNvPr>
          <p:cNvSpPr txBox="1"/>
          <p:nvPr/>
        </p:nvSpPr>
        <p:spPr>
          <a:xfrm>
            <a:off x="9813723" y="974605"/>
            <a:ext cx="21692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K-Fold </a:t>
            </a:r>
          </a:p>
          <a:p>
            <a:r>
              <a:rPr lang="en-US" b="1" dirty="0"/>
              <a:t>Cross-Validation:</a:t>
            </a:r>
          </a:p>
          <a:p>
            <a:endParaRPr lang="en-US" dirty="0"/>
          </a:p>
          <a:p>
            <a:r>
              <a:rPr lang="en-US" dirty="0"/>
              <a:t>Create a bunch of models with different test/train splits and different values of k.</a:t>
            </a:r>
          </a:p>
          <a:p>
            <a:endParaRPr lang="en-US" dirty="0"/>
          </a:p>
          <a:p>
            <a:r>
              <a:rPr lang="en-US" dirty="0"/>
              <a:t>Choose the value of k with the highest mean </a:t>
            </a:r>
            <a:r>
              <a:rPr lang="en-US" dirty="0">
                <a:solidFill>
                  <a:schemeClr val="accent2"/>
                </a:solidFill>
              </a:rPr>
              <a:t>Testing</a:t>
            </a:r>
            <a:r>
              <a:rPr lang="en-US" dirty="0"/>
              <a:t> score.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6509F-21D0-25A6-B0BF-377686B8ACBD}"/>
              </a:ext>
            </a:extLst>
          </p:cNvPr>
          <p:cNvSpPr txBox="1"/>
          <p:nvPr/>
        </p:nvSpPr>
        <p:spPr>
          <a:xfrm>
            <a:off x="1264596" y="6037283"/>
            <a:ext cx="673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value of k (number of neighbors) is </a:t>
            </a:r>
            <a:r>
              <a:rPr lang="en-US" dirty="0">
                <a:solidFill>
                  <a:srgbClr val="00FF00"/>
                </a:solidFill>
              </a:rPr>
              <a:t>38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F45926-2874-F769-70FD-F633E463C4C6}"/>
              </a:ext>
            </a:extLst>
          </p:cNvPr>
          <p:cNvSpPr/>
          <p:nvPr/>
        </p:nvSpPr>
        <p:spPr>
          <a:xfrm>
            <a:off x="3900791" y="1408165"/>
            <a:ext cx="165371" cy="179320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E7E3-9850-E157-4B86-203C53C9D54F}"/>
              </a:ext>
            </a:extLst>
          </p:cNvPr>
          <p:cNvSpPr txBox="1"/>
          <p:nvPr/>
        </p:nvSpPr>
        <p:spPr>
          <a:xfrm>
            <a:off x="486382" y="266559"/>
            <a:ext cx="145915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D0F84-926E-3BAA-7F01-7A743CFC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3921"/>
              </p:ext>
            </p:extLst>
          </p:nvPr>
        </p:nvGraphicFramePr>
        <p:xfrm>
          <a:off x="2905269" y="95288"/>
          <a:ext cx="436123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618">
                  <a:extLst>
                    <a:ext uri="{9D8B030D-6E8A-4147-A177-3AD203B41FA5}">
                      <a16:colId xmlns:a16="http://schemas.microsoft.com/office/drawing/2014/main" val="2341692012"/>
                    </a:ext>
                  </a:extLst>
                </a:gridCol>
                <a:gridCol w="2180618">
                  <a:extLst>
                    <a:ext uri="{9D8B030D-6E8A-4147-A177-3AD203B41FA5}">
                      <a16:colId xmlns:a16="http://schemas.microsoft.com/office/drawing/2014/main" val="1815186572"/>
                    </a:ext>
                  </a:extLst>
                </a:gridCol>
              </a:tblGrid>
              <a:tr h="36240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63592"/>
                  </a:ext>
                </a:extLst>
              </a:tr>
              <a:tr h="362409">
                <a:tc>
                  <a:txBody>
                    <a:bodyPr/>
                    <a:lstStyle/>
                    <a:p>
                      <a:r>
                        <a:rPr lang="en-US" dirty="0"/>
                        <a:t>k-NN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47335"/>
                  </a:ext>
                </a:extLst>
              </a:tr>
              <a:tr h="36240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8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61406-6D2C-9B7A-BCAF-2B489C4E8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75778"/>
              </p:ext>
            </p:extLst>
          </p:nvPr>
        </p:nvGraphicFramePr>
        <p:xfrm>
          <a:off x="358843" y="1697476"/>
          <a:ext cx="40640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224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864832">
                  <a:extLst>
                    <a:ext uri="{9D8B030D-6E8A-4147-A177-3AD203B41FA5}">
                      <a16:colId xmlns:a16="http://schemas.microsoft.com/office/drawing/2014/main" val="17959762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k-NN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0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686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11E649-F91D-15E7-1766-1B42A31A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63987"/>
              </p:ext>
            </p:extLst>
          </p:nvPr>
        </p:nvGraphicFramePr>
        <p:xfrm>
          <a:off x="6096000" y="1665740"/>
          <a:ext cx="41796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927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865014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633742">
                  <a:extLst>
                    <a:ext uri="{9D8B030D-6E8A-4147-A177-3AD203B41FA5}">
                      <a16:colId xmlns:a16="http://schemas.microsoft.com/office/drawing/2014/main" val="184363777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0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686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DE2389-AA65-A667-9580-DAF03FAEBD8B}"/>
              </a:ext>
            </a:extLst>
          </p:cNvPr>
          <p:cNvSpPr txBox="1"/>
          <p:nvPr/>
        </p:nvSpPr>
        <p:spPr>
          <a:xfrm>
            <a:off x="7608409" y="266559"/>
            <a:ext cx="320364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Validation is done by inputting 30 seconds of network data for each website to each model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AC8FA2-8B40-A9FB-6F05-E416AB1F4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1946"/>
              </p:ext>
            </p:extLst>
          </p:nvPr>
        </p:nvGraphicFramePr>
        <p:xfrm>
          <a:off x="358843" y="4490532"/>
          <a:ext cx="5092852" cy="133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213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195638568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2943396459"/>
                    </a:ext>
                  </a:extLst>
                </a:gridCol>
              </a:tblGrid>
              <a:tr h="6356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  <a:r>
                        <a:rPr lang="en-US" sz="1400" b="1" dirty="0">
                          <a:sym typeface="Wingdings" panose="05000000000000000000" pitchFamily="2" charset="2"/>
                        </a:rPr>
                        <a:t>→</a:t>
                      </a:r>
                    </a:p>
                    <a:p>
                      <a:pPr algn="ctr"/>
                      <a:r>
                        <a:rPr lang="en-US" sz="1400" b="1" dirty="0">
                          <a:sym typeface="Wingdings" panose="05000000000000000000" pitchFamily="2" charset="2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1400" b="1" dirty="0"/>
                        <a:t>Actual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608464">
                <a:tc>
                  <a:txBody>
                    <a:bodyPr/>
                    <a:lstStyle/>
                    <a:p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7B9513-8161-04C7-2A21-6E0DE842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77333"/>
              </p:ext>
            </p:extLst>
          </p:nvPr>
        </p:nvGraphicFramePr>
        <p:xfrm>
          <a:off x="6096000" y="4490532"/>
          <a:ext cx="5092852" cy="133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213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195638568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2943396459"/>
                    </a:ext>
                  </a:extLst>
                </a:gridCol>
              </a:tblGrid>
              <a:tr h="6356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  <a:r>
                        <a:rPr lang="en-US" sz="1400" b="1" dirty="0">
                          <a:sym typeface="Wingdings" panose="05000000000000000000" pitchFamily="2" charset="2"/>
                        </a:rPr>
                        <a:t>→</a:t>
                      </a:r>
                    </a:p>
                    <a:p>
                      <a:pPr algn="ctr"/>
                      <a:r>
                        <a:rPr lang="en-US" sz="1400" b="1" dirty="0">
                          <a:sym typeface="Wingdings" panose="05000000000000000000" pitchFamily="2" charset="2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1400" b="1" dirty="0"/>
                        <a:t>Actual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608464">
                <a:tc>
                  <a:txBody>
                    <a:bodyPr/>
                    <a:lstStyle/>
                    <a:p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F5A5D8-7F4E-86E0-5D87-A05EB3C897F3}"/>
              </a:ext>
            </a:extLst>
          </p:cNvPr>
          <p:cNvSpPr txBox="1"/>
          <p:nvPr/>
        </p:nvSpPr>
        <p:spPr>
          <a:xfrm>
            <a:off x="997868" y="6118025"/>
            <a:ext cx="4361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Website identified as </a:t>
            </a:r>
            <a:r>
              <a:rPr lang="en-US" dirty="0">
                <a:solidFill>
                  <a:srgbClr val="00FF00"/>
                </a:solidFill>
              </a:rPr>
              <a:t>Blackboard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82366-8447-26F4-0190-955DED76CE1B}"/>
              </a:ext>
            </a:extLst>
          </p:cNvPr>
          <p:cNvSpPr txBox="1"/>
          <p:nvPr/>
        </p:nvSpPr>
        <p:spPr>
          <a:xfrm>
            <a:off x="6832898" y="6118025"/>
            <a:ext cx="4361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Website identified as </a:t>
            </a:r>
            <a:r>
              <a:rPr lang="en-US" dirty="0">
                <a:solidFill>
                  <a:srgbClr val="FF0000"/>
                </a:solidFill>
              </a:rPr>
              <a:t>Weather.com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6E4F88C-E327-C63D-7F8C-E7A9EA733361}"/>
              </a:ext>
            </a:extLst>
          </p:cNvPr>
          <p:cNvSpPr/>
          <p:nvPr/>
        </p:nvSpPr>
        <p:spPr>
          <a:xfrm>
            <a:off x="162961" y="3358836"/>
            <a:ext cx="182880" cy="2225040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CF3955C-C3F5-48C1-2C2C-D1A9659ACEA3}"/>
              </a:ext>
            </a:extLst>
          </p:cNvPr>
          <p:cNvSpPr/>
          <p:nvPr/>
        </p:nvSpPr>
        <p:spPr>
          <a:xfrm>
            <a:off x="5913120" y="3339221"/>
            <a:ext cx="182880" cy="2225040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7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287</TotalTime>
  <Words>428</Words>
  <Application>Microsoft Office PowerPoint</Application>
  <PresentationFormat>Widescreen</PresentationFormat>
  <Paragraphs>162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COLL 400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 400 Project</dc:title>
  <dc:creator>Stephen Ramotowski</dc:creator>
  <cp:lastModifiedBy>Stephen Ramotowski</cp:lastModifiedBy>
  <cp:revision>2</cp:revision>
  <dcterms:created xsi:type="dcterms:W3CDTF">2024-04-30T16:37:07Z</dcterms:created>
  <dcterms:modified xsi:type="dcterms:W3CDTF">2024-04-30T21:24:37Z</dcterms:modified>
</cp:coreProperties>
</file>