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9" r:id="rId6"/>
    <p:sldId id="270" r:id="rId7"/>
    <p:sldId id="271" r:id="rId8"/>
    <p:sldId id="272" r:id="rId9"/>
    <p:sldId id="268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DFCA7-DF5C-4D18-B7D6-351B4AE3D36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DF0F5E3-436A-4B73-9F78-D6D8B16223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a variety of inputs, investigate if a model can effectively predict median home price</a:t>
          </a:r>
          <a:endParaRPr lang="en-US" dirty="0"/>
        </a:p>
      </dgm:t>
    </dgm:pt>
    <dgm:pt modelId="{2F9B0D94-5571-497E-9A37-A0CDEBFA614D}" type="parTrans" cxnId="{63527B26-C1AB-43A9-99BF-CA94C9E994E1}">
      <dgm:prSet/>
      <dgm:spPr/>
      <dgm:t>
        <a:bodyPr/>
        <a:lstStyle/>
        <a:p>
          <a:endParaRPr lang="en-US"/>
        </a:p>
      </dgm:t>
    </dgm:pt>
    <dgm:pt modelId="{5E959187-C964-4DB9-8BA2-B6BAF2FAC43E}" type="sibTrans" cxnId="{63527B26-C1AB-43A9-99BF-CA94C9E994E1}">
      <dgm:prSet/>
      <dgm:spPr/>
      <dgm:t>
        <a:bodyPr/>
        <a:lstStyle/>
        <a:p>
          <a:endParaRPr lang="en-US"/>
        </a:p>
      </dgm:t>
    </dgm:pt>
    <dgm:pt modelId="{BB0610A0-8DF9-44C5-B2BD-029BB74C16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data visualizations and draw conclusions about housing market</a:t>
          </a:r>
          <a:endParaRPr lang="en-US" dirty="0"/>
        </a:p>
      </dgm:t>
    </dgm:pt>
    <dgm:pt modelId="{7AF1F0D7-0DD4-4581-B153-3ADD084CE3FE}" type="parTrans" cxnId="{A7B29064-D1DC-4688-A05E-99F0FC162749}">
      <dgm:prSet/>
      <dgm:spPr/>
      <dgm:t>
        <a:bodyPr/>
        <a:lstStyle/>
        <a:p>
          <a:endParaRPr lang="en-US"/>
        </a:p>
      </dgm:t>
    </dgm:pt>
    <dgm:pt modelId="{0A569267-A6EA-4126-BEE9-29F5C4830561}" type="sibTrans" cxnId="{A7B29064-D1DC-4688-A05E-99F0FC162749}">
      <dgm:prSet/>
      <dgm:spPr/>
      <dgm:t>
        <a:bodyPr/>
        <a:lstStyle/>
        <a:p>
          <a:endParaRPr lang="en-US"/>
        </a:p>
      </dgm:t>
    </dgm:pt>
    <dgm:pt modelId="{84F484CF-289E-4F63-975F-2E9856558DE4}" type="pres">
      <dgm:prSet presAssocID="{BE2DFCA7-DF5C-4D18-B7D6-351B4AE3D36E}" presName="linear" presStyleCnt="0">
        <dgm:presLayoutVars>
          <dgm:animLvl val="lvl"/>
          <dgm:resizeHandles val="exact"/>
        </dgm:presLayoutVars>
      </dgm:prSet>
      <dgm:spPr/>
    </dgm:pt>
    <dgm:pt modelId="{7497C708-03AD-4CAA-BE3E-4393AF2BDD33}" type="pres">
      <dgm:prSet presAssocID="{5DF0F5E3-436A-4B73-9F78-D6D8B16223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9CA50B-D893-456D-8849-8D9CE2F5E74F}" type="pres">
      <dgm:prSet presAssocID="{5E959187-C964-4DB9-8BA2-B6BAF2FAC43E}" presName="spacer" presStyleCnt="0"/>
      <dgm:spPr/>
    </dgm:pt>
    <dgm:pt modelId="{6146E41D-DC0F-4820-B8B0-956191CEB789}" type="pres">
      <dgm:prSet presAssocID="{BB0610A0-8DF9-44C5-B2BD-029BB74C165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527B26-C1AB-43A9-99BF-CA94C9E994E1}" srcId="{BE2DFCA7-DF5C-4D18-B7D6-351B4AE3D36E}" destId="{5DF0F5E3-436A-4B73-9F78-D6D8B1622325}" srcOrd="0" destOrd="0" parTransId="{2F9B0D94-5571-497E-9A37-A0CDEBFA614D}" sibTransId="{5E959187-C964-4DB9-8BA2-B6BAF2FAC43E}"/>
    <dgm:cxn modelId="{A7B29064-D1DC-4688-A05E-99F0FC162749}" srcId="{BE2DFCA7-DF5C-4D18-B7D6-351B4AE3D36E}" destId="{BB0610A0-8DF9-44C5-B2BD-029BB74C1659}" srcOrd="1" destOrd="0" parTransId="{7AF1F0D7-0DD4-4581-B153-3ADD084CE3FE}" sibTransId="{0A569267-A6EA-4126-BEE9-29F5C4830561}"/>
    <dgm:cxn modelId="{2493B448-903F-47F2-B733-AFA1435412CD}" type="presOf" srcId="{5DF0F5E3-436A-4B73-9F78-D6D8B1622325}" destId="{7497C708-03AD-4CAA-BE3E-4393AF2BDD33}" srcOrd="0" destOrd="0" presId="urn:microsoft.com/office/officeart/2005/8/layout/vList2"/>
    <dgm:cxn modelId="{0D74A97F-560D-4023-8008-8F89F47F8C11}" type="presOf" srcId="{BE2DFCA7-DF5C-4D18-B7D6-351B4AE3D36E}" destId="{84F484CF-289E-4F63-975F-2E9856558DE4}" srcOrd="0" destOrd="0" presId="urn:microsoft.com/office/officeart/2005/8/layout/vList2"/>
    <dgm:cxn modelId="{BF0F84F6-0D84-48DD-8226-4B2EE2F6760B}" type="presOf" srcId="{BB0610A0-8DF9-44C5-B2BD-029BB74C1659}" destId="{6146E41D-DC0F-4820-B8B0-956191CEB789}" srcOrd="0" destOrd="0" presId="urn:microsoft.com/office/officeart/2005/8/layout/vList2"/>
    <dgm:cxn modelId="{C1DF5464-56F3-4284-8549-8CB6D7014F55}" type="presParOf" srcId="{84F484CF-289E-4F63-975F-2E9856558DE4}" destId="{7497C708-03AD-4CAA-BE3E-4393AF2BDD33}" srcOrd="0" destOrd="0" presId="urn:microsoft.com/office/officeart/2005/8/layout/vList2"/>
    <dgm:cxn modelId="{733D6902-B008-4C12-8658-956DAED63321}" type="presParOf" srcId="{84F484CF-289E-4F63-975F-2E9856558DE4}" destId="{5B9CA50B-D893-456D-8849-8D9CE2F5E74F}" srcOrd="1" destOrd="0" presId="urn:microsoft.com/office/officeart/2005/8/layout/vList2"/>
    <dgm:cxn modelId="{1D5FCEAA-7E14-4D97-A61E-D4F5F614B303}" type="presParOf" srcId="{84F484CF-289E-4F63-975F-2E9856558DE4}" destId="{6146E41D-DC0F-4820-B8B0-956191CEB78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66EA64-FC7F-4530-A490-84286EF9A373}" type="doc">
      <dgm:prSet loTypeId="urn:microsoft.com/office/officeart/2005/8/layout/cycle1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4150CA-54E6-425A-86C2-303354848966}">
      <dgm:prSet phldrT="[Text]"/>
      <dgm:spPr/>
      <dgm:t>
        <a:bodyPr/>
        <a:lstStyle/>
        <a:p>
          <a:r>
            <a:rPr lang="en-US" dirty="0"/>
            <a:t>Sourcing</a:t>
          </a:r>
        </a:p>
      </dgm:t>
    </dgm:pt>
    <dgm:pt modelId="{5D606624-09C4-408E-8E3D-E99E34D525C8}" type="parTrans" cxnId="{1753FF17-9583-4CD5-8C17-A578692D4965}">
      <dgm:prSet/>
      <dgm:spPr/>
      <dgm:t>
        <a:bodyPr/>
        <a:lstStyle/>
        <a:p>
          <a:endParaRPr lang="en-US"/>
        </a:p>
      </dgm:t>
    </dgm:pt>
    <dgm:pt modelId="{9894AFE6-22A8-40B6-B3D6-D3126F617A01}" type="sibTrans" cxnId="{1753FF17-9583-4CD5-8C17-A578692D4965}">
      <dgm:prSet/>
      <dgm:spPr/>
      <dgm:t>
        <a:bodyPr/>
        <a:lstStyle/>
        <a:p>
          <a:endParaRPr lang="en-US"/>
        </a:p>
      </dgm:t>
    </dgm:pt>
    <dgm:pt modelId="{1986F275-6670-4F80-AD52-DE0E10C7497C}">
      <dgm:prSet phldrT="[Text]"/>
      <dgm:spPr/>
      <dgm:t>
        <a:bodyPr/>
        <a:lstStyle/>
        <a:p>
          <a:r>
            <a:rPr lang="en-US" dirty="0"/>
            <a:t>ETL</a:t>
          </a:r>
        </a:p>
      </dgm:t>
    </dgm:pt>
    <dgm:pt modelId="{D9F7EB6F-0F56-4B10-AD2E-113C3BFC073D}" type="parTrans" cxnId="{FC1E7E69-CC33-4B53-B6F2-48D7C96512B7}">
      <dgm:prSet/>
      <dgm:spPr/>
      <dgm:t>
        <a:bodyPr/>
        <a:lstStyle/>
        <a:p>
          <a:endParaRPr lang="en-US"/>
        </a:p>
      </dgm:t>
    </dgm:pt>
    <dgm:pt modelId="{66EF525C-53B4-45F7-96BB-DF79BEB55F4F}" type="sibTrans" cxnId="{FC1E7E69-CC33-4B53-B6F2-48D7C96512B7}">
      <dgm:prSet/>
      <dgm:spPr/>
      <dgm:t>
        <a:bodyPr/>
        <a:lstStyle/>
        <a:p>
          <a:endParaRPr lang="en-US"/>
        </a:p>
      </dgm:t>
    </dgm:pt>
    <dgm:pt modelId="{3AEF4EE6-B85D-429E-8D30-65BE03D11082}">
      <dgm:prSet phldrT="[Text]"/>
      <dgm:spPr/>
      <dgm:t>
        <a:bodyPr/>
        <a:lstStyle/>
        <a:p>
          <a:r>
            <a:rPr lang="en-US" dirty="0"/>
            <a:t>Coding</a:t>
          </a:r>
        </a:p>
      </dgm:t>
    </dgm:pt>
    <dgm:pt modelId="{9CE023B0-07D6-4D27-BF18-95D1F6F00FA5}" type="parTrans" cxnId="{DBB0D5B7-9D99-4608-B25C-692ED453392A}">
      <dgm:prSet/>
      <dgm:spPr/>
      <dgm:t>
        <a:bodyPr/>
        <a:lstStyle/>
        <a:p>
          <a:endParaRPr lang="en-US"/>
        </a:p>
      </dgm:t>
    </dgm:pt>
    <dgm:pt modelId="{30BC4DA8-051A-4EAA-AEFA-5034C898B0A2}" type="sibTrans" cxnId="{DBB0D5B7-9D99-4608-B25C-692ED453392A}">
      <dgm:prSet/>
      <dgm:spPr/>
      <dgm:t>
        <a:bodyPr/>
        <a:lstStyle/>
        <a:p>
          <a:endParaRPr lang="en-US"/>
        </a:p>
      </dgm:t>
    </dgm:pt>
    <dgm:pt modelId="{35392FBE-4FD1-4CB4-8B86-2203F352F1FB}" type="pres">
      <dgm:prSet presAssocID="{F466EA64-FC7F-4530-A490-84286EF9A373}" presName="cycle" presStyleCnt="0">
        <dgm:presLayoutVars>
          <dgm:dir/>
          <dgm:resizeHandles val="exact"/>
        </dgm:presLayoutVars>
      </dgm:prSet>
      <dgm:spPr/>
    </dgm:pt>
    <dgm:pt modelId="{F8B36736-88A4-4AF2-A17A-EC3D8887A6FE}" type="pres">
      <dgm:prSet presAssocID="{C74150CA-54E6-425A-86C2-303354848966}" presName="dummy" presStyleCnt="0"/>
      <dgm:spPr/>
    </dgm:pt>
    <dgm:pt modelId="{8D03B132-DC26-4E8E-A999-6A8CE40B333F}" type="pres">
      <dgm:prSet presAssocID="{C74150CA-54E6-425A-86C2-303354848966}" presName="node" presStyleLbl="revTx" presStyleIdx="0" presStyleCnt="3">
        <dgm:presLayoutVars>
          <dgm:bulletEnabled val="1"/>
        </dgm:presLayoutVars>
      </dgm:prSet>
      <dgm:spPr/>
    </dgm:pt>
    <dgm:pt modelId="{761247B0-24B3-4627-B850-9F2199ABE66F}" type="pres">
      <dgm:prSet presAssocID="{9894AFE6-22A8-40B6-B3D6-D3126F617A01}" presName="sibTrans" presStyleLbl="node1" presStyleIdx="0" presStyleCnt="3"/>
      <dgm:spPr/>
    </dgm:pt>
    <dgm:pt modelId="{AEBC3815-EFE3-465E-8A41-D8BA060776AE}" type="pres">
      <dgm:prSet presAssocID="{1986F275-6670-4F80-AD52-DE0E10C7497C}" presName="dummy" presStyleCnt="0"/>
      <dgm:spPr/>
    </dgm:pt>
    <dgm:pt modelId="{8BEABE6E-6DA3-438F-AEE3-255B0DD8F44A}" type="pres">
      <dgm:prSet presAssocID="{1986F275-6670-4F80-AD52-DE0E10C7497C}" presName="node" presStyleLbl="revTx" presStyleIdx="1" presStyleCnt="3">
        <dgm:presLayoutVars>
          <dgm:bulletEnabled val="1"/>
        </dgm:presLayoutVars>
      </dgm:prSet>
      <dgm:spPr/>
    </dgm:pt>
    <dgm:pt modelId="{76ED4621-9D04-4A2F-B640-2D15A21DF74A}" type="pres">
      <dgm:prSet presAssocID="{66EF525C-53B4-45F7-96BB-DF79BEB55F4F}" presName="sibTrans" presStyleLbl="node1" presStyleIdx="1" presStyleCnt="3"/>
      <dgm:spPr/>
    </dgm:pt>
    <dgm:pt modelId="{6A655960-B559-4A2F-9E01-CAA9D75867A3}" type="pres">
      <dgm:prSet presAssocID="{3AEF4EE6-B85D-429E-8D30-65BE03D11082}" presName="dummy" presStyleCnt="0"/>
      <dgm:spPr/>
    </dgm:pt>
    <dgm:pt modelId="{D28FDB46-DD16-477E-9F6D-EB59C047A609}" type="pres">
      <dgm:prSet presAssocID="{3AEF4EE6-B85D-429E-8D30-65BE03D11082}" presName="node" presStyleLbl="revTx" presStyleIdx="2" presStyleCnt="3">
        <dgm:presLayoutVars>
          <dgm:bulletEnabled val="1"/>
        </dgm:presLayoutVars>
      </dgm:prSet>
      <dgm:spPr/>
    </dgm:pt>
    <dgm:pt modelId="{7816F8FB-06CB-43AD-BEB4-643124DE9F84}" type="pres">
      <dgm:prSet presAssocID="{30BC4DA8-051A-4EAA-AEFA-5034C898B0A2}" presName="sibTrans" presStyleLbl="node1" presStyleIdx="2" presStyleCnt="3"/>
      <dgm:spPr/>
    </dgm:pt>
  </dgm:ptLst>
  <dgm:cxnLst>
    <dgm:cxn modelId="{7F1E5313-EB10-4474-AE3C-9100C2418CBF}" type="presOf" srcId="{3AEF4EE6-B85D-429E-8D30-65BE03D11082}" destId="{D28FDB46-DD16-477E-9F6D-EB59C047A609}" srcOrd="0" destOrd="0" presId="urn:microsoft.com/office/officeart/2005/8/layout/cycle1"/>
    <dgm:cxn modelId="{1753FF17-9583-4CD5-8C17-A578692D4965}" srcId="{F466EA64-FC7F-4530-A490-84286EF9A373}" destId="{C74150CA-54E6-425A-86C2-303354848966}" srcOrd="0" destOrd="0" parTransId="{5D606624-09C4-408E-8E3D-E99E34D525C8}" sibTransId="{9894AFE6-22A8-40B6-B3D6-D3126F617A01}"/>
    <dgm:cxn modelId="{250FB71F-670D-4B55-90DB-7B30E266BCB9}" type="presOf" srcId="{C74150CA-54E6-425A-86C2-303354848966}" destId="{8D03B132-DC26-4E8E-A999-6A8CE40B333F}" srcOrd="0" destOrd="0" presId="urn:microsoft.com/office/officeart/2005/8/layout/cycle1"/>
    <dgm:cxn modelId="{CF5C3527-6E22-4B95-B268-3DAF6D38C4EA}" type="presOf" srcId="{F466EA64-FC7F-4530-A490-84286EF9A373}" destId="{35392FBE-4FD1-4CB4-8B86-2203F352F1FB}" srcOrd="0" destOrd="0" presId="urn:microsoft.com/office/officeart/2005/8/layout/cycle1"/>
    <dgm:cxn modelId="{4A383160-5E92-403A-90E9-F45F302132F4}" type="presOf" srcId="{9894AFE6-22A8-40B6-B3D6-D3126F617A01}" destId="{761247B0-24B3-4627-B850-9F2199ABE66F}" srcOrd="0" destOrd="0" presId="urn:microsoft.com/office/officeart/2005/8/layout/cycle1"/>
    <dgm:cxn modelId="{FF2EDD44-C1FB-4805-9619-957BDD0C0D9F}" type="presOf" srcId="{30BC4DA8-051A-4EAA-AEFA-5034C898B0A2}" destId="{7816F8FB-06CB-43AD-BEB4-643124DE9F84}" srcOrd="0" destOrd="0" presId="urn:microsoft.com/office/officeart/2005/8/layout/cycle1"/>
    <dgm:cxn modelId="{3B17F347-9A43-4122-9F62-9AE2B1402B97}" type="presOf" srcId="{1986F275-6670-4F80-AD52-DE0E10C7497C}" destId="{8BEABE6E-6DA3-438F-AEE3-255B0DD8F44A}" srcOrd="0" destOrd="0" presId="urn:microsoft.com/office/officeart/2005/8/layout/cycle1"/>
    <dgm:cxn modelId="{FC1E7E69-CC33-4B53-B6F2-48D7C96512B7}" srcId="{F466EA64-FC7F-4530-A490-84286EF9A373}" destId="{1986F275-6670-4F80-AD52-DE0E10C7497C}" srcOrd="1" destOrd="0" parTransId="{D9F7EB6F-0F56-4B10-AD2E-113C3BFC073D}" sibTransId="{66EF525C-53B4-45F7-96BB-DF79BEB55F4F}"/>
    <dgm:cxn modelId="{DBB0D5B7-9D99-4608-B25C-692ED453392A}" srcId="{F466EA64-FC7F-4530-A490-84286EF9A373}" destId="{3AEF4EE6-B85D-429E-8D30-65BE03D11082}" srcOrd="2" destOrd="0" parTransId="{9CE023B0-07D6-4D27-BF18-95D1F6F00FA5}" sibTransId="{30BC4DA8-051A-4EAA-AEFA-5034C898B0A2}"/>
    <dgm:cxn modelId="{8FFD62E9-8C6C-4616-9D7C-72D9AFEB0440}" type="presOf" srcId="{66EF525C-53B4-45F7-96BB-DF79BEB55F4F}" destId="{76ED4621-9D04-4A2F-B640-2D15A21DF74A}" srcOrd="0" destOrd="0" presId="urn:microsoft.com/office/officeart/2005/8/layout/cycle1"/>
    <dgm:cxn modelId="{E24C3310-C8C0-4372-9803-B9A989563D3B}" type="presParOf" srcId="{35392FBE-4FD1-4CB4-8B86-2203F352F1FB}" destId="{F8B36736-88A4-4AF2-A17A-EC3D8887A6FE}" srcOrd="0" destOrd="0" presId="urn:microsoft.com/office/officeart/2005/8/layout/cycle1"/>
    <dgm:cxn modelId="{ADD480C7-4C83-40D8-8718-F9DEE2F0953F}" type="presParOf" srcId="{35392FBE-4FD1-4CB4-8B86-2203F352F1FB}" destId="{8D03B132-DC26-4E8E-A999-6A8CE40B333F}" srcOrd="1" destOrd="0" presId="urn:microsoft.com/office/officeart/2005/8/layout/cycle1"/>
    <dgm:cxn modelId="{21718915-0465-4C66-8103-EE758C5C0B90}" type="presParOf" srcId="{35392FBE-4FD1-4CB4-8B86-2203F352F1FB}" destId="{761247B0-24B3-4627-B850-9F2199ABE66F}" srcOrd="2" destOrd="0" presId="urn:microsoft.com/office/officeart/2005/8/layout/cycle1"/>
    <dgm:cxn modelId="{898AB827-0A45-47C2-BFA7-C7A37789D90C}" type="presParOf" srcId="{35392FBE-4FD1-4CB4-8B86-2203F352F1FB}" destId="{AEBC3815-EFE3-465E-8A41-D8BA060776AE}" srcOrd="3" destOrd="0" presId="urn:microsoft.com/office/officeart/2005/8/layout/cycle1"/>
    <dgm:cxn modelId="{D1B7DE7A-BEF1-41C4-9D6F-0C65B3FEE8B9}" type="presParOf" srcId="{35392FBE-4FD1-4CB4-8B86-2203F352F1FB}" destId="{8BEABE6E-6DA3-438F-AEE3-255B0DD8F44A}" srcOrd="4" destOrd="0" presId="urn:microsoft.com/office/officeart/2005/8/layout/cycle1"/>
    <dgm:cxn modelId="{DD3A329B-221C-4493-B75B-FEC108103EE8}" type="presParOf" srcId="{35392FBE-4FD1-4CB4-8B86-2203F352F1FB}" destId="{76ED4621-9D04-4A2F-B640-2D15A21DF74A}" srcOrd="5" destOrd="0" presId="urn:microsoft.com/office/officeart/2005/8/layout/cycle1"/>
    <dgm:cxn modelId="{9B99634A-3694-4D37-BD3D-742A30ACB678}" type="presParOf" srcId="{35392FBE-4FD1-4CB4-8B86-2203F352F1FB}" destId="{6A655960-B559-4A2F-9E01-CAA9D75867A3}" srcOrd="6" destOrd="0" presId="urn:microsoft.com/office/officeart/2005/8/layout/cycle1"/>
    <dgm:cxn modelId="{923D53E5-BAF9-4BA7-B55B-45BA1168BD3B}" type="presParOf" srcId="{35392FBE-4FD1-4CB4-8B86-2203F352F1FB}" destId="{D28FDB46-DD16-477E-9F6D-EB59C047A609}" srcOrd="7" destOrd="0" presId="urn:microsoft.com/office/officeart/2005/8/layout/cycle1"/>
    <dgm:cxn modelId="{4DB07E50-4167-4AA1-BD7E-E05DEC8F9CE5}" type="presParOf" srcId="{35392FBE-4FD1-4CB4-8B86-2203F352F1FB}" destId="{7816F8FB-06CB-43AD-BEB4-643124DE9F84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0009FB-1A52-494F-B5CC-4B06DFAEFEA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DCEB9E-1983-4D95-92A0-F2C01721F0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What model can effectively predict housing prices?</a:t>
          </a:r>
        </a:p>
      </dgm:t>
    </dgm:pt>
    <dgm:pt modelId="{B410D674-37FD-4805-B564-A1B32BE09464}" type="parTrans" cxnId="{E4C57D28-7066-4D24-9214-05BBDB92C16C}">
      <dgm:prSet/>
      <dgm:spPr/>
      <dgm:t>
        <a:bodyPr/>
        <a:lstStyle/>
        <a:p>
          <a:endParaRPr lang="en-US"/>
        </a:p>
      </dgm:t>
    </dgm:pt>
    <dgm:pt modelId="{59FDF64A-FE79-4860-9E39-7EF70199136B}" type="sibTrans" cxnId="{E4C57D28-7066-4D24-9214-05BBDB92C1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26950F-0F50-4DBC-8C73-DA89CE5EB8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Which neighborhoods predict housing prices well?  Which predict poorly?</a:t>
          </a:r>
        </a:p>
      </dgm:t>
    </dgm:pt>
    <dgm:pt modelId="{56E5DB4E-C446-458E-A007-0E98DD748F11}" type="parTrans" cxnId="{535BEDC4-DBAA-4494-A9AD-97947AEE1BFC}">
      <dgm:prSet/>
      <dgm:spPr/>
      <dgm:t>
        <a:bodyPr/>
        <a:lstStyle/>
        <a:p>
          <a:endParaRPr lang="en-US"/>
        </a:p>
      </dgm:t>
    </dgm:pt>
    <dgm:pt modelId="{DE6D6638-57F2-4D19-ADE8-917F6451A609}" type="sibTrans" cxnId="{535BEDC4-DBAA-4494-A9AD-97947AEE1B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5D7879-3271-43EC-B341-F0A50D3C7C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What are the ranges of variances?</a:t>
          </a:r>
        </a:p>
      </dgm:t>
    </dgm:pt>
    <dgm:pt modelId="{0FCB2091-2ABA-426D-8086-C505B25D3607}" type="parTrans" cxnId="{7C5D20FE-5C75-459F-A148-BDEF170BE1EC}">
      <dgm:prSet/>
      <dgm:spPr/>
      <dgm:t>
        <a:bodyPr/>
        <a:lstStyle/>
        <a:p>
          <a:endParaRPr lang="en-US"/>
        </a:p>
      </dgm:t>
    </dgm:pt>
    <dgm:pt modelId="{E3BE9BB2-C4F0-4CC4-A735-7298843DD6C1}" type="sibTrans" cxnId="{7C5D20FE-5C75-459F-A148-BDEF170BE1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FEEC97-819E-4C08-89CD-EE8DFD2A42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Which factors are most important in predicting median housing prices?</a:t>
          </a:r>
        </a:p>
      </dgm:t>
    </dgm:pt>
    <dgm:pt modelId="{C3C111F8-BF5F-4E5A-BA4F-6FBE2B99FFEE}" type="parTrans" cxnId="{EEF90710-4F6B-4E47-AF0D-751D94F248CB}">
      <dgm:prSet/>
      <dgm:spPr/>
      <dgm:t>
        <a:bodyPr/>
        <a:lstStyle/>
        <a:p>
          <a:endParaRPr lang="en-US"/>
        </a:p>
      </dgm:t>
    </dgm:pt>
    <dgm:pt modelId="{E6E0DDEA-539B-4799-B6A6-4CC8AE6AA2F4}" type="sibTrans" cxnId="{EEF90710-4F6B-4E47-AF0D-751D94F248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11DCD8-6226-468C-99B3-3283F71A8E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What conclusions can be drawn about the four most important factors?</a:t>
          </a:r>
        </a:p>
      </dgm:t>
    </dgm:pt>
    <dgm:pt modelId="{0E3D185A-F970-4465-86A3-3A4F454E9F2B}" type="parTrans" cxnId="{A39CCDFD-0460-4704-9FF2-2023F03AEE11}">
      <dgm:prSet/>
      <dgm:spPr/>
      <dgm:t>
        <a:bodyPr/>
        <a:lstStyle/>
        <a:p>
          <a:endParaRPr lang="en-US"/>
        </a:p>
      </dgm:t>
    </dgm:pt>
    <dgm:pt modelId="{3F5E0C22-843E-4D6A-8F64-FF39C46DC678}" type="sibTrans" cxnId="{A39CCDFD-0460-4704-9FF2-2023F03AEE11}">
      <dgm:prSet/>
      <dgm:spPr/>
      <dgm:t>
        <a:bodyPr/>
        <a:lstStyle/>
        <a:p>
          <a:endParaRPr lang="en-US"/>
        </a:p>
      </dgm:t>
    </dgm:pt>
    <dgm:pt modelId="{39F6F49D-97FA-4FB7-96EE-D9CCBF93ABF5}" type="pres">
      <dgm:prSet presAssocID="{A80009FB-1A52-494F-B5CC-4B06DFAEFEAE}" presName="root" presStyleCnt="0">
        <dgm:presLayoutVars>
          <dgm:dir/>
          <dgm:resizeHandles val="exact"/>
        </dgm:presLayoutVars>
      </dgm:prSet>
      <dgm:spPr/>
    </dgm:pt>
    <dgm:pt modelId="{DAB75514-2B72-46F9-BC1F-20033193F3C3}" type="pres">
      <dgm:prSet presAssocID="{A80009FB-1A52-494F-B5CC-4B06DFAEFEAE}" presName="container" presStyleCnt="0">
        <dgm:presLayoutVars>
          <dgm:dir/>
          <dgm:resizeHandles val="exact"/>
        </dgm:presLayoutVars>
      </dgm:prSet>
      <dgm:spPr/>
    </dgm:pt>
    <dgm:pt modelId="{DD181DBE-DE1D-4AC1-A0F4-CDE60D0C778E}" type="pres">
      <dgm:prSet presAssocID="{FCDCEB9E-1983-4D95-92A0-F2C01721F07B}" presName="compNode" presStyleCnt="0"/>
      <dgm:spPr/>
    </dgm:pt>
    <dgm:pt modelId="{276A37BA-E395-4AD7-BC87-79B96F7943E5}" type="pres">
      <dgm:prSet presAssocID="{FCDCEB9E-1983-4D95-92A0-F2C01721F07B}" presName="iconBgRect" presStyleLbl="bgShp" presStyleIdx="0" presStyleCnt="5"/>
      <dgm:spPr/>
    </dgm:pt>
    <dgm:pt modelId="{20FD93F8-77FB-4B48-BABC-76A5ADFB34B1}" type="pres">
      <dgm:prSet presAssocID="{FCDCEB9E-1983-4D95-92A0-F2C01721F0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771E982-E0F4-4B1A-B758-E5D68BBE1CDD}" type="pres">
      <dgm:prSet presAssocID="{FCDCEB9E-1983-4D95-92A0-F2C01721F07B}" presName="spaceRect" presStyleCnt="0"/>
      <dgm:spPr/>
    </dgm:pt>
    <dgm:pt modelId="{D7DB281C-DD14-40DA-82A1-7FE5A1F89975}" type="pres">
      <dgm:prSet presAssocID="{FCDCEB9E-1983-4D95-92A0-F2C01721F07B}" presName="textRect" presStyleLbl="revTx" presStyleIdx="0" presStyleCnt="5">
        <dgm:presLayoutVars>
          <dgm:chMax val="1"/>
          <dgm:chPref val="1"/>
        </dgm:presLayoutVars>
      </dgm:prSet>
      <dgm:spPr/>
    </dgm:pt>
    <dgm:pt modelId="{7791AFEA-DD15-48BD-9523-9C16BF41068C}" type="pres">
      <dgm:prSet presAssocID="{59FDF64A-FE79-4860-9E39-7EF70199136B}" presName="sibTrans" presStyleLbl="sibTrans2D1" presStyleIdx="0" presStyleCnt="0"/>
      <dgm:spPr/>
    </dgm:pt>
    <dgm:pt modelId="{ECD37A4D-BEFB-4682-8DD3-9467A0577931}" type="pres">
      <dgm:prSet presAssocID="{6D26950F-0F50-4DBC-8C73-DA89CE5EB8F4}" presName="compNode" presStyleCnt="0"/>
      <dgm:spPr/>
    </dgm:pt>
    <dgm:pt modelId="{29AC5FFC-B27B-420D-A012-369684A8029F}" type="pres">
      <dgm:prSet presAssocID="{6D26950F-0F50-4DBC-8C73-DA89CE5EB8F4}" presName="iconBgRect" presStyleLbl="bgShp" presStyleIdx="1" presStyleCnt="5"/>
      <dgm:spPr/>
    </dgm:pt>
    <dgm:pt modelId="{0F904098-E476-461A-A74E-2E3836613614}" type="pres">
      <dgm:prSet presAssocID="{6D26950F-0F50-4DBC-8C73-DA89CE5EB8F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39FB098-9514-404C-8108-C75C5C6E5E65}" type="pres">
      <dgm:prSet presAssocID="{6D26950F-0F50-4DBC-8C73-DA89CE5EB8F4}" presName="spaceRect" presStyleCnt="0"/>
      <dgm:spPr/>
    </dgm:pt>
    <dgm:pt modelId="{8B6A4776-7E1F-40E4-BA54-3C4B2C1CA050}" type="pres">
      <dgm:prSet presAssocID="{6D26950F-0F50-4DBC-8C73-DA89CE5EB8F4}" presName="textRect" presStyleLbl="revTx" presStyleIdx="1" presStyleCnt="5">
        <dgm:presLayoutVars>
          <dgm:chMax val="1"/>
          <dgm:chPref val="1"/>
        </dgm:presLayoutVars>
      </dgm:prSet>
      <dgm:spPr/>
    </dgm:pt>
    <dgm:pt modelId="{E64358EA-2A79-4A6D-8649-00BEADE0C9CC}" type="pres">
      <dgm:prSet presAssocID="{DE6D6638-57F2-4D19-ADE8-917F6451A609}" presName="sibTrans" presStyleLbl="sibTrans2D1" presStyleIdx="0" presStyleCnt="0"/>
      <dgm:spPr/>
    </dgm:pt>
    <dgm:pt modelId="{D40F467A-3947-4E99-AE4D-C4276381D0ED}" type="pres">
      <dgm:prSet presAssocID="{495D7879-3271-43EC-B341-F0A50D3C7C9A}" presName="compNode" presStyleCnt="0"/>
      <dgm:spPr/>
    </dgm:pt>
    <dgm:pt modelId="{4A241981-28B8-4965-A670-94CC21A86E81}" type="pres">
      <dgm:prSet presAssocID="{495D7879-3271-43EC-B341-F0A50D3C7C9A}" presName="iconBgRect" presStyleLbl="bgShp" presStyleIdx="2" presStyleCnt="5"/>
      <dgm:spPr/>
    </dgm:pt>
    <dgm:pt modelId="{559750FC-B473-4512-970B-70CDB9443E8F}" type="pres">
      <dgm:prSet presAssocID="{495D7879-3271-43EC-B341-F0A50D3C7C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90A91DF-8E54-4CDF-A5FB-94169AB7A8A9}" type="pres">
      <dgm:prSet presAssocID="{495D7879-3271-43EC-B341-F0A50D3C7C9A}" presName="spaceRect" presStyleCnt="0"/>
      <dgm:spPr/>
    </dgm:pt>
    <dgm:pt modelId="{19BA6D09-ABCA-43E9-948D-7BBE82D3002B}" type="pres">
      <dgm:prSet presAssocID="{495D7879-3271-43EC-B341-F0A50D3C7C9A}" presName="textRect" presStyleLbl="revTx" presStyleIdx="2" presStyleCnt="5">
        <dgm:presLayoutVars>
          <dgm:chMax val="1"/>
          <dgm:chPref val="1"/>
        </dgm:presLayoutVars>
      </dgm:prSet>
      <dgm:spPr/>
    </dgm:pt>
    <dgm:pt modelId="{B90D4FAF-6390-44CA-A5D9-DE7EC9529F28}" type="pres">
      <dgm:prSet presAssocID="{E3BE9BB2-C4F0-4CC4-A735-7298843DD6C1}" presName="sibTrans" presStyleLbl="sibTrans2D1" presStyleIdx="0" presStyleCnt="0"/>
      <dgm:spPr/>
    </dgm:pt>
    <dgm:pt modelId="{A623C2CE-1214-46EC-BE4A-43A0E070AE85}" type="pres">
      <dgm:prSet presAssocID="{B8FEEC97-819E-4C08-89CD-EE8DFD2A4284}" presName="compNode" presStyleCnt="0"/>
      <dgm:spPr/>
    </dgm:pt>
    <dgm:pt modelId="{58589601-BD4E-49B1-9C2D-37407D0634C3}" type="pres">
      <dgm:prSet presAssocID="{B8FEEC97-819E-4C08-89CD-EE8DFD2A4284}" presName="iconBgRect" presStyleLbl="bgShp" presStyleIdx="3" presStyleCnt="5"/>
      <dgm:spPr/>
    </dgm:pt>
    <dgm:pt modelId="{E7307E07-EA1B-4620-A218-5483D6E1B8C6}" type="pres">
      <dgm:prSet presAssocID="{B8FEEC97-819E-4C08-89CD-EE8DFD2A42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DF3496F-1F14-4F68-A750-4262DABD4918}" type="pres">
      <dgm:prSet presAssocID="{B8FEEC97-819E-4C08-89CD-EE8DFD2A4284}" presName="spaceRect" presStyleCnt="0"/>
      <dgm:spPr/>
    </dgm:pt>
    <dgm:pt modelId="{652DB57A-FC26-439D-ABF8-5E7EE5AC4845}" type="pres">
      <dgm:prSet presAssocID="{B8FEEC97-819E-4C08-89CD-EE8DFD2A4284}" presName="textRect" presStyleLbl="revTx" presStyleIdx="3" presStyleCnt="5">
        <dgm:presLayoutVars>
          <dgm:chMax val="1"/>
          <dgm:chPref val="1"/>
        </dgm:presLayoutVars>
      </dgm:prSet>
      <dgm:spPr/>
    </dgm:pt>
    <dgm:pt modelId="{5375AC4E-55F9-471C-BA55-B37F59E630E5}" type="pres">
      <dgm:prSet presAssocID="{E6E0DDEA-539B-4799-B6A6-4CC8AE6AA2F4}" presName="sibTrans" presStyleLbl="sibTrans2D1" presStyleIdx="0" presStyleCnt="0"/>
      <dgm:spPr/>
    </dgm:pt>
    <dgm:pt modelId="{3F5A908E-CC3A-4FD8-BEA8-00BA446509EC}" type="pres">
      <dgm:prSet presAssocID="{C411DCD8-6226-468C-99B3-3283F71A8E38}" presName="compNode" presStyleCnt="0"/>
      <dgm:spPr/>
    </dgm:pt>
    <dgm:pt modelId="{D28203BC-44D2-4F13-ADD7-AF361A14B88F}" type="pres">
      <dgm:prSet presAssocID="{C411DCD8-6226-468C-99B3-3283F71A8E38}" presName="iconBgRect" presStyleLbl="bgShp" presStyleIdx="4" presStyleCnt="5"/>
      <dgm:spPr/>
    </dgm:pt>
    <dgm:pt modelId="{4793EFB9-1352-4555-9F76-7707248E5D2C}" type="pres">
      <dgm:prSet presAssocID="{C411DCD8-6226-468C-99B3-3283F71A8E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2549F0-D4AE-40D0-8A6F-0BE056FE65E8}" type="pres">
      <dgm:prSet presAssocID="{C411DCD8-6226-468C-99B3-3283F71A8E38}" presName="spaceRect" presStyleCnt="0"/>
      <dgm:spPr/>
    </dgm:pt>
    <dgm:pt modelId="{1259EF94-A9A6-43BD-8A33-9CC986BFA247}" type="pres">
      <dgm:prSet presAssocID="{C411DCD8-6226-468C-99B3-3283F71A8E3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A421B03-F68F-4DB0-A01B-2FE81A0ED783}" type="presOf" srcId="{495D7879-3271-43EC-B341-F0A50D3C7C9A}" destId="{19BA6D09-ABCA-43E9-948D-7BBE82D3002B}" srcOrd="0" destOrd="0" presId="urn:microsoft.com/office/officeart/2018/2/layout/IconCircleList"/>
    <dgm:cxn modelId="{EEF90710-4F6B-4E47-AF0D-751D94F248CB}" srcId="{A80009FB-1A52-494F-B5CC-4B06DFAEFEAE}" destId="{B8FEEC97-819E-4C08-89CD-EE8DFD2A4284}" srcOrd="3" destOrd="0" parTransId="{C3C111F8-BF5F-4E5A-BA4F-6FBE2B99FFEE}" sibTransId="{E6E0DDEA-539B-4799-B6A6-4CC8AE6AA2F4}"/>
    <dgm:cxn modelId="{E4C57D28-7066-4D24-9214-05BBDB92C16C}" srcId="{A80009FB-1A52-494F-B5CC-4B06DFAEFEAE}" destId="{FCDCEB9E-1983-4D95-92A0-F2C01721F07B}" srcOrd="0" destOrd="0" parTransId="{B410D674-37FD-4805-B564-A1B32BE09464}" sibTransId="{59FDF64A-FE79-4860-9E39-7EF70199136B}"/>
    <dgm:cxn modelId="{97068C48-BBD3-48D9-B626-38117D9311C2}" type="presOf" srcId="{B8FEEC97-819E-4C08-89CD-EE8DFD2A4284}" destId="{652DB57A-FC26-439D-ABF8-5E7EE5AC4845}" srcOrd="0" destOrd="0" presId="urn:microsoft.com/office/officeart/2018/2/layout/IconCircleList"/>
    <dgm:cxn modelId="{EF9FCF76-424F-4FA4-8F68-82237E1F8C2D}" type="presOf" srcId="{C411DCD8-6226-468C-99B3-3283F71A8E38}" destId="{1259EF94-A9A6-43BD-8A33-9CC986BFA247}" srcOrd="0" destOrd="0" presId="urn:microsoft.com/office/officeart/2018/2/layout/IconCircleList"/>
    <dgm:cxn modelId="{6F5D7978-C401-4C65-AF1A-3636247354AF}" type="presOf" srcId="{FCDCEB9E-1983-4D95-92A0-F2C01721F07B}" destId="{D7DB281C-DD14-40DA-82A1-7FE5A1F89975}" srcOrd="0" destOrd="0" presId="urn:microsoft.com/office/officeart/2018/2/layout/IconCircleList"/>
    <dgm:cxn modelId="{46AEB184-F394-4B54-BB1A-B35FA150FB24}" type="presOf" srcId="{59FDF64A-FE79-4860-9E39-7EF70199136B}" destId="{7791AFEA-DD15-48BD-9523-9C16BF41068C}" srcOrd="0" destOrd="0" presId="urn:microsoft.com/office/officeart/2018/2/layout/IconCircleList"/>
    <dgm:cxn modelId="{5451C0AD-50FF-412A-86C4-FFB0FCB7D897}" type="presOf" srcId="{E3BE9BB2-C4F0-4CC4-A735-7298843DD6C1}" destId="{B90D4FAF-6390-44CA-A5D9-DE7EC9529F28}" srcOrd="0" destOrd="0" presId="urn:microsoft.com/office/officeart/2018/2/layout/IconCircleList"/>
    <dgm:cxn modelId="{535BEDC4-DBAA-4494-A9AD-97947AEE1BFC}" srcId="{A80009FB-1A52-494F-B5CC-4B06DFAEFEAE}" destId="{6D26950F-0F50-4DBC-8C73-DA89CE5EB8F4}" srcOrd="1" destOrd="0" parTransId="{56E5DB4E-C446-458E-A007-0E98DD748F11}" sibTransId="{DE6D6638-57F2-4D19-ADE8-917F6451A609}"/>
    <dgm:cxn modelId="{5CF4EBDA-93EE-4D53-AE70-6D8A16A2CCD1}" type="presOf" srcId="{6D26950F-0F50-4DBC-8C73-DA89CE5EB8F4}" destId="{8B6A4776-7E1F-40E4-BA54-3C4B2C1CA050}" srcOrd="0" destOrd="0" presId="urn:microsoft.com/office/officeart/2018/2/layout/IconCircleList"/>
    <dgm:cxn modelId="{C4CEA1E1-5B82-4BB7-96D8-E412360B00D7}" type="presOf" srcId="{DE6D6638-57F2-4D19-ADE8-917F6451A609}" destId="{E64358EA-2A79-4A6D-8649-00BEADE0C9CC}" srcOrd="0" destOrd="0" presId="urn:microsoft.com/office/officeart/2018/2/layout/IconCircleList"/>
    <dgm:cxn modelId="{8128E0EE-81EF-421F-A9AA-4A70FAB0957F}" type="presOf" srcId="{E6E0DDEA-539B-4799-B6A6-4CC8AE6AA2F4}" destId="{5375AC4E-55F9-471C-BA55-B37F59E630E5}" srcOrd="0" destOrd="0" presId="urn:microsoft.com/office/officeart/2018/2/layout/IconCircleList"/>
    <dgm:cxn modelId="{A39CCDFD-0460-4704-9FF2-2023F03AEE11}" srcId="{A80009FB-1A52-494F-B5CC-4B06DFAEFEAE}" destId="{C411DCD8-6226-468C-99B3-3283F71A8E38}" srcOrd="4" destOrd="0" parTransId="{0E3D185A-F970-4465-86A3-3A4F454E9F2B}" sibTransId="{3F5E0C22-843E-4D6A-8F64-FF39C46DC678}"/>
    <dgm:cxn modelId="{7C5D20FE-5C75-459F-A148-BDEF170BE1EC}" srcId="{A80009FB-1A52-494F-B5CC-4B06DFAEFEAE}" destId="{495D7879-3271-43EC-B341-F0A50D3C7C9A}" srcOrd="2" destOrd="0" parTransId="{0FCB2091-2ABA-426D-8086-C505B25D3607}" sibTransId="{E3BE9BB2-C4F0-4CC4-A735-7298843DD6C1}"/>
    <dgm:cxn modelId="{85D7C0FF-15AC-47E0-BD8E-834EB1AC9630}" type="presOf" srcId="{A80009FB-1A52-494F-B5CC-4B06DFAEFEAE}" destId="{39F6F49D-97FA-4FB7-96EE-D9CCBF93ABF5}" srcOrd="0" destOrd="0" presId="urn:microsoft.com/office/officeart/2018/2/layout/IconCircleList"/>
    <dgm:cxn modelId="{7DDAE891-35B2-4E41-AEC9-005A32CB5034}" type="presParOf" srcId="{39F6F49D-97FA-4FB7-96EE-D9CCBF93ABF5}" destId="{DAB75514-2B72-46F9-BC1F-20033193F3C3}" srcOrd="0" destOrd="0" presId="urn:microsoft.com/office/officeart/2018/2/layout/IconCircleList"/>
    <dgm:cxn modelId="{5D038539-748F-477A-BB70-21824C6883CA}" type="presParOf" srcId="{DAB75514-2B72-46F9-BC1F-20033193F3C3}" destId="{DD181DBE-DE1D-4AC1-A0F4-CDE60D0C778E}" srcOrd="0" destOrd="0" presId="urn:microsoft.com/office/officeart/2018/2/layout/IconCircleList"/>
    <dgm:cxn modelId="{2508E370-10C4-4924-850E-CF56D9BC0967}" type="presParOf" srcId="{DD181DBE-DE1D-4AC1-A0F4-CDE60D0C778E}" destId="{276A37BA-E395-4AD7-BC87-79B96F7943E5}" srcOrd="0" destOrd="0" presId="urn:microsoft.com/office/officeart/2018/2/layout/IconCircleList"/>
    <dgm:cxn modelId="{2650D229-6B40-4702-A94D-524CB41F3DFC}" type="presParOf" srcId="{DD181DBE-DE1D-4AC1-A0F4-CDE60D0C778E}" destId="{20FD93F8-77FB-4B48-BABC-76A5ADFB34B1}" srcOrd="1" destOrd="0" presId="urn:microsoft.com/office/officeart/2018/2/layout/IconCircleList"/>
    <dgm:cxn modelId="{04265CEB-232D-4535-8DE3-27A438968735}" type="presParOf" srcId="{DD181DBE-DE1D-4AC1-A0F4-CDE60D0C778E}" destId="{5771E982-E0F4-4B1A-B758-E5D68BBE1CDD}" srcOrd="2" destOrd="0" presId="urn:microsoft.com/office/officeart/2018/2/layout/IconCircleList"/>
    <dgm:cxn modelId="{9B75E70B-7802-4000-BBDA-1905FA146F16}" type="presParOf" srcId="{DD181DBE-DE1D-4AC1-A0F4-CDE60D0C778E}" destId="{D7DB281C-DD14-40DA-82A1-7FE5A1F89975}" srcOrd="3" destOrd="0" presId="urn:microsoft.com/office/officeart/2018/2/layout/IconCircleList"/>
    <dgm:cxn modelId="{69355DA3-BBB8-43BB-A002-E892A00C4C31}" type="presParOf" srcId="{DAB75514-2B72-46F9-BC1F-20033193F3C3}" destId="{7791AFEA-DD15-48BD-9523-9C16BF41068C}" srcOrd="1" destOrd="0" presId="urn:microsoft.com/office/officeart/2018/2/layout/IconCircleList"/>
    <dgm:cxn modelId="{AEF2C551-EF1B-4633-9FD7-EBEC48E2BBE1}" type="presParOf" srcId="{DAB75514-2B72-46F9-BC1F-20033193F3C3}" destId="{ECD37A4D-BEFB-4682-8DD3-9467A0577931}" srcOrd="2" destOrd="0" presId="urn:microsoft.com/office/officeart/2018/2/layout/IconCircleList"/>
    <dgm:cxn modelId="{AA471884-B184-496C-BABB-EC0EB59D9266}" type="presParOf" srcId="{ECD37A4D-BEFB-4682-8DD3-9467A0577931}" destId="{29AC5FFC-B27B-420D-A012-369684A8029F}" srcOrd="0" destOrd="0" presId="urn:microsoft.com/office/officeart/2018/2/layout/IconCircleList"/>
    <dgm:cxn modelId="{7B58EF4C-59B1-45DA-8481-17E3BC76AA91}" type="presParOf" srcId="{ECD37A4D-BEFB-4682-8DD3-9467A0577931}" destId="{0F904098-E476-461A-A74E-2E3836613614}" srcOrd="1" destOrd="0" presId="urn:microsoft.com/office/officeart/2018/2/layout/IconCircleList"/>
    <dgm:cxn modelId="{07BC4FDB-E3D6-49BB-BEC5-892B5FAED8A6}" type="presParOf" srcId="{ECD37A4D-BEFB-4682-8DD3-9467A0577931}" destId="{439FB098-9514-404C-8108-C75C5C6E5E65}" srcOrd="2" destOrd="0" presId="urn:microsoft.com/office/officeart/2018/2/layout/IconCircleList"/>
    <dgm:cxn modelId="{C326A328-B7F2-4CD9-80EC-F82211FEC6D8}" type="presParOf" srcId="{ECD37A4D-BEFB-4682-8DD3-9467A0577931}" destId="{8B6A4776-7E1F-40E4-BA54-3C4B2C1CA050}" srcOrd="3" destOrd="0" presId="urn:microsoft.com/office/officeart/2018/2/layout/IconCircleList"/>
    <dgm:cxn modelId="{4D012E48-D1C5-4CEF-BA57-B8BE364578A2}" type="presParOf" srcId="{DAB75514-2B72-46F9-BC1F-20033193F3C3}" destId="{E64358EA-2A79-4A6D-8649-00BEADE0C9CC}" srcOrd="3" destOrd="0" presId="urn:microsoft.com/office/officeart/2018/2/layout/IconCircleList"/>
    <dgm:cxn modelId="{5AC2DF2E-241E-4013-9549-91E72CEC596D}" type="presParOf" srcId="{DAB75514-2B72-46F9-BC1F-20033193F3C3}" destId="{D40F467A-3947-4E99-AE4D-C4276381D0ED}" srcOrd="4" destOrd="0" presId="urn:microsoft.com/office/officeart/2018/2/layout/IconCircleList"/>
    <dgm:cxn modelId="{F35B7303-831D-4C84-A771-14D4532657A5}" type="presParOf" srcId="{D40F467A-3947-4E99-AE4D-C4276381D0ED}" destId="{4A241981-28B8-4965-A670-94CC21A86E81}" srcOrd="0" destOrd="0" presId="urn:microsoft.com/office/officeart/2018/2/layout/IconCircleList"/>
    <dgm:cxn modelId="{8E9BDAE1-E9C9-48D1-B608-3C82FA0B89EC}" type="presParOf" srcId="{D40F467A-3947-4E99-AE4D-C4276381D0ED}" destId="{559750FC-B473-4512-970B-70CDB9443E8F}" srcOrd="1" destOrd="0" presId="urn:microsoft.com/office/officeart/2018/2/layout/IconCircleList"/>
    <dgm:cxn modelId="{68C7FDAF-CF2D-4F32-9352-2F63E85AAD27}" type="presParOf" srcId="{D40F467A-3947-4E99-AE4D-C4276381D0ED}" destId="{490A91DF-8E54-4CDF-A5FB-94169AB7A8A9}" srcOrd="2" destOrd="0" presId="urn:microsoft.com/office/officeart/2018/2/layout/IconCircleList"/>
    <dgm:cxn modelId="{4D3C2735-FC5A-47FD-9269-2D737407E9D0}" type="presParOf" srcId="{D40F467A-3947-4E99-AE4D-C4276381D0ED}" destId="{19BA6D09-ABCA-43E9-948D-7BBE82D3002B}" srcOrd="3" destOrd="0" presId="urn:microsoft.com/office/officeart/2018/2/layout/IconCircleList"/>
    <dgm:cxn modelId="{B752A133-049A-46A2-A74E-DC5965B178E3}" type="presParOf" srcId="{DAB75514-2B72-46F9-BC1F-20033193F3C3}" destId="{B90D4FAF-6390-44CA-A5D9-DE7EC9529F28}" srcOrd="5" destOrd="0" presId="urn:microsoft.com/office/officeart/2018/2/layout/IconCircleList"/>
    <dgm:cxn modelId="{E5A6F4DA-37B2-4AE2-8604-9E71F9D4C93A}" type="presParOf" srcId="{DAB75514-2B72-46F9-BC1F-20033193F3C3}" destId="{A623C2CE-1214-46EC-BE4A-43A0E070AE85}" srcOrd="6" destOrd="0" presId="urn:microsoft.com/office/officeart/2018/2/layout/IconCircleList"/>
    <dgm:cxn modelId="{DE138B69-DD3E-49A7-9B0E-7E8C464EF6DC}" type="presParOf" srcId="{A623C2CE-1214-46EC-BE4A-43A0E070AE85}" destId="{58589601-BD4E-49B1-9C2D-37407D0634C3}" srcOrd="0" destOrd="0" presId="urn:microsoft.com/office/officeart/2018/2/layout/IconCircleList"/>
    <dgm:cxn modelId="{0CCD5389-B180-4E15-9C2B-32432C65A4E4}" type="presParOf" srcId="{A623C2CE-1214-46EC-BE4A-43A0E070AE85}" destId="{E7307E07-EA1B-4620-A218-5483D6E1B8C6}" srcOrd="1" destOrd="0" presId="urn:microsoft.com/office/officeart/2018/2/layout/IconCircleList"/>
    <dgm:cxn modelId="{F309A234-B468-4A97-8FD0-D14635638402}" type="presParOf" srcId="{A623C2CE-1214-46EC-BE4A-43A0E070AE85}" destId="{DDF3496F-1F14-4F68-A750-4262DABD4918}" srcOrd="2" destOrd="0" presId="urn:microsoft.com/office/officeart/2018/2/layout/IconCircleList"/>
    <dgm:cxn modelId="{8DADDAF8-E876-4761-AE57-79F2AF8F3C2D}" type="presParOf" srcId="{A623C2CE-1214-46EC-BE4A-43A0E070AE85}" destId="{652DB57A-FC26-439D-ABF8-5E7EE5AC4845}" srcOrd="3" destOrd="0" presId="urn:microsoft.com/office/officeart/2018/2/layout/IconCircleList"/>
    <dgm:cxn modelId="{A8122B04-4E54-4048-A851-34F928B3ED98}" type="presParOf" srcId="{DAB75514-2B72-46F9-BC1F-20033193F3C3}" destId="{5375AC4E-55F9-471C-BA55-B37F59E630E5}" srcOrd="7" destOrd="0" presId="urn:microsoft.com/office/officeart/2018/2/layout/IconCircleList"/>
    <dgm:cxn modelId="{346A5FF4-62D5-40B0-A419-B27D8EE0AA1E}" type="presParOf" srcId="{DAB75514-2B72-46F9-BC1F-20033193F3C3}" destId="{3F5A908E-CC3A-4FD8-BEA8-00BA446509EC}" srcOrd="8" destOrd="0" presId="urn:microsoft.com/office/officeart/2018/2/layout/IconCircleList"/>
    <dgm:cxn modelId="{D394491B-D5B1-461D-AA55-E85233B9A7DB}" type="presParOf" srcId="{3F5A908E-CC3A-4FD8-BEA8-00BA446509EC}" destId="{D28203BC-44D2-4F13-ADD7-AF361A14B88F}" srcOrd="0" destOrd="0" presId="urn:microsoft.com/office/officeart/2018/2/layout/IconCircleList"/>
    <dgm:cxn modelId="{B9FAAA3C-6427-43FE-BA0D-91EDDC38D159}" type="presParOf" srcId="{3F5A908E-CC3A-4FD8-BEA8-00BA446509EC}" destId="{4793EFB9-1352-4555-9F76-7707248E5D2C}" srcOrd="1" destOrd="0" presId="urn:microsoft.com/office/officeart/2018/2/layout/IconCircleList"/>
    <dgm:cxn modelId="{C9322D86-EC47-4F92-B012-84FF007BEFC9}" type="presParOf" srcId="{3F5A908E-CC3A-4FD8-BEA8-00BA446509EC}" destId="{B32549F0-D4AE-40D0-8A6F-0BE056FE65E8}" srcOrd="2" destOrd="0" presId="urn:microsoft.com/office/officeart/2018/2/layout/IconCircleList"/>
    <dgm:cxn modelId="{5185DCE0-B5E3-4C45-B52D-B9831B8F7CEE}" type="presParOf" srcId="{3F5A908E-CC3A-4FD8-BEA8-00BA446509EC}" destId="{1259EF94-A9A6-43BD-8A33-9CC986BFA2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7C708-03AD-4CAA-BE3E-4393AF2BDD33}">
      <dsp:nvSpPr>
        <dsp:cNvPr id="0" name=""/>
        <dsp:cNvSpPr/>
      </dsp:nvSpPr>
      <dsp:spPr>
        <a:xfrm>
          <a:off x="0" y="559739"/>
          <a:ext cx="6492875" cy="1946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Using a variety of inputs, investigate if a model can effectively predict median home price</a:t>
          </a:r>
          <a:endParaRPr lang="en-US" sz="3200" kern="1200" dirty="0"/>
        </a:p>
      </dsp:txBody>
      <dsp:txXfrm>
        <a:off x="95039" y="654778"/>
        <a:ext cx="6302797" cy="1756802"/>
      </dsp:txXfrm>
    </dsp:sp>
    <dsp:sp modelId="{6146E41D-DC0F-4820-B8B0-956191CEB789}">
      <dsp:nvSpPr>
        <dsp:cNvPr id="0" name=""/>
        <dsp:cNvSpPr/>
      </dsp:nvSpPr>
      <dsp:spPr>
        <a:xfrm>
          <a:off x="0" y="2598780"/>
          <a:ext cx="6492875" cy="1946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Create data visualizations and draw conclusions about housing market</a:t>
          </a:r>
          <a:endParaRPr lang="en-US" sz="3200" kern="1200" dirty="0"/>
        </a:p>
      </dsp:txBody>
      <dsp:txXfrm>
        <a:off x="95039" y="2693819"/>
        <a:ext cx="6302797" cy="1756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3B132-DC26-4E8E-A999-6A8CE40B333F}">
      <dsp:nvSpPr>
        <dsp:cNvPr id="0" name=""/>
        <dsp:cNvSpPr/>
      </dsp:nvSpPr>
      <dsp:spPr>
        <a:xfrm>
          <a:off x="3191116" y="565925"/>
          <a:ext cx="1895208" cy="189520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Sourcing</a:t>
          </a:r>
        </a:p>
      </dsp:txBody>
      <dsp:txXfrm>
        <a:off x="3191116" y="565925"/>
        <a:ext cx="1895208" cy="1895208"/>
      </dsp:txXfrm>
    </dsp:sp>
    <dsp:sp modelId="{761247B0-24B3-4627-B850-9F2199ABE66F}">
      <dsp:nvSpPr>
        <dsp:cNvPr id="0" name=""/>
        <dsp:cNvSpPr/>
      </dsp:nvSpPr>
      <dsp:spPr>
        <a:xfrm>
          <a:off x="301143" y="192167"/>
          <a:ext cx="4484720" cy="4484720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ABE6E-6DA3-438F-AEE3-255B0DD8F44A}">
      <dsp:nvSpPr>
        <dsp:cNvPr id="0" name=""/>
        <dsp:cNvSpPr/>
      </dsp:nvSpPr>
      <dsp:spPr>
        <a:xfrm>
          <a:off x="1595899" y="3328921"/>
          <a:ext cx="1895208" cy="189520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ETL</a:t>
          </a:r>
        </a:p>
      </dsp:txBody>
      <dsp:txXfrm>
        <a:off x="1595899" y="3328921"/>
        <a:ext cx="1895208" cy="1895208"/>
      </dsp:txXfrm>
    </dsp:sp>
    <dsp:sp modelId="{76ED4621-9D04-4A2F-B640-2D15A21DF74A}">
      <dsp:nvSpPr>
        <dsp:cNvPr id="0" name=""/>
        <dsp:cNvSpPr/>
      </dsp:nvSpPr>
      <dsp:spPr>
        <a:xfrm>
          <a:off x="301143" y="192167"/>
          <a:ext cx="4484720" cy="4484720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FDB46-DD16-477E-9F6D-EB59C047A609}">
      <dsp:nvSpPr>
        <dsp:cNvPr id="0" name=""/>
        <dsp:cNvSpPr/>
      </dsp:nvSpPr>
      <dsp:spPr>
        <a:xfrm>
          <a:off x="682" y="565925"/>
          <a:ext cx="1895208" cy="189520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Coding</a:t>
          </a:r>
        </a:p>
      </dsp:txBody>
      <dsp:txXfrm>
        <a:off x="682" y="565925"/>
        <a:ext cx="1895208" cy="1895208"/>
      </dsp:txXfrm>
    </dsp:sp>
    <dsp:sp modelId="{7816F8FB-06CB-43AD-BEB4-643124DE9F84}">
      <dsp:nvSpPr>
        <dsp:cNvPr id="0" name=""/>
        <dsp:cNvSpPr/>
      </dsp:nvSpPr>
      <dsp:spPr>
        <a:xfrm>
          <a:off x="301143" y="192167"/>
          <a:ext cx="4484720" cy="4484720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A37BA-E395-4AD7-BC87-79B96F7943E5}">
      <dsp:nvSpPr>
        <dsp:cNvPr id="0" name=""/>
        <dsp:cNvSpPr/>
      </dsp:nvSpPr>
      <dsp:spPr>
        <a:xfrm>
          <a:off x="66794" y="285552"/>
          <a:ext cx="894552" cy="8945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D93F8-77FB-4B48-BABC-76A5ADFB34B1}">
      <dsp:nvSpPr>
        <dsp:cNvPr id="0" name=""/>
        <dsp:cNvSpPr/>
      </dsp:nvSpPr>
      <dsp:spPr>
        <a:xfrm>
          <a:off x="254650" y="473408"/>
          <a:ext cx="518840" cy="518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B281C-DD14-40DA-82A1-7FE5A1F89975}">
      <dsp:nvSpPr>
        <dsp:cNvPr id="0" name=""/>
        <dsp:cNvSpPr/>
      </dsp:nvSpPr>
      <dsp:spPr>
        <a:xfrm>
          <a:off x="1153036" y="285552"/>
          <a:ext cx="2108588" cy="894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model can effectively predict housing prices?</a:t>
          </a:r>
        </a:p>
      </dsp:txBody>
      <dsp:txXfrm>
        <a:off x="1153036" y="285552"/>
        <a:ext cx="2108588" cy="894552"/>
      </dsp:txXfrm>
    </dsp:sp>
    <dsp:sp modelId="{29AC5FFC-B27B-420D-A012-369684A8029F}">
      <dsp:nvSpPr>
        <dsp:cNvPr id="0" name=""/>
        <dsp:cNvSpPr/>
      </dsp:nvSpPr>
      <dsp:spPr>
        <a:xfrm>
          <a:off x="3629030" y="285552"/>
          <a:ext cx="894552" cy="8945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04098-E476-461A-A74E-2E3836613614}">
      <dsp:nvSpPr>
        <dsp:cNvPr id="0" name=""/>
        <dsp:cNvSpPr/>
      </dsp:nvSpPr>
      <dsp:spPr>
        <a:xfrm>
          <a:off x="3816886" y="473408"/>
          <a:ext cx="518840" cy="518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A4776-7E1F-40E4-BA54-3C4B2C1CA050}">
      <dsp:nvSpPr>
        <dsp:cNvPr id="0" name=""/>
        <dsp:cNvSpPr/>
      </dsp:nvSpPr>
      <dsp:spPr>
        <a:xfrm>
          <a:off x="4715273" y="285552"/>
          <a:ext cx="2108588" cy="894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Which neighborhoods predict housing prices well?  Which predict poorly?</a:t>
          </a:r>
        </a:p>
      </dsp:txBody>
      <dsp:txXfrm>
        <a:off x="4715273" y="285552"/>
        <a:ext cx="2108588" cy="894552"/>
      </dsp:txXfrm>
    </dsp:sp>
    <dsp:sp modelId="{4A241981-28B8-4965-A670-94CC21A86E81}">
      <dsp:nvSpPr>
        <dsp:cNvPr id="0" name=""/>
        <dsp:cNvSpPr/>
      </dsp:nvSpPr>
      <dsp:spPr>
        <a:xfrm>
          <a:off x="66794" y="2018453"/>
          <a:ext cx="894552" cy="8945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750FC-B473-4512-970B-70CDB9443E8F}">
      <dsp:nvSpPr>
        <dsp:cNvPr id="0" name=""/>
        <dsp:cNvSpPr/>
      </dsp:nvSpPr>
      <dsp:spPr>
        <a:xfrm>
          <a:off x="254650" y="2206309"/>
          <a:ext cx="518840" cy="518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A6D09-ABCA-43E9-948D-7BBE82D3002B}">
      <dsp:nvSpPr>
        <dsp:cNvPr id="0" name=""/>
        <dsp:cNvSpPr/>
      </dsp:nvSpPr>
      <dsp:spPr>
        <a:xfrm>
          <a:off x="1153036" y="2018453"/>
          <a:ext cx="2108588" cy="894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are the ranges of variances?</a:t>
          </a:r>
        </a:p>
      </dsp:txBody>
      <dsp:txXfrm>
        <a:off x="1153036" y="2018453"/>
        <a:ext cx="2108588" cy="894552"/>
      </dsp:txXfrm>
    </dsp:sp>
    <dsp:sp modelId="{58589601-BD4E-49B1-9C2D-37407D0634C3}">
      <dsp:nvSpPr>
        <dsp:cNvPr id="0" name=""/>
        <dsp:cNvSpPr/>
      </dsp:nvSpPr>
      <dsp:spPr>
        <a:xfrm>
          <a:off x="3629030" y="2018453"/>
          <a:ext cx="894552" cy="8945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07E07-EA1B-4620-A218-5483D6E1B8C6}">
      <dsp:nvSpPr>
        <dsp:cNvPr id="0" name=""/>
        <dsp:cNvSpPr/>
      </dsp:nvSpPr>
      <dsp:spPr>
        <a:xfrm>
          <a:off x="3816886" y="2206309"/>
          <a:ext cx="518840" cy="5188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DB57A-FC26-439D-ABF8-5E7EE5AC4845}">
      <dsp:nvSpPr>
        <dsp:cNvPr id="0" name=""/>
        <dsp:cNvSpPr/>
      </dsp:nvSpPr>
      <dsp:spPr>
        <a:xfrm>
          <a:off x="4715273" y="2018453"/>
          <a:ext cx="2108588" cy="894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Which factors are most important in predicting median housing prices?</a:t>
          </a:r>
        </a:p>
      </dsp:txBody>
      <dsp:txXfrm>
        <a:off x="4715273" y="2018453"/>
        <a:ext cx="2108588" cy="894552"/>
      </dsp:txXfrm>
    </dsp:sp>
    <dsp:sp modelId="{D28203BC-44D2-4F13-ADD7-AF361A14B88F}">
      <dsp:nvSpPr>
        <dsp:cNvPr id="0" name=""/>
        <dsp:cNvSpPr/>
      </dsp:nvSpPr>
      <dsp:spPr>
        <a:xfrm>
          <a:off x="66794" y="3751354"/>
          <a:ext cx="894552" cy="8945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3EFB9-1352-4555-9F76-7707248E5D2C}">
      <dsp:nvSpPr>
        <dsp:cNvPr id="0" name=""/>
        <dsp:cNvSpPr/>
      </dsp:nvSpPr>
      <dsp:spPr>
        <a:xfrm>
          <a:off x="254650" y="3939210"/>
          <a:ext cx="518840" cy="5188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EF94-A9A6-43BD-8A33-9CC986BFA247}">
      <dsp:nvSpPr>
        <dsp:cNvPr id="0" name=""/>
        <dsp:cNvSpPr/>
      </dsp:nvSpPr>
      <dsp:spPr>
        <a:xfrm>
          <a:off x="1153036" y="3751354"/>
          <a:ext cx="2108588" cy="894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conclusions can be drawn about the four most important factors?</a:t>
          </a:r>
        </a:p>
      </dsp:txBody>
      <dsp:txXfrm>
        <a:off x="1153036" y="3751354"/>
        <a:ext cx="2108588" cy="894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E8CF-044F-48FE-9E14-01C9768BB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14A10-8787-4C61-9FFA-87FFA81C2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1422-19D8-4DB9-9475-FDD0DCD4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E33B-F3D3-486D-84A9-E5BD198C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CBD2-E861-490A-ABFE-074C8F81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7060-2A31-45C1-8D4A-A554B8E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61613-1E08-4B96-A1F1-663F27C14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C844-12D5-4E84-96E3-3C34C38E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17B2-7C83-417F-9483-26D2C7A1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58C4-D77A-444D-8D5F-F8756AF1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84AD0-8528-45EF-9CBB-32AEA0A76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F7448-5DC7-4ECC-A66A-02CDA91A9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416E5-7928-426F-AA5E-76F4BC41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F687-F3BA-4490-BB4F-0F8C0318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3722D-F3D4-4697-951F-9CF240A6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2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8334-B690-4D34-80CC-134262DF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23D5-141E-4CCD-BAA9-D8B214AA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5BA3-8B46-41BC-9406-17AC016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7879-5DD3-44BF-AE65-29C8BEC5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A5B8A-08C3-4FF6-B788-77B0C4F7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5D07-AE9E-4DF4-A88B-83283012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9259-C0C6-4ED2-BBD7-1C572362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2FD1-85BC-43E0-9758-F788A20F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754F-48FE-4F24-9744-DC47F5C3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E58D9-5F3D-4E20-89CF-C2D32C98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8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443F-6072-414E-AFAA-AFD36027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FAA7-3231-46D0-9668-649A40F83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258E3-5E33-41AB-9C48-A806CA03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09FCE-579C-4E61-A696-71AD5678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98E18-47E1-45D3-8ACB-79430E2C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70A07-04A8-447D-B56A-E4988F45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2825-8ADE-422D-B12E-ECBE6DB6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E930-C0EF-4706-ABA3-9BBAB8CCA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C3474-626C-47B9-ABF4-C295C748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43BBD-5B1E-439E-8A64-2875A0F4C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51F2B-4840-4DC1-9D19-BBDF81BA3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7ADC1-89FA-4DCB-8B62-72E6B3EE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01D38-2E98-4557-A272-3382A261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09B64-5B46-4653-90D1-1389F9CB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3C26-8608-4B82-B506-02984CB3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9D1E8-DC42-411E-9DE4-9442130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5CD0C-5701-46E9-B911-459211F4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ECDC2-7852-4A7A-9E42-8E9B4139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958AF-04CA-461E-9A4C-A0F4FF4F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A067C-4791-4BC8-8FDD-F998C8E5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7E879-6D37-4F7D-9B5C-4DD9DECC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FA6C-8ACE-42E4-A3FA-36099469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4FE2-5F63-4C27-BE90-A72EE366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BA084-95B0-46B1-97F0-062DF21A5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81BE-165F-48E3-BAD2-B54AD8E3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95B72-670F-4887-BAA3-D4B9E747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97848-1276-4F60-963E-BEF458F9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49AB-E7C7-4E55-B48A-C5FCE267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00738-CD30-4739-8081-E4FE275E0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EBA34-FBBA-49ED-BAD4-C1863CEC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A86E-4D07-4431-BB83-BEC0DF6B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31E95-7918-48F5-AF44-2B922E25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0A43E-4107-46B7-A72A-560471B0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1E25A-DD4A-4ED9-893F-58137111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136B0-FA67-4E63-9C72-22BDA399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ABEC5-5520-4BF9-AD00-8F21122F6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E3C0-1AF8-4F17-84C8-90AB30D2BE6F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DF11-7BC5-4805-B9B4-84D6C9CDD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CB99-8C8B-41A4-A1E5-6A17B05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CAED6-0EA9-45F0-A085-CA9F2A94D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E234-5D19-41EB-B790-55523C31A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295" y="884660"/>
            <a:ext cx="4668257" cy="1776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Chicago Housing Market Price Analysis</a:t>
            </a:r>
            <a:br>
              <a:rPr lang="en-US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21 NOV 2020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US Housing Market Sets Sales, Price Records in July 2020">
            <a:extLst>
              <a:ext uri="{FF2B5EF4-FFF2-40B4-BE49-F238E27FC236}">
                <a16:creationId xmlns:a16="http://schemas.microsoft.com/office/drawing/2014/main" id="{047F2FD8-6353-41D6-ADD9-872C4F16E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r="29113" b="2"/>
          <a:stretch/>
        </p:blipFill>
        <p:spPr bwMode="auto"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 Key Factors That Drive the Real Estate Market">
            <a:extLst>
              <a:ext uri="{FF2B5EF4-FFF2-40B4-BE49-F238E27FC236}">
                <a16:creationId xmlns:a16="http://schemas.microsoft.com/office/drawing/2014/main" id="{F7111AAD-5295-40F6-9160-D1FAE1135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6" r="15558" b="2"/>
          <a:stretch/>
        </p:blipFill>
        <p:spPr bwMode="auto"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using Market Trends to Keep an Eye On - Cason Home Loans">
            <a:extLst>
              <a:ext uri="{FF2B5EF4-FFF2-40B4-BE49-F238E27FC236}">
                <a16:creationId xmlns:a16="http://schemas.microsoft.com/office/drawing/2014/main" id="{A8E99F03-3899-41B8-A70A-74A96B6F9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2" r="-2" b="-2"/>
          <a:stretch/>
        </p:blipFill>
        <p:spPr bwMode="auto"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48B03C9-9555-46F2-B5F6-E87F539E2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7732" y="3548530"/>
            <a:ext cx="4080820" cy="25051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Rob Welling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Kynan Langenbeck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Adam Maksimovich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Scott Ricketts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Mike Grad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1180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BED2-C05F-43DA-8CFC-FA6EEC98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479426"/>
            <a:ext cx="4624342" cy="10010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2058" name="Oval 7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Chicago Neighborhoods Google Map | Chicago neighborhoods, Chicago  neighborhoods map, Chicago">
            <a:extLst>
              <a:ext uri="{FF2B5EF4-FFF2-40B4-BE49-F238E27FC236}">
                <a16:creationId xmlns:a16="http://schemas.microsoft.com/office/drawing/2014/main" id="{651E89C5-53E3-42C7-92B4-736875797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5" b="14942"/>
          <a:stretch/>
        </p:blipFill>
        <p:spPr bwMode="auto">
          <a:xfrm>
            <a:off x="568008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10807B-74FB-483C-BC4A-C954670FA6B4}"/>
              </a:ext>
            </a:extLst>
          </p:cNvPr>
          <p:cNvSpPr txBox="1"/>
          <p:nvPr/>
        </p:nvSpPr>
        <p:spPr>
          <a:xfrm>
            <a:off x="391886" y="1774371"/>
            <a:ext cx="5117181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Most Important Variables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Median Household Income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Liquor License Counts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School Rating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Neighborhoods that are “Good Buys” with a high quality of life (variables with a positive relationship)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60610 – Gold Coast/Near North Side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60641 – Irving Park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60608 – Pilsen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Neighborhoods that are “Over Priced” (high cost; lower relative quality of life measures)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60625 – Ravenswood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60637 – Hyde Park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059" name="Freeform: Shape 78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" name="Oval 8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ffordable housing crisis: Why are U.S. cities struggling? - Curbed">
            <a:extLst>
              <a:ext uri="{FF2B5EF4-FFF2-40B4-BE49-F238E27FC236}">
                <a16:creationId xmlns:a16="http://schemas.microsoft.com/office/drawing/2014/main" id="{7E567DC7-A28F-41A5-A5F2-12B96B42E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r="6650"/>
          <a:stretch/>
        </p:blipFill>
        <p:spPr bwMode="auto">
          <a:xfrm>
            <a:off x="5838252" y="2722161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5 best neighborhoods in Chicago, IL - Captain Hydroponics">
            <a:extLst>
              <a:ext uri="{FF2B5EF4-FFF2-40B4-BE49-F238E27FC236}">
                <a16:creationId xmlns:a16="http://schemas.microsoft.com/office/drawing/2014/main" id="{7C33D812-5300-4EDA-A5A3-56829E1CF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3" r="29155" b="-2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82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Chicago Neighborhood News - Home | Facebook">
            <a:extLst>
              <a:ext uri="{FF2B5EF4-FFF2-40B4-BE49-F238E27FC236}">
                <a16:creationId xmlns:a16="http://schemas.microsoft.com/office/drawing/2014/main" id="{DE286D88-5B1C-4848-8F78-6D6E7FF98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3" r="-4" b="5757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7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BED2-C05F-43DA-8CFC-FA6EEC98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38" name="Freeform: Shape 2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43A61-DF14-4FFD-8948-E42AB2123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1" r="2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248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5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3" name="Group 6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F3BED2-C05F-43DA-8CFC-FA6EEC98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Goals</a:t>
            </a:r>
          </a:p>
        </p:txBody>
      </p:sp>
      <p:graphicFrame>
        <p:nvGraphicFramePr>
          <p:cNvPr id="35" name="TextBox 4">
            <a:extLst>
              <a:ext uri="{FF2B5EF4-FFF2-40B4-BE49-F238E27FC236}">
                <a16:creationId xmlns:a16="http://schemas.microsoft.com/office/drawing/2014/main" id="{C6A42DC4-671C-46E6-9CD3-7392C18F19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12645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28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3BED2-C05F-43DA-8CFC-FA6EEC98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634" y="48831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Methodology for Analysis</a:t>
            </a:r>
          </a:p>
        </p:txBody>
      </p:sp>
      <p:sp>
        <p:nvSpPr>
          <p:cNvPr id="3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7F40B-F8E1-487F-A709-8BC99AA027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971" r="39024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9B23881-A92B-4438-AC0C-F9312E45C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927090"/>
              </p:ext>
            </p:extLst>
          </p:nvPr>
        </p:nvGraphicFramePr>
        <p:xfrm>
          <a:off x="6547623" y="1889760"/>
          <a:ext cx="50870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56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4">
            <a:extLst>
              <a:ext uri="{FF2B5EF4-FFF2-40B4-BE49-F238E27FC236}">
                <a16:creationId xmlns:a16="http://schemas.microsoft.com/office/drawing/2014/main" id="{6367A005-BC19-4071-B70E-F00B88614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0" r="20115" b="-2"/>
          <a:stretch/>
        </p:blipFill>
        <p:spPr>
          <a:xfrm>
            <a:off x="-9527" y="3725"/>
            <a:ext cx="4976955" cy="6850548"/>
          </a:xfrm>
          <a:prstGeom prst="rect">
            <a:avLst/>
          </a:prstGeom>
        </p:spPr>
      </p:pic>
      <p:grpSp>
        <p:nvGrpSpPr>
          <p:cNvPr id="69" name="Group 6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66" name="Freeform: Shape 6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F3BED2-C05F-43DA-8CFC-FA6EEC98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313738"/>
            <a:ext cx="4977976" cy="12990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Project Goals:  Questions to Answer</a:t>
            </a:r>
          </a:p>
        </p:txBody>
      </p:sp>
      <p:graphicFrame>
        <p:nvGraphicFramePr>
          <p:cNvPr id="53" name="TextBox 4">
            <a:extLst>
              <a:ext uri="{FF2B5EF4-FFF2-40B4-BE49-F238E27FC236}">
                <a16:creationId xmlns:a16="http://schemas.microsoft.com/office/drawing/2014/main" id="{165DD440-626D-4E81-A071-84858D87C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499267"/>
              </p:ext>
            </p:extLst>
          </p:nvPr>
        </p:nvGraphicFramePr>
        <p:xfrm>
          <a:off x="5181601" y="1612802"/>
          <a:ext cx="6890656" cy="4931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204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3BED2-C05F-43DA-8CFC-FA6EEC98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Methodology:  Data Sourcing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10807B-74FB-483C-BC4A-C954670FA6B4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Chicago Data Portal (CSV)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Premier Grocer Company Websites (CSV)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Realtor.com (CSV)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Public School Review Website (</a:t>
            </a:r>
            <a:r>
              <a:rPr lang="en-US" sz="2400" dirty="0" err="1"/>
              <a:t>webscraping</a:t>
            </a:r>
            <a:r>
              <a:rPr lang="en-US" sz="2400" dirty="0"/>
              <a:t>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 Census (CSV)</a:t>
            </a:r>
          </a:p>
        </p:txBody>
      </p:sp>
    </p:spTree>
    <p:extLst>
      <p:ext uri="{BB962C8B-B14F-4D97-AF65-F5344CB8AC3E}">
        <p14:creationId xmlns:p14="http://schemas.microsoft.com/office/powerpoint/2010/main" val="308365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3BED2-C05F-43DA-8CFC-FA6EEC98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28" y="1186853"/>
            <a:ext cx="4005943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Methodology:  Machine Learning </a:t>
            </a: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(Decision Tree Regression)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4">
            <a:extLst>
              <a:ext uri="{FF2B5EF4-FFF2-40B4-BE49-F238E27FC236}">
                <a16:creationId xmlns:a16="http://schemas.microsoft.com/office/drawing/2014/main" id="{7B10807B-74FB-483C-BC4A-C954670FA6B4}"/>
              </a:ext>
            </a:extLst>
          </p:cNvPr>
          <p:cNvSpPr txBox="1"/>
          <p:nvPr/>
        </p:nvSpPr>
        <p:spPr>
          <a:xfrm>
            <a:off x="5138928" y="1338729"/>
            <a:ext cx="4795584" cy="418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u="sng" dirty="0"/>
              <a:t>Output - Scores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Train Score: 100%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Test Score: 100%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u="sng" dirty="0"/>
              <a:t>Output - Most Important Features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Liquor License per Capita: 62%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School Rating: 22%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Starbucks per Capita: 7%</a:t>
            </a:r>
          </a:p>
        </p:txBody>
      </p:sp>
    </p:spTree>
    <p:extLst>
      <p:ext uri="{BB962C8B-B14F-4D97-AF65-F5344CB8AC3E}">
        <p14:creationId xmlns:p14="http://schemas.microsoft.com/office/powerpoint/2010/main" val="16745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3BED2-C05F-43DA-8CFC-FA6EEC98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88" y="1095504"/>
            <a:ext cx="420030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Methodology:  Machine Learning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(Multiple Linear Regression)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10807B-74FB-483C-BC4A-C954670FA6B4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3 Variables: 35%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5 Variables: 63%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9 Variables: 72%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15 Variables: 90%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22 Variables: 94%</a:t>
            </a:r>
          </a:p>
        </p:txBody>
      </p:sp>
    </p:spTree>
    <p:extLst>
      <p:ext uri="{BB962C8B-B14F-4D97-AF65-F5344CB8AC3E}">
        <p14:creationId xmlns:p14="http://schemas.microsoft.com/office/powerpoint/2010/main" val="399005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CEDB2-4EE3-49D9-9441-DDA0E83D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100" y="179425"/>
            <a:ext cx="10021446" cy="7564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 (R2 and p-Values)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AEB45C-A011-47E3-9E17-4D6C97DB8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777247"/>
              </p:ext>
            </p:extLst>
          </p:nvPr>
        </p:nvGraphicFramePr>
        <p:xfrm>
          <a:off x="432079" y="964815"/>
          <a:ext cx="10564194" cy="55125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426060">
                  <a:extLst>
                    <a:ext uri="{9D8B030D-6E8A-4147-A177-3AD203B41FA5}">
                      <a16:colId xmlns:a16="http://schemas.microsoft.com/office/drawing/2014/main" val="306229381"/>
                    </a:ext>
                  </a:extLst>
                </a:gridCol>
                <a:gridCol w="980498">
                  <a:extLst>
                    <a:ext uri="{9D8B030D-6E8A-4147-A177-3AD203B41FA5}">
                      <a16:colId xmlns:a16="http://schemas.microsoft.com/office/drawing/2014/main" val="97578828"/>
                    </a:ext>
                  </a:extLst>
                </a:gridCol>
                <a:gridCol w="2882665">
                  <a:extLst>
                    <a:ext uri="{9D8B030D-6E8A-4147-A177-3AD203B41FA5}">
                      <a16:colId xmlns:a16="http://schemas.microsoft.com/office/drawing/2014/main" val="1205444540"/>
                    </a:ext>
                  </a:extLst>
                </a:gridCol>
                <a:gridCol w="1000108">
                  <a:extLst>
                    <a:ext uri="{9D8B030D-6E8A-4147-A177-3AD203B41FA5}">
                      <a16:colId xmlns:a16="http://schemas.microsoft.com/office/drawing/2014/main" val="2964719490"/>
                    </a:ext>
                  </a:extLst>
                </a:gridCol>
                <a:gridCol w="1313867">
                  <a:extLst>
                    <a:ext uri="{9D8B030D-6E8A-4147-A177-3AD203B41FA5}">
                      <a16:colId xmlns:a16="http://schemas.microsoft.com/office/drawing/2014/main" val="2490579149"/>
                    </a:ext>
                  </a:extLst>
                </a:gridCol>
                <a:gridCol w="980498">
                  <a:extLst>
                    <a:ext uri="{9D8B030D-6E8A-4147-A177-3AD203B41FA5}">
                      <a16:colId xmlns:a16="http://schemas.microsoft.com/office/drawing/2014/main" val="2809297274"/>
                    </a:ext>
                  </a:extLst>
                </a:gridCol>
                <a:gridCol w="980498">
                  <a:extLst>
                    <a:ext uri="{9D8B030D-6E8A-4147-A177-3AD203B41FA5}">
                      <a16:colId xmlns:a16="http://schemas.microsoft.com/office/drawing/2014/main" val="2936984176"/>
                    </a:ext>
                  </a:extLst>
                </a:gridCol>
              </a:tblGrid>
              <a:tr h="4465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Feature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Data Points Excluded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Notes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Pos / Neg Relationship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726214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Crimes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Positive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948504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Income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Positive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786849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Bus Stops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Removed 60602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676279"/>
                  </a:ext>
                </a:extLst>
              </a:tr>
              <a:tr h="400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311 Calls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Removed 60602 (476, 7.229)</a:t>
                      </a:r>
                      <a:br>
                        <a:rPr lang="en-US" sz="1400" u="none" strike="noStrike" dirty="0">
                          <a:effectLst/>
                          <a:latin typeface="+mn-lt"/>
                        </a:rPr>
                      </a:b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Removed 60612 (167.5, 9.584)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508663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Liquor Licenses per Capita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62%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Removed 60602 (476, 2.971)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Non-linear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Positive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0.27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0.0000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5928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Total Noise Complaints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91055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School Rating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22%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Positive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0.43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0.0000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807990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L Stop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Removed 60602 (476, 0.8571)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9581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Rat Complaints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0.0000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99764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Pothole Complaints per Capita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68285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Restaurants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271088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Starbucks per Capita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 60602 (476, 0.00000)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Non-linear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38157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Public Property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Removed 60602 (476, 0.00000)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Non-linear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77105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Grocery Stores per Capita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Positive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03433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DOW Close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0.6970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293120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30 Year Rates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0.7331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17602"/>
                  </a:ext>
                </a:extLst>
              </a:tr>
              <a:tr h="289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Premier Grocery Stores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94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3BED2-C05F-43DA-8CFC-FA6EEC98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13205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526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Chicago Housing Market Price Analysis  21 NOV 2020</vt:lpstr>
      <vt:lpstr>Project Goals</vt:lpstr>
      <vt:lpstr>Methodology for Analysis</vt:lpstr>
      <vt:lpstr>Project Goals:  Questions to Answer</vt:lpstr>
      <vt:lpstr>Methodology:  Data Sourcing</vt:lpstr>
      <vt:lpstr>Methodology:  Machine Learning   (Decision Tree Regression)</vt:lpstr>
      <vt:lpstr>Methodology:  Machine Learning   (Multiple Linear Regression)</vt:lpstr>
      <vt:lpstr>Methodology (R2 and p-Values)</vt:lpstr>
      <vt:lpstr>Visuals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Housing Market Price Analysis  21 NOV 2020</dc:title>
  <dc:creator>Small, Maria E</dc:creator>
  <cp:lastModifiedBy>Robert Welling</cp:lastModifiedBy>
  <cp:revision>21</cp:revision>
  <dcterms:created xsi:type="dcterms:W3CDTF">2020-11-20T03:54:39Z</dcterms:created>
  <dcterms:modified xsi:type="dcterms:W3CDTF">2020-11-21T18:56:36Z</dcterms:modified>
</cp:coreProperties>
</file>