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3" r:id="rId1"/>
  </p:sldMasterIdLst>
  <p:notesMasterIdLst>
    <p:notesMasterId r:id="rId15"/>
  </p:notesMasterIdLst>
  <p:sldIdLst>
    <p:sldId id="280" r:id="rId2"/>
    <p:sldId id="284" r:id="rId3"/>
    <p:sldId id="289" r:id="rId4"/>
    <p:sldId id="290" r:id="rId5"/>
    <p:sldId id="297" r:id="rId6"/>
    <p:sldId id="291" r:id="rId7"/>
    <p:sldId id="292" r:id="rId8"/>
    <p:sldId id="293" r:id="rId9"/>
    <p:sldId id="294" r:id="rId10"/>
    <p:sldId id="299" r:id="rId11"/>
    <p:sldId id="295" r:id="rId12"/>
    <p:sldId id="29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z" initials="F" lastIdx="1" clrIdx="0">
    <p:extLst>
      <p:ext uri="{19B8F6BF-5375-455C-9EA6-DF929625EA0E}">
        <p15:presenceInfo xmlns:p15="http://schemas.microsoft.com/office/powerpoint/2012/main" userId="Fa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99"/>
    <a:srgbClr val="DC6B0E"/>
    <a:srgbClr val="000000"/>
    <a:srgbClr val="1D4717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F9D89-FC98-46F3-99FF-69B95ED2ED38}" v="10" dt="2022-06-13T10:58:41.867"/>
    <p1510:client id="{143D81EE-CA21-49A9-BA30-0C7BDE5C88B1}" v="6739" dt="2022-06-12T19:24:34.115"/>
    <p1510:client id="{6A772F7F-B4DB-4CD9-B1B3-E511540B9E80}" v="720" dt="2022-06-15T16:01:42.232"/>
    <p1510:client id="{88C41973-3ECB-4A7A-8E81-8113DCE2DD0E}" v="86" dt="2022-06-13T18:23:20.567"/>
    <p1510:client id="{D8484C29-8050-45CC-9E2B-723550D775E8}" v="174" dt="2022-06-14T15:19:21.750"/>
    <p1510:client id="{D9117C83-685E-4052-94FC-DA0BE833C55A}" v="1558" dt="2022-06-13T19:16:06.279"/>
    <p1510:client id="{FA889511-7ADE-442F-9DBF-E72EBA494289}" v="2173" dt="2022-06-15T14:54:38.986"/>
    <p1510:client id="{FB69E605-ACC8-48BE-94F6-3D6B06DFA1C4}" v="437" dt="2022-06-15T15:18:26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B65C-992D-42F7-9845-B0E37CCBC971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B2D2C-181F-4370-8B02-25ADE7C77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6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2D2C-181F-4370-8B02-25ADE7C77E0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5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2D2C-181F-4370-8B02-25ADE7C77E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4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2D2C-181F-4370-8B02-25ADE7C77E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1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8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1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ocumentation.html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6982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Capstone Project on Sales(Prediction)</a:t>
            </a:r>
          </a:p>
          <a:p>
            <a:pPr algn="ctr"/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by</a:t>
            </a:r>
            <a:r>
              <a:rPr lang="en-GB" sz="4000" dirty="0" smtClean="0">
                <a:latin typeface="Brush Script MT" panose="03060802040406070304" pitchFamily="66" charset="0"/>
              </a:rPr>
              <a:t/>
            </a:r>
            <a:br>
              <a:rPr lang="en-GB" sz="4000" dirty="0" smtClean="0">
                <a:latin typeface="Brush Script MT" panose="03060802040406070304" pitchFamily="66" charset="0"/>
              </a:rPr>
            </a:br>
            <a:r>
              <a:rPr lang="en-GB" sz="4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Mohammed Saif</a:t>
            </a:r>
            <a:endParaRPr lang="en-GB" sz="4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933450"/>
            <a:ext cx="335155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Limitations of Models:</a:t>
            </a:r>
          </a:p>
          <a:p>
            <a:endParaRPr lang="en-GB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Linear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Regression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	</a:t>
            </a:r>
            <a:r>
              <a:rPr lang="en-GB" dirty="0"/>
              <a:t>Assumption of </a:t>
            </a:r>
            <a:r>
              <a:rPr lang="en-GB" dirty="0" smtClean="0"/>
              <a:t>linearity,</a:t>
            </a:r>
            <a:r>
              <a:rPr lang="en-GB" dirty="0"/>
              <a:t>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Sensitivity </a:t>
            </a:r>
            <a:r>
              <a:rPr lang="en-GB" dirty="0"/>
              <a:t>to </a:t>
            </a:r>
            <a:r>
              <a:rPr lang="en-GB" dirty="0" smtClean="0"/>
              <a:t>outliers,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	Limited flexibility.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Decision Tree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Regressor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GB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	</a:t>
            </a:r>
            <a:r>
              <a:rPr lang="en-GB" dirty="0" smtClean="0"/>
              <a:t>Overfitting,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	</a:t>
            </a:r>
            <a:r>
              <a:rPr lang="en-GB" dirty="0" smtClean="0"/>
              <a:t>Lack </a:t>
            </a:r>
            <a:r>
              <a:rPr lang="en-GB" dirty="0"/>
              <a:t>of </a:t>
            </a:r>
            <a:r>
              <a:rPr lang="en-GB" dirty="0" smtClean="0"/>
              <a:t>smoothness.</a:t>
            </a:r>
            <a:endParaRPr lang="en-GB" dirty="0"/>
          </a:p>
          <a:p>
            <a:endParaRPr lang="en-GB" dirty="0"/>
          </a:p>
          <a:p>
            <a:endParaRPr lang="en-GB" sz="2400" b="1" dirty="0" smtClean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52400" y="378814"/>
            <a:ext cx="11828972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Results</a:t>
            </a:r>
            <a:endParaRPr lang="en-US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IN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52" y="384198"/>
            <a:ext cx="4251620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3951" y="1011003"/>
            <a:ext cx="411105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Limitations</a:t>
            </a:r>
            <a:r>
              <a:rPr lang="en-GB" sz="2000" b="1" dirty="0">
                <a:solidFill>
                  <a:schemeClr val="bg1"/>
                </a:solidFill>
              </a:rPr>
              <a:t> of Models:</a:t>
            </a:r>
          </a:p>
          <a:p>
            <a:endParaRPr lang="en-GB" sz="2000" dirty="0" smtClean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 smtClean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Random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Forest Regressor: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	</a:t>
            </a:r>
            <a:r>
              <a:rPr lang="en-GB" dirty="0"/>
              <a:t>Computational complexity,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	Interpretability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Gradient Boosting </a:t>
            </a: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Regressor: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	</a:t>
            </a:r>
            <a:r>
              <a:rPr lang="en-GB" dirty="0"/>
              <a:t>Potential overfitting,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	Sensitivity to noise/outliers.</a:t>
            </a:r>
          </a:p>
        </p:txBody>
      </p:sp>
    </p:spTree>
    <p:extLst>
      <p:ext uri="{BB962C8B-B14F-4D97-AF65-F5344CB8AC3E}">
        <p14:creationId xmlns:p14="http://schemas.microsoft.com/office/powerpoint/2010/main" val="36603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52400" y="232007"/>
            <a:ext cx="11828972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Conclusion</a:t>
            </a:r>
            <a:endParaRPr lang="en-US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IN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481" y="724080"/>
            <a:ext cx="10325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Summary:</a:t>
            </a:r>
          </a:p>
          <a:p>
            <a:r>
              <a:rPr lang="en-GB" dirty="0"/>
              <a:t>The project aimed to develop a </a:t>
            </a:r>
            <a:r>
              <a:rPr lang="en-GB" b="1" dirty="0" smtClean="0"/>
              <a:t>Regression </a:t>
            </a:r>
            <a:r>
              <a:rPr lang="en-GB" b="1" dirty="0"/>
              <a:t>model </a:t>
            </a:r>
            <a:r>
              <a:rPr lang="en-GB" dirty="0"/>
              <a:t>to </a:t>
            </a:r>
            <a:r>
              <a:rPr lang="en-GB" b="1" dirty="0" smtClean="0"/>
              <a:t>Predict</a:t>
            </a:r>
            <a:r>
              <a:rPr lang="en-GB" dirty="0" smtClean="0"/>
              <a:t> </a:t>
            </a:r>
            <a:r>
              <a:rPr lang="en-GB" dirty="0"/>
              <a:t>the </a:t>
            </a:r>
            <a:r>
              <a:rPr lang="en-GB" b="1" dirty="0"/>
              <a:t>Sales</a:t>
            </a:r>
            <a:r>
              <a:rPr lang="en-GB" dirty="0"/>
              <a:t> </a:t>
            </a:r>
            <a:r>
              <a:rPr lang="en-GB" dirty="0" smtClean="0"/>
              <a:t>of </a:t>
            </a:r>
            <a:r>
              <a:rPr lang="en-GB" dirty="0"/>
              <a:t>a product using available data. The objective was to gain insights into the factors that influence the total price and create a reliable estimation for future purchases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130562"/>
            <a:ext cx="10325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Conclusion</a:t>
            </a:r>
            <a:r>
              <a:rPr lang="en-GB" sz="2400" b="1" dirty="0" smtClean="0"/>
              <a:t>:</a:t>
            </a:r>
          </a:p>
          <a:p>
            <a:r>
              <a:rPr lang="en-GB" dirty="0"/>
              <a:t>The </a:t>
            </a:r>
            <a:r>
              <a:rPr lang="en-GB" b="1" dirty="0" smtClean="0">
                <a:solidFill>
                  <a:srgbClr val="FF0000"/>
                </a:solidFill>
              </a:rPr>
              <a:t>Random Forest Regressor </a:t>
            </a:r>
            <a:r>
              <a:rPr lang="en-GB" dirty="0" smtClean="0"/>
              <a:t>model </a:t>
            </a:r>
            <a:r>
              <a:rPr lang="en-GB" dirty="0"/>
              <a:t>was successfully implemented and evaluated using appropriate metrics. The model demonstrated promising performance, achieving a relatively high score and adjusted R-squared value, indicating a reasonable fit to the data. It provided valuable insights into the factors that impact the </a:t>
            </a:r>
            <a:r>
              <a:rPr lang="en-GB" dirty="0" smtClean="0"/>
              <a:t>Sales price</a:t>
            </a:r>
            <a:r>
              <a:rPr lang="en-GB" dirty="0"/>
              <a:t>, helping to understand the pricing dynamics of the product.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481" y="4193604"/>
            <a:ext cx="1047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Suggestions</a:t>
            </a:r>
            <a:r>
              <a:rPr lang="en-GB" sz="2400" b="1" dirty="0" smtClean="0"/>
              <a:t> (for Future work):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Gathering more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Time-Series Analysis.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581" y="1820432"/>
            <a:ext cx="1506855" cy="883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23" y="4193604"/>
            <a:ext cx="2119313" cy="7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52400" y="510371"/>
            <a:ext cx="11828972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Reference</a:t>
            </a:r>
            <a:endParaRPr lang="en-US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IN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FDF780-0B3C-3F47-88EB-8E9F1BE584C5}"/>
              </a:ext>
            </a:extLst>
          </p:cNvPr>
          <p:cNvSpPr txBox="1"/>
          <p:nvPr/>
        </p:nvSpPr>
        <p:spPr>
          <a:xfrm>
            <a:off x="125526" y="2127050"/>
            <a:ext cx="112903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Resources:</a:t>
            </a:r>
            <a:endParaRPr lang="en-IN" sz="2400" dirty="0"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 smtClean="0">
                <a:solidFill>
                  <a:srgbClr val="FF33CC"/>
                </a:solidFill>
              </a:rPr>
              <a:t>Kaggle</a:t>
            </a:r>
            <a:r>
              <a:rPr lang="en-GB" sz="2000" dirty="0">
                <a:solidFill>
                  <a:srgbClr val="FF33CC"/>
                </a:solidFill>
              </a:rPr>
              <a:t>:</a:t>
            </a:r>
            <a:r>
              <a:rPr lang="en-GB" sz="2000" dirty="0"/>
              <a:t> </a:t>
            </a:r>
            <a:r>
              <a:rPr lang="en-GB" sz="2000" u="sng" dirty="0">
                <a:hlinkClick r:id="rId2"/>
              </a:rPr>
              <a:t>https://www.kaggle.com</a:t>
            </a:r>
            <a:r>
              <a:rPr lang="en-GB" sz="2000" dirty="0"/>
              <a:t>/ (A platform for data science competitions and datasets</a:t>
            </a:r>
            <a:r>
              <a:rPr lang="en-GB" sz="2000" dirty="0" smtClean="0"/>
              <a:t>).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FF33CC"/>
                </a:solidFill>
              </a:rPr>
              <a:t>Scikit-learn documentation</a:t>
            </a:r>
            <a:r>
              <a:rPr lang="en-GB" sz="2000" dirty="0"/>
              <a:t>: </a:t>
            </a:r>
            <a:r>
              <a:rPr lang="en-GB" sz="2000" u="sng" dirty="0">
                <a:hlinkClick r:id="rId3"/>
              </a:rPr>
              <a:t>https://scikit-learn.org/stable/documentation.html</a:t>
            </a:r>
            <a:r>
              <a:rPr lang="en-GB" sz="2000" dirty="0"/>
              <a:t> (Documentation for the Scikit-learn library).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 smtClean="0"/>
              <a:t>one </a:t>
            </a:r>
            <a:r>
              <a:rPr lang="en-GB" sz="2000" dirty="0"/>
              <a:t>of the offline resources utilized in this capstone project is the </a:t>
            </a:r>
            <a:r>
              <a:rPr lang="en-GB" sz="2000" dirty="0">
                <a:solidFill>
                  <a:srgbClr val="FF33CC"/>
                </a:solidFill>
              </a:rPr>
              <a:t>Boston Institute of Analytics</a:t>
            </a:r>
            <a:r>
              <a:rPr lang="en-GB" sz="2000" dirty="0"/>
              <a:t>. The institute served as a valuable source of guidance, materials, and knowledge throughout the course, contributing to the development and execution of this project</a:t>
            </a:r>
            <a:r>
              <a:rPr lang="en-GB" sz="2000" dirty="0" smtClean="0"/>
              <a:t>.</a:t>
            </a:r>
            <a:endParaRPr lang="en-IN" sz="2000" dirty="0">
              <a:effectLst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7F7F855-10AC-3540-ABAA-30DD734EBCC2}"/>
              </a:ext>
            </a:extLst>
          </p:cNvPr>
          <p:cNvSpPr txBox="1">
            <a:spLocks/>
          </p:cNvSpPr>
          <p:nvPr/>
        </p:nvSpPr>
        <p:spPr>
          <a:xfrm>
            <a:off x="125526" y="1291831"/>
            <a:ext cx="4923120" cy="8484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56" y="510371"/>
            <a:ext cx="2261616" cy="16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F236C6-10BF-2894-DF60-5F6C33107D25}"/>
              </a:ext>
            </a:extLst>
          </p:cNvPr>
          <p:cNvSpPr txBox="1"/>
          <p:nvPr/>
        </p:nvSpPr>
        <p:spPr>
          <a:xfrm>
            <a:off x="0" y="2895888"/>
            <a:ext cx="12192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THANK YOU</a:t>
            </a:r>
            <a:r>
              <a:rPr lang="en-US" sz="5400" b="1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600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E6CAA-6071-E54D-07C2-FB1C22D1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1252"/>
            <a:ext cx="10493586" cy="848497"/>
          </a:xfrm>
        </p:spPr>
        <p:txBody>
          <a:bodyPr>
            <a:normAutofit/>
          </a:bodyPr>
          <a:lstStyle/>
          <a:p>
            <a:pPr algn="r"/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</a:rPr>
              <a:t>Content</a:t>
            </a:r>
            <a:endParaRPr lang="en-IN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361399-BD0D-73A6-B6D5-4B7D8543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749"/>
            <a:ext cx="10493586" cy="5181600"/>
          </a:xfrm>
        </p:spPr>
        <p:txBody>
          <a:bodyPr>
            <a:noAutofit/>
          </a:bodyPr>
          <a:lstStyle/>
          <a:p>
            <a:endParaRPr lang="en-US" sz="2200" dirty="0">
              <a:solidFill>
                <a:schemeClr val="tx1"/>
              </a:solidFill>
            </a:endParaRPr>
          </a:p>
          <a:p>
            <a:pPr algn="r"/>
            <a:r>
              <a:rPr lang="en-GB" sz="2200" dirty="0"/>
              <a:t>Introduction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r>
              <a:rPr lang="en-GB" sz="2200" dirty="0"/>
              <a:t>Data Exploration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r>
              <a:rPr lang="en-GB" sz="2200" dirty="0" smtClean="0"/>
              <a:t>Pre-processing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r>
              <a:rPr lang="en-GB" sz="2200" dirty="0"/>
              <a:t>Feature Selection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r>
              <a:rPr lang="en-GB" sz="2200" dirty="0"/>
              <a:t>Model Selection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r>
              <a:rPr lang="en-GB" sz="2200" dirty="0" smtClean="0"/>
              <a:t>Results</a:t>
            </a:r>
          </a:p>
          <a:p>
            <a:pPr algn="r"/>
            <a:r>
              <a:rPr lang="en-GB" sz="2200" dirty="0"/>
              <a:t>Conclusion</a:t>
            </a:r>
            <a:endParaRPr lang="en-US" sz="2200" dirty="0">
              <a:solidFill>
                <a:schemeClr val="tx1"/>
              </a:solidFill>
            </a:endParaRPr>
          </a:p>
          <a:p>
            <a:pPr algn="r"/>
            <a:r>
              <a:rPr lang="en-GB" sz="2200" dirty="0" smtClean="0"/>
              <a:t>References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94" y="1808480"/>
            <a:ext cx="5586306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92624" y="243168"/>
            <a:ext cx="11788748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  <a:endParaRPr lang="en-IN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2624" y="1006259"/>
            <a:ext cx="8169889" cy="817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latin typeface="+mn-lt"/>
              </a:rPr>
              <a:t>Problem Statement:</a:t>
            </a:r>
            <a:r>
              <a:rPr lang="en-GB" sz="2400" dirty="0" smtClean="0">
                <a:latin typeface="+mn-lt"/>
              </a:rPr>
              <a:t> </a:t>
            </a:r>
          </a:p>
          <a:p>
            <a:r>
              <a:rPr lang="en-GB" sz="1800" dirty="0" smtClean="0">
                <a:latin typeface="+mn-lt"/>
              </a:rPr>
              <a:t>Develop a </a:t>
            </a:r>
            <a:r>
              <a:rPr lang="en-GB" sz="2000" b="1" dirty="0" smtClean="0">
                <a:solidFill>
                  <a:srgbClr val="00B0F0"/>
                </a:solidFill>
                <a:latin typeface="+mn-lt"/>
              </a:rPr>
              <a:t>Regression model </a:t>
            </a:r>
            <a:r>
              <a:rPr lang="en-GB" sz="1800" dirty="0" smtClean="0">
                <a:latin typeface="+mn-lt"/>
              </a:rPr>
              <a:t>to accurately </a:t>
            </a:r>
            <a:r>
              <a:rPr lang="en-GB" sz="1800" b="1" dirty="0" smtClean="0">
                <a:solidFill>
                  <a:srgbClr val="00B0F0"/>
                </a:solidFill>
                <a:latin typeface="+mn-lt"/>
              </a:rPr>
              <a:t>Predict</a:t>
            </a:r>
            <a:r>
              <a:rPr lang="en-GB" sz="1800" dirty="0" smtClean="0">
                <a:latin typeface="+mn-lt"/>
              </a:rPr>
              <a:t> the </a:t>
            </a:r>
            <a:r>
              <a:rPr lang="en-GB" sz="2000" b="1" dirty="0" smtClean="0">
                <a:solidFill>
                  <a:srgbClr val="00B0F0"/>
                </a:solidFill>
                <a:latin typeface="+mn-lt"/>
              </a:rPr>
              <a:t>Sales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smtClean="0">
                <a:latin typeface="+mn-lt"/>
              </a:rPr>
              <a:t>based on available data.</a:t>
            </a:r>
            <a:endParaRPr lang="en-GB" sz="18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3" y="457792"/>
            <a:ext cx="3496939" cy="2314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92624" y="2031719"/>
            <a:ext cx="52165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Key </a:t>
            </a:r>
            <a:r>
              <a:rPr lang="en-GB" sz="2400" b="1" dirty="0" smtClean="0"/>
              <a:t>Features </a:t>
            </a:r>
            <a:r>
              <a:rPr lang="en-GB" sz="2400" b="1" dirty="0"/>
              <a:t>of the Problem:</a:t>
            </a:r>
            <a:endParaRPr lang="en-GB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Accurate</a:t>
            </a:r>
            <a:r>
              <a:rPr lang="en-GB" dirty="0" smtClean="0"/>
              <a:t> </a:t>
            </a:r>
            <a:r>
              <a:rPr lang="en-GB" dirty="0"/>
              <a:t>Price Prediction.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Understanding</a:t>
            </a:r>
            <a:r>
              <a:rPr lang="en-GB" dirty="0" smtClean="0"/>
              <a:t> </a:t>
            </a:r>
            <a:r>
              <a:rPr lang="en-GB" dirty="0"/>
              <a:t>Influential Factors.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Reliable </a:t>
            </a:r>
            <a:r>
              <a:rPr lang="en-GB" b="1" dirty="0"/>
              <a:t>Estimation</a:t>
            </a:r>
            <a:r>
              <a:rPr lang="en-GB" dirty="0"/>
              <a:t> for Future Purchases.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Price </a:t>
            </a:r>
            <a:r>
              <a:rPr lang="en-GB" b="1" dirty="0"/>
              <a:t>Optimization</a:t>
            </a:r>
            <a:r>
              <a:rPr lang="en-GB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Enhanced </a:t>
            </a:r>
            <a:r>
              <a:rPr lang="en-GB" b="1" dirty="0"/>
              <a:t>Decision</a:t>
            </a:r>
            <a:r>
              <a:rPr lang="en-GB" dirty="0"/>
              <a:t> Making.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625" y="4422470"/>
            <a:ext cx="11999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About the dataset: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The </a:t>
            </a:r>
            <a:r>
              <a:rPr lang="en-GB" dirty="0">
                <a:solidFill>
                  <a:srgbClr val="00B0F0"/>
                </a:solidFill>
              </a:rPr>
              <a:t>dataset</a:t>
            </a:r>
            <a:r>
              <a:rPr lang="en-GB" dirty="0"/>
              <a:t> consists of sales transaction records from a supercentre, capturing customer information, product details, pricing, and customer satisfaction </a:t>
            </a:r>
            <a:r>
              <a:rPr lang="en-GB" dirty="0" smtClean="0"/>
              <a:t>ratings</a:t>
            </a:r>
            <a:r>
              <a:rPr lang="en-GB" dirty="0"/>
              <a:t> The dataset provided comprises three months of </a:t>
            </a:r>
            <a:r>
              <a:rPr lang="en-GB" dirty="0">
                <a:solidFill>
                  <a:srgbClr val="00B0F0"/>
                </a:solidFill>
              </a:rPr>
              <a:t>data</a:t>
            </a:r>
            <a:r>
              <a:rPr lang="en-GB" dirty="0"/>
              <a:t> from three stores in three cities. </a:t>
            </a:r>
          </a:p>
        </p:txBody>
      </p:sp>
    </p:spTree>
    <p:extLst>
      <p:ext uri="{BB962C8B-B14F-4D97-AF65-F5344CB8AC3E}">
        <p14:creationId xmlns:p14="http://schemas.microsoft.com/office/powerpoint/2010/main" val="15510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04931" y="287574"/>
            <a:ext cx="11876441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u="sng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Data Exploration</a:t>
            </a:r>
            <a:endParaRPr lang="en-US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IN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" y="2179520"/>
            <a:ext cx="2030472" cy="242296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783831" y="2179520"/>
            <a:ext cx="4175010" cy="35182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chemeClr val="tx1"/>
                </a:solidFill>
                <a:latin typeface="+mn-lt"/>
              </a:rPr>
              <a:t>Describe </a:t>
            </a:r>
            <a:r>
              <a:rPr lang="en-GB" sz="2400" b="1" dirty="0">
                <a:solidFill>
                  <a:schemeClr val="tx1"/>
                </a:solidFill>
                <a:latin typeface="+mn-lt"/>
              </a:rPr>
              <a:t>the data in detail:</a:t>
            </a:r>
            <a:endParaRPr lang="en-GB" sz="2400" dirty="0">
              <a:solidFill>
                <a:schemeClr val="tx1"/>
              </a:solidFill>
              <a:latin typeface="+mn-lt"/>
            </a:endParaRPr>
          </a:p>
          <a:p>
            <a:r>
              <a:rPr lang="en-GB" sz="1800" dirty="0">
                <a:latin typeface="+mn-lt"/>
              </a:rPr>
              <a:t>The </a:t>
            </a:r>
            <a:r>
              <a:rPr lang="en-GB" sz="2000" b="1" dirty="0">
                <a:solidFill>
                  <a:schemeClr val="accent2"/>
                </a:solidFill>
                <a:latin typeface="+mn-lt"/>
              </a:rPr>
              <a:t>datase</a:t>
            </a:r>
            <a:r>
              <a:rPr lang="en-GB" sz="2000" dirty="0">
                <a:solidFill>
                  <a:schemeClr val="accent2"/>
                </a:solidFill>
                <a:latin typeface="+mn-lt"/>
              </a:rPr>
              <a:t>t</a:t>
            </a:r>
            <a:r>
              <a:rPr lang="en-GB" sz="1800" dirty="0">
                <a:latin typeface="+mn-lt"/>
              </a:rPr>
              <a:t> provided comprises three months of data from three stores in three cities. It contains </a:t>
            </a:r>
            <a:r>
              <a:rPr lang="en-GB" sz="1800" b="1" dirty="0" smtClean="0">
                <a:solidFill>
                  <a:srgbClr val="0070C0"/>
                </a:solidFill>
                <a:latin typeface="+mn-lt"/>
              </a:rPr>
              <a:t>1000</a:t>
            </a:r>
            <a:r>
              <a:rPr lang="en-GB" sz="1800" b="1" dirty="0">
                <a:latin typeface="+mn-lt"/>
              </a:rPr>
              <a:t> rows </a:t>
            </a:r>
            <a:r>
              <a:rPr lang="en-GB" sz="1800" dirty="0">
                <a:latin typeface="+mn-lt"/>
              </a:rPr>
              <a:t>and </a:t>
            </a:r>
            <a:r>
              <a:rPr lang="en-GB" sz="1800" b="1" dirty="0">
                <a:solidFill>
                  <a:srgbClr val="0070C0"/>
                </a:solidFill>
                <a:latin typeface="+mn-lt"/>
              </a:rPr>
              <a:t>17</a:t>
            </a:r>
            <a:r>
              <a:rPr lang="en-GB" sz="1800" b="1" dirty="0">
                <a:latin typeface="+mn-lt"/>
              </a:rPr>
              <a:t> columns</a:t>
            </a:r>
            <a:r>
              <a:rPr lang="en-GB" sz="1800" dirty="0">
                <a:latin typeface="+mn-lt"/>
              </a:rPr>
              <a:t>, including </a:t>
            </a:r>
            <a:r>
              <a:rPr lang="en-GB" sz="1800" b="1" dirty="0" smtClean="0">
                <a:solidFill>
                  <a:srgbClr val="0070C0"/>
                </a:solidFill>
                <a:latin typeface="+mn-lt"/>
              </a:rPr>
              <a:t>6</a:t>
            </a:r>
            <a:r>
              <a:rPr lang="en-GB" sz="1800" b="1" dirty="0" smtClean="0">
                <a:latin typeface="+mn-lt"/>
              </a:rPr>
              <a:t> </a:t>
            </a:r>
            <a:r>
              <a:rPr lang="en-GB" sz="1800" b="1" dirty="0">
                <a:latin typeface="+mn-lt"/>
              </a:rPr>
              <a:t>categorical columns, </a:t>
            </a:r>
            <a:r>
              <a:rPr lang="en-GB" sz="1800" b="1" dirty="0" smtClean="0">
                <a:solidFill>
                  <a:srgbClr val="0070C0"/>
                </a:solidFill>
                <a:latin typeface="+mn-lt"/>
              </a:rPr>
              <a:t>8</a:t>
            </a:r>
            <a:r>
              <a:rPr lang="en-GB" sz="1800" b="1" dirty="0" smtClean="0">
                <a:latin typeface="+mn-lt"/>
              </a:rPr>
              <a:t> </a:t>
            </a:r>
            <a:r>
              <a:rPr lang="en-GB" sz="1800" b="1" dirty="0">
                <a:latin typeface="+mn-lt"/>
              </a:rPr>
              <a:t>numerical columns</a:t>
            </a:r>
            <a:r>
              <a:rPr lang="en-GB" sz="1800" dirty="0">
                <a:latin typeface="+mn-lt"/>
              </a:rPr>
              <a:t>, and </a:t>
            </a:r>
            <a:r>
              <a:rPr lang="en-GB" sz="1800" b="1" dirty="0" smtClean="0">
                <a:solidFill>
                  <a:srgbClr val="0070C0"/>
                </a:solidFill>
                <a:latin typeface="+mn-lt"/>
              </a:rPr>
              <a:t>3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>
                <a:latin typeface="+mn-lt"/>
              </a:rPr>
              <a:t>columns for </a:t>
            </a:r>
            <a:r>
              <a:rPr lang="en-GB" sz="1800" b="1" dirty="0">
                <a:latin typeface="+mn-lt"/>
              </a:rPr>
              <a:t>Invoice ID, Date, and Time</a:t>
            </a:r>
            <a:r>
              <a:rPr lang="en-GB" sz="1800" dirty="0">
                <a:latin typeface="+mn-lt"/>
              </a:rPr>
              <a:t>. Notably, the dataset is complete without any missing values, but it does contain </a:t>
            </a:r>
            <a:r>
              <a:rPr lang="en-GB" sz="1800" dirty="0">
                <a:solidFill>
                  <a:srgbClr val="0070C0"/>
                </a:solidFill>
                <a:latin typeface="+mn-lt"/>
              </a:rPr>
              <a:t>11</a:t>
            </a:r>
            <a:r>
              <a:rPr lang="en-GB" sz="1800" dirty="0">
                <a:latin typeface="+mn-lt"/>
              </a:rPr>
              <a:t> </a:t>
            </a:r>
            <a:r>
              <a:rPr lang="en-GB" sz="1800" b="1" dirty="0">
                <a:latin typeface="+mn-lt"/>
              </a:rPr>
              <a:t>outliers</a:t>
            </a:r>
            <a:r>
              <a:rPr lang="en-GB" sz="1800" dirty="0">
                <a:latin typeface="+mn-lt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287574"/>
            <a:ext cx="4817589" cy="5410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58839" y="5639325"/>
            <a:ext cx="481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Outliers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24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04931" y="106880"/>
            <a:ext cx="11876441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u="sng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Data Exploration</a:t>
            </a:r>
            <a:endParaRPr lang="en-US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IN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" y="661516"/>
            <a:ext cx="5554980" cy="4443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31" y="5440480"/>
            <a:ext cx="1187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Count Plot of Numerical and Categorical Features 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79" y="661516"/>
            <a:ext cx="48872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52401" y="296376"/>
            <a:ext cx="11828972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Pre-Processing</a:t>
            </a:r>
            <a:endParaRPr lang="en-US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1" y="851012"/>
            <a:ext cx="6867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Handling Outliers:</a:t>
            </a:r>
          </a:p>
          <a:p>
            <a:r>
              <a:rPr lang="en-GB" dirty="0" smtClean="0"/>
              <a:t>There are </a:t>
            </a:r>
            <a:r>
              <a:rPr lang="en-GB" dirty="0"/>
              <a:t>only </a:t>
            </a:r>
            <a:r>
              <a:rPr lang="en-GB" b="1" dirty="0"/>
              <a:t>11 </a:t>
            </a:r>
            <a:r>
              <a:rPr lang="en-GB" b="1" dirty="0" smtClean="0"/>
              <a:t>outliers</a:t>
            </a:r>
            <a:r>
              <a:rPr lang="en-GB" dirty="0" smtClean="0"/>
              <a:t>, and they are </a:t>
            </a:r>
            <a:r>
              <a:rPr lang="en-GB" b="1" dirty="0"/>
              <a:t>excluding</a:t>
            </a:r>
            <a:r>
              <a:rPr lang="en-GB" dirty="0"/>
              <a:t> </a:t>
            </a:r>
            <a:r>
              <a:rPr lang="en-GB" dirty="0" smtClean="0"/>
              <a:t>from </a:t>
            </a:r>
            <a:r>
              <a:rPr lang="en-GB" dirty="0"/>
              <a:t>the dataset rather than </a:t>
            </a:r>
            <a:r>
              <a:rPr lang="en-GB" b="1" dirty="0"/>
              <a:t>replacing</a:t>
            </a:r>
            <a:r>
              <a:rPr lang="en-GB" dirty="0"/>
              <a:t> </a:t>
            </a:r>
            <a:r>
              <a:rPr lang="en-GB" dirty="0" smtClean="0"/>
              <a:t>it.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420131" y="3803956"/>
            <a:ext cx="45612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Transformation:</a:t>
            </a:r>
          </a:p>
          <a:p>
            <a:r>
              <a:rPr lang="en-GB" dirty="0"/>
              <a:t>Due to the presence of </a:t>
            </a:r>
            <a:r>
              <a:rPr lang="en-GB" b="1" dirty="0"/>
              <a:t>89 unique values </a:t>
            </a:r>
            <a:r>
              <a:rPr lang="en-GB" dirty="0"/>
              <a:t>in the </a:t>
            </a:r>
            <a:r>
              <a:rPr lang="en-GB" b="1" dirty="0"/>
              <a:t>‘Date’ </a:t>
            </a:r>
            <a:r>
              <a:rPr lang="en-GB" dirty="0"/>
              <a:t>column, I have transformed it into </a:t>
            </a:r>
            <a:r>
              <a:rPr lang="en-GB" b="1" dirty="0"/>
              <a:t>three distinct categories</a:t>
            </a:r>
            <a:r>
              <a:rPr lang="en-GB" dirty="0"/>
              <a:t> representing the months. Additionally, I have performed a type cast to convert it into a </a:t>
            </a:r>
            <a:r>
              <a:rPr lang="en-GB" b="1" dirty="0"/>
              <a:t>categorical feature</a:t>
            </a:r>
            <a:r>
              <a:rPr lang="en-GB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31" y="384198"/>
            <a:ext cx="3403991" cy="31897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" y="2196456"/>
            <a:ext cx="6904581" cy="35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52400" y="106880"/>
            <a:ext cx="11828973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Feature Selection</a:t>
            </a:r>
            <a:endParaRPr lang="en-IN" sz="30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661516"/>
            <a:ext cx="43896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Columns Dropped: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Invoice ID.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City.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Gross margin percentage.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Time and Rating.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Tax 5%, COGS (Cost of Goods Sold), Gross Margin Percentage, and Gross Income.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82844" y="3647556"/>
            <a:ext cx="50985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Dimensionality Reduction:</a:t>
            </a:r>
          </a:p>
          <a:p>
            <a:r>
              <a:rPr lang="en-GB" dirty="0"/>
              <a:t>In order to reduce dimensionality, I have combined the six distinct categorical values in the 'Product line' column into three pairs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Health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/>
              <a:t>Beauty</a:t>
            </a:r>
            <a:r>
              <a:rPr lang="en-GB" dirty="0"/>
              <a:t> / </a:t>
            </a:r>
            <a:r>
              <a:rPr lang="en-GB" b="1" dirty="0"/>
              <a:t>Electronic </a:t>
            </a:r>
            <a:r>
              <a:rPr lang="en-GB" b="1" dirty="0" smtClean="0"/>
              <a:t>Accessories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Home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/>
              <a:t>Lifestyle</a:t>
            </a:r>
            <a:r>
              <a:rPr lang="en-GB" dirty="0"/>
              <a:t> / </a:t>
            </a:r>
            <a:r>
              <a:rPr lang="en-GB" b="1" dirty="0"/>
              <a:t>Sports</a:t>
            </a:r>
            <a:r>
              <a:rPr lang="en-GB" dirty="0"/>
              <a:t> and </a:t>
            </a:r>
            <a:r>
              <a:rPr lang="en-GB" b="1" dirty="0" smtClean="0"/>
              <a:t>Travel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Food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/>
              <a:t>Beverages</a:t>
            </a:r>
            <a:r>
              <a:rPr lang="en-GB" dirty="0"/>
              <a:t> / </a:t>
            </a:r>
            <a:r>
              <a:rPr lang="en-GB" b="1" dirty="0"/>
              <a:t>Fashion</a:t>
            </a:r>
            <a:r>
              <a:rPr lang="en-GB" dirty="0"/>
              <a:t> </a:t>
            </a:r>
            <a:r>
              <a:rPr lang="en-GB" b="1" dirty="0" smtClean="0"/>
              <a:t>Accessories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67" y="325036"/>
            <a:ext cx="7225259" cy="3106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18040"/>
            <a:ext cx="5116490" cy="25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52400" y="390814"/>
            <a:ext cx="11828972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 Selection</a:t>
            </a:r>
            <a:endParaRPr lang="en-IN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04" y="585686"/>
            <a:ext cx="3678968" cy="22073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852" y="3843126"/>
            <a:ext cx="11756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the 12 independent features,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of </a:t>
            </a:r>
            <a:r>
              <a:rPr lang="en-GB" dirty="0"/>
              <a:t>them are </a:t>
            </a:r>
            <a:r>
              <a:rPr lang="en-GB" dirty="0">
                <a:solidFill>
                  <a:srgbClr val="FF0000"/>
                </a:solidFill>
              </a:rPr>
              <a:t>numerical</a:t>
            </a:r>
            <a:r>
              <a:rPr lang="en-GB" dirty="0"/>
              <a:t> and have undergone </a:t>
            </a:r>
            <a:r>
              <a:rPr lang="en-GB" b="1" dirty="0">
                <a:solidFill>
                  <a:srgbClr val="FF0000"/>
                </a:solidFill>
              </a:rPr>
              <a:t>standardization</a:t>
            </a:r>
            <a:r>
              <a:rPr lang="en-GB" dirty="0"/>
              <a:t> using </a:t>
            </a:r>
            <a:r>
              <a:rPr lang="en-GB" sz="2000" b="1" dirty="0">
                <a:solidFill>
                  <a:srgbClr val="FF0000"/>
                </a:solidFill>
              </a:rPr>
              <a:t>MinMaxScaler</a:t>
            </a:r>
            <a:r>
              <a:rPr lang="en-GB" dirty="0"/>
              <a:t>. On the other hand, </a:t>
            </a:r>
            <a:r>
              <a:rPr lang="en-GB" dirty="0" smtClean="0">
                <a:solidFill>
                  <a:srgbClr val="00B050"/>
                </a:solidFill>
              </a:rPr>
              <a:t>6</a:t>
            </a:r>
            <a:r>
              <a:rPr lang="en-GB" dirty="0" smtClean="0"/>
              <a:t> of </a:t>
            </a:r>
            <a:r>
              <a:rPr lang="en-GB" dirty="0"/>
              <a:t>the features are </a:t>
            </a:r>
            <a:r>
              <a:rPr lang="en-GB" dirty="0">
                <a:solidFill>
                  <a:srgbClr val="00B050"/>
                </a:solidFill>
              </a:rPr>
              <a:t>categorical</a:t>
            </a:r>
            <a:r>
              <a:rPr lang="en-GB" dirty="0"/>
              <a:t> and have been transformed into </a:t>
            </a:r>
            <a:r>
              <a:rPr lang="en-GB" b="1" dirty="0">
                <a:solidFill>
                  <a:srgbClr val="00B050"/>
                </a:solidFill>
              </a:rPr>
              <a:t>dummy variables </a:t>
            </a:r>
            <a:r>
              <a:rPr lang="en-GB" dirty="0"/>
              <a:t>using </a:t>
            </a:r>
            <a:r>
              <a:rPr lang="en-GB" sz="2000" b="1" dirty="0" smtClean="0">
                <a:solidFill>
                  <a:srgbClr val="00B050"/>
                </a:solidFill>
              </a:rPr>
              <a:t>one-hot </a:t>
            </a:r>
            <a:r>
              <a:rPr lang="en-GB" sz="2000" b="1" dirty="0">
                <a:solidFill>
                  <a:srgbClr val="00B050"/>
                </a:solidFill>
              </a:rPr>
              <a:t>encoding</a:t>
            </a:r>
            <a:r>
              <a:rPr lang="en-GB" dirty="0"/>
              <a:t>. The </a:t>
            </a:r>
            <a:r>
              <a:rPr lang="en-GB" sz="2000" dirty="0" smtClean="0">
                <a:solidFill>
                  <a:srgbClr val="00B0F0"/>
                </a:solidFill>
              </a:rPr>
              <a:t>Sales</a:t>
            </a:r>
            <a:r>
              <a:rPr lang="en-GB" sz="2000" b="1" dirty="0" smtClean="0"/>
              <a:t> </a:t>
            </a:r>
            <a:r>
              <a:rPr lang="en-GB" dirty="0" smtClean="0"/>
              <a:t>feature </a:t>
            </a:r>
            <a:r>
              <a:rPr lang="en-GB" dirty="0"/>
              <a:t>is considered as our </a:t>
            </a:r>
            <a:r>
              <a:rPr lang="en-GB" sz="2000" dirty="0" smtClean="0">
                <a:solidFill>
                  <a:srgbClr val="00B0F0"/>
                </a:solidFill>
              </a:rPr>
              <a:t>Label</a:t>
            </a:r>
            <a:r>
              <a:rPr lang="en-GB" dirty="0"/>
              <a:t>. Additionally, the data has been divided into </a:t>
            </a:r>
            <a:r>
              <a:rPr lang="en-GB" sz="2000" dirty="0">
                <a:solidFill>
                  <a:srgbClr val="FFC000"/>
                </a:solidFill>
              </a:rPr>
              <a:t>train</a:t>
            </a:r>
            <a:r>
              <a:rPr lang="en-GB" sz="2000" dirty="0"/>
              <a:t> </a:t>
            </a:r>
            <a:r>
              <a:rPr lang="en-GB" dirty="0"/>
              <a:t>and </a:t>
            </a:r>
            <a:r>
              <a:rPr lang="en-GB" sz="2000" dirty="0">
                <a:solidFill>
                  <a:srgbClr val="FFC000"/>
                </a:solidFill>
              </a:rPr>
              <a:t>test</a:t>
            </a:r>
            <a:r>
              <a:rPr lang="en-GB" sz="2000" dirty="0"/>
              <a:t> </a:t>
            </a:r>
            <a:r>
              <a:rPr lang="en-GB" dirty="0"/>
              <a:t>sets with a split ratio of </a:t>
            </a:r>
            <a:r>
              <a:rPr lang="en-GB" sz="2000" dirty="0" smtClean="0">
                <a:solidFill>
                  <a:srgbClr val="FFC000"/>
                </a:solidFill>
              </a:rPr>
              <a:t>80:20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06428" y="1609458"/>
            <a:ext cx="3282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Algorithms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Linear </a:t>
            </a:r>
            <a:r>
              <a:rPr lang="en-GB" dirty="0"/>
              <a:t>Regression</a:t>
            </a:r>
            <a:r>
              <a:rPr lang="en-GB" dirty="0" smtClean="0"/>
              <a:t>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Decision Tree Regressor</a:t>
            </a:r>
            <a:r>
              <a:rPr lang="en-GB" dirty="0" smtClean="0"/>
              <a:t>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Random Forest Regressor</a:t>
            </a:r>
            <a:r>
              <a:rPr lang="en-GB" dirty="0" smtClean="0"/>
              <a:t>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Gradient Boosting Regressor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2" y="1176080"/>
            <a:ext cx="2368446" cy="24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EA802-9E36-454A-8F36-130EFFB99CAA}"/>
              </a:ext>
            </a:extLst>
          </p:cNvPr>
          <p:cNvSpPr txBox="1">
            <a:spLocks/>
          </p:cNvSpPr>
          <p:nvPr/>
        </p:nvSpPr>
        <p:spPr>
          <a:xfrm>
            <a:off x="152400" y="334942"/>
            <a:ext cx="11828972" cy="554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Results</a:t>
            </a:r>
            <a:endParaRPr lang="en-US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IN" sz="3000" b="1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822" y="681953"/>
            <a:ext cx="85144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Scores:</a:t>
            </a:r>
          </a:p>
          <a:p>
            <a:endParaRPr lang="en-GB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Algorithm                                   </a:t>
            </a:r>
            <a:r>
              <a:rPr lang="en-GB" dirty="0" smtClean="0"/>
              <a:t>      </a:t>
            </a:r>
            <a:r>
              <a:rPr lang="en-GB" dirty="0"/>
              <a:t> </a:t>
            </a:r>
            <a:r>
              <a:rPr lang="en-GB" dirty="0" smtClean="0"/>
              <a:t>Score       Adjusted-r-Squared               RMSE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Linear </a:t>
            </a:r>
            <a:r>
              <a:rPr lang="en-GB" dirty="0"/>
              <a:t>Regression                </a:t>
            </a:r>
            <a:r>
              <a:rPr lang="en-GB" dirty="0" smtClean="0"/>
              <a:t>           0.8515</a:t>
            </a:r>
            <a:r>
              <a:rPr lang="en-GB" dirty="0"/>
              <a:t>   </a:t>
            </a:r>
            <a:r>
              <a:rPr lang="en-GB" dirty="0" smtClean="0"/>
              <a:t>            0.8420                           86.6322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Decision Tree Regressor                0.9985               0.9979                             9.9298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Random </a:t>
            </a:r>
            <a:r>
              <a:rPr lang="en-GB" dirty="0"/>
              <a:t>Forest Regressor     </a:t>
            </a:r>
            <a:r>
              <a:rPr lang="en-GB" dirty="0" smtClean="0"/>
              <a:t>     </a:t>
            </a:r>
            <a:r>
              <a:rPr lang="en-GB" dirty="0"/>
              <a:t>   </a:t>
            </a:r>
            <a:r>
              <a:rPr lang="en-GB" dirty="0" smtClean="0">
                <a:solidFill>
                  <a:srgbClr val="FF0000"/>
                </a:solidFill>
              </a:rPr>
              <a:t>0.9987</a:t>
            </a:r>
            <a:r>
              <a:rPr lang="en-GB" dirty="0"/>
              <a:t> </a:t>
            </a:r>
            <a:r>
              <a:rPr lang="en-GB" dirty="0" smtClean="0"/>
              <a:t>  </a:t>
            </a:r>
            <a:r>
              <a:rPr lang="en-GB" dirty="0"/>
              <a:t> </a:t>
            </a:r>
            <a:r>
              <a:rPr lang="en-GB" dirty="0">
                <a:solidFill>
                  <a:srgbClr val="FF0000"/>
                </a:solidFill>
              </a:rPr>
              <a:t> </a:t>
            </a:r>
            <a:r>
              <a:rPr lang="en-GB" dirty="0" smtClean="0">
                <a:solidFill>
                  <a:srgbClr val="FF0000"/>
                </a:solidFill>
              </a:rPr>
              <a:t>          0.9986</a:t>
            </a:r>
            <a:r>
              <a:rPr lang="en-GB" dirty="0"/>
              <a:t>   </a:t>
            </a:r>
            <a:r>
              <a:rPr lang="en-GB" dirty="0" smtClean="0"/>
              <a:t>                         </a:t>
            </a:r>
            <a:r>
              <a:rPr lang="en-GB" dirty="0"/>
              <a:t> </a:t>
            </a:r>
            <a:r>
              <a:rPr lang="en-GB" dirty="0" smtClean="0">
                <a:solidFill>
                  <a:srgbClr val="FF0000"/>
                </a:solidFill>
              </a:rPr>
              <a:t>8.0617</a:t>
            </a: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Gradient </a:t>
            </a:r>
            <a:r>
              <a:rPr lang="en-GB" dirty="0"/>
              <a:t>Boosting Regressor  </a:t>
            </a:r>
            <a:r>
              <a:rPr lang="en-GB" dirty="0" smtClean="0"/>
              <a:t>     </a:t>
            </a:r>
            <a:r>
              <a:rPr lang="en-GB" dirty="0"/>
              <a:t> </a:t>
            </a:r>
            <a:r>
              <a:rPr lang="en-GB" dirty="0" smtClean="0"/>
              <a:t>0.9978</a:t>
            </a:r>
            <a:r>
              <a:rPr lang="en-GB" dirty="0"/>
              <a:t>  </a:t>
            </a:r>
            <a:r>
              <a:rPr lang="en-GB" dirty="0" smtClean="0"/>
              <a:t>            </a:t>
            </a:r>
            <a:r>
              <a:rPr lang="en-GB" dirty="0"/>
              <a:t> </a:t>
            </a:r>
            <a:r>
              <a:rPr lang="en-GB" dirty="0" smtClean="0"/>
              <a:t>0.9976</a:t>
            </a:r>
            <a:r>
              <a:rPr lang="en-GB" dirty="0"/>
              <a:t>   </a:t>
            </a:r>
            <a:r>
              <a:rPr lang="en-GB" dirty="0" smtClean="0"/>
              <a:t>                        10.5309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9822" y="3257746"/>
            <a:ext cx="117115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Compared Results:</a:t>
            </a:r>
          </a:p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terms of performance, the </a:t>
            </a:r>
            <a:r>
              <a:rPr lang="en-GB" sz="2000" b="1" dirty="0">
                <a:solidFill>
                  <a:srgbClr val="FF0000"/>
                </a:solidFill>
              </a:rPr>
              <a:t>Random Forest Regressor </a:t>
            </a:r>
            <a:r>
              <a:rPr lang="en-GB" dirty="0"/>
              <a:t>outperformed the </a:t>
            </a:r>
            <a:r>
              <a:rPr lang="en-GB" dirty="0" smtClean="0"/>
              <a:t>other model </a:t>
            </a:r>
            <a:r>
              <a:rPr lang="en-GB" dirty="0"/>
              <a:t>with a </a:t>
            </a:r>
            <a:r>
              <a:rPr lang="en-GB" dirty="0">
                <a:solidFill>
                  <a:srgbClr val="FF0000"/>
                </a:solidFill>
              </a:rPr>
              <a:t>higher score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higher adjusted R-squared</a:t>
            </a:r>
            <a:r>
              <a:rPr lang="en-GB" dirty="0"/>
              <a:t>, and </a:t>
            </a:r>
            <a:r>
              <a:rPr lang="en-GB" dirty="0">
                <a:solidFill>
                  <a:srgbClr val="FF0000"/>
                </a:solidFill>
              </a:rPr>
              <a:t>lower RMSE</a:t>
            </a:r>
            <a:r>
              <a:rPr lang="en-GB" dirty="0"/>
              <a:t>. The Random Forest Regressor takes advantage of an ensemble of decision trees, which often leads to better predictive accuracy compared to a single linear regression model.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Therefore, based on the given results, the </a:t>
            </a:r>
            <a:r>
              <a:rPr lang="en-GB" dirty="0">
                <a:solidFill>
                  <a:srgbClr val="00B0F0"/>
                </a:solidFill>
              </a:rPr>
              <a:t>Random Forest Regressor </a:t>
            </a:r>
            <a:r>
              <a:rPr lang="en-GB" dirty="0"/>
              <a:t>is considered the </a:t>
            </a:r>
            <a:r>
              <a:rPr lang="en-GB" b="1" dirty="0">
                <a:solidFill>
                  <a:srgbClr val="00B0F0"/>
                </a:solidFill>
              </a:rPr>
              <a:t>best model</a:t>
            </a:r>
            <a:r>
              <a:rPr lang="en-GB" b="1" dirty="0"/>
              <a:t> </a:t>
            </a:r>
            <a:r>
              <a:rPr lang="en-GB" dirty="0"/>
              <a:t>among the options provided.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36" y="1249380"/>
            <a:ext cx="2935636" cy="16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797</TotalTime>
  <Words>552</Words>
  <Application>Microsoft Office PowerPoint</Application>
  <PresentationFormat>Widescreen</PresentationFormat>
  <Paragraphs>110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Batang</vt:lpstr>
      <vt:lpstr>Andalus</vt:lpstr>
      <vt:lpstr>Arial</vt:lpstr>
      <vt:lpstr>Brush Script MT</vt:lpstr>
      <vt:lpstr>Calibri</vt:lpstr>
      <vt:lpstr>Calibri Light</vt:lpstr>
      <vt:lpstr>Times New Roman</vt:lpstr>
      <vt:lpstr>Wingdings</vt:lpstr>
      <vt:lpstr>Retrospect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sadhana rao</dc:creator>
  <cp:lastModifiedBy>Faiz</cp:lastModifiedBy>
  <cp:revision>472</cp:revision>
  <dcterms:created xsi:type="dcterms:W3CDTF">2022-06-12T15:39:29Z</dcterms:created>
  <dcterms:modified xsi:type="dcterms:W3CDTF">2022-06-04T06:31:37Z</dcterms:modified>
</cp:coreProperties>
</file>