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325" r:id="rId5"/>
    <p:sldId id="326" r:id="rId6"/>
    <p:sldId id="340" r:id="rId7"/>
    <p:sldId id="341" r:id="rId8"/>
    <p:sldId id="342" r:id="rId9"/>
    <p:sldId id="343" r:id="rId10"/>
    <p:sldId id="344" r:id="rId11"/>
    <p:sldId id="345" r:id="rId12"/>
    <p:sldId id="348" r:id="rId13"/>
    <p:sldId id="349" r:id="rId14"/>
    <p:sldId id="350" r:id="rId15"/>
    <p:sldId id="398" r:id="rId16"/>
    <p:sldId id="399" r:id="rId17"/>
    <p:sldId id="400" r:id="rId18"/>
    <p:sldId id="401" r:id="rId19"/>
    <p:sldId id="351" r:id="rId20"/>
    <p:sldId id="353" r:id="rId21"/>
    <p:sldId id="354" r:id="rId22"/>
    <p:sldId id="403" r:id="rId23"/>
    <p:sldId id="404" r:id="rId24"/>
    <p:sldId id="405" r:id="rId25"/>
    <p:sldId id="406" r:id="rId26"/>
    <p:sldId id="355" r:id="rId27"/>
    <p:sldId id="407" r:id="rId28"/>
    <p:sldId id="408" r:id="rId29"/>
    <p:sldId id="409" r:id="rId30"/>
    <p:sldId id="410" r:id="rId31"/>
    <p:sldId id="411" r:id="rId32"/>
    <p:sldId id="412" r:id="rId33"/>
    <p:sldId id="394" r:id="rId34"/>
    <p:sldId id="416" r:id="rId35"/>
    <p:sldId id="414" r:id="rId36"/>
    <p:sldId id="415" r:id="rId37"/>
    <p:sldId id="3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5" d="100"/>
          <a:sy n="85" d="100"/>
        </p:scale>
        <p:origin x="590"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1/20/2023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2567871"/>
            <a:ext cx="10515600" cy="1251094"/>
          </a:xfrm>
        </p:spPr>
        <p:txBody>
          <a:bodyPr/>
          <a:lstStyle/>
          <a:p>
            <a:r>
              <a:rPr lang="en-US" sz="5400" dirty="0"/>
              <a:t>Surprise housing – </a:t>
            </a:r>
            <a:br>
              <a:rPr lang="en-US" sz="5400" dirty="0"/>
            </a:br>
            <a:r>
              <a:rPr lang="en-US" sz="5400" dirty="0"/>
              <a:t>house price prediction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4048034"/>
            <a:ext cx="9144000" cy="356616"/>
          </a:xfrm>
        </p:spPr>
        <p:txBody>
          <a:bodyPr/>
          <a:lstStyle/>
          <a:p>
            <a:r>
              <a:rPr lang="en-US" dirty="0"/>
              <a:t>BY</a:t>
            </a:r>
          </a:p>
          <a:p>
            <a:r>
              <a:rPr lang="en-US" dirty="0"/>
              <a:t>SATYA JYOTHI. T</a:t>
            </a:r>
          </a:p>
          <a:p>
            <a:r>
              <a:rPr lang="en-US" dirty="0"/>
              <a:t>Flip robo – internship 34</a:t>
            </a:r>
          </a:p>
        </p:txBody>
      </p:sp>
      <p:pic>
        <p:nvPicPr>
          <p:cNvPr id="3" name="Picture 2">
            <a:extLst>
              <a:ext uri="{FF2B5EF4-FFF2-40B4-BE49-F238E27FC236}">
                <a16:creationId xmlns:a16="http://schemas.microsoft.com/office/drawing/2014/main" id="{AC641CDF-3CEB-B586-1E37-3F439CC119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6209" y="390193"/>
            <a:ext cx="2722549" cy="1761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2</a:t>
            </a:r>
            <a:br>
              <a:rPr lang="en-US" dirty="0"/>
            </a:br>
            <a:r>
              <a:rPr lang="en-US" dirty="0"/>
              <a:t>Analytical Problem Framing</a:t>
            </a:r>
          </a:p>
        </p:txBody>
      </p:sp>
    </p:spTree>
    <p:extLst>
      <p:ext uri="{BB962C8B-B14F-4D97-AF65-F5344CB8AC3E}">
        <p14:creationId xmlns:p14="http://schemas.microsoft.com/office/powerpoint/2010/main" val="314615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Mathematical/ Analytical Modeling of the Problem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272987"/>
            <a:ext cx="10758364" cy="5181601"/>
          </a:xfrm>
        </p:spPr>
        <p:txBody>
          <a:bodyPr/>
          <a:lstStyle/>
          <a:p>
            <a:pPr marL="0" indent="0">
              <a:lnSpc>
                <a:spcPts val="2400"/>
              </a:lnSpc>
              <a:buNone/>
            </a:pPr>
            <a:r>
              <a:rPr lang="en-US" sz="2000" dirty="0">
                <a:ea typeface="+mn-lt"/>
                <a:cs typeface="+mn-lt"/>
              </a:rPr>
              <a:t>The</a:t>
            </a:r>
            <a:r>
              <a:rPr lang="en-US" sz="2000" spc="0" dirty="0">
                <a:ea typeface="+mn-lt"/>
                <a:cs typeface="+mn-lt"/>
              </a:rPr>
              <a:t> main objective of doing this project is to build a machine learning model to predict the house prices with the help of other supporting features. </a:t>
            </a:r>
          </a:p>
          <a:p>
            <a:pPr marL="0" indent="0">
              <a:lnSpc>
                <a:spcPts val="2400"/>
              </a:lnSpc>
              <a:buNone/>
            </a:pPr>
            <a:endParaRPr lang="en-US" sz="2000" spc="0" dirty="0">
              <a:ea typeface="+mn-lt"/>
              <a:cs typeface="+mn-lt"/>
            </a:endParaRPr>
          </a:p>
          <a:p>
            <a:pPr marL="0" indent="0">
              <a:lnSpc>
                <a:spcPts val="2400"/>
              </a:lnSpc>
              <a:buNone/>
            </a:pPr>
            <a:r>
              <a:rPr lang="en-US" sz="2000" dirty="0">
                <a:ea typeface="+mn-lt"/>
                <a:cs typeface="+mn-lt"/>
              </a:rPr>
              <a:t>As the target is to predict house prices which is continuous data, it is a regression problem. Hence in this project, all regression related machine learning algorithms are used to build the models. Multiple regression metrics (r2 score, MAE, MSE and RMSE) have been checked to compare various regression models. </a:t>
            </a:r>
          </a:p>
          <a:p>
            <a:pPr marL="0" indent="0">
              <a:lnSpc>
                <a:spcPts val="2400"/>
              </a:lnSpc>
              <a:buNone/>
            </a:pPr>
            <a:endParaRPr lang="en-US" sz="2000" dirty="0">
              <a:ea typeface="+mn-lt"/>
              <a:cs typeface="+mn-lt"/>
            </a:endParaRPr>
          </a:p>
          <a:p>
            <a:pPr marL="0" indent="0">
              <a:lnSpc>
                <a:spcPts val="2400"/>
              </a:lnSpc>
              <a:buNone/>
            </a:pPr>
            <a:r>
              <a:rPr lang="en-US" sz="2000" dirty="0">
                <a:ea typeface="+mn-lt"/>
                <a:cs typeface="+mn-lt"/>
              </a:rPr>
              <a:t>Hyper parameter tuning is performed for the best model with varying multiple key parameters of the algorithm.</a:t>
            </a:r>
          </a:p>
          <a:p>
            <a:pPr marL="0" indent="0">
              <a:lnSpc>
                <a:spcPts val="2400"/>
              </a:lnSpc>
              <a:buNone/>
            </a:pPr>
            <a:endParaRPr lang="en-US" sz="2000" spc="0" dirty="0">
              <a:ea typeface="+mn-lt"/>
              <a:cs typeface="+mn-lt"/>
            </a:endParaRPr>
          </a:p>
          <a:p>
            <a:pPr marL="0" indent="0">
              <a:lnSpc>
                <a:spcPts val="2400"/>
              </a:lnSpc>
              <a:buNone/>
            </a:pPr>
            <a:r>
              <a:rPr lang="en-US" sz="2000" dirty="0">
                <a:ea typeface="+mn-lt"/>
                <a:cs typeface="+mn-lt"/>
              </a:rPr>
              <a:t>Best model is chosen based on the least difference between model r2 score and cross validation score and saved as final model.</a:t>
            </a:r>
          </a:p>
          <a:p>
            <a:pPr marL="0" indent="0">
              <a:lnSpc>
                <a:spcPts val="2400"/>
              </a:lnSpc>
              <a:buNone/>
            </a:pPr>
            <a:endParaRPr lang="en-US" sz="2000" dirty="0">
              <a:ea typeface="+mn-lt"/>
              <a:cs typeface="+mn-lt"/>
            </a:endParaRPr>
          </a:p>
          <a:p>
            <a:pPr marL="0" indent="0">
              <a:lnSpc>
                <a:spcPts val="2400"/>
              </a:lnSpc>
              <a:buNone/>
            </a:pPr>
            <a:r>
              <a:rPr lang="en-US" sz="2000" spc="0" dirty="0">
                <a:ea typeface="+mn-lt"/>
                <a:cs typeface="+mn-lt"/>
              </a:rPr>
              <a:t>Model is buil</a:t>
            </a:r>
            <a:r>
              <a:rPr lang="en-US" sz="2000" dirty="0">
                <a:ea typeface="+mn-lt"/>
                <a:cs typeface="+mn-lt"/>
              </a:rPr>
              <a:t>t using train dataset and then used test dataset to predict house prices</a:t>
            </a:r>
            <a:endParaRPr lang="en-US" sz="2000" spc="0" dirty="0">
              <a:ea typeface="+mn-lt"/>
              <a:cs typeface="+mn-lt"/>
            </a:endParaRPr>
          </a:p>
        </p:txBody>
      </p:sp>
      <p:sp>
        <p:nvSpPr>
          <p:cNvPr id="3" name="Footer Placeholder 4">
            <a:extLst>
              <a:ext uri="{FF2B5EF4-FFF2-40B4-BE49-F238E27FC236}">
                <a16:creationId xmlns:a16="http://schemas.microsoft.com/office/drawing/2014/main" id="{8E99ED01-8E28-FB36-7FED-4DBC57695531}"/>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03609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Data Sources and their formats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129553"/>
            <a:ext cx="10758364" cy="2099934"/>
          </a:xfrm>
        </p:spPr>
        <p:txBody>
          <a:bodyPr/>
          <a:lstStyle/>
          <a:p>
            <a:pPr marL="0" indent="0">
              <a:lnSpc>
                <a:spcPts val="2400"/>
              </a:lnSpc>
              <a:buNone/>
            </a:pPr>
            <a:r>
              <a:rPr lang="en-US" sz="2000" spc="0" dirty="0">
                <a:ea typeface="+mn-lt"/>
                <a:cs typeface="+mn-lt"/>
              </a:rPr>
              <a:t>Data set provided by Flip Robo was in the format of CSV (Comma Separated Values). There are 2 data sets that are given. One is training data and one is testing data. </a:t>
            </a:r>
          </a:p>
          <a:p>
            <a:pPr marL="0" indent="0">
              <a:lnSpc>
                <a:spcPts val="2400"/>
              </a:lnSpc>
              <a:buNone/>
            </a:pPr>
            <a:r>
              <a:rPr lang="en-US" sz="2000" spc="0" dirty="0">
                <a:ea typeface="+mn-lt"/>
                <a:cs typeface="+mn-lt"/>
              </a:rPr>
              <a:t>1) Train file will be used for training the model, i.e., the model will learn from this file. The dimension of data is 1168 rows and 81 columns.</a:t>
            </a:r>
          </a:p>
          <a:p>
            <a:pPr marL="0" indent="0">
              <a:lnSpc>
                <a:spcPts val="2400"/>
              </a:lnSpc>
              <a:buNone/>
            </a:pPr>
            <a:r>
              <a:rPr lang="en-US" sz="2000" spc="0" dirty="0">
                <a:ea typeface="+mn-lt"/>
                <a:cs typeface="+mn-lt"/>
              </a:rPr>
              <a:t>2) Test file contains all the independent variables, but not the target variable. The dimension of data is 292 rows and 80 columns.</a:t>
            </a:r>
          </a:p>
        </p:txBody>
      </p:sp>
      <p:pic>
        <p:nvPicPr>
          <p:cNvPr id="7" name="Picture 6">
            <a:extLst>
              <a:ext uri="{FF2B5EF4-FFF2-40B4-BE49-F238E27FC236}">
                <a16:creationId xmlns:a16="http://schemas.microsoft.com/office/drawing/2014/main" id="{2384450A-A592-8539-7B96-79A51EB9C983}"/>
              </a:ext>
            </a:extLst>
          </p:cNvPr>
          <p:cNvPicPr>
            <a:picLocks noChangeAspect="1"/>
          </p:cNvPicPr>
          <p:nvPr/>
        </p:nvPicPr>
        <p:blipFill>
          <a:blip r:embed="rId2"/>
          <a:stretch>
            <a:fillRect/>
          </a:stretch>
        </p:blipFill>
        <p:spPr>
          <a:xfrm>
            <a:off x="1090779" y="3525236"/>
            <a:ext cx="10386960" cy="1981372"/>
          </a:xfrm>
          <a:prstGeom prst="rect">
            <a:avLst/>
          </a:prstGeom>
          <a:ln>
            <a:solidFill>
              <a:schemeClr val="tx2"/>
            </a:solidFill>
          </a:ln>
        </p:spPr>
      </p:pic>
      <p:sp>
        <p:nvSpPr>
          <p:cNvPr id="10" name="Footer Placeholder 4">
            <a:extLst>
              <a:ext uri="{FF2B5EF4-FFF2-40B4-BE49-F238E27FC236}">
                <a16:creationId xmlns:a16="http://schemas.microsoft.com/office/drawing/2014/main" id="{78A556D1-F683-E24C-412D-EB8977A10B3F}"/>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15159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Data PREPROCESSING DONE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129553"/>
            <a:ext cx="10758364" cy="5154706"/>
          </a:xfrm>
        </p:spPr>
        <p:txBody>
          <a:bodyPr/>
          <a:lstStyle/>
          <a:p>
            <a:pPr marL="0" indent="0">
              <a:lnSpc>
                <a:spcPts val="2400"/>
              </a:lnSpc>
              <a:buNone/>
            </a:pPr>
            <a:r>
              <a:rPr lang="en-US" sz="2000" spc="0" dirty="0">
                <a:ea typeface="+mn-lt"/>
                <a:cs typeface="+mn-lt"/>
              </a:rPr>
              <a:t>Data integrity is checked by checking for duplicate values, white spaces and missing values. There are no duplicate values, white spaces found in the dataset.</a:t>
            </a:r>
          </a:p>
          <a:p>
            <a:pPr marL="0" indent="0">
              <a:lnSpc>
                <a:spcPts val="2400"/>
              </a:lnSpc>
              <a:buNone/>
            </a:pPr>
            <a:r>
              <a:rPr lang="en-US" sz="2000" spc="0" dirty="0">
                <a:ea typeface="+mn-lt"/>
                <a:cs typeface="+mn-lt"/>
              </a:rPr>
              <a:t>There are missing values present in 18 columns out of 81 columns. Columns '</a:t>
            </a:r>
            <a:r>
              <a:rPr lang="en-US" sz="2000" spc="0" dirty="0" err="1">
                <a:ea typeface="+mn-lt"/>
                <a:cs typeface="+mn-lt"/>
              </a:rPr>
              <a:t>PoolQC</a:t>
            </a:r>
            <a:r>
              <a:rPr lang="en-US" sz="2000" spc="0" dirty="0">
                <a:ea typeface="+mn-lt"/>
                <a:cs typeface="+mn-lt"/>
              </a:rPr>
              <a:t>', '</a:t>
            </a:r>
            <a:r>
              <a:rPr lang="en-US" sz="2000" spc="0" dirty="0" err="1">
                <a:ea typeface="+mn-lt"/>
                <a:cs typeface="+mn-lt"/>
              </a:rPr>
              <a:t>MiscFeature</a:t>
            </a:r>
            <a:r>
              <a:rPr lang="en-US" sz="2000" spc="0" dirty="0">
                <a:ea typeface="+mn-lt"/>
                <a:cs typeface="+mn-lt"/>
              </a:rPr>
              <a:t>', 'Alley', 'Fence', '</a:t>
            </a:r>
            <a:r>
              <a:rPr lang="en-US" sz="2000" spc="0" dirty="0" err="1">
                <a:ea typeface="+mn-lt"/>
                <a:cs typeface="+mn-lt"/>
              </a:rPr>
              <a:t>FireplaceQu</a:t>
            </a:r>
            <a:r>
              <a:rPr lang="en-US" sz="2000" spc="0" dirty="0">
                <a:ea typeface="+mn-lt"/>
                <a:cs typeface="+mn-lt"/>
              </a:rPr>
              <a:t>' have more than 45% of missing values hence dropped these columns from the dataset. </a:t>
            </a:r>
          </a:p>
          <a:p>
            <a:pPr marL="0" indent="0">
              <a:lnSpc>
                <a:spcPts val="2400"/>
              </a:lnSpc>
              <a:buNone/>
            </a:pPr>
            <a:r>
              <a:rPr lang="en-US" sz="2000" spc="0" dirty="0">
                <a:ea typeface="+mn-lt"/>
                <a:cs typeface="+mn-lt"/>
              </a:rPr>
              <a:t>For remaining columns with missing values,  used 'mode' to replace missing values for categorical variables and 'median' to replace missing values for numerical variables.</a:t>
            </a:r>
          </a:p>
          <a:p>
            <a:pPr marL="0" indent="0">
              <a:lnSpc>
                <a:spcPts val="2400"/>
              </a:lnSpc>
              <a:buNone/>
            </a:pPr>
            <a:r>
              <a:rPr lang="en-US" sz="2000" dirty="0">
                <a:ea typeface="+mn-lt"/>
                <a:cs typeface="+mn-lt"/>
              </a:rPr>
              <a:t>There are 3 data types in the data set. a) Object b) int64 c)float64</a:t>
            </a:r>
          </a:p>
          <a:p>
            <a:pPr marL="0" indent="0">
              <a:lnSpc>
                <a:spcPts val="2400"/>
              </a:lnSpc>
              <a:buNone/>
            </a:pPr>
            <a:r>
              <a:rPr lang="en-US" sz="2000" dirty="0">
                <a:ea typeface="+mn-lt"/>
                <a:cs typeface="+mn-lt"/>
              </a:rPr>
              <a:t>Features with ‘int64’ datatype contains both numerical and categorical data.</a:t>
            </a:r>
          </a:p>
          <a:p>
            <a:pPr marL="0" indent="0">
              <a:lnSpc>
                <a:spcPts val="2400"/>
              </a:lnSpc>
              <a:buNone/>
            </a:pPr>
            <a:r>
              <a:rPr lang="en-US" sz="2000" dirty="0">
                <a:ea typeface="+mn-lt"/>
                <a:cs typeface="+mn-lt"/>
              </a:rPr>
              <a:t>Segregated all the columns based on datatypes for better EDA.</a:t>
            </a:r>
          </a:p>
          <a:p>
            <a:pPr marL="0" indent="0">
              <a:lnSpc>
                <a:spcPts val="2400"/>
              </a:lnSpc>
              <a:buNone/>
            </a:pPr>
            <a:r>
              <a:rPr lang="en-US" sz="2000" dirty="0">
                <a:ea typeface="+mn-lt"/>
                <a:cs typeface="+mn-lt"/>
              </a:rPr>
              <a:t>Statistical summary is checked for both numeric and categorical data to draw the insights of descriptive statistics (count, mean, min, max, std deviation and IQR values) in a simple manner.</a:t>
            </a:r>
          </a:p>
        </p:txBody>
      </p:sp>
      <p:sp>
        <p:nvSpPr>
          <p:cNvPr id="3" name="Footer Placeholder 4">
            <a:extLst>
              <a:ext uri="{FF2B5EF4-FFF2-40B4-BE49-F238E27FC236}">
                <a16:creationId xmlns:a16="http://schemas.microsoft.com/office/drawing/2014/main" id="{A1140356-775E-BDE5-6732-F476534CC333}"/>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181990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0"/>
            <a:ext cx="11201402" cy="1030942"/>
          </a:xfrm>
        </p:spPr>
        <p:txBody>
          <a:bodyPr/>
          <a:lstStyle/>
          <a:p>
            <a:r>
              <a:rPr lang="en-US" sz="3600" dirty="0"/>
              <a:t>Data Inputs- Logic- Output Relationships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237129"/>
            <a:ext cx="10758364" cy="3702423"/>
          </a:xfrm>
        </p:spPr>
        <p:txBody>
          <a:bodyPr/>
          <a:lstStyle/>
          <a:p>
            <a:pPr marL="0" indent="0">
              <a:lnSpc>
                <a:spcPts val="2400"/>
              </a:lnSpc>
              <a:buNone/>
            </a:pPr>
            <a:r>
              <a:rPr lang="en-US" sz="2000" spc="0" dirty="0">
                <a:ea typeface="+mn-lt"/>
                <a:cs typeface="+mn-lt"/>
              </a:rPr>
              <a:t>There are many factors that have an impact on house prices. Some of the insights such as</a:t>
            </a:r>
          </a:p>
          <a:p>
            <a:pPr>
              <a:lnSpc>
                <a:spcPts val="2400"/>
              </a:lnSpc>
            </a:pPr>
            <a:r>
              <a:rPr lang="en-US" sz="2000" spc="0" dirty="0">
                <a:ea typeface="+mn-lt"/>
                <a:cs typeface="+mn-lt"/>
              </a:rPr>
              <a:t> How the location of the lot decides the selling price of the property.</a:t>
            </a:r>
          </a:p>
          <a:p>
            <a:pPr>
              <a:lnSpc>
                <a:spcPts val="2400"/>
              </a:lnSpc>
            </a:pPr>
            <a:r>
              <a:rPr lang="en-US" sz="2000" spc="0" dirty="0">
                <a:ea typeface="+mn-lt"/>
                <a:cs typeface="+mn-lt"/>
              </a:rPr>
              <a:t> How the amenities like Garages, Swimming pool, parking lot, fence type, insulation type and quality increase the selling prices.</a:t>
            </a:r>
          </a:p>
          <a:p>
            <a:pPr>
              <a:lnSpc>
                <a:spcPts val="2400"/>
              </a:lnSpc>
            </a:pPr>
            <a:r>
              <a:rPr lang="en-US" sz="2000" spc="0" dirty="0">
                <a:ea typeface="+mn-lt"/>
                <a:cs typeface="+mn-lt"/>
              </a:rPr>
              <a:t> How the number of rooms directly increases the cost and size of the property.</a:t>
            </a:r>
          </a:p>
          <a:p>
            <a:pPr>
              <a:lnSpc>
                <a:spcPts val="2400"/>
              </a:lnSpc>
            </a:pPr>
            <a:r>
              <a:rPr lang="en-US" sz="2000" spc="0" dirty="0">
                <a:ea typeface="+mn-lt"/>
                <a:cs typeface="+mn-lt"/>
              </a:rPr>
              <a:t> What is the type of building and the year built mostly comes for the sales?</a:t>
            </a:r>
          </a:p>
          <a:p>
            <a:pPr>
              <a:lnSpc>
                <a:spcPts val="2400"/>
              </a:lnSpc>
            </a:pPr>
            <a:r>
              <a:rPr lang="en-US" sz="2000" spc="0" dirty="0">
                <a:ea typeface="+mn-lt"/>
                <a:cs typeface="+mn-lt"/>
              </a:rPr>
              <a:t> The year the building build versus the cost of the property.</a:t>
            </a:r>
          </a:p>
          <a:p>
            <a:pPr>
              <a:lnSpc>
                <a:spcPts val="2400"/>
              </a:lnSpc>
            </a:pPr>
            <a:r>
              <a:rPr lang="en-US" sz="2000" spc="0" dirty="0">
                <a:ea typeface="+mn-lt"/>
                <a:cs typeface="+mn-lt"/>
              </a:rPr>
              <a:t> The year the modified versus the cost of the property.</a:t>
            </a:r>
          </a:p>
          <a:p>
            <a:pPr>
              <a:lnSpc>
                <a:spcPts val="2400"/>
              </a:lnSpc>
            </a:pPr>
            <a:r>
              <a:rPr lang="en-US" sz="2000" spc="0" dirty="0">
                <a:ea typeface="+mn-lt"/>
                <a:cs typeface="+mn-lt"/>
              </a:rPr>
              <a:t> Nearby neighborhood versus cost of the property.</a:t>
            </a:r>
          </a:p>
          <a:p>
            <a:pPr marL="0" indent="0">
              <a:lnSpc>
                <a:spcPts val="2400"/>
              </a:lnSpc>
              <a:buNone/>
            </a:pPr>
            <a:endParaRPr lang="en-US" sz="2000" spc="0" dirty="0">
              <a:ea typeface="+mn-lt"/>
              <a:cs typeface="+mn-lt"/>
            </a:endParaRPr>
          </a:p>
        </p:txBody>
      </p:sp>
      <p:sp>
        <p:nvSpPr>
          <p:cNvPr id="3" name="Footer Placeholder 4">
            <a:extLst>
              <a:ext uri="{FF2B5EF4-FFF2-40B4-BE49-F238E27FC236}">
                <a16:creationId xmlns:a16="http://schemas.microsoft.com/office/drawing/2014/main" id="{D96AC12C-6CC5-F03F-D16D-E7DC8F0871EF}"/>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48506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877824" y="0"/>
            <a:ext cx="11201402" cy="1030942"/>
          </a:xfrm>
        </p:spPr>
        <p:txBody>
          <a:bodyPr/>
          <a:lstStyle/>
          <a:p>
            <a:r>
              <a:rPr lang="en-US" sz="2800" dirty="0"/>
              <a:t>State the set of assumptions (if any) related to the problem under consideration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237130"/>
            <a:ext cx="10758364" cy="2099934"/>
          </a:xfrm>
        </p:spPr>
        <p:txBody>
          <a:bodyPr/>
          <a:lstStyle/>
          <a:p>
            <a:pPr marL="0" indent="0">
              <a:lnSpc>
                <a:spcPts val="2400"/>
              </a:lnSpc>
              <a:buNone/>
            </a:pPr>
            <a:r>
              <a:rPr lang="en-US" sz="2000" spc="0" dirty="0">
                <a:ea typeface="+mn-lt"/>
                <a:cs typeface="+mn-lt"/>
              </a:rPr>
              <a:t>Dropped column “Id” from the dataset as it will not have any significance or contribute to model learning.</a:t>
            </a:r>
          </a:p>
          <a:p>
            <a:pPr marL="0" indent="0">
              <a:lnSpc>
                <a:spcPts val="2400"/>
              </a:lnSpc>
              <a:buNone/>
            </a:pPr>
            <a:r>
              <a:rPr lang="en-US" sz="2000" dirty="0">
                <a:ea typeface="+mn-lt"/>
                <a:cs typeface="+mn-lt"/>
              </a:rPr>
              <a:t>Dropped column “Utilities” also from the dataset as this variable contains only one type of unique data throughout hence there will not be any relation between this variable and target variable “</a:t>
            </a:r>
            <a:r>
              <a:rPr lang="en-US" sz="2000" dirty="0" err="1">
                <a:ea typeface="+mn-lt"/>
                <a:cs typeface="+mn-lt"/>
              </a:rPr>
              <a:t>SalesPrice</a:t>
            </a:r>
            <a:r>
              <a:rPr lang="en-US" sz="2000" dirty="0">
                <a:ea typeface="+mn-lt"/>
                <a:cs typeface="+mn-lt"/>
              </a:rPr>
              <a:t>”.</a:t>
            </a:r>
            <a:endParaRPr lang="en-US" sz="2000" spc="0" dirty="0">
              <a:ea typeface="+mn-lt"/>
              <a:cs typeface="+mn-lt"/>
            </a:endParaRPr>
          </a:p>
        </p:txBody>
      </p:sp>
      <p:sp>
        <p:nvSpPr>
          <p:cNvPr id="3" name="Footer Placeholder 4">
            <a:extLst>
              <a:ext uri="{FF2B5EF4-FFF2-40B4-BE49-F238E27FC236}">
                <a16:creationId xmlns:a16="http://schemas.microsoft.com/office/drawing/2014/main" id="{3529A5D3-A9D3-19A1-9276-07DB39BADF49}"/>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3761028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Hardware &amp; Software Requirements with Tool Used</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6" name="Content Placeholder 5">
            <a:extLst>
              <a:ext uri="{FF2B5EF4-FFF2-40B4-BE49-F238E27FC236}">
                <a16:creationId xmlns:a16="http://schemas.microsoft.com/office/drawing/2014/main" id="{8070B9B3-A0C0-47F9-56B8-049F4B5EDFA0}"/>
              </a:ext>
            </a:extLst>
          </p:cNvPr>
          <p:cNvSpPr>
            <a:spLocks noGrp="1"/>
          </p:cNvSpPr>
          <p:nvPr>
            <p:ph idx="1"/>
          </p:nvPr>
        </p:nvSpPr>
        <p:spPr>
          <a:xfrm>
            <a:off x="1196788" y="1362635"/>
            <a:ext cx="5885330" cy="3325655"/>
          </a:xfrm>
        </p:spPr>
        <p:txBody>
          <a:bodyPr/>
          <a:lstStyle/>
          <a:p>
            <a:pPr marL="0" indent="0">
              <a:buNone/>
            </a:pPr>
            <a:r>
              <a:rPr lang="en-US" dirty="0"/>
              <a:t>Software Used -</a:t>
            </a:r>
          </a:p>
          <a:p>
            <a:r>
              <a:rPr lang="en-US" dirty="0"/>
              <a:t>Jupyter Notebook</a:t>
            </a:r>
          </a:p>
          <a:p>
            <a:r>
              <a:rPr lang="en-US" dirty="0"/>
              <a:t>Python 3.9.13</a:t>
            </a:r>
          </a:p>
          <a:p>
            <a:r>
              <a:rPr lang="en-US" dirty="0"/>
              <a:t>NumPy</a:t>
            </a:r>
          </a:p>
          <a:p>
            <a:r>
              <a:rPr lang="en-US" dirty="0"/>
              <a:t>Pandas</a:t>
            </a:r>
          </a:p>
          <a:p>
            <a:r>
              <a:rPr lang="en-US" dirty="0"/>
              <a:t>Matplotlib</a:t>
            </a:r>
          </a:p>
          <a:p>
            <a:r>
              <a:rPr lang="en-US" dirty="0"/>
              <a:t>Seaborn</a:t>
            </a:r>
          </a:p>
          <a:p>
            <a:r>
              <a:rPr lang="en-US" dirty="0"/>
              <a:t>scikit-learn</a:t>
            </a:r>
          </a:p>
        </p:txBody>
      </p:sp>
      <p:sp>
        <p:nvSpPr>
          <p:cNvPr id="8" name="Content Placeholder 2">
            <a:extLst>
              <a:ext uri="{FF2B5EF4-FFF2-40B4-BE49-F238E27FC236}">
                <a16:creationId xmlns:a16="http://schemas.microsoft.com/office/drawing/2014/main" id="{6452ADA8-BABA-9B72-E1CF-504F1E7399DF}"/>
              </a:ext>
            </a:extLst>
          </p:cNvPr>
          <p:cNvSpPr txBox="1">
            <a:spLocks/>
          </p:cNvSpPr>
          <p:nvPr/>
        </p:nvSpPr>
        <p:spPr>
          <a:xfrm>
            <a:off x="6096000" y="1362635"/>
            <a:ext cx="4640982" cy="1658471"/>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Hardware Used -</a:t>
            </a:r>
          </a:p>
          <a:p>
            <a:r>
              <a:rPr lang="en-US" dirty="0"/>
              <a:t>Processor — Intel i7 processor 8th Generation</a:t>
            </a:r>
          </a:p>
          <a:p>
            <a:r>
              <a:rPr lang="en-US" dirty="0"/>
              <a:t>RAM — 32 GB</a:t>
            </a:r>
          </a:p>
          <a:p>
            <a:r>
              <a:rPr lang="en-US" dirty="0"/>
              <a:t>GPU — 4GB NVIDIA Graphics card</a:t>
            </a:r>
          </a:p>
        </p:txBody>
      </p:sp>
      <p:sp>
        <p:nvSpPr>
          <p:cNvPr id="10" name="Footer Placeholder 4">
            <a:extLst>
              <a:ext uri="{FF2B5EF4-FFF2-40B4-BE49-F238E27FC236}">
                <a16:creationId xmlns:a16="http://schemas.microsoft.com/office/drawing/2014/main" id="{0108813E-576D-C3F4-7F91-D7A4AC212276}"/>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40371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3</a:t>
            </a:r>
            <a:br>
              <a:rPr lang="en-US" dirty="0"/>
            </a:br>
            <a:r>
              <a:rPr lang="en-US" dirty="0"/>
              <a:t>Models Development &amp; Evaluation</a:t>
            </a:r>
          </a:p>
        </p:txBody>
      </p:sp>
    </p:spTree>
    <p:extLst>
      <p:ext uri="{BB962C8B-B14F-4D97-AF65-F5344CB8AC3E}">
        <p14:creationId xmlns:p14="http://schemas.microsoft.com/office/powerpoint/2010/main" val="369478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IDENTIFICATION OF POSSIBLE PROBLEM-SOLVING APPROACHES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13012" y="1129553"/>
            <a:ext cx="10758364" cy="5443771"/>
          </a:xfrm>
        </p:spPr>
        <p:txBody>
          <a:bodyPr/>
          <a:lstStyle/>
          <a:p>
            <a:pPr marL="0" indent="0">
              <a:lnSpc>
                <a:spcPts val="2400"/>
              </a:lnSpc>
              <a:buNone/>
            </a:pPr>
            <a:r>
              <a:rPr lang="en-US" sz="2000" spc="0" dirty="0">
                <a:ea typeface="+mn-lt"/>
                <a:cs typeface="+mn-lt"/>
              </a:rPr>
              <a:t>There are many features in dataset. Used various statistical and analytical techniques to solve the problem.</a:t>
            </a:r>
          </a:p>
          <a:p>
            <a:pPr>
              <a:lnSpc>
                <a:spcPts val="2400"/>
              </a:lnSpc>
            </a:pPr>
            <a:r>
              <a:rPr lang="en-US" sz="2000" dirty="0">
                <a:ea typeface="+mn-lt"/>
                <a:cs typeface="+mn-lt"/>
              </a:rPr>
              <a:t>Performed univariate, bivariate and multivariate graphical analysis to draw the key insights for the relation between input and output variables</a:t>
            </a:r>
          </a:p>
          <a:p>
            <a:pPr>
              <a:lnSpc>
                <a:spcPts val="2400"/>
              </a:lnSpc>
            </a:pPr>
            <a:r>
              <a:rPr lang="en-US" sz="2000" dirty="0">
                <a:ea typeface="+mn-lt"/>
                <a:cs typeface="+mn-lt"/>
              </a:rPr>
              <a:t>Used Pearson’s coefficients of correlation to identify the strong, negative and very weak correlations of features with target variable. Considered -0.15 to +0.15 range as very weak correlations.</a:t>
            </a:r>
          </a:p>
          <a:p>
            <a:pPr>
              <a:lnSpc>
                <a:spcPts val="2400"/>
              </a:lnSpc>
            </a:pPr>
            <a:r>
              <a:rPr lang="en-US" sz="2000" dirty="0">
                <a:ea typeface="+mn-lt"/>
                <a:cs typeface="+mn-lt"/>
              </a:rPr>
              <a:t>Used </a:t>
            </a:r>
            <a:r>
              <a:rPr lang="en-US" sz="2000" dirty="0" err="1">
                <a:ea typeface="+mn-lt"/>
                <a:cs typeface="+mn-lt"/>
              </a:rPr>
              <a:t>SelectKBest</a:t>
            </a:r>
            <a:r>
              <a:rPr lang="en-US" sz="2000" dirty="0">
                <a:ea typeface="+mn-lt"/>
                <a:cs typeface="+mn-lt"/>
              </a:rPr>
              <a:t> algorithm with F-regression test to know the top features that have strong relation with target variable. Considered the threshold score of 50 as it is 10% of top 10</a:t>
            </a:r>
            <a:r>
              <a:rPr lang="en-US" sz="2000" baseline="30000" dirty="0">
                <a:ea typeface="+mn-lt"/>
                <a:cs typeface="+mn-lt"/>
              </a:rPr>
              <a:t>th</a:t>
            </a:r>
            <a:r>
              <a:rPr lang="en-US" sz="2000" dirty="0">
                <a:ea typeface="+mn-lt"/>
                <a:cs typeface="+mn-lt"/>
              </a:rPr>
              <a:t> feature score with which identified the weak features.</a:t>
            </a:r>
          </a:p>
          <a:p>
            <a:pPr>
              <a:lnSpc>
                <a:spcPts val="2400"/>
              </a:lnSpc>
            </a:pPr>
            <a:r>
              <a:rPr lang="en-US" sz="2000" dirty="0">
                <a:ea typeface="+mn-lt"/>
                <a:cs typeface="+mn-lt"/>
              </a:rPr>
              <a:t>Dropped various columns that have very weak correlations and have lowest </a:t>
            </a:r>
            <a:r>
              <a:rPr lang="en-US" sz="2000" dirty="0" err="1">
                <a:ea typeface="+mn-lt"/>
                <a:cs typeface="+mn-lt"/>
              </a:rPr>
              <a:t>SelectKBest</a:t>
            </a:r>
            <a:r>
              <a:rPr lang="en-US" sz="2000" dirty="0">
                <a:ea typeface="+mn-lt"/>
                <a:cs typeface="+mn-lt"/>
              </a:rPr>
              <a:t> feature scores</a:t>
            </a:r>
          </a:p>
          <a:p>
            <a:pPr>
              <a:lnSpc>
                <a:spcPts val="2400"/>
              </a:lnSpc>
            </a:pPr>
            <a:r>
              <a:rPr lang="en-US" sz="2000" dirty="0">
                <a:ea typeface="+mn-lt"/>
                <a:cs typeface="+mn-lt"/>
              </a:rPr>
              <a:t>Multi-collinearity between features is checked using VIF (Variance Inflation Factor) and dropped the features with VIF&gt;10 in multiple steps. VIF&gt;10 indicates strong multi-collinearity of the features. VIF can also be addressed with PCA (Principal Component Analysis) without dropping the features. In this project, PCA is not used as the final model need to be used to predict the house prices with test dataset which contains set of fixed features which may be changed if PCA is applied. Hence dropped the columns with VIF &gt; 10 by checking in multiple steps.</a:t>
            </a:r>
          </a:p>
        </p:txBody>
      </p:sp>
      <p:sp>
        <p:nvSpPr>
          <p:cNvPr id="3" name="Footer Placeholder 4">
            <a:extLst>
              <a:ext uri="{FF2B5EF4-FFF2-40B4-BE49-F238E27FC236}">
                <a16:creationId xmlns:a16="http://schemas.microsoft.com/office/drawing/2014/main" id="{0932820C-2D01-46D3-CF9C-323C19DC37A3}"/>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44253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IDENTIFICATION OF POSSIBLE PROBLEM-SOLVING APPROACHES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0245" y="1315618"/>
            <a:ext cx="10758364" cy="4556263"/>
          </a:xfrm>
        </p:spPr>
        <p:txBody>
          <a:bodyPr/>
          <a:lstStyle/>
          <a:p>
            <a:pPr>
              <a:lnSpc>
                <a:spcPts val="2400"/>
              </a:lnSpc>
            </a:pPr>
            <a:r>
              <a:rPr lang="en-US" sz="2000" dirty="0">
                <a:ea typeface="+mn-lt"/>
                <a:cs typeface="+mn-lt"/>
              </a:rPr>
              <a:t>Outliers are checked for the X numerical data. In z-score method, removed outliers if z-score &gt; 3 and &lt; -3. In IQR method, removed outliers beyond Inter Quartile Range (Q3-Q1). Calculated %data loss with both methods. z-score method resulted in data loss with less than 10% (6.8%) which is acceptable where as IQR method resulted in the data loss of 19.3% hence finally used z-score method for outliers removal. </a:t>
            </a:r>
          </a:p>
          <a:p>
            <a:pPr>
              <a:lnSpc>
                <a:spcPts val="2400"/>
              </a:lnSpc>
            </a:pPr>
            <a:r>
              <a:rPr lang="en-US" sz="2000" dirty="0">
                <a:ea typeface="+mn-lt"/>
                <a:cs typeface="+mn-lt"/>
              </a:rPr>
              <a:t>Skewness is checked for X numerical data. Applied multiple transformation techniques (</a:t>
            </a:r>
            <a:r>
              <a:rPr lang="en-US" sz="2000" dirty="0" err="1">
                <a:ea typeface="+mn-lt"/>
                <a:cs typeface="+mn-lt"/>
              </a:rPr>
              <a:t>PowerTransformer</a:t>
            </a:r>
            <a:r>
              <a:rPr lang="en-US" sz="2000" dirty="0">
                <a:ea typeface="+mn-lt"/>
                <a:cs typeface="+mn-lt"/>
              </a:rPr>
              <a:t>, </a:t>
            </a:r>
            <a:r>
              <a:rPr lang="en-US" sz="2000" dirty="0" err="1">
                <a:ea typeface="+mn-lt"/>
                <a:cs typeface="+mn-lt"/>
              </a:rPr>
              <a:t>QuantileTransformer</a:t>
            </a:r>
            <a:r>
              <a:rPr lang="en-US" sz="2000" dirty="0">
                <a:ea typeface="+mn-lt"/>
                <a:cs typeface="+mn-lt"/>
              </a:rPr>
              <a:t>) to check the skewness reduction. Considered -0.5 to +0.5 range as fairly symmetrical. </a:t>
            </a:r>
            <a:r>
              <a:rPr lang="en-US" sz="2000" dirty="0" err="1">
                <a:ea typeface="+mn-lt"/>
                <a:cs typeface="+mn-lt"/>
              </a:rPr>
              <a:t>PowerTranformer</a:t>
            </a:r>
            <a:r>
              <a:rPr lang="en-US" sz="2000" dirty="0">
                <a:ea typeface="+mn-lt"/>
                <a:cs typeface="+mn-lt"/>
              </a:rPr>
              <a:t> has reduced the skewness within this range, hence considered the data for further processing from </a:t>
            </a:r>
            <a:r>
              <a:rPr lang="en-US" sz="2000" dirty="0" err="1">
                <a:ea typeface="+mn-lt"/>
                <a:cs typeface="+mn-lt"/>
              </a:rPr>
              <a:t>PowerTransformer</a:t>
            </a:r>
            <a:r>
              <a:rPr lang="en-US" sz="2000" dirty="0">
                <a:ea typeface="+mn-lt"/>
                <a:cs typeface="+mn-lt"/>
              </a:rPr>
              <a:t>.</a:t>
            </a:r>
          </a:p>
          <a:p>
            <a:pPr>
              <a:lnSpc>
                <a:spcPts val="2400"/>
              </a:lnSpc>
            </a:pPr>
            <a:r>
              <a:rPr lang="en-US" sz="2000" dirty="0">
                <a:ea typeface="+mn-lt"/>
                <a:cs typeface="+mn-lt"/>
              </a:rPr>
              <a:t>Scaled the X data using Standard Scaler. Scaled data is used for model building.</a:t>
            </a:r>
          </a:p>
        </p:txBody>
      </p:sp>
      <p:sp>
        <p:nvSpPr>
          <p:cNvPr id="3" name="Footer Placeholder 4">
            <a:extLst>
              <a:ext uri="{FF2B5EF4-FFF2-40B4-BE49-F238E27FC236}">
                <a16:creationId xmlns:a16="http://schemas.microsoft.com/office/drawing/2014/main" id="{1A1869E7-1E30-C1F2-6965-F9A1BAC164BF}"/>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02166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1124712"/>
            <a:ext cx="9650506" cy="548640"/>
          </a:xfrm>
        </p:spPr>
        <p:txBody>
          <a:bodyPr/>
          <a:lstStyle/>
          <a:p>
            <a:r>
              <a:rPr lang="en-US" sz="3600" dirty="0"/>
              <a:t>CHAPTER 1 - INTRODUCTION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2"/>
            <a:ext cx="9390529" cy="2203883"/>
          </a:xfrm>
        </p:spPr>
        <p:txBody>
          <a:bodyPr/>
          <a:lstStyle/>
          <a:p>
            <a:r>
              <a:rPr lang="en-US" dirty="0"/>
              <a:t>Business Problem Framing</a:t>
            </a:r>
          </a:p>
          <a:p>
            <a:r>
              <a:rPr lang="en-US" dirty="0"/>
              <a:t>Conceptual Background of the Domain Problem</a:t>
            </a:r>
          </a:p>
          <a:p>
            <a:pPr>
              <a:lnSpc>
                <a:spcPts val="100"/>
              </a:lnSpc>
            </a:pPr>
            <a:endParaRPr lang="en-US" dirty="0"/>
          </a:p>
          <a:p>
            <a:pPr>
              <a:lnSpc>
                <a:spcPts val="100"/>
              </a:lnSpc>
            </a:pPr>
            <a:endParaRPr lang="en-US" dirty="0"/>
          </a:p>
          <a:p>
            <a:pPr>
              <a:lnSpc>
                <a:spcPts val="100"/>
              </a:lnSpc>
            </a:pPr>
            <a:br>
              <a:rPr lang="en-US" dirty="0"/>
            </a:br>
            <a:r>
              <a:rPr lang="en-US" dirty="0"/>
              <a:t>Motivation for the Problem Undertaken</a:t>
            </a:r>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b="0" i="0" u="none" strike="noStrike" baseline="0" dirty="0">
                <a:solidFill>
                  <a:srgbClr val="000000"/>
                </a:solidFill>
              </a:rPr>
              <a:t>Testing of Identified Approaches (Algorithms)</a:t>
            </a:r>
            <a:endParaRPr lang="en-US" sz="36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0245" y="1315619"/>
            <a:ext cx="9031943" cy="454894"/>
          </a:xfrm>
        </p:spPr>
        <p:txBody>
          <a:bodyPr/>
          <a:lstStyle/>
          <a:p>
            <a:pPr>
              <a:lnSpc>
                <a:spcPts val="2400"/>
              </a:lnSpc>
            </a:pPr>
            <a:r>
              <a:rPr lang="en-US" sz="2000" dirty="0">
                <a:ea typeface="+mn-lt"/>
                <a:cs typeface="+mn-lt"/>
              </a:rPr>
              <a:t>The different regression algorithms used in this project to build ML model are as below:</a:t>
            </a:r>
          </a:p>
        </p:txBody>
      </p:sp>
      <p:sp>
        <p:nvSpPr>
          <p:cNvPr id="5" name="TextBox 4">
            <a:extLst>
              <a:ext uri="{FF2B5EF4-FFF2-40B4-BE49-F238E27FC236}">
                <a16:creationId xmlns:a16="http://schemas.microsoft.com/office/drawing/2014/main" id="{4D147BAB-FFCF-AE0E-96A2-8C3C948EB1B9}"/>
              </a:ext>
            </a:extLst>
          </p:cNvPr>
          <p:cNvSpPr txBox="1"/>
          <p:nvPr/>
        </p:nvSpPr>
        <p:spPr>
          <a:xfrm>
            <a:off x="5235388" y="1956579"/>
            <a:ext cx="2743200" cy="2534605"/>
          </a:xfrm>
          <a:prstGeom prst="rect">
            <a:avLst/>
          </a:prstGeom>
          <a:noFill/>
        </p:spPr>
        <p:txBody>
          <a:bodyPr wrap="square">
            <a:spAutoFit/>
          </a:bodyPr>
          <a:lstStyle/>
          <a:p>
            <a:pPr>
              <a:lnSpc>
                <a:spcPts val="2400"/>
              </a:lnSpc>
            </a:pPr>
            <a:r>
              <a:rPr lang="en-US" sz="1800" dirty="0">
                <a:ea typeface="+mn-lt"/>
                <a:cs typeface="+mn-lt"/>
              </a:rPr>
              <a:t>Lasso</a:t>
            </a:r>
          </a:p>
          <a:p>
            <a:pPr>
              <a:lnSpc>
                <a:spcPts val="2400"/>
              </a:lnSpc>
            </a:pPr>
            <a:r>
              <a:rPr lang="en-US" sz="1800" dirty="0">
                <a:ea typeface="+mn-lt"/>
                <a:cs typeface="+mn-lt"/>
              </a:rPr>
              <a:t>Ridge</a:t>
            </a:r>
          </a:p>
          <a:p>
            <a:pPr>
              <a:lnSpc>
                <a:spcPts val="2400"/>
              </a:lnSpc>
            </a:pPr>
            <a:r>
              <a:rPr lang="en-US" sz="1800" dirty="0" err="1">
                <a:ea typeface="+mn-lt"/>
                <a:cs typeface="+mn-lt"/>
              </a:rPr>
              <a:t>ElasticNet</a:t>
            </a:r>
            <a:endParaRPr lang="en-US" sz="1800" dirty="0">
              <a:ea typeface="+mn-lt"/>
              <a:cs typeface="+mn-lt"/>
            </a:endParaRPr>
          </a:p>
          <a:p>
            <a:pPr>
              <a:lnSpc>
                <a:spcPts val="2400"/>
              </a:lnSpc>
            </a:pPr>
            <a:r>
              <a:rPr lang="en-US" sz="1800" dirty="0" err="1">
                <a:ea typeface="+mn-lt"/>
                <a:cs typeface="+mn-lt"/>
              </a:rPr>
              <a:t>RandomForestRegressor</a:t>
            </a:r>
            <a:endParaRPr lang="en-US" sz="1800" dirty="0">
              <a:ea typeface="+mn-lt"/>
              <a:cs typeface="+mn-lt"/>
            </a:endParaRPr>
          </a:p>
          <a:p>
            <a:pPr>
              <a:lnSpc>
                <a:spcPts val="2400"/>
              </a:lnSpc>
            </a:pPr>
            <a:r>
              <a:rPr lang="en-US" sz="1800" dirty="0" err="1">
                <a:ea typeface="+mn-lt"/>
                <a:cs typeface="+mn-lt"/>
              </a:rPr>
              <a:t>ExtraTreesRegressor</a:t>
            </a:r>
            <a:endParaRPr lang="en-US" sz="1800" dirty="0">
              <a:ea typeface="+mn-lt"/>
              <a:cs typeface="+mn-lt"/>
            </a:endParaRPr>
          </a:p>
          <a:p>
            <a:pPr>
              <a:lnSpc>
                <a:spcPts val="2400"/>
              </a:lnSpc>
            </a:pPr>
            <a:r>
              <a:rPr lang="en-US" sz="1800" dirty="0" err="1">
                <a:ea typeface="+mn-lt"/>
                <a:cs typeface="+mn-lt"/>
              </a:rPr>
              <a:t>GradientBoostingRegressor</a:t>
            </a:r>
            <a:endParaRPr lang="en-US" sz="1800" dirty="0">
              <a:ea typeface="+mn-lt"/>
              <a:cs typeface="+mn-lt"/>
            </a:endParaRPr>
          </a:p>
          <a:p>
            <a:pPr>
              <a:lnSpc>
                <a:spcPts val="2400"/>
              </a:lnSpc>
            </a:pPr>
            <a:r>
              <a:rPr lang="en-US" sz="1800" dirty="0" err="1">
                <a:ea typeface="+mn-lt"/>
                <a:cs typeface="+mn-lt"/>
              </a:rPr>
              <a:t>AdaBoostRegressor</a:t>
            </a:r>
            <a:endParaRPr lang="en-US" sz="1800" dirty="0">
              <a:ea typeface="+mn-lt"/>
              <a:cs typeface="+mn-lt"/>
            </a:endParaRPr>
          </a:p>
          <a:p>
            <a:pPr>
              <a:lnSpc>
                <a:spcPts val="2400"/>
              </a:lnSpc>
            </a:pPr>
            <a:r>
              <a:rPr lang="en-US" sz="1800" dirty="0" err="1">
                <a:ea typeface="+mn-lt"/>
                <a:cs typeface="+mn-lt"/>
              </a:rPr>
              <a:t>XGBRegressor</a:t>
            </a:r>
            <a:endParaRPr lang="en-US" sz="1800" dirty="0">
              <a:ea typeface="+mn-lt"/>
              <a:cs typeface="+mn-lt"/>
            </a:endParaRPr>
          </a:p>
        </p:txBody>
      </p:sp>
      <p:sp>
        <p:nvSpPr>
          <p:cNvPr id="7" name="TextBox 6">
            <a:extLst>
              <a:ext uri="{FF2B5EF4-FFF2-40B4-BE49-F238E27FC236}">
                <a16:creationId xmlns:a16="http://schemas.microsoft.com/office/drawing/2014/main" id="{01E2D6AF-D852-D269-1425-D62BF2AFB4F0}"/>
              </a:ext>
            </a:extLst>
          </p:cNvPr>
          <p:cNvSpPr txBox="1"/>
          <p:nvPr/>
        </p:nvSpPr>
        <p:spPr>
          <a:xfrm>
            <a:off x="1541929" y="2036174"/>
            <a:ext cx="2465294" cy="1611275"/>
          </a:xfrm>
          <a:prstGeom prst="rect">
            <a:avLst/>
          </a:prstGeom>
          <a:noFill/>
        </p:spPr>
        <p:txBody>
          <a:bodyPr wrap="square">
            <a:spAutoFit/>
          </a:bodyPr>
          <a:lstStyle/>
          <a:p>
            <a:pPr>
              <a:lnSpc>
                <a:spcPts val="2400"/>
              </a:lnSpc>
            </a:pPr>
            <a:r>
              <a:rPr lang="en-US" sz="1800" dirty="0">
                <a:ea typeface="+mn-lt"/>
                <a:cs typeface="+mn-lt"/>
              </a:rPr>
              <a:t>Linear Regression</a:t>
            </a:r>
          </a:p>
          <a:p>
            <a:pPr>
              <a:lnSpc>
                <a:spcPts val="2400"/>
              </a:lnSpc>
            </a:pPr>
            <a:r>
              <a:rPr lang="en-US" sz="1800" dirty="0" err="1">
                <a:ea typeface="+mn-lt"/>
                <a:cs typeface="+mn-lt"/>
              </a:rPr>
              <a:t>KNeighborsRegressor</a:t>
            </a:r>
            <a:endParaRPr lang="en-US" sz="1800" dirty="0">
              <a:ea typeface="+mn-lt"/>
              <a:cs typeface="+mn-lt"/>
            </a:endParaRPr>
          </a:p>
          <a:p>
            <a:pPr>
              <a:lnSpc>
                <a:spcPts val="2400"/>
              </a:lnSpc>
            </a:pPr>
            <a:r>
              <a:rPr lang="en-US" sz="1800" dirty="0" err="1">
                <a:ea typeface="+mn-lt"/>
                <a:cs typeface="+mn-lt"/>
              </a:rPr>
              <a:t>DecisionTreeRegressor</a:t>
            </a:r>
            <a:endParaRPr lang="en-US" sz="1800" dirty="0">
              <a:ea typeface="+mn-lt"/>
              <a:cs typeface="+mn-lt"/>
            </a:endParaRPr>
          </a:p>
          <a:p>
            <a:pPr>
              <a:lnSpc>
                <a:spcPts val="2400"/>
              </a:lnSpc>
            </a:pPr>
            <a:r>
              <a:rPr lang="en-US" sz="1800" dirty="0" err="1">
                <a:ea typeface="+mn-lt"/>
                <a:cs typeface="+mn-lt"/>
              </a:rPr>
              <a:t>SGDRegressor</a:t>
            </a:r>
            <a:endParaRPr lang="en-US" sz="1800" dirty="0">
              <a:ea typeface="+mn-lt"/>
              <a:cs typeface="+mn-lt"/>
            </a:endParaRPr>
          </a:p>
          <a:p>
            <a:pPr>
              <a:lnSpc>
                <a:spcPts val="2400"/>
              </a:lnSpc>
            </a:pPr>
            <a:r>
              <a:rPr lang="en-US" sz="1800" dirty="0">
                <a:ea typeface="+mn-lt"/>
                <a:cs typeface="+mn-lt"/>
              </a:rPr>
              <a:t>SVR</a:t>
            </a:r>
          </a:p>
        </p:txBody>
      </p:sp>
      <p:sp>
        <p:nvSpPr>
          <p:cNvPr id="8" name="Footer Placeholder 4">
            <a:extLst>
              <a:ext uri="{FF2B5EF4-FFF2-40B4-BE49-F238E27FC236}">
                <a16:creationId xmlns:a16="http://schemas.microsoft.com/office/drawing/2014/main" id="{09A5CCA2-EAE5-7170-63C7-8D3D023B362B}"/>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1669917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b="0" i="0" u="none" strike="noStrike" baseline="0" dirty="0">
                <a:solidFill>
                  <a:srgbClr val="000000"/>
                </a:solidFill>
              </a:rPr>
              <a:t>Run and Evaluate selected models</a:t>
            </a:r>
            <a:endParaRPr lang="en-US" sz="36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614082"/>
            <a:ext cx="11031072" cy="454894"/>
          </a:xfrm>
        </p:spPr>
        <p:txBody>
          <a:bodyPr/>
          <a:lstStyle/>
          <a:p>
            <a:pPr>
              <a:lnSpc>
                <a:spcPts val="2400"/>
              </a:lnSpc>
            </a:pPr>
            <a:r>
              <a:rPr lang="en-US" sz="2000" dirty="0">
                <a:ea typeface="+mn-lt"/>
                <a:cs typeface="+mn-lt"/>
              </a:rPr>
              <a:t>Started with Linear Regression to identify the best random state and no. of folds to be used in the cross validation.</a:t>
            </a:r>
          </a:p>
          <a:p>
            <a:pPr>
              <a:lnSpc>
                <a:spcPts val="2400"/>
              </a:lnSpc>
            </a:pPr>
            <a:r>
              <a:rPr lang="en-US" sz="2000" dirty="0">
                <a:ea typeface="+mn-lt"/>
                <a:cs typeface="+mn-lt"/>
              </a:rPr>
              <a:t>Once both are identified, used the same best random state and no. folds for all algorithms. Scoring parameter used as default. i.e. r2 score</a:t>
            </a:r>
          </a:p>
          <a:p>
            <a:pPr>
              <a:lnSpc>
                <a:spcPts val="2400"/>
              </a:lnSpc>
            </a:pPr>
            <a:r>
              <a:rPr lang="en-US" sz="2000" dirty="0">
                <a:ea typeface="+mn-lt"/>
                <a:cs typeface="+mn-lt"/>
              </a:rPr>
              <a:t>Multiple regression metrics (r2 score, MAE, MSE, RMSE)  were checked for all algorithms.</a:t>
            </a:r>
          </a:p>
        </p:txBody>
      </p:sp>
      <p:pic>
        <p:nvPicPr>
          <p:cNvPr id="6" name="Picture 5">
            <a:extLst>
              <a:ext uri="{FF2B5EF4-FFF2-40B4-BE49-F238E27FC236}">
                <a16:creationId xmlns:a16="http://schemas.microsoft.com/office/drawing/2014/main" id="{46E6C11A-5C9D-61A0-7F98-7232FFF00BEF}"/>
              </a:ext>
            </a:extLst>
          </p:cNvPr>
          <p:cNvPicPr>
            <a:picLocks noChangeAspect="1"/>
          </p:cNvPicPr>
          <p:nvPr/>
        </p:nvPicPr>
        <p:blipFill>
          <a:blip r:embed="rId2"/>
          <a:stretch>
            <a:fillRect/>
          </a:stretch>
        </p:blipFill>
        <p:spPr>
          <a:xfrm>
            <a:off x="1218571" y="2506900"/>
            <a:ext cx="4160881" cy="922100"/>
          </a:xfrm>
          <a:prstGeom prst="rect">
            <a:avLst/>
          </a:prstGeom>
          <a:ln>
            <a:solidFill>
              <a:schemeClr val="tx2"/>
            </a:solidFill>
          </a:ln>
        </p:spPr>
      </p:pic>
      <p:pic>
        <p:nvPicPr>
          <p:cNvPr id="10" name="Picture 9">
            <a:extLst>
              <a:ext uri="{FF2B5EF4-FFF2-40B4-BE49-F238E27FC236}">
                <a16:creationId xmlns:a16="http://schemas.microsoft.com/office/drawing/2014/main" id="{686C757D-ED73-6B35-FD14-EC5AFF59C27A}"/>
              </a:ext>
            </a:extLst>
          </p:cNvPr>
          <p:cNvPicPr>
            <a:picLocks noChangeAspect="1"/>
          </p:cNvPicPr>
          <p:nvPr/>
        </p:nvPicPr>
        <p:blipFill>
          <a:blip r:embed="rId3"/>
          <a:stretch>
            <a:fillRect/>
          </a:stretch>
        </p:blipFill>
        <p:spPr>
          <a:xfrm>
            <a:off x="5458238" y="2515865"/>
            <a:ext cx="3391194" cy="609653"/>
          </a:xfrm>
          <a:prstGeom prst="rect">
            <a:avLst/>
          </a:prstGeom>
          <a:ln>
            <a:solidFill>
              <a:schemeClr val="tx2"/>
            </a:solidFill>
          </a:ln>
        </p:spPr>
      </p:pic>
      <p:sp>
        <p:nvSpPr>
          <p:cNvPr id="11" name="TextBox 10">
            <a:extLst>
              <a:ext uri="{FF2B5EF4-FFF2-40B4-BE49-F238E27FC236}">
                <a16:creationId xmlns:a16="http://schemas.microsoft.com/office/drawing/2014/main" id="{A31CC9FB-33A7-E372-E356-DF243D037893}"/>
              </a:ext>
            </a:extLst>
          </p:cNvPr>
          <p:cNvSpPr txBox="1"/>
          <p:nvPr/>
        </p:nvSpPr>
        <p:spPr>
          <a:xfrm>
            <a:off x="1165412" y="2102856"/>
            <a:ext cx="2426626" cy="369332"/>
          </a:xfrm>
          <a:prstGeom prst="rect">
            <a:avLst/>
          </a:prstGeom>
          <a:noFill/>
        </p:spPr>
        <p:txBody>
          <a:bodyPr wrap="none" rtlCol="0">
            <a:spAutoFit/>
          </a:bodyPr>
          <a:lstStyle/>
          <a:p>
            <a:r>
              <a:rPr lang="en-US" u="sng" dirty="0"/>
              <a:t>Linear Regression Results:</a:t>
            </a:r>
          </a:p>
        </p:txBody>
      </p:sp>
      <p:pic>
        <p:nvPicPr>
          <p:cNvPr id="13" name="Picture 12">
            <a:extLst>
              <a:ext uri="{FF2B5EF4-FFF2-40B4-BE49-F238E27FC236}">
                <a16:creationId xmlns:a16="http://schemas.microsoft.com/office/drawing/2014/main" id="{2343C041-7F90-AB8D-320B-C088BE01111D}"/>
              </a:ext>
            </a:extLst>
          </p:cNvPr>
          <p:cNvPicPr>
            <a:picLocks noChangeAspect="1"/>
          </p:cNvPicPr>
          <p:nvPr/>
        </p:nvPicPr>
        <p:blipFill>
          <a:blip r:embed="rId4"/>
          <a:stretch>
            <a:fillRect/>
          </a:stretch>
        </p:blipFill>
        <p:spPr>
          <a:xfrm>
            <a:off x="4178811" y="3621086"/>
            <a:ext cx="7727576" cy="3138303"/>
          </a:xfrm>
          <a:prstGeom prst="rect">
            <a:avLst/>
          </a:prstGeom>
          <a:ln>
            <a:solidFill>
              <a:schemeClr val="tx2"/>
            </a:solidFill>
          </a:ln>
        </p:spPr>
      </p:pic>
      <p:sp>
        <p:nvSpPr>
          <p:cNvPr id="14" name="TextBox 13">
            <a:extLst>
              <a:ext uri="{FF2B5EF4-FFF2-40B4-BE49-F238E27FC236}">
                <a16:creationId xmlns:a16="http://schemas.microsoft.com/office/drawing/2014/main" id="{3D63EA87-1C1B-26F5-6710-742BBE194191}"/>
              </a:ext>
            </a:extLst>
          </p:cNvPr>
          <p:cNvSpPr txBox="1"/>
          <p:nvPr/>
        </p:nvSpPr>
        <p:spPr>
          <a:xfrm>
            <a:off x="1302691" y="4621681"/>
            <a:ext cx="2623988" cy="369332"/>
          </a:xfrm>
          <a:prstGeom prst="rect">
            <a:avLst/>
          </a:prstGeom>
          <a:noFill/>
        </p:spPr>
        <p:txBody>
          <a:bodyPr wrap="none" rtlCol="0">
            <a:spAutoFit/>
          </a:bodyPr>
          <a:lstStyle/>
          <a:p>
            <a:r>
              <a:rPr lang="en-US" u="sng" dirty="0"/>
              <a:t>Results for other algorithms:</a:t>
            </a:r>
          </a:p>
        </p:txBody>
      </p:sp>
      <p:sp>
        <p:nvSpPr>
          <p:cNvPr id="15" name="Footer Placeholder 4">
            <a:extLst>
              <a:ext uri="{FF2B5EF4-FFF2-40B4-BE49-F238E27FC236}">
                <a16:creationId xmlns:a16="http://schemas.microsoft.com/office/drawing/2014/main" id="{C5A0DF76-9330-3BC9-189C-D62E998F4DBF}"/>
              </a:ext>
            </a:extLst>
          </p:cNvPr>
          <p:cNvSpPr>
            <a:spLocks noGrp="1"/>
          </p:cNvSpPr>
          <p:nvPr>
            <p:ph type="ftr" sz="quarter" idx="12"/>
          </p:nvPr>
        </p:nvSpPr>
        <p:spPr>
          <a:xfrm rot="16200000">
            <a:off x="-502682" y="1173718"/>
            <a:ext cx="2330825" cy="216469"/>
          </a:xfrm>
        </p:spPr>
        <p:txBody>
          <a:bodyPr/>
          <a:lstStyle/>
          <a:p>
            <a:r>
              <a:rPr lang="en-US" dirty="0"/>
              <a:t>House price prediction</a:t>
            </a:r>
          </a:p>
        </p:txBody>
      </p:sp>
    </p:spTree>
    <p:extLst>
      <p:ext uri="{BB962C8B-B14F-4D97-AF65-F5344CB8AC3E}">
        <p14:creationId xmlns:p14="http://schemas.microsoft.com/office/powerpoint/2010/main" val="381387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2800" b="0" i="0" u="none" strike="noStrike" baseline="0" dirty="0">
                <a:solidFill>
                  <a:srgbClr val="000000"/>
                </a:solidFill>
              </a:rPr>
              <a:t>Key Metrics for success in solving problem under consideration</a:t>
            </a:r>
            <a:endParaRPr lang="en-US" sz="28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5" name="Content Placeholder 4">
            <a:extLst>
              <a:ext uri="{FF2B5EF4-FFF2-40B4-BE49-F238E27FC236}">
                <a16:creationId xmlns:a16="http://schemas.microsoft.com/office/drawing/2014/main" id="{65B19183-FB34-4C36-7571-8EF9DA3F9F3D}"/>
              </a:ext>
            </a:extLst>
          </p:cNvPr>
          <p:cNvSpPr>
            <a:spLocks noGrp="1"/>
          </p:cNvSpPr>
          <p:nvPr>
            <p:ph idx="1"/>
          </p:nvPr>
        </p:nvSpPr>
        <p:spPr>
          <a:xfrm>
            <a:off x="990598" y="1064469"/>
            <a:ext cx="11129683" cy="2364531"/>
          </a:xfrm>
        </p:spPr>
        <p:txBody>
          <a:bodyPr/>
          <a:lstStyle/>
          <a:p>
            <a:r>
              <a:rPr lang="en-US" sz="2000" dirty="0">
                <a:ea typeface="+mn-lt"/>
                <a:cs typeface="+mn-lt"/>
              </a:rPr>
              <a:t>All the regression metrics parameters (r2 score, MAE, MSE and RMSE) were checked for all algorithms.</a:t>
            </a:r>
          </a:p>
          <a:p>
            <a:r>
              <a:rPr lang="en-US" sz="2000" dirty="0">
                <a:ea typeface="+mn-lt"/>
                <a:cs typeface="+mn-lt"/>
              </a:rPr>
              <a:t>Based on the comparison between model r2 score and cross validation scores for multiple models, considered "</a:t>
            </a:r>
            <a:r>
              <a:rPr lang="en-US" sz="2000" dirty="0" err="1">
                <a:ea typeface="+mn-lt"/>
                <a:cs typeface="+mn-lt"/>
              </a:rPr>
              <a:t>ExtraTreesRegressor</a:t>
            </a:r>
            <a:r>
              <a:rPr lang="en-US" sz="2000" dirty="0">
                <a:ea typeface="+mn-lt"/>
                <a:cs typeface="+mn-lt"/>
              </a:rPr>
              <a:t>()" is the best model as the difference in r2 score is least among all the models </a:t>
            </a:r>
          </a:p>
          <a:p>
            <a:r>
              <a:rPr lang="en-US" sz="2000" dirty="0">
                <a:ea typeface="+mn-lt"/>
                <a:cs typeface="+mn-lt"/>
              </a:rPr>
              <a:t>In this project, best model is chosen based on scoring parameter: r2_score which is default scoring parameter</a:t>
            </a:r>
          </a:p>
          <a:p>
            <a:r>
              <a:rPr lang="en-US" sz="2000" dirty="0">
                <a:ea typeface="+mn-lt"/>
                <a:cs typeface="+mn-lt"/>
              </a:rPr>
              <a:t>However, best model can change if scoring parameter is changed to MAE or MSE or RMSE</a:t>
            </a:r>
          </a:p>
          <a:p>
            <a:r>
              <a:rPr lang="en-US" sz="2000" dirty="0">
                <a:ea typeface="+mn-lt"/>
                <a:cs typeface="+mn-lt"/>
              </a:rPr>
              <a:t>Hyper parameter tuning is performed for "</a:t>
            </a:r>
            <a:r>
              <a:rPr lang="en-US" sz="2000" dirty="0" err="1">
                <a:ea typeface="+mn-lt"/>
                <a:cs typeface="+mn-lt"/>
              </a:rPr>
              <a:t>ExtraTreesRegressor</a:t>
            </a:r>
            <a:r>
              <a:rPr lang="en-US" sz="2000" dirty="0">
                <a:ea typeface="+mn-lt"/>
                <a:cs typeface="+mn-lt"/>
              </a:rPr>
              <a:t>()“</a:t>
            </a:r>
          </a:p>
        </p:txBody>
      </p:sp>
      <p:pic>
        <p:nvPicPr>
          <p:cNvPr id="8" name="Picture 7">
            <a:extLst>
              <a:ext uri="{FF2B5EF4-FFF2-40B4-BE49-F238E27FC236}">
                <a16:creationId xmlns:a16="http://schemas.microsoft.com/office/drawing/2014/main" id="{F30A9572-EC8A-285D-4297-E61ABC3A24CB}"/>
              </a:ext>
            </a:extLst>
          </p:cNvPr>
          <p:cNvPicPr>
            <a:picLocks noChangeAspect="1"/>
          </p:cNvPicPr>
          <p:nvPr/>
        </p:nvPicPr>
        <p:blipFill>
          <a:blip r:embed="rId2"/>
          <a:stretch>
            <a:fillRect/>
          </a:stretch>
        </p:blipFill>
        <p:spPr>
          <a:xfrm>
            <a:off x="1190777" y="3626405"/>
            <a:ext cx="4252328" cy="967824"/>
          </a:xfrm>
          <a:prstGeom prst="rect">
            <a:avLst/>
          </a:prstGeom>
          <a:ln>
            <a:solidFill>
              <a:schemeClr val="tx2"/>
            </a:solidFill>
          </a:ln>
        </p:spPr>
      </p:pic>
      <p:sp>
        <p:nvSpPr>
          <p:cNvPr id="12" name="TextBox 11">
            <a:extLst>
              <a:ext uri="{FF2B5EF4-FFF2-40B4-BE49-F238E27FC236}">
                <a16:creationId xmlns:a16="http://schemas.microsoft.com/office/drawing/2014/main" id="{3AF6C1F7-0FDF-38E4-618E-9FDBCDA82169}"/>
              </a:ext>
            </a:extLst>
          </p:cNvPr>
          <p:cNvSpPr txBox="1"/>
          <p:nvPr/>
        </p:nvSpPr>
        <p:spPr>
          <a:xfrm>
            <a:off x="1065271" y="3257073"/>
            <a:ext cx="4706866" cy="369332"/>
          </a:xfrm>
          <a:prstGeom prst="rect">
            <a:avLst/>
          </a:prstGeom>
          <a:noFill/>
        </p:spPr>
        <p:txBody>
          <a:bodyPr wrap="none" rtlCol="0">
            <a:spAutoFit/>
          </a:bodyPr>
          <a:lstStyle/>
          <a:p>
            <a:r>
              <a:rPr lang="en-US" u="sng" dirty="0"/>
              <a:t>ExtraTreeRegressor (Hyper Parameter Tuned) Results:</a:t>
            </a:r>
          </a:p>
        </p:txBody>
      </p:sp>
      <p:sp>
        <p:nvSpPr>
          <p:cNvPr id="16" name="TextBox 15">
            <a:extLst>
              <a:ext uri="{FF2B5EF4-FFF2-40B4-BE49-F238E27FC236}">
                <a16:creationId xmlns:a16="http://schemas.microsoft.com/office/drawing/2014/main" id="{9159A42A-E2CA-F040-330B-7CE4B2EAC41D}"/>
              </a:ext>
            </a:extLst>
          </p:cNvPr>
          <p:cNvSpPr txBox="1"/>
          <p:nvPr/>
        </p:nvSpPr>
        <p:spPr>
          <a:xfrm>
            <a:off x="1073819" y="4726623"/>
            <a:ext cx="10705388" cy="1477328"/>
          </a:xfrm>
          <a:prstGeom prst="rect">
            <a:avLst/>
          </a:prstGeom>
          <a:noFill/>
        </p:spPr>
        <p:txBody>
          <a:bodyPr wrap="square">
            <a:spAutoFit/>
          </a:bodyPr>
          <a:lstStyle/>
          <a:p>
            <a:r>
              <a:rPr lang="en-US" u="sng" dirty="0"/>
              <a:t>Observations for </a:t>
            </a:r>
            <a:r>
              <a:rPr lang="en-US" u="sng" dirty="0" err="1"/>
              <a:t>ExtraTreesRegressor</a:t>
            </a:r>
            <a:r>
              <a:rPr lang="en-US" u="sng" dirty="0"/>
              <a:t>: </a:t>
            </a:r>
          </a:p>
          <a:p>
            <a:pPr marL="285750" indent="-285750">
              <a:buFont typeface="Arial" panose="020B0604020202020204" pitchFamily="34" charset="0"/>
              <a:buChar char="•"/>
            </a:pPr>
            <a:r>
              <a:rPr lang="en-US" dirty="0"/>
              <a:t>Hyper Parameter Tuned model: The difference between Cross Validation Score and model score is   0.01718</a:t>
            </a:r>
          </a:p>
          <a:p>
            <a:pPr marL="285750" indent="-285750">
              <a:buFont typeface="Arial" panose="020B0604020202020204" pitchFamily="34" charset="0"/>
              <a:buChar char="•"/>
            </a:pPr>
            <a:r>
              <a:rPr lang="en-US" dirty="0"/>
              <a:t>Model with default parameters: The difference between Cross Validation Score and model score is 0.000243</a:t>
            </a:r>
          </a:p>
          <a:p>
            <a:pPr marL="285750" indent="-285750">
              <a:buFont typeface="Arial" panose="020B0604020202020204" pitchFamily="34" charset="0"/>
              <a:buChar char="•"/>
            </a:pPr>
            <a:r>
              <a:rPr lang="en-US" dirty="0"/>
              <a:t>As the delta between model score and cross validation score is least in the model with default parameters, considered the model with default parameters as the best model for saving</a:t>
            </a:r>
          </a:p>
        </p:txBody>
      </p:sp>
      <p:sp>
        <p:nvSpPr>
          <p:cNvPr id="17" name="Footer Placeholder 4">
            <a:extLst>
              <a:ext uri="{FF2B5EF4-FFF2-40B4-BE49-F238E27FC236}">
                <a16:creationId xmlns:a16="http://schemas.microsoft.com/office/drawing/2014/main" id="{51C81628-80B1-17EF-529A-EDE4B5C23276}"/>
              </a:ext>
            </a:extLst>
          </p:cNvPr>
          <p:cNvSpPr>
            <a:spLocks noGrp="1"/>
          </p:cNvSpPr>
          <p:nvPr>
            <p:ph type="ftr" sz="quarter" idx="12"/>
          </p:nvPr>
        </p:nvSpPr>
        <p:spPr>
          <a:xfrm rot="16200000">
            <a:off x="-502682" y="1155789"/>
            <a:ext cx="2330825" cy="216469"/>
          </a:xfrm>
        </p:spPr>
        <p:txBody>
          <a:bodyPr/>
          <a:lstStyle/>
          <a:p>
            <a:r>
              <a:rPr lang="en-US" dirty="0"/>
              <a:t>House price prediction</a:t>
            </a:r>
          </a:p>
        </p:txBody>
      </p:sp>
    </p:spTree>
    <p:extLst>
      <p:ext uri="{BB962C8B-B14F-4D97-AF65-F5344CB8AC3E}">
        <p14:creationId xmlns:p14="http://schemas.microsoft.com/office/powerpoint/2010/main" val="2038462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877824" y="841147"/>
            <a:ext cx="10758364" cy="378710"/>
          </a:xfrm>
        </p:spPr>
        <p:txBody>
          <a:bodyPr/>
          <a:lstStyle/>
          <a:p>
            <a:pPr marL="0" indent="0">
              <a:lnSpc>
                <a:spcPts val="2400"/>
              </a:lnSpc>
              <a:buNone/>
            </a:pPr>
            <a:r>
              <a:rPr lang="en-US" sz="2000" spc="0" dirty="0">
                <a:ea typeface="+mn-lt"/>
                <a:cs typeface="+mn-lt"/>
              </a:rPr>
              <a:t>As there are many features, shown </a:t>
            </a:r>
            <a:r>
              <a:rPr lang="en-US" sz="2000" dirty="0">
                <a:ea typeface="+mn-lt"/>
                <a:cs typeface="+mn-lt"/>
              </a:rPr>
              <a:t>some</a:t>
            </a:r>
            <a:r>
              <a:rPr lang="en-US" sz="2000" spc="0" dirty="0">
                <a:ea typeface="+mn-lt"/>
                <a:cs typeface="+mn-lt"/>
              </a:rPr>
              <a:t> visualizations in this presentation.</a:t>
            </a:r>
          </a:p>
        </p:txBody>
      </p:sp>
      <p:pic>
        <p:nvPicPr>
          <p:cNvPr id="7" name="Picture 6">
            <a:extLst>
              <a:ext uri="{FF2B5EF4-FFF2-40B4-BE49-F238E27FC236}">
                <a16:creationId xmlns:a16="http://schemas.microsoft.com/office/drawing/2014/main" id="{A94E5AA7-E9FF-84B5-AC39-0399C79DBE74}"/>
              </a:ext>
            </a:extLst>
          </p:cNvPr>
          <p:cNvPicPr>
            <a:picLocks noChangeAspect="1"/>
          </p:cNvPicPr>
          <p:nvPr/>
        </p:nvPicPr>
        <p:blipFill>
          <a:blip r:embed="rId2"/>
          <a:stretch>
            <a:fillRect/>
          </a:stretch>
        </p:blipFill>
        <p:spPr>
          <a:xfrm>
            <a:off x="1550666" y="1400435"/>
            <a:ext cx="8822301" cy="3272061"/>
          </a:xfrm>
          <a:prstGeom prst="rect">
            <a:avLst/>
          </a:prstGeom>
        </p:spPr>
      </p:pic>
      <p:sp>
        <p:nvSpPr>
          <p:cNvPr id="12" name="TextBox 11">
            <a:extLst>
              <a:ext uri="{FF2B5EF4-FFF2-40B4-BE49-F238E27FC236}">
                <a16:creationId xmlns:a16="http://schemas.microsoft.com/office/drawing/2014/main" id="{58B35C7E-3B69-E535-DBFF-BC3B4430D96B}"/>
              </a:ext>
            </a:extLst>
          </p:cNvPr>
          <p:cNvSpPr txBox="1"/>
          <p:nvPr/>
        </p:nvSpPr>
        <p:spPr>
          <a:xfrm>
            <a:off x="1106782" y="4753178"/>
            <a:ext cx="10300448" cy="1200329"/>
          </a:xfrm>
          <a:prstGeom prst="rect">
            <a:avLst/>
          </a:prstGeom>
          <a:noFill/>
          <a:ln>
            <a:solidFill>
              <a:schemeClr val="tx2"/>
            </a:solidFill>
          </a:ln>
        </p:spPr>
        <p:txBody>
          <a:bodyPr wrap="square">
            <a:spAutoFit/>
          </a:bodyPr>
          <a:lstStyle/>
          <a:p>
            <a:r>
              <a:rPr lang="en-US" dirty="0"/>
              <a:t>Observations:</a:t>
            </a:r>
          </a:p>
          <a:p>
            <a:pPr marL="285750" indent="-285750">
              <a:buFont typeface="Arial" panose="020B0604020202020204" pitchFamily="34" charset="0"/>
              <a:buChar char="•"/>
            </a:pPr>
            <a:r>
              <a:rPr lang="en-US" dirty="0"/>
              <a:t>Sale Price of the property is higher in Residential Low Density zone where as it is lower in Commercial zone</a:t>
            </a:r>
          </a:p>
          <a:p>
            <a:pPr marL="285750" indent="-285750">
              <a:buFont typeface="Arial" panose="020B0604020202020204" pitchFamily="34" charset="0"/>
              <a:buChar char="•"/>
            </a:pPr>
            <a:r>
              <a:rPr lang="en-US" dirty="0"/>
              <a:t>Sale Price of the property is higher with Paved type of road access to property where as it is lower Gravel type of road access to property</a:t>
            </a:r>
          </a:p>
        </p:txBody>
      </p:sp>
      <p:sp>
        <p:nvSpPr>
          <p:cNvPr id="13" name="Footer Placeholder 4">
            <a:extLst>
              <a:ext uri="{FF2B5EF4-FFF2-40B4-BE49-F238E27FC236}">
                <a16:creationId xmlns:a16="http://schemas.microsoft.com/office/drawing/2014/main" id="{9C5727A5-060F-04D1-E0AB-905AFFEFC8F3}"/>
              </a:ext>
            </a:extLst>
          </p:cNvPr>
          <p:cNvSpPr>
            <a:spLocks noGrp="1"/>
          </p:cNvSpPr>
          <p:nvPr>
            <p:ph type="ftr" sz="quarter" idx="12"/>
          </p:nvPr>
        </p:nvSpPr>
        <p:spPr>
          <a:xfrm rot="16200000">
            <a:off x="-502682" y="1173718"/>
            <a:ext cx="2330825" cy="216469"/>
          </a:xfrm>
        </p:spPr>
        <p:txBody>
          <a:bodyPr/>
          <a:lstStyle/>
          <a:p>
            <a:r>
              <a:rPr lang="en-US" dirty="0"/>
              <a:t>House price prediction</a:t>
            </a:r>
          </a:p>
        </p:txBody>
      </p:sp>
    </p:spTree>
    <p:extLst>
      <p:ext uri="{BB962C8B-B14F-4D97-AF65-F5344CB8AC3E}">
        <p14:creationId xmlns:p14="http://schemas.microsoft.com/office/powerpoint/2010/main" val="3929987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24</a:t>
            </a:fld>
            <a:endParaRPr lang="en-US" dirty="0"/>
          </a:p>
        </p:txBody>
      </p:sp>
      <p:sp>
        <p:nvSpPr>
          <p:cNvPr id="12" name="TextBox 11">
            <a:extLst>
              <a:ext uri="{FF2B5EF4-FFF2-40B4-BE49-F238E27FC236}">
                <a16:creationId xmlns:a16="http://schemas.microsoft.com/office/drawing/2014/main" id="{58B35C7E-3B69-E535-DBFF-BC3B4430D96B}"/>
              </a:ext>
            </a:extLst>
          </p:cNvPr>
          <p:cNvSpPr txBox="1"/>
          <p:nvPr/>
        </p:nvSpPr>
        <p:spPr>
          <a:xfrm>
            <a:off x="1106782" y="4753178"/>
            <a:ext cx="10300448" cy="1200329"/>
          </a:xfrm>
          <a:prstGeom prst="rect">
            <a:avLst/>
          </a:prstGeom>
          <a:noFill/>
          <a:ln>
            <a:solidFill>
              <a:schemeClr val="tx2"/>
            </a:solidFill>
          </a:ln>
        </p:spPr>
        <p:txBody>
          <a:bodyPr wrap="square">
            <a:spAutoFit/>
          </a:bodyPr>
          <a:lstStyle/>
          <a:p>
            <a:r>
              <a:rPr lang="en-US" dirty="0"/>
              <a:t>Observations:</a:t>
            </a:r>
          </a:p>
          <a:p>
            <a:pPr marL="285750" indent="-285750">
              <a:buFont typeface="Arial" panose="020B0604020202020204" pitchFamily="34" charset="0"/>
              <a:buChar char="•"/>
            </a:pPr>
            <a:r>
              <a:rPr lang="en-US" dirty="0"/>
              <a:t>Sale Price of the property is higher with Single-family Detached type of dwelling where as it is lower with Duplex</a:t>
            </a:r>
          </a:p>
          <a:p>
            <a:pPr marL="285750" indent="-285750">
              <a:buFont typeface="Arial" panose="020B0604020202020204" pitchFamily="34" charset="0"/>
              <a:buChar char="•"/>
            </a:pPr>
            <a:r>
              <a:rPr lang="en-US" dirty="0"/>
              <a:t>Sale Price of the property is higher with Two story style of dwelling where as it is lower with One and one-half story: 2nd level unfinished type of dwelling</a:t>
            </a:r>
          </a:p>
        </p:txBody>
      </p:sp>
      <p:pic>
        <p:nvPicPr>
          <p:cNvPr id="8" name="Picture 7">
            <a:extLst>
              <a:ext uri="{FF2B5EF4-FFF2-40B4-BE49-F238E27FC236}">
                <a16:creationId xmlns:a16="http://schemas.microsoft.com/office/drawing/2014/main" id="{361A06C2-E44B-44B0-6C3A-8592C6CAC2C2}"/>
              </a:ext>
            </a:extLst>
          </p:cNvPr>
          <p:cNvPicPr>
            <a:picLocks noChangeAspect="1"/>
          </p:cNvPicPr>
          <p:nvPr/>
        </p:nvPicPr>
        <p:blipFill>
          <a:blip r:embed="rId2"/>
          <a:stretch>
            <a:fillRect/>
          </a:stretch>
        </p:blipFill>
        <p:spPr>
          <a:xfrm>
            <a:off x="990598" y="904493"/>
            <a:ext cx="9581169" cy="3578088"/>
          </a:xfrm>
          <a:prstGeom prst="rect">
            <a:avLst/>
          </a:prstGeom>
        </p:spPr>
      </p:pic>
      <p:sp>
        <p:nvSpPr>
          <p:cNvPr id="10" name="Footer Placeholder 4">
            <a:extLst>
              <a:ext uri="{FF2B5EF4-FFF2-40B4-BE49-F238E27FC236}">
                <a16:creationId xmlns:a16="http://schemas.microsoft.com/office/drawing/2014/main" id="{32EF6C5A-B860-38B8-AA4C-DCF8C45C9C4B}"/>
              </a:ext>
            </a:extLst>
          </p:cNvPr>
          <p:cNvSpPr>
            <a:spLocks noGrp="1"/>
          </p:cNvSpPr>
          <p:nvPr>
            <p:ph type="ftr" sz="quarter" idx="12"/>
          </p:nvPr>
        </p:nvSpPr>
        <p:spPr>
          <a:xfrm rot="16200000">
            <a:off x="-502682" y="1155789"/>
            <a:ext cx="2330825" cy="216469"/>
          </a:xfrm>
        </p:spPr>
        <p:txBody>
          <a:bodyPr/>
          <a:lstStyle/>
          <a:p>
            <a:r>
              <a:rPr lang="en-US" dirty="0"/>
              <a:t>House price prediction</a:t>
            </a:r>
          </a:p>
        </p:txBody>
      </p:sp>
    </p:spTree>
    <p:extLst>
      <p:ext uri="{BB962C8B-B14F-4D97-AF65-F5344CB8AC3E}">
        <p14:creationId xmlns:p14="http://schemas.microsoft.com/office/powerpoint/2010/main" val="1676738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25</a:t>
            </a:fld>
            <a:endParaRPr lang="en-US" dirty="0"/>
          </a:p>
        </p:txBody>
      </p:sp>
      <p:sp>
        <p:nvSpPr>
          <p:cNvPr id="12" name="TextBox 11">
            <a:extLst>
              <a:ext uri="{FF2B5EF4-FFF2-40B4-BE49-F238E27FC236}">
                <a16:creationId xmlns:a16="http://schemas.microsoft.com/office/drawing/2014/main" id="{58B35C7E-3B69-E535-DBFF-BC3B4430D96B}"/>
              </a:ext>
            </a:extLst>
          </p:cNvPr>
          <p:cNvSpPr txBox="1"/>
          <p:nvPr/>
        </p:nvSpPr>
        <p:spPr>
          <a:xfrm>
            <a:off x="1106782" y="4753178"/>
            <a:ext cx="10300448" cy="923330"/>
          </a:xfrm>
          <a:prstGeom prst="rect">
            <a:avLst/>
          </a:prstGeom>
          <a:noFill/>
          <a:ln>
            <a:solidFill>
              <a:schemeClr val="tx2"/>
            </a:solidFill>
          </a:ln>
        </p:spPr>
        <p:txBody>
          <a:bodyPr wrap="square">
            <a:spAutoFit/>
          </a:bodyPr>
          <a:lstStyle/>
          <a:p>
            <a:r>
              <a:rPr lang="en-US" dirty="0"/>
              <a:t>Observations:</a:t>
            </a:r>
          </a:p>
          <a:p>
            <a:pPr marL="285750" indent="-285750">
              <a:buFont typeface="Arial" panose="020B0604020202020204" pitchFamily="34" charset="0"/>
              <a:buChar char="•"/>
            </a:pPr>
            <a:r>
              <a:rPr lang="en-US" dirty="0"/>
              <a:t>Sale Price of the property increases with increase in Total square feet of basement area</a:t>
            </a:r>
          </a:p>
          <a:p>
            <a:pPr marL="285750" indent="-285750">
              <a:buFont typeface="Arial" panose="020B0604020202020204" pitchFamily="34" charset="0"/>
              <a:buChar char="•"/>
            </a:pPr>
            <a:r>
              <a:rPr lang="en-US" dirty="0"/>
              <a:t>Sale Price of the property increases with increase in First Floor square feet</a:t>
            </a:r>
          </a:p>
        </p:txBody>
      </p:sp>
      <p:pic>
        <p:nvPicPr>
          <p:cNvPr id="5" name="Picture 4">
            <a:extLst>
              <a:ext uri="{FF2B5EF4-FFF2-40B4-BE49-F238E27FC236}">
                <a16:creationId xmlns:a16="http://schemas.microsoft.com/office/drawing/2014/main" id="{59DD44A7-25AD-989E-E8E4-233A31106728}"/>
              </a:ext>
            </a:extLst>
          </p:cNvPr>
          <p:cNvPicPr>
            <a:picLocks noChangeAspect="1"/>
          </p:cNvPicPr>
          <p:nvPr/>
        </p:nvPicPr>
        <p:blipFill>
          <a:blip r:embed="rId2"/>
          <a:stretch>
            <a:fillRect/>
          </a:stretch>
        </p:blipFill>
        <p:spPr>
          <a:xfrm>
            <a:off x="1106782" y="904493"/>
            <a:ext cx="9007428" cy="3330975"/>
          </a:xfrm>
          <a:prstGeom prst="rect">
            <a:avLst/>
          </a:prstGeom>
        </p:spPr>
      </p:pic>
      <p:sp>
        <p:nvSpPr>
          <p:cNvPr id="6" name="Footer Placeholder 4">
            <a:extLst>
              <a:ext uri="{FF2B5EF4-FFF2-40B4-BE49-F238E27FC236}">
                <a16:creationId xmlns:a16="http://schemas.microsoft.com/office/drawing/2014/main" id="{316A10D8-EC61-59A2-B6A0-9704A1A13F31}"/>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988819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26</a:t>
            </a:fld>
            <a:endParaRPr lang="en-US" dirty="0"/>
          </a:p>
        </p:txBody>
      </p:sp>
      <p:sp>
        <p:nvSpPr>
          <p:cNvPr id="12" name="TextBox 11">
            <a:extLst>
              <a:ext uri="{FF2B5EF4-FFF2-40B4-BE49-F238E27FC236}">
                <a16:creationId xmlns:a16="http://schemas.microsoft.com/office/drawing/2014/main" id="{58B35C7E-3B69-E535-DBFF-BC3B4430D96B}"/>
              </a:ext>
            </a:extLst>
          </p:cNvPr>
          <p:cNvSpPr txBox="1"/>
          <p:nvPr/>
        </p:nvSpPr>
        <p:spPr>
          <a:xfrm>
            <a:off x="1106782" y="4753178"/>
            <a:ext cx="10300448" cy="923330"/>
          </a:xfrm>
          <a:prstGeom prst="rect">
            <a:avLst/>
          </a:prstGeom>
          <a:noFill/>
          <a:ln>
            <a:solidFill>
              <a:schemeClr val="tx2"/>
            </a:solidFill>
          </a:ln>
        </p:spPr>
        <p:txBody>
          <a:bodyPr wrap="square">
            <a:spAutoFit/>
          </a:bodyPr>
          <a:lstStyle/>
          <a:p>
            <a:r>
              <a:rPr lang="en-US" dirty="0"/>
              <a:t>Observations:</a:t>
            </a:r>
          </a:p>
          <a:p>
            <a:pPr marL="285750" indent="-285750">
              <a:buFont typeface="Arial" panose="020B0604020202020204" pitchFamily="34" charset="0"/>
              <a:buChar char="•"/>
            </a:pPr>
            <a:r>
              <a:rPr lang="en-US" dirty="0"/>
              <a:t>Sale Price of the property increases with Size of garage</a:t>
            </a:r>
          </a:p>
          <a:p>
            <a:pPr marL="285750" indent="-285750">
              <a:buFont typeface="Arial" panose="020B0604020202020204" pitchFamily="34" charset="0"/>
              <a:buChar char="•"/>
            </a:pPr>
            <a:r>
              <a:rPr lang="en-US" dirty="0"/>
              <a:t>Sale Price of the property increases with increase in Wood deck area</a:t>
            </a:r>
          </a:p>
        </p:txBody>
      </p:sp>
      <p:pic>
        <p:nvPicPr>
          <p:cNvPr id="6" name="Picture 5">
            <a:extLst>
              <a:ext uri="{FF2B5EF4-FFF2-40B4-BE49-F238E27FC236}">
                <a16:creationId xmlns:a16="http://schemas.microsoft.com/office/drawing/2014/main" id="{36F4E442-3E73-CCAB-A4D7-4692409EBC35}"/>
              </a:ext>
            </a:extLst>
          </p:cNvPr>
          <p:cNvPicPr>
            <a:picLocks noChangeAspect="1"/>
          </p:cNvPicPr>
          <p:nvPr/>
        </p:nvPicPr>
        <p:blipFill>
          <a:blip r:embed="rId2"/>
          <a:stretch>
            <a:fillRect/>
          </a:stretch>
        </p:blipFill>
        <p:spPr>
          <a:xfrm>
            <a:off x="1316241" y="936949"/>
            <a:ext cx="9396582" cy="3490159"/>
          </a:xfrm>
          <a:prstGeom prst="rect">
            <a:avLst/>
          </a:prstGeom>
        </p:spPr>
      </p:pic>
      <p:sp>
        <p:nvSpPr>
          <p:cNvPr id="7" name="Footer Placeholder 4">
            <a:extLst>
              <a:ext uri="{FF2B5EF4-FFF2-40B4-BE49-F238E27FC236}">
                <a16:creationId xmlns:a16="http://schemas.microsoft.com/office/drawing/2014/main" id="{8A695DAC-53E2-5F90-0769-02B1FAD8B39C}"/>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630272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27</a:t>
            </a:fld>
            <a:endParaRPr lang="en-US" dirty="0"/>
          </a:p>
        </p:txBody>
      </p:sp>
      <p:sp>
        <p:nvSpPr>
          <p:cNvPr id="12" name="TextBox 11">
            <a:extLst>
              <a:ext uri="{FF2B5EF4-FFF2-40B4-BE49-F238E27FC236}">
                <a16:creationId xmlns:a16="http://schemas.microsoft.com/office/drawing/2014/main" id="{58B35C7E-3B69-E535-DBFF-BC3B4430D96B}"/>
              </a:ext>
            </a:extLst>
          </p:cNvPr>
          <p:cNvSpPr txBox="1"/>
          <p:nvPr/>
        </p:nvSpPr>
        <p:spPr>
          <a:xfrm>
            <a:off x="1106782" y="4753178"/>
            <a:ext cx="10300448" cy="1200329"/>
          </a:xfrm>
          <a:prstGeom prst="rect">
            <a:avLst/>
          </a:prstGeom>
          <a:noFill/>
          <a:ln>
            <a:solidFill>
              <a:schemeClr val="tx2"/>
            </a:solidFill>
          </a:ln>
        </p:spPr>
        <p:txBody>
          <a:bodyPr wrap="square">
            <a:spAutoFit/>
          </a:bodyPr>
          <a:lstStyle/>
          <a:p>
            <a:r>
              <a:rPr lang="en-US" dirty="0"/>
              <a:t>Observations:</a:t>
            </a:r>
          </a:p>
          <a:p>
            <a:pPr marL="285750" indent="-285750">
              <a:buFont typeface="Arial" panose="020B0604020202020204" pitchFamily="34" charset="0"/>
              <a:buChar char="•"/>
            </a:pPr>
            <a:r>
              <a:rPr lang="en-US" dirty="0"/>
              <a:t>Most of properties for sale have overall condition rating of either 5 or 6.</a:t>
            </a:r>
          </a:p>
          <a:p>
            <a:pPr marL="285750" indent="-285750">
              <a:buFont typeface="Arial" panose="020B0604020202020204" pitchFamily="34" charset="0"/>
              <a:buChar char="•"/>
            </a:pPr>
            <a:r>
              <a:rPr lang="en-US" dirty="0"/>
              <a:t>Sale price inside RL Zone is much higher than other remaining zones.</a:t>
            </a:r>
          </a:p>
          <a:p>
            <a:pPr marL="285750" indent="-285750">
              <a:buFont typeface="Arial" panose="020B0604020202020204" pitchFamily="34" charset="0"/>
              <a:buChar char="•"/>
            </a:pPr>
            <a:r>
              <a:rPr lang="en-US" dirty="0"/>
              <a:t>Cheapest properties are available in Commercial zone.</a:t>
            </a:r>
          </a:p>
        </p:txBody>
      </p:sp>
      <p:pic>
        <p:nvPicPr>
          <p:cNvPr id="5" name="Picture 4">
            <a:extLst>
              <a:ext uri="{FF2B5EF4-FFF2-40B4-BE49-F238E27FC236}">
                <a16:creationId xmlns:a16="http://schemas.microsoft.com/office/drawing/2014/main" id="{48352A0C-73DC-FE81-5ED7-DD639C2744A7}"/>
              </a:ext>
            </a:extLst>
          </p:cNvPr>
          <p:cNvPicPr>
            <a:picLocks noChangeAspect="1"/>
          </p:cNvPicPr>
          <p:nvPr/>
        </p:nvPicPr>
        <p:blipFill>
          <a:blip r:embed="rId2"/>
          <a:stretch>
            <a:fillRect/>
          </a:stretch>
        </p:blipFill>
        <p:spPr>
          <a:xfrm>
            <a:off x="1419564" y="922992"/>
            <a:ext cx="8540226" cy="3543688"/>
          </a:xfrm>
          <a:prstGeom prst="rect">
            <a:avLst/>
          </a:prstGeom>
        </p:spPr>
      </p:pic>
      <p:sp>
        <p:nvSpPr>
          <p:cNvPr id="7" name="Footer Placeholder 4">
            <a:extLst>
              <a:ext uri="{FF2B5EF4-FFF2-40B4-BE49-F238E27FC236}">
                <a16:creationId xmlns:a16="http://schemas.microsoft.com/office/drawing/2014/main" id="{7451BE91-D6BF-44E3-2345-2DC6004D5909}"/>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50189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537883"/>
          </a:xfrm>
        </p:spPr>
        <p:txBody>
          <a:bodyPr/>
          <a:lstStyle/>
          <a:p>
            <a:r>
              <a:rPr lang="en-US" sz="3600" dirty="0"/>
              <a:t>VISUALIZATIONS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28</a:t>
            </a:fld>
            <a:endParaRPr lang="en-US" dirty="0"/>
          </a:p>
        </p:txBody>
      </p:sp>
      <p:sp>
        <p:nvSpPr>
          <p:cNvPr id="12" name="TextBox 11">
            <a:extLst>
              <a:ext uri="{FF2B5EF4-FFF2-40B4-BE49-F238E27FC236}">
                <a16:creationId xmlns:a16="http://schemas.microsoft.com/office/drawing/2014/main" id="{58B35C7E-3B69-E535-DBFF-BC3B4430D96B}"/>
              </a:ext>
            </a:extLst>
          </p:cNvPr>
          <p:cNvSpPr txBox="1"/>
          <p:nvPr/>
        </p:nvSpPr>
        <p:spPr>
          <a:xfrm>
            <a:off x="1106782" y="4753178"/>
            <a:ext cx="10300448" cy="646331"/>
          </a:xfrm>
          <a:prstGeom prst="rect">
            <a:avLst/>
          </a:prstGeom>
          <a:noFill/>
          <a:ln>
            <a:solidFill>
              <a:schemeClr val="tx2"/>
            </a:solidFill>
          </a:ln>
        </p:spPr>
        <p:txBody>
          <a:bodyPr wrap="square">
            <a:spAutoFit/>
          </a:bodyPr>
          <a:lstStyle/>
          <a:p>
            <a:r>
              <a:rPr lang="en-US" dirty="0"/>
              <a:t>Observations:</a:t>
            </a:r>
          </a:p>
          <a:p>
            <a:r>
              <a:rPr lang="en-US" dirty="0"/>
              <a:t>Total floor area increases the sale price also get increases corresponding the overall quality of House</a:t>
            </a:r>
          </a:p>
        </p:txBody>
      </p:sp>
      <p:pic>
        <p:nvPicPr>
          <p:cNvPr id="6" name="Picture 5">
            <a:extLst>
              <a:ext uri="{FF2B5EF4-FFF2-40B4-BE49-F238E27FC236}">
                <a16:creationId xmlns:a16="http://schemas.microsoft.com/office/drawing/2014/main" id="{325F59CF-2774-C4F5-9B22-3923E44668A7}"/>
              </a:ext>
            </a:extLst>
          </p:cNvPr>
          <p:cNvPicPr>
            <a:picLocks noChangeAspect="1"/>
          </p:cNvPicPr>
          <p:nvPr/>
        </p:nvPicPr>
        <p:blipFill>
          <a:blip r:embed="rId2"/>
          <a:stretch>
            <a:fillRect/>
          </a:stretch>
        </p:blipFill>
        <p:spPr>
          <a:xfrm>
            <a:off x="1291675" y="770965"/>
            <a:ext cx="9223924" cy="3705740"/>
          </a:xfrm>
          <a:prstGeom prst="rect">
            <a:avLst/>
          </a:prstGeom>
        </p:spPr>
      </p:pic>
      <p:sp>
        <p:nvSpPr>
          <p:cNvPr id="7" name="Footer Placeholder 4">
            <a:extLst>
              <a:ext uri="{FF2B5EF4-FFF2-40B4-BE49-F238E27FC236}">
                <a16:creationId xmlns:a16="http://schemas.microsoft.com/office/drawing/2014/main" id="{85259FB6-355B-643C-C917-4DAB30A825F8}"/>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76492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b="0" i="0" u="none" strike="noStrike" baseline="0" dirty="0">
                <a:solidFill>
                  <a:srgbClr val="000000"/>
                </a:solidFill>
              </a:rPr>
              <a:t>Interpretation of the Results</a:t>
            </a:r>
            <a:endParaRPr lang="en-US" sz="14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0245" y="1315618"/>
            <a:ext cx="10758364" cy="4556263"/>
          </a:xfrm>
        </p:spPr>
        <p:txBody>
          <a:bodyPr/>
          <a:lstStyle/>
          <a:p>
            <a:pPr>
              <a:lnSpc>
                <a:spcPts val="2400"/>
              </a:lnSpc>
            </a:pPr>
            <a:r>
              <a:rPr lang="en-US" sz="2000" dirty="0">
                <a:ea typeface="+mn-lt"/>
                <a:cs typeface="+mn-lt"/>
              </a:rPr>
              <a:t>Multiple ML models were developed using different regression algorithms</a:t>
            </a:r>
          </a:p>
          <a:p>
            <a:pPr>
              <a:lnSpc>
                <a:spcPts val="2400"/>
              </a:lnSpc>
            </a:pPr>
            <a:r>
              <a:rPr lang="en-US" sz="2000" dirty="0">
                <a:ea typeface="+mn-lt"/>
                <a:cs typeface="+mn-lt"/>
              </a:rPr>
              <a:t>Used r2 score as scoring parameter. Best model was chosen based on the least difference between model r2 score and cross validation score.</a:t>
            </a:r>
          </a:p>
          <a:p>
            <a:pPr>
              <a:lnSpc>
                <a:spcPts val="2400"/>
              </a:lnSpc>
            </a:pPr>
            <a:r>
              <a:rPr lang="en-US" sz="2000" dirty="0" err="1">
                <a:ea typeface="+mn-lt"/>
                <a:cs typeface="+mn-lt"/>
              </a:rPr>
              <a:t>ExtraTreesRegressor</a:t>
            </a:r>
            <a:r>
              <a:rPr lang="en-US" sz="2000" dirty="0">
                <a:ea typeface="+mn-lt"/>
                <a:cs typeface="+mn-lt"/>
              </a:rPr>
              <a:t> was considered as the best model which provided 85% model score as well as cross-validation score.</a:t>
            </a:r>
          </a:p>
          <a:p>
            <a:pPr>
              <a:lnSpc>
                <a:spcPts val="2400"/>
              </a:lnSpc>
            </a:pPr>
            <a:r>
              <a:rPr lang="en-US" sz="2000" dirty="0">
                <a:ea typeface="+mn-lt"/>
                <a:cs typeface="+mn-lt"/>
              </a:rPr>
              <a:t>Used the best model to predict the house prices using test dataset (test.csv)</a:t>
            </a:r>
          </a:p>
        </p:txBody>
      </p:sp>
      <p:sp>
        <p:nvSpPr>
          <p:cNvPr id="3" name="Footer Placeholder 4">
            <a:extLst>
              <a:ext uri="{FF2B5EF4-FFF2-40B4-BE49-F238E27FC236}">
                <a16:creationId xmlns:a16="http://schemas.microsoft.com/office/drawing/2014/main" id="{5AC185B0-C1A6-DCF6-9EBD-BD80A9694615}"/>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21224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2 - Analytical Problem Framing</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400735" y="2438401"/>
            <a:ext cx="9390529" cy="2321858"/>
          </a:xfrm>
        </p:spPr>
        <p:txBody>
          <a:bodyPr/>
          <a:lstStyle/>
          <a:p>
            <a:r>
              <a:rPr lang="en-US" dirty="0"/>
              <a:t>Mathematical/ Analytical Modeling of the Problem</a:t>
            </a:r>
          </a:p>
          <a:p>
            <a:r>
              <a:rPr lang="en-US" dirty="0"/>
              <a:t>Data Sources and their formats</a:t>
            </a:r>
          </a:p>
          <a:p>
            <a:r>
              <a:rPr lang="en-US" dirty="0"/>
              <a:t>Data Preprocessing Done</a:t>
            </a:r>
          </a:p>
          <a:p>
            <a:r>
              <a:rPr lang="en-US" dirty="0"/>
              <a:t>Data Inputs- Logic- Output Relationships</a:t>
            </a:r>
          </a:p>
          <a:p>
            <a:r>
              <a:rPr lang="en-US" dirty="0"/>
              <a:t>State the set of assumptions (if any) related to the problem under consideration</a:t>
            </a:r>
          </a:p>
          <a:p>
            <a:r>
              <a:rPr lang="en-US" dirty="0"/>
              <a:t>Hardware &amp; Software Requirements with Tool Used</a:t>
            </a:r>
          </a:p>
        </p:txBody>
      </p:sp>
      <p:sp>
        <p:nvSpPr>
          <p:cNvPr id="6" name="Footer Placeholder 4">
            <a:extLst>
              <a:ext uri="{FF2B5EF4-FFF2-40B4-BE49-F238E27FC236}">
                <a16:creationId xmlns:a16="http://schemas.microsoft.com/office/drawing/2014/main" id="{19721162-DDF8-E36B-AA51-23E435D2D0AC}"/>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98516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4</a:t>
            </a:r>
            <a:br>
              <a:rPr lang="en-US" dirty="0"/>
            </a:br>
            <a:r>
              <a:rPr lang="en-US" dirty="0"/>
              <a:t>conclusions</a:t>
            </a:r>
          </a:p>
        </p:txBody>
      </p:sp>
    </p:spTree>
    <p:extLst>
      <p:ext uri="{BB962C8B-B14F-4D97-AF65-F5344CB8AC3E}">
        <p14:creationId xmlns:p14="http://schemas.microsoft.com/office/powerpoint/2010/main" val="2811217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Key Findings and Conclusions of the Study</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31</a:t>
            </a:fld>
            <a:endParaRPr lang="en-US" dirty="0"/>
          </a:p>
        </p:txBody>
      </p:sp>
      <p:pic>
        <p:nvPicPr>
          <p:cNvPr id="7" name="Picture 6">
            <a:extLst>
              <a:ext uri="{FF2B5EF4-FFF2-40B4-BE49-F238E27FC236}">
                <a16:creationId xmlns:a16="http://schemas.microsoft.com/office/drawing/2014/main" id="{E95169BF-7065-52F6-333F-2B83718C9915}"/>
              </a:ext>
            </a:extLst>
          </p:cNvPr>
          <p:cNvPicPr>
            <a:picLocks noChangeAspect="1"/>
          </p:cNvPicPr>
          <p:nvPr/>
        </p:nvPicPr>
        <p:blipFill rotWithShape="1">
          <a:blip r:embed="rId2"/>
          <a:srcRect b="9374"/>
          <a:stretch/>
        </p:blipFill>
        <p:spPr>
          <a:xfrm>
            <a:off x="1382356" y="1514707"/>
            <a:ext cx="9427287" cy="3469669"/>
          </a:xfrm>
          <a:prstGeom prst="rect">
            <a:avLst/>
          </a:prstGeom>
          <a:ln>
            <a:solidFill>
              <a:schemeClr val="tx2"/>
            </a:solidFill>
          </a:ln>
        </p:spPr>
      </p:pic>
      <p:sp>
        <p:nvSpPr>
          <p:cNvPr id="8" name="Rectangle 7">
            <a:extLst>
              <a:ext uri="{FF2B5EF4-FFF2-40B4-BE49-F238E27FC236}">
                <a16:creationId xmlns:a16="http://schemas.microsoft.com/office/drawing/2014/main" id="{19C3B6EA-1862-D349-7E74-14B1CD8154CE}"/>
              </a:ext>
            </a:extLst>
          </p:cNvPr>
          <p:cNvSpPr/>
          <p:nvPr/>
        </p:nvSpPr>
        <p:spPr>
          <a:xfrm>
            <a:off x="1382356" y="1828801"/>
            <a:ext cx="9427287" cy="23308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1C44F2A-B7B9-81F9-8C9E-46B2FF1336C6}"/>
              </a:ext>
            </a:extLst>
          </p:cNvPr>
          <p:cNvSpPr txBox="1"/>
          <p:nvPr/>
        </p:nvSpPr>
        <p:spPr>
          <a:xfrm>
            <a:off x="1488141" y="5289505"/>
            <a:ext cx="10067243" cy="369332"/>
          </a:xfrm>
          <a:prstGeom prst="rect">
            <a:avLst/>
          </a:prstGeom>
          <a:noFill/>
        </p:spPr>
        <p:txBody>
          <a:bodyPr wrap="none" rtlCol="0">
            <a:spAutoFit/>
          </a:bodyPr>
          <a:lstStyle/>
          <a:p>
            <a:r>
              <a:rPr lang="en-US" dirty="0" err="1"/>
              <a:t>ExtraTreesRegressor</a:t>
            </a:r>
            <a:r>
              <a:rPr lang="en-US" dirty="0"/>
              <a:t> is the best model from this study based on r2 score metrics which helps to predict house prices</a:t>
            </a:r>
          </a:p>
        </p:txBody>
      </p:sp>
      <p:sp>
        <p:nvSpPr>
          <p:cNvPr id="11" name="Footer Placeholder 4">
            <a:extLst>
              <a:ext uri="{FF2B5EF4-FFF2-40B4-BE49-F238E27FC236}">
                <a16:creationId xmlns:a16="http://schemas.microsoft.com/office/drawing/2014/main" id="{E07CB2F6-E43F-7D0A-D7A3-9EEC9E4FDE83}"/>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39562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Learning Outcomes of the Study in respect of Data Science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32</a:t>
            </a:fld>
            <a:endParaRPr lang="en-US" dirty="0"/>
          </a:p>
        </p:txBody>
      </p:sp>
      <p:sp>
        <p:nvSpPr>
          <p:cNvPr id="6" name="Content Placeholder 3">
            <a:extLst>
              <a:ext uri="{FF2B5EF4-FFF2-40B4-BE49-F238E27FC236}">
                <a16:creationId xmlns:a16="http://schemas.microsoft.com/office/drawing/2014/main" id="{DDDF9EE1-3BE4-962D-BAA7-BDB7E7A40027}"/>
              </a:ext>
            </a:extLst>
          </p:cNvPr>
          <p:cNvSpPr txBox="1">
            <a:spLocks/>
          </p:cNvSpPr>
          <p:nvPr/>
        </p:nvSpPr>
        <p:spPr>
          <a:xfrm>
            <a:off x="990598" y="1272987"/>
            <a:ext cx="11031073" cy="3052984"/>
          </a:xfrm>
          <a:prstGeom prst="rect">
            <a:avLst/>
          </a:prstGeom>
        </p:spPr>
        <p:txBody>
          <a:bodyPr numCol="1">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400"/>
              </a:lnSpc>
            </a:pPr>
            <a:r>
              <a:rPr lang="en-US" sz="2400" dirty="0">
                <a:ea typeface="+mn-lt"/>
                <a:cs typeface="+mn-lt"/>
              </a:rPr>
              <a:t>Price Prediction modeling – </a:t>
            </a:r>
            <a:r>
              <a:rPr lang="en-US" dirty="0"/>
              <a:t>This study helps one to understand the business of real estate. How the price is changing across the Properties. </a:t>
            </a:r>
          </a:p>
          <a:p>
            <a:pPr>
              <a:lnSpc>
                <a:spcPts val="2400"/>
              </a:lnSpc>
            </a:pPr>
            <a:r>
              <a:rPr lang="en-US" sz="2400" dirty="0">
                <a:ea typeface="+mn-lt"/>
                <a:cs typeface="+mn-lt"/>
              </a:rPr>
              <a:t>Prediction of Sale Price – This helps to predict the future revenues based on inputs from the past and different types of factors related to real estate &amp; property related aspects. This is best done using predictive data analytics to calculate the future price values of houses. This helps in segregating houses, identifying the ones with high future value, and investing more resources on them. </a:t>
            </a:r>
          </a:p>
          <a:p>
            <a:pPr>
              <a:lnSpc>
                <a:spcPts val="2400"/>
              </a:lnSpc>
            </a:pPr>
            <a:r>
              <a:rPr lang="en-US" sz="2400" dirty="0">
                <a:ea typeface="+mn-lt"/>
                <a:cs typeface="+mn-lt"/>
              </a:rPr>
              <a:t>Deployment of ML models – The Machine learning models can also predict the houses depending upon the needs of the buyers and recommend them, so customers can make final decisions as per the needs. </a:t>
            </a:r>
          </a:p>
          <a:p>
            <a:pPr>
              <a:lnSpc>
                <a:spcPts val="2400"/>
              </a:lnSpc>
            </a:pPr>
            <a:endParaRPr lang="en-US" sz="2400" dirty="0">
              <a:ea typeface="+mn-lt"/>
              <a:cs typeface="+mn-lt"/>
            </a:endParaRPr>
          </a:p>
          <a:p>
            <a:pPr>
              <a:lnSpc>
                <a:spcPts val="2400"/>
              </a:lnSpc>
            </a:pPr>
            <a:endParaRPr lang="en-US" spc="0" dirty="0">
              <a:ea typeface="+mn-lt"/>
              <a:cs typeface="+mn-lt"/>
            </a:endParaRPr>
          </a:p>
          <a:p>
            <a:pPr>
              <a:lnSpc>
                <a:spcPts val="2400"/>
              </a:lnSpc>
            </a:pPr>
            <a:endParaRPr lang="en-US" sz="2400" spc="0" dirty="0">
              <a:ea typeface="+mn-lt"/>
              <a:cs typeface="+mn-lt"/>
            </a:endParaRPr>
          </a:p>
          <a:p>
            <a:pPr marL="0" indent="0">
              <a:buNone/>
            </a:pPr>
            <a:endParaRPr lang="en-US" dirty="0"/>
          </a:p>
        </p:txBody>
      </p:sp>
      <p:sp>
        <p:nvSpPr>
          <p:cNvPr id="10" name="Footer Placeholder 4">
            <a:extLst>
              <a:ext uri="{FF2B5EF4-FFF2-40B4-BE49-F238E27FC236}">
                <a16:creationId xmlns:a16="http://schemas.microsoft.com/office/drawing/2014/main" id="{AFBEA604-AF2E-C237-7133-C45435274BDB}"/>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601207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Limitations of this work and Scope for Future Work</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33</a:t>
            </a:fld>
            <a:endParaRPr lang="en-US" dirty="0"/>
          </a:p>
        </p:txBody>
      </p:sp>
      <p:sp>
        <p:nvSpPr>
          <p:cNvPr id="6" name="Content Placeholder 3">
            <a:extLst>
              <a:ext uri="{FF2B5EF4-FFF2-40B4-BE49-F238E27FC236}">
                <a16:creationId xmlns:a16="http://schemas.microsoft.com/office/drawing/2014/main" id="{DDDF9EE1-3BE4-962D-BAA7-BDB7E7A40027}"/>
              </a:ext>
            </a:extLst>
          </p:cNvPr>
          <p:cNvSpPr txBox="1">
            <a:spLocks/>
          </p:cNvSpPr>
          <p:nvPr/>
        </p:nvSpPr>
        <p:spPr>
          <a:xfrm>
            <a:off x="990597" y="1608664"/>
            <a:ext cx="11031073" cy="2443383"/>
          </a:xfrm>
          <a:prstGeom prst="rect">
            <a:avLst/>
          </a:prstGeom>
        </p:spPr>
        <p:txBody>
          <a:bodyPr numCol="1">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dataset has 1168 rows which small. Company can get more correct insights if more data is available.</a:t>
            </a:r>
          </a:p>
          <a:p>
            <a:r>
              <a:rPr lang="en-US" dirty="0"/>
              <a:t>There are some categories which are provided in the data description for all features are not available in train dataset hence if there is any new category other than trained model for any feature, then this model would not be able to identify that and will not work as expected</a:t>
            </a:r>
          </a:p>
          <a:p>
            <a:r>
              <a:rPr lang="en-US" dirty="0"/>
              <a:t>There are multiple columns with more than 50% of missing values. Imputation of them can decrease effectiveness and dropping them leads to significant loss of data. </a:t>
            </a:r>
          </a:p>
          <a:p>
            <a:r>
              <a:rPr lang="en-US" dirty="0"/>
              <a:t>There are multiple non-value added features in the dataset with target variable. If not treated them properly can lead to ineffective model building</a:t>
            </a:r>
          </a:p>
          <a:p>
            <a:endParaRPr lang="en-US" dirty="0"/>
          </a:p>
        </p:txBody>
      </p:sp>
      <p:sp>
        <p:nvSpPr>
          <p:cNvPr id="3" name="Footer Placeholder 4">
            <a:extLst>
              <a:ext uri="{FF2B5EF4-FFF2-40B4-BE49-F238E27FC236}">
                <a16:creationId xmlns:a16="http://schemas.microsoft.com/office/drawing/2014/main" id="{86C6324E-65A9-7A33-8231-F238AB8ED2D0}"/>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3237501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4103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3 - Models Development &amp; Evaluation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34035" y="2341223"/>
            <a:ext cx="9390529" cy="3678578"/>
          </a:xfrm>
        </p:spPr>
        <p:txBody>
          <a:bodyPr/>
          <a:lstStyle/>
          <a:p>
            <a:r>
              <a:rPr lang="en-US" dirty="0"/>
              <a:t>IDENTIFICATION OF POSSIBLE PROBLEM-SOLVING APPROACHES (METHODS)</a:t>
            </a:r>
          </a:p>
          <a:p>
            <a:r>
              <a:rPr lang="en-US" sz="1800" b="0" i="0" u="none" strike="noStrike" baseline="0" dirty="0">
                <a:solidFill>
                  <a:srgbClr val="000000"/>
                </a:solidFill>
              </a:rPr>
              <a:t>Testing of Identified Approaches (Algorithms) </a:t>
            </a:r>
          </a:p>
          <a:p>
            <a:r>
              <a:rPr lang="en-US" sz="1800" dirty="0">
                <a:solidFill>
                  <a:srgbClr val="000000"/>
                </a:solidFill>
              </a:rPr>
              <a:t>Run and Evaluate selected models</a:t>
            </a:r>
          </a:p>
          <a:p>
            <a:r>
              <a:rPr lang="en-US" sz="1800" b="0" i="0" u="none" strike="noStrike" baseline="0" dirty="0">
                <a:solidFill>
                  <a:srgbClr val="000000"/>
                </a:solidFill>
              </a:rPr>
              <a:t>Key Metrics for success in solving problem under consideration</a:t>
            </a:r>
          </a:p>
          <a:p>
            <a:r>
              <a:rPr lang="en-US" sz="1800" dirty="0">
                <a:solidFill>
                  <a:srgbClr val="000000"/>
                </a:solidFill>
              </a:rPr>
              <a:t>Visualizations</a:t>
            </a:r>
          </a:p>
          <a:p>
            <a:r>
              <a:rPr lang="en-US" sz="1800" b="0" i="0" u="none" strike="noStrike" baseline="0" dirty="0">
                <a:solidFill>
                  <a:srgbClr val="000000"/>
                </a:solidFill>
              </a:rPr>
              <a:t>Interpretation of the Results</a:t>
            </a:r>
            <a:endParaRPr lang="en-US" dirty="0"/>
          </a:p>
        </p:txBody>
      </p:sp>
      <p:sp>
        <p:nvSpPr>
          <p:cNvPr id="6" name="Footer Placeholder 4">
            <a:extLst>
              <a:ext uri="{FF2B5EF4-FFF2-40B4-BE49-F238E27FC236}">
                <a16:creationId xmlns:a16="http://schemas.microsoft.com/office/drawing/2014/main" id="{1466EDE9-E3B1-4F2B-DAA5-C64BCC4F2553}"/>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354059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77824" y="1124712"/>
            <a:ext cx="10759680" cy="548640"/>
          </a:xfrm>
        </p:spPr>
        <p:txBody>
          <a:bodyPr/>
          <a:lstStyle/>
          <a:p>
            <a:r>
              <a:rPr lang="en-US" sz="3200" dirty="0"/>
              <a:t>CHAPTER 4 - CONCLUSIONS</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3"/>
            <a:ext cx="9390529" cy="1657036"/>
          </a:xfrm>
        </p:spPr>
        <p:txBody>
          <a:bodyPr/>
          <a:lstStyle/>
          <a:p>
            <a:r>
              <a:rPr lang="en-US" dirty="0"/>
              <a:t>Key Findings and Conclusions of the Study</a:t>
            </a:r>
          </a:p>
          <a:p>
            <a:r>
              <a:rPr lang="en-US" dirty="0"/>
              <a:t>Learning Outcomes of the Study in respect of Data Science</a:t>
            </a:r>
          </a:p>
          <a:p>
            <a:r>
              <a:rPr lang="en-US" dirty="0"/>
              <a:t>Limitations of this work and Scope for Future Work</a:t>
            </a:r>
          </a:p>
        </p:txBody>
      </p:sp>
      <p:sp>
        <p:nvSpPr>
          <p:cNvPr id="6" name="Footer Placeholder 4">
            <a:extLst>
              <a:ext uri="{FF2B5EF4-FFF2-40B4-BE49-F238E27FC236}">
                <a16:creationId xmlns:a16="http://schemas.microsoft.com/office/drawing/2014/main" id="{75C65D8A-A590-3337-D867-ACC14481814D}"/>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51925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Chapter 1</a:t>
            </a:r>
            <a:br>
              <a:rPr lang="en-US" dirty="0"/>
            </a:br>
            <a:r>
              <a:rPr lang="en-US" dirty="0"/>
              <a:t>introduction</a:t>
            </a:r>
          </a:p>
        </p:txBody>
      </p:sp>
    </p:spTree>
    <p:extLst>
      <p:ext uri="{BB962C8B-B14F-4D97-AF65-F5344CB8AC3E}">
        <p14:creationId xmlns:p14="http://schemas.microsoft.com/office/powerpoint/2010/main" val="264761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0439401" cy="573742"/>
          </a:xfrm>
        </p:spPr>
        <p:txBody>
          <a:bodyPr/>
          <a:lstStyle/>
          <a:p>
            <a:r>
              <a:rPr lang="en-US" sz="3600" dirty="0"/>
              <a:t>Business problem framing</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1089210" y="1150800"/>
            <a:ext cx="10758364" cy="4129412"/>
          </a:xfrm>
        </p:spPr>
        <p:txBody>
          <a:bodyPr/>
          <a:lstStyle/>
          <a:p>
            <a:pPr marL="0" indent="0">
              <a:lnSpc>
                <a:spcPts val="2400"/>
              </a:lnSpc>
              <a:buNone/>
            </a:pPr>
            <a:r>
              <a:rPr lang="en-US" sz="2000" spc="0" dirty="0">
                <a:ea typeface="+mn-lt"/>
                <a:cs typeface="+mn-lt"/>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marL="0" indent="0">
              <a:lnSpc>
                <a:spcPts val="2400"/>
              </a:lnSpc>
              <a:buNone/>
            </a:pPr>
            <a:r>
              <a:rPr lang="en-US" sz="2000" spc="0" dirty="0">
                <a:ea typeface="+mn-lt"/>
                <a:cs typeface="+mn-lt"/>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lnSpc>
                <a:spcPts val="2400"/>
              </a:lnSpc>
              <a:buNone/>
            </a:pPr>
            <a:r>
              <a:rPr lang="en-US" sz="2000" spc="0" dirty="0">
                <a:ea typeface="+mn-lt"/>
                <a:cs typeface="+mn-lt"/>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p:txBody>
      </p:sp>
      <p:sp>
        <p:nvSpPr>
          <p:cNvPr id="3" name="Footer Placeholder 4">
            <a:extLst>
              <a:ext uri="{FF2B5EF4-FFF2-40B4-BE49-F238E27FC236}">
                <a16:creationId xmlns:a16="http://schemas.microsoft.com/office/drawing/2014/main" id="{737E79D9-7C59-B7D9-A07F-3B77F46BDDFF}"/>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9813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Conceptual Background of the Domain Problem</a:t>
            </a:r>
            <a:br>
              <a:rPr lang="en-US" sz="3600" dirty="0"/>
            </a:br>
            <a:endParaRPr lang="en-US" sz="3600"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1447800"/>
            <a:ext cx="10758364" cy="3635188"/>
          </a:xfrm>
        </p:spPr>
        <p:txBody>
          <a:bodyPr/>
          <a:lstStyle/>
          <a:p>
            <a:pPr marL="0" indent="0">
              <a:lnSpc>
                <a:spcPts val="2400"/>
              </a:lnSpc>
              <a:buNone/>
            </a:pPr>
            <a:r>
              <a:rPr lang="en-US" sz="2000" spc="0" dirty="0">
                <a:ea typeface="+mn-lt"/>
                <a:cs typeface="+mn-lt"/>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lnSpc>
                <a:spcPts val="2400"/>
              </a:lnSpc>
              <a:buNone/>
            </a:pPr>
            <a:r>
              <a:rPr lang="en-US" sz="2000" spc="0" dirty="0">
                <a:ea typeface="+mn-lt"/>
                <a:cs typeface="+mn-l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nSpc>
                <a:spcPts val="2400"/>
              </a:lnSpc>
              <a:buNone/>
            </a:pPr>
            <a:r>
              <a:rPr lang="en-US" sz="2000" spc="0" dirty="0">
                <a:ea typeface="+mn-lt"/>
                <a:cs typeface="+mn-lt"/>
              </a:rPr>
              <a:t>    • Which variables are important to predict the price of a variable? </a:t>
            </a:r>
          </a:p>
          <a:p>
            <a:pPr marL="0" indent="0">
              <a:lnSpc>
                <a:spcPts val="2400"/>
              </a:lnSpc>
              <a:buNone/>
            </a:pPr>
            <a:r>
              <a:rPr lang="en-US" sz="2000" spc="0" dirty="0">
                <a:ea typeface="+mn-lt"/>
                <a:cs typeface="+mn-lt"/>
              </a:rPr>
              <a:t>    • How do these variables describe the price of the house? </a:t>
            </a:r>
          </a:p>
        </p:txBody>
      </p:sp>
      <p:sp>
        <p:nvSpPr>
          <p:cNvPr id="3" name="Footer Placeholder 4">
            <a:extLst>
              <a:ext uri="{FF2B5EF4-FFF2-40B4-BE49-F238E27FC236}">
                <a16:creationId xmlns:a16="http://schemas.microsoft.com/office/drawing/2014/main" id="{716B55C2-75C7-F4A0-E2B5-BEC7021AD1D8}"/>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24792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990598" y="98611"/>
            <a:ext cx="11129684" cy="1030942"/>
          </a:xfrm>
        </p:spPr>
        <p:txBody>
          <a:bodyPr/>
          <a:lstStyle/>
          <a:p>
            <a:r>
              <a:rPr lang="en-US" sz="3600" dirty="0"/>
              <a:t>Motivation for the problem undertaken</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9" name="Content Placeholder 2">
            <a:extLst>
              <a:ext uri="{FF2B5EF4-FFF2-40B4-BE49-F238E27FC236}">
                <a16:creationId xmlns:a16="http://schemas.microsoft.com/office/drawing/2014/main" id="{1F85E60E-52A1-1DA3-7BD2-8B5124D132B7}"/>
              </a:ext>
            </a:extLst>
          </p:cNvPr>
          <p:cNvSpPr>
            <a:spLocks noGrp="1"/>
          </p:cNvSpPr>
          <p:nvPr>
            <p:ph idx="1"/>
          </p:nvPr>
        </p:nvSpPr>
        <p:spPr>
          <a:xfrm>
            <a:off x="990598" y="2505734"/>
            <a:ext cx="10758364" cy="2774478"/>
          </a:xfrm>
        </p:spPr>
        <p:txBody>
          <a:bodyPr/>
          <a:lstStyle/>
          <a:p>
            <a:pPr marL="0" indent="0">
              <a:lnSpc>
                <a:spcPts val="2400"/>
              </a:lnSpc>
              <a:buNone/>
            </a:pPr>
            <a:r>
              <a:rPr lang="en-US" sz="2000" spc="0" dirty="0">
                <a:ea typeface="+mn-lt"/>
                <a:cs typeface="+mn-lt"/>
              </a:rPr>
              <a:t>This project was given by Flip Robo Technologies as a part of the internship program. This opportunity gives the exposure to real world data and using my skillset in solving a real time problem has been the primary motivation.</a:t>
            </a:r>
          </a:p>
          <a:p>
            <a:pPr marL="0" indent="0">
              <a:lnSpc>
                <a:spcPts val="2400"/>
              </a:lnSpc>
              <a:buNone/>
            </a:pPr>
            <a:r>
              <a:rPr lang="en-US" sz="2000" spc="0" dirty="0">
                <a:ea typeface="+mn-lt"/>
                <a:cs typeface="+mn-lt"/>
              </a:rPr>
              <a:t>In this presentation, the focus will be on </a:t>
            </a:r>
          </a:p>
          <a:p>
            <a:pPr>
              <a:lnSpc>
                <a:spcPts val="2400"/>
              </a:lnSpc>
              <a:buFont typeface="Wingdings" panose="05000000000000000000" pitchFamily="2" charset="2"/>
              <a:buChar char="ü"/>
            </a:pPr>
            <a:r>
              <a:rPr lang="en-US" sz="2000" spc="0" dirty="0">
                <a:ea typeface="+mn-lt"/>
                <a:cs typeface="+mn-lt"/>
              </a:rPr>
              <a:t>How to analyze the dataset of Surprise House – House Price Prediction</a:t>
            </a:r>
          </a:p>
          <a:p>
            <a:pPr>
              <a:lnSpc>
                <a:spcPts val="2400"/>
              </a:lnSpc>
              <a:buFont typeface="Wingdings" panose="05000000000000000000" pitchFamily="2" charset="2"/>
              <a:buChar char="ü"/>
            </a:pPr>
            <a:r>
              <a:rPr lang="en-US" sz="2000" spc="0" dirty="0">
                <a:ea typeface="+mn-lt"/>
                <a:cs typeface="+mn-lt"/>
              </a:rPr>
              <a:t>What are the variables that impact House Price Prediction</a:t>
            </a:r>
          </a:p>
          <a:p>
            <a:pPr>
              <a:lnSpc>
                <a:spcPts val="2400"/>
              </a:lnSpc>
              <a:buFont typeface="Wingdings" panose="05000000000000000000" pitchFamily="2" charset="2"/>
              <a:buChar char="ü"/>
            </a:pPr>
            <a:r>
              <a:rPr lang="en-US" sz="2000" spc="0" dirty="0">
                <a:ea typeface="+mn-lt"/>
                <a:cs typeface="+mn-lt"/>
              </a:rPr>
              <a:t>Overall data analysis on the problem</a:t>
            </a:r>
          </a:p>
          <a:p>
            <a:pPr marL="0" indent="0">
              <a:lnSpc>
                <a:spcPts val="2400"/>
              </a:lnSpc>
              <a:buNone/>
            </a:pPr>
            <a:endParaRPr lang="en-US" sz="2000" spc="0" dirty="0">
              <a:ea typeface="+mn-lt"/>
              <a:cs typeface="+mn-lt"/>
            </a:endParaRPr>
          </a:p>
          <a:p>
            <a:pPr marL="0" indent="0">
              <a:lnSpc>
                <a:spcPts val="2400"/>
              </a:lnSpc>
              <a:buNone/>
            </a:pPr>
            <a:endParaRPr lang="en-US" sz="2000" spc="0" dirty="0">
              <a:ea typeface="+mn-lt"/>
              <a:cs typeface="+mn-lt"/>
            </a:endParaRPr>
          </a:p>
        </p:txBody>
      </p:sp>
      <p:sp>
        <p:nvSpPr>
          <p:cNvPr id="3" name="Footer Placeholder 4">
            <a:extLst>
              <a:ext uri="{FF2B5EF4-FFF2-40B4-BE49-F238E27FC236}">
                <a16:creationId xmlns:a16="http://schemas.microsoft.com/office/drawing/2014/main" id="{4F664BC5-FCE6-9B0E-9CD1-CE9191C12031}"/>
              </a:ext>
            </a:extLst>
          </p:cNvPr>
          <p:cNvSpPr>
            <a:spLocks noGrp="1"/>
          </p:cNvSpPr>
          <p:nvPr>
            <p:ph type="ftr" sz="quarter" idx="12"/>
          </p:nvPr>
        </p:nvSpPr>
        <p:spPr>
          <a:xfrm rot="16200000">
            <a:off x="-502682" y="1164753"/>
            <a:ext cx="2330825" cy="216469"/>
          </a:xfrm>
        </p:spPr>
        <p:txBody>
          <a:bodyPr/>
          <a:lstStyle/>
          <a:p>
            <a:r>
              <a:rPr lang="en-US" dirty="0"/>
              <a:t>House price prediction</a:t>
            </a:r>
          </a:p>
        </p:txBody>
      </p:sp>
    </p:spTree>
    <p:extLst>
      <p:ext uri="{BB962C8B-B14F-4D97-AF65-F5344CB8AC3E}">
        <p14:creationId xmlns:p14="http://schemas.microsoft.com/office/powerpoint/2010/main" val="349533402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{D9669019-FAAC-44C3-8D2C-60BD05ADC2E8}tf67061901_win32</Template>
  <TotalTime>500</TotalTime>
  <Words>2719</Words>
  <Application>Microsoft Office PowerPoint</Application>
  <PresentationFormat>Widescreen</PresentationFormat>
  <Paragraphs>237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Daytona Condensed Light</vt:lpstr>
      <vt:lpstr>Posterama</vt:lpstr>
      <vt:lpstr>Wingdings</vt:lpstr>
      <vt:lpstr>Office Theme</vt:lpstr>
      <vt:lpstr>Surprise housing –  house price prediction</vt:lpstr>
      <vt:lpstr>CHAPTER 1 - INTRODUCTION</vt:lpstr>
      <vt:lpstr>CHAPTER 2 - Analytical Problem Framing</vt:lpstr>
      <vt:lpstr>CHAPTER 3 - Models Development &amp; Evaluation</vt:lpstr>
      <vt:lpstr>CHAPTER 4 - CONCLUSIONS</vt:lpstr>
      <vt:lpstr>Chapter 1 introduction</vt:lpstr>
      <vt:lpstr>Business problem framing</vt:lpstr>
      <vt:lpstr>Conceptual Background of the Domain Problem </vt:lpstr>
      <vt:lpstr>Motivation for the problem undertaken</vt:lpstr>
      <vt:lpstr>Chapter 2 Analytical Problem Framing</vt:lpstr>
      <vt:lpstr>Mathematical/ Analytical Modeling of the Problem</vt:lpstr>
      <vt:lpstr>Data Sources and their formats</vt:lpstr>
      <vt:lpstr>Data PREPROCESSING DONE</vt:lpstr>
      <vt:lpstr>Data Inputs- Logic- Output Relationships</vt:lpstr>
      <vt:lpstr>State the set of assumptions (if any) related to the problem under consideration</vt:lpstr>
      <vt:lpstr>Hardware &amp; Software Requirements with Tool Used</vt:lpstr>
      <vt:lpstr>Chapter 3 Models Development &amp; Evaluation</vt:lpstr>
      <vt:lpstr>IDENTIFICATION OF POSSIBLE PROBLEM-SOLVING APPROACHES</vt:lpstr>
      <vt:lpstr>IDENTIFICATION OF POSSIBLE PROBLEM-SOLVING APPROACHES</vt:lpstr>
      <vt:lpstr>Testing of Identified Approaches (Algorithms)</vt:lpstr>
      <vt:lpstr>Run and Evaluate selected models</vt:lpstr>
      <vt:lpstr>Key Metrics for success in solving problem under consideration</vt:lpstr>
      <vt:lpstr>VISUALIZATIONS </vt:lpstr>
      <vt:lpstr>VISUALIZATIONS </vt:lpstr>
      <vt:lpstr>VISUALIZATIONS </vt:lpstr>
      <vt:lpstr>VISUALIZATIONS </vt:lpstr>
      <vt:lpstr>VISUALIZATIONS </vt:lpstr>
      <vt:lpstr>VISUALIZATIONS </vt:lpstr>
      <vt:lpstr>Interpretation of the Results</vt:lpstr>
      <vt:lpstr>Chapter 4 conclusions</vt:lpstr>
      <vt:lpstr>Key Findings and Conclusions of the Study</vt:lpstr>
      <vt:lpstr>Learning Outcomes of the Study in respect of Data Science</vt:lpstr>
      <vt:lpstr>Limitations of this work and Scope for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Admin</dc:creator>
  <cp:lastModifiedBy>Admin</cp:lastModifiedBy>
  <cp:revision>126</cp:revision>
  <dcterms:created xsi:type="dcterms:W3CDTF">2023-01-10T07:07:59Z</dcterms:created>
  <dcterms:modified xsi:type="dcterms:W3CDTF">2023-01-20T04:45:33Z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