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325" r:id="rId5"/>
    <p:sldId id="326" r:id="rId6"/>
    <p:sldId id="340" r:id="rId7"/>
    <p:sldId id="341" r:id="rId8"/>
    <p:sldId id="342" r:id="rId9"/>
    <p:sldId id="343" r:id="rId10"/>
    <p:sldId id="344" r:id="rId11"/>
    <p:sldId id="345" r:id="rId12"/>
    <p:sldId id="348" r:id="rId13"/>
    <p:sldId id="349" r:id="rId14"/>
    <p:sldId id="350" r:id="rId15"/>
    <p:sldId id="398" r:id="rId16"/>
    <p:sldId id="399" r:id="rId17"/>
    <p:sldId id="400" r:id="rId18"/>
    <p:sldId id="401" r:id="rId19"/>
    <p:sldId id="351" r:id="rId20"/>
    <p:sldId id="353" r:id="rId21"/>
    <p:sldId id="354" r:id="rId22"/>
    <p:sldId id="404" r:id="rId23"/>
    <p:sldId id="405" r:id="rId24"/>
    <p:sldId id="406" r:id="rId25"/>
    <p:sldId id="355" r:id="rId26"/>
    <p:sldId id="417" r:id="rId27"/>
    <p:sldId id="418" r:id="rId28"/>
    <p:sldId id="419" r:id="rId29"/>
    <p:sldId id="421" r:id="rId30"/>
    <p:sldId id="422" r:id="rId31"/>
    <p:sldId id="420" r:id="rId32"/>
    <p:sldId id="423" r:id="rId33"/>
    <p:sldId id="412" r:id="rId34"/>
    <p:sldId id="394" r:id="rId35"/>
    <p:sldId id="416" r:id="rId36"/>
    <p:sldId id="414" r:id="rId37"/>
    <p:sldId id="415" r:id="rId38"/>
    <p:sldId id="3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2/8/2023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567871"/>
            <a:ext cx="10515600" cy="1251094"/>
          </a:xfrm>
        </p:spPr>
        <p:txBody>
          <a:bodyPr/>
          <a:lstStyle/>
          <a:p>
            <a:r>
              <a:rPr lang="en-US" sz="5400" dirty="0"/>
              <a:t>CAUSE OF DEATHS project</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4048034"/>
            <a:ext cx="9144000" cy="356616"/>
          </a:xfrm>
        </p:spPr>
        <p:txBody>
          <a:bodyPr/>
          <a:lstStyle/>
          <a:p>
            <a:r>
              <a:rPr lang="en-US" dirty="0"/>
              <a:t>BY</a:t>
            </a:r>
          </a:p>
          <a:p>
            <a:r>
              <a:rPr lang="en-US" dirty="0"/>
              <a:t>SATYA JYOTHI. T</a:t>
            </a:r>
          </a:p>
          <a:p>
            <a:r>
              <a:rPr lang="en-US" dirty="0"/>
              <a:t>Flip robo – internship 34</a:t>
            </a:r>
          </a:p>
        </p:txBody>
      </p:sp>
      <p:pic>
        <p:nvPicPr>
          <p:cNvPr id="3" name="Picture 2">
            <a:extLst>
              <a:ext uri="{FF2B5EF4-FFF2-40B4-BE49-F238E27FC236}">
                <a16:creationId xmlns:a16="http://schemas.microsoft.com/office/drawing/2014/main" id="{AC641CDF-3CEB-B586-1E37-3F439CC11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8632" y="577465"/>
            <a:ext cx="2722549" cy="1761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2</a:t>
            </a:r>
            <a:br>
              <a:rPr lang="en-US" dirty="0"/>
            </a:br>
            <a:r>
              <a:rPr lang="en-US" dirty="0"/>
              <a:t>Analytical Problem Framing</a:t>
            </a:r>
          </a:p>
        </p:txBody>
      </p:sp>
    </p:spTree>
    <p:extLst>
      <p:ext uri="{BB962C8B-B14F-4D97-AF65-F5344CB8AC3E}">
        <p14:creationId xmlns:p14="http://schemas.microsoft.com/office/powerpoint/2010/main" val="314615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Mathematical/ Analytical Modeling of the Problem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72987"/>
            <a:ext cx="10758364" cy="5181601"/>
          </a:xfrm>
        </p:spPr>
        <p:txBody>
          <a:bodyPr/>
          <a:lstStyle/>
          <a:p>
            <a:pPr marL="0" indent="0">
              <a:lnSpc>
                <a:spcPts val="2400"/>
              </a:lnSpc>
              <a:buNone/>
            </a:pPr>
            <a:r>
              <a:rPr lang="en-US" sz="2000" dirty="0">
                <a:ea typeface="+mn-lt"/>
                <a:cs typeface="+mn-lt"/>
              </a:rPr>
              <a:t>The</a:t>
            </a:r>
            <a:r>
              <a:rPr lang="en-US" sz="2000" spc="0" dirty="0">
                <a:ea typeface="+mn-lt"/>
                <a:cs typeface="+mn-lt"/>
              </a:rPr>
              <a:t> main objective of doing this project is to apply the analytical skills to get findings and conclusions in detailed data analysis of Cause of Deaths dataset</a:t>
            </a:r>
          </a:p>
          <a:p>
            <a:pPr marL="0" indent="0">
              <a:lnSpc>
                <a:spcPts val="2400"/>
              </a:lnSpc>
              <a:buNone/>
            </a:pPr>
            <a:endParaRPr lang="en-US" sz="2000" dirty="0">
              <a:ea typeface="+mn-lt"/>
              <a:cs typeface="+mn-lt"/>
            </a:endParaRPr>
          </a:p>
          <a:p>
            <a:pPr marL="0" indent="0">
              <a:lnSpc>
                <a:spcPts val="2400"/>
              </a:lnSpc>
              <a:buNone/>
            </a:pPr>
            <a:r>
              <a:rPr lang="en-US" sz="2000" spc="0" dirty="0">
                <a:ea typeface="+mn-lt"/>
                <a:cs typeface="+mn-lt"/>
              </a:rPr>
              <a:t>There is no target variable in the dataset hence this study is limited to only data analysis and no machine learning model is developed</a:t>
            </a:r>
          </a:p>
          <a:p>
            <a:pPr marL="0" indent="0">
              <a:lnSpc>
                <a:spcPts val="2400"/>
              </a:lnSpc>
              <a:buNone/>
            </a:pPr>
            <a:endParaRPr lang="en-US" sz="2000" spc="0" dirty="0">
              <a:ea typeface="+mn-lt"/>
              <a:cs typeface="+mn-lt"/>
            </a:endParaRPr>
          </a:p>
        </p:txBody>
      </p:sp>
      <p:sp>
        <p:nvSpPr>
          <p:cNvPr id="3" name="Footer Placeholder 4">
            <a:extLst>
              <a:ext uri="{FF2B5EF4-FFF2-40B4-BE49-F238E27FC236}">
                <a16:creationId xmlns:a16="http://schemas.microsoft.com/office/drawing/2014/main" id="{8E99ED01-8E28-FB36-7FED-4DBC57695531}"/>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03609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Sources and their formats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129553"/>
            <a:ext cx="10758364" cy="2099934"/>
          </a:xfrm>
        </p:spPr>
        <p:txBody>
          <a:bodyPr/>
          <a:lstStyle/>
          <a:p>
            <a:pPr marL="0" indent="0">
              <a:lnSpc>
                <a:spcPts val="2400"/>
              </a:lnSpc>
              <a:buNone/>
            </a:pPr>
            <a:r>
              <a:rPr lang="en-US" sz="2000" spc="0" dirty="0">
                <a:ea typeface="+mn-lt"/>
                <a:cs typeface="+mn-lt"/>
              </a:rPr>
              <a:t>Data set provided by Flip Robo was in the format of CSV (Comma Separated Values). There </a:t>
            </a:r>
            <a:r>
              <a:rPr lang="en-US" sz="2000" dirty="0">
                <a:ea typeface="+mn-lt"/>
                <a:cs typeface="+mn-lt"/>
              </a:rPr>
              <a:t>is one</a:t>
            </a:r>
            <a:r>
              <a:rPr lang="en-US" sz="2000" spc="0" dirty="0">
                <a:ea typeface="+mn-lt"/>
                <a:cs typeface="+mn-lt"/>
              </a:rPr>
              <a:t> data set that is given. </a:t>
            </a:r>
          </a:p>
          <a:p>
            <a:pPr marL="0" indent="0">
              <a:lnSpc>
                <a:spcPts val="2400"/>
              </a:lnSpc>
              <a:buNone/>
            </a:pPr>
            <a:r>
              <a:rPr lang="en-US" sz="2000" spc="0" dirty="0" err="1">
                <a:ea typeface="+mn-lt"/>
                <a:cs typeface="+mn-lt"/>
              </a:rPr>
              <a:t>cause_of_deaths</a:t>
            </a:r>
            <a:r>
              <a:rPr lang="en-US" sz="2000" spc="0" dirty="0">
                <a:ea typeface="+mn-lt"/>
                <a:cs typeface="+mn-lt"/>
              </a:rPr>
              <a:t> dataset.csv file will be used for detailed data analysis. The dimension of data is </a:t>
            </a:r>
            <a:r>
              <a:rPr lang="en-US" sz="2000" dirty="0">
                <a:ea typeface="+mn-lt"/>
                <a:cs typeface="+mn-lt"/>
              </a:rPr>
              <a:t>6120</a:t>
            </a:r>
            <a:r>
              <a:rPr lang="en-US" sz="2000" spc="0" dirty="0">
                <a:ea typeface="+mn-lt"/>
                <a:cs typeface="+mn-lt"/>
              </a:rPr>
              <a:t> rows and </a:t>
            </a:r>
            <a:r>
              <a:rPr lang="en-US" sz="2000" dirty="0">
                <a:ea typeface="+mn-lt"/>
                <a:cs typeface="+mn-lt"/>
              </a:rPr>
              <a:t>34</a:t>
            </a:r>
            <a:r>
              <a:rPr lang="en-US" sz="2000" spc="0" dirty="0">
                <a:ea typeface="+mn-lt"/>
                <a:cs typeface="+mn-lt"/>
              </a:rPr>
              <a:t> columns.</a:t>
            </a:r>
          </a:p>
        </p:txBody>
      </p:sp>
      <p:sp>
        <p:nvSpPr>
          <p:cNvPr id="10" name="Footer Placeholder 4">
            <a:extLst>
              <a:ext uri="{FF2B5EF4-FFF2-40B4-BE49-F238E27FC236}">
                <a16:creationId xmlns:a16="http://schemas.microsoft.com/office/drawing/2014/main" id="{78A556D1-F683-E24C-412D-EB8977A10B3F}"/>
              </a:ext>
            </a:extLst>
          </p:cNvPr>
          <p:cNvSpPr>
            <a:spLocks noGrp="1"/>
          </p:cNvSpPr>
          <p:nvPr>
            <p:ph type="ftr" sz="quarter" idx="12"/>
          </p:nvPr>
        </p:nvSpPr>
        <p:spPr>
          <a:xfrm rot="16200000">
            <a:off x="-502682" y="1164753"/>
            <a:ext cx="2330825" cy="216469"/>
          </a:xfrm>
        </p:spPr>
        <p:txBody>
          <a:bodyPr/>
          <a:lstStyle/>
          <a:p>
            <a:r>
              <a:rPr lang="en-US" dirty="0"/>
              <a:t>Cause of deaths</a:t>
            </a:r>
          </a:p>
        </p:txBody>
      </p:sp>
      <p:pic>
        <p:nvPicPr>
          <p:cNvPr id="5" name="Picture 4">
            <a:extLst>
              <a:ext uri="{FF2B5EF4-FFF2-40B4-BE49-F238E27FC236}">
                <a16:creationId xmlns:a16="http://schemas.microsoft.com/office/drawing/2014/main" id="{71B389E7-AE11-07E6-1269-F57CE412B31E}"/>
              </a:ext>
            </a:extLst>
          </p:cNvPr>
          <p:cNvPicPr>
            <a:picLocks noChangeAspect="1"/>
          </p:cNvPicPr>
          <p:nvPr/>
        </p:nvPicPr>
        <p:blipFill>
          <a:blip r:embed="rId2"/>
          <a:stretch>
            <a:fillRect/>
          </a:stretch>
        </p:blipFill>
        <p:spPr>
          <a:xfrm>
            <a:off x="887278" y="2769813"/>
            <a:ext cx="10417443" cy="1318374"/>
          </a:xfrm>
          <a:prstGeom prst="rect">
            <a:avLst/>
          </a:prstGeom>
        </p:spPr>
      </p:pic>
    </p:spTree>
    <p:extLst>
      <p:ext uri="{BB962C8B-B14F-4D97-AF65-F5344CB8AC3E}">
        <p14:creationId xmlns:p14="http://schemas.microsoft.com/office/powerpoint/2010/main" val="15159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PREPROCESSING DONE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129553"/>
            <a:ext cx="10758364" cy="5154706"/>
          </a:xfrm>
        </p:spPr>
        <p:txBody>
          <a:bodyPr/>
          <a:lstStyle/>
          <a:p>
            <a:pPr marL="0" indent="0">
              <a:lnSpc>
                <a:spcPts val="2400"/>
              </a:lnSpc>
              <a:buNone/>
            </a:pPr>
            <a:r>
              <a:rPr lang="en-US" sz="2000" spc="0" dirty="0">
                <a:ea typeface="+mn-lt"/>
                <a:cs typeface="+mn-lt"/>
              </a:rPr>
              <a:t>Data integrity is checked by checking for duplicate values, white spaces and missing values. There are no duplicate values, white spaces found in the dataset.</a:t>
            </a:r>
          </a:p>
          <a:p>
            <a:pPr marL="0" indent="0">
              <a:lnSpc>
                <a:spcPts val="2400"/>
              </a:lnSpc>
              <a:buNone/>
            </a:pPr>
            <a:r>
              <a:rPr lang="en-US" sz="2000" spc="0" dirty="0">
                <a:ea typeface="+mn-lt"/>
                <a:cs typeface="+mn-lt"/>
              </a:rPr>
              <a:t>There are no missing values present in the dataset. </a:t>
            </a:r>
          </a:p>
          <a:p>
            <a:pPr marL="0" indent="0">
              <a:lnSpc>
                <a:spcPts val="2400"/>
              </a:lnSpc>
              <a:buNone/>
            </a:pPr>
            <a:r>
              <a:rPr lang="en-US" sz="2000" dirty="0">
                <a:ea typeface="+mn-lt"/>
                <a:cs typeface="+mn-lt"/>
              </a:rPr>
              <a:t>There are 2 data types in the data set. a) Object b) int64</a:t>
            </a:r>
          </a:p>
          <a:p>
            <a:pPr marL="0" indent="0">
              <a:lnSpc>
                <a:spcPts val="2400"/>
              </a:lnSpc>
              <a:buNone/>
            </a:pPr>
            <a:r>
              <a:rPr lang="en-US" sz="2000" dirty="0">
                <a:ea typeface="+mn-lt"/>
                <a:cs typeface="+mn-lt"/>
              </a:rPr>
              <a:t>Statistical summary is checked for both Object and Numerical data to draw the insights of descriptive statistics (count, mean, min, max, std deviation and IQR values) in a simple manner.</a:t>
            </a:r>
          </a:p>
        </p:txBody>
      </p:sp>
      <p:sp>
        <p:nvSpPr>
          <p:cNvPr id="3" name="Footer Placeholder 4">
            <a:extLst>
              <a:ext uri="{FF2B5EF4-FFF2-40B4-BE49-F238E27FC236}">
                <a16:creationId xmlns:a16="http://schemas.microsoft.com/office/drawing/2014/main" id="{A1140356-775E-BDE5-6732-F476534CC333}"/>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18199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0"/>
            <a:ext cx="11201402" cy="1030942"/>
          </a:xfrm>
        </p:spPr>
        <p:txBody>
          <a:bodyPr/>
          <a:lstStyle/>
          <a:p>
            <a:r>
              <a:rPr lang="en-US" sz="3600" dirty="0"/>
              <a:t>Data Inputs- Logic- Output Relationships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37129"/>
            <a:ext cx="10758364" cy="3702423"/>
          </a:xfrm>
        </p:spPr>
        <p:txBody>
          <a:bodyPr/>
          <a:lstStyle/>
          <a:p>
            <a:pPr marL="0" indent="0">
              <a:lnSpc>
                <a:spcPts val="2400"/>
              </a:lnSpc>
              <a:buNone/>
            </a:pPr>
            <a:r>
              <a:rPr lang="en-US" sz="2000" spc="0" dirty="0">
                <a:ea typeface="+mn-lt"/>
                <a:cs typeface="+mn-lt"/>
              </a:rPr>
              <a:t>Ther</a:t>
            </a:r>
            <a:r>
              <a:rPr lang="en-US" sz="2000" dirty="0">
                <a:ea typeface="+mn-lt"/>
                <a:cs typeface="+mn-lt"/>
              </a:rPr>
              <a:t>e is no output variable in the dataset.</a:t>
            </a:r>
          </a:p>
          <a:p>
            <a:pPr marL="0" indent="0">
              <a:lnSpc>
                <a:spcPts val="2400"/>
              </a:lnSpc>
              <a:buNone/>
            </a:pPr>
            <a:r>
              <a:rPr lang="en-US" sz="2000" spc="0" dirty="0">
                <a:ea typeface="+mn-lt"/>
                <a:cs typeface="+mn-lt"/>
              </a:rPr>
              <a:t>However this dataset helps to draw multiple insights like below</a:t>
            </a:r>
          </a:p>
          <a:p>
            <a:pPr marL="0" indent="0">
              <a:lnSpc>
                <a:spcPts val="2400"/>
              </a:lnSpc>
              <a:buNone/>
            </a:pPr>
            <a:endParaRPr lang="en-US" sz="2000" dirty="0">
              <a:ea typeface="+mn-lt"/>
              <a:cs typeface="+mn-lt"/>
            </a:endParaRPr>
          </a:p>
          <a:p>
            <a:pPr>
              <a:lnSpc>
                <a:spcPts val="2400"/>
              </a:lnSpc>
              <a:buFont typeface="Wingdings" panose="05000000000000000000" pitchFamily="2" charset="2"/>
              <a:buChar char="ü"/>
            </a:pPr>
            <a:r>
              <a:rPr lang="en-US" sz="2000" spc="0" dirty="0">
                <a:ea typeface="+mn-lt"/>
                <a:cs typeface="+mn-lt"/>
              </a:rPr>
              <a:t>Top countries with more deaths due to different diseases</a:t>
            </a:r>
          </a:p>
          <a:p>
            <a:pPr>
              <a:lnSpc>
                <a:spcPts val="2400"/>
              </a:lnSpc>
              <a:buFont typeface="Wingdings" panose="05000000000000000000" pitchFamily="2" charset="2"/>
              <a:buChar char="ü"/>
            </a:pPr>
            <a:r>
              <a:rPr lang="en-US" sz="2000" dirty="0">
                <a:ea typeface="+mn-lt"/>
                <a:cs typeface="+mn-lt"/>
              </a:rPr>
              <a:t>Top diseases which are causing more deaths in the world</a:t>
            </a:r>
          </a:p>
          <a:p>
            <a:pPr>
              <a:lnSpc>
                <a:spcPts val="2400"/>
              </a:lnSpc>
              <a:buFont typeface="Wingdings" panose="05000000000000000000" pitchFamily="2" charset="2"/>
              <a:buChar char="ü"/>
            </a:pPr>
            <a:r>
              <a:rPr lang="en-US" sz="2000" spc="0" dirty="0">
                <a:ea typeface="+mn-lt"/>
                <a:cs typeface="+mn-lt"/>
              </a:rPr>
              <a:t>Diseases with least deaths</a:t>
            </a:r>
          </a:p>
          <a:p>
            <a:pPr>
              <a:lnSpc>
                <a:spcPts val="2400"/>
              </a:lnSpc>
              <a:buFont typeface="Wingdings" panose="05000000000000000000" pitchFamily="2" charset="2"/>
              <a:buChar char="ü"/>
            </a:pPr>
            <a:r>
              <a:rPr lang="en-US" sz="2000" dirty="0">
                <a:ea typeface="+mn-lt"/>
                <a:cs typeface="+mn-lt"/>
              </a:rPr>
              <a:t>Countries with least deaths</a:t>
            </a:r>
          </a:p>
          <a:p>
            <a:pPr>
              <a:lnSpc>
                <a:spcPts val="2400"/>
              </a:lnSpc>
              <a:buFont typeface="Wingdings" panose="05000000000000000000" pitchFamily="2" charset="2"/>
              <a:buChar char="ü"/>
            </a:pPr>
            <a:r>
              <a:rPr lang="en-US" sz="2000" spc="0" dirty="0">
                <a:ea typeface="+mn-lt"/>
                <a:cs typeface="+mn-lt"/>
              </a:rPr>
              <a:t>Dataset helps the countries to take necessary steps to reduce the no. of deaths due to different diseases</a:t>
            </a:r>
          </a:p>
        </p:txBody>
      </p:sp>
      <p:sp>
        <p:nvSpPr>
          <p:cNvPr id="3" name="Footer Placeholder 4">
            <a:extLst>
              <a:ext uri="{FF2B5EF4-FFF2-40B4-BE49-F238E27FC236}">
                <a16:creationId xmlns:a16="http://schemas.microsoft.com/office/drawing/2014/main" id="{D96AC12C-6CC5-F03F-D16D-E7DC8F0871EF}"/>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48506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0"/>
            <a:ext cx="11201402" cy="1030942"/>
          </a:xfrm>
        </p:spPr>
        <p:txBody>
          <a:bodyPr/>
          <a:lstStyle/>
          <a:p>
            <a:r>
              <a:rPr lang="en-US" sz="2800" dirty="0"/>
              <a:t>State the set of assumptions (if any) related to the problem under consideration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37130"/>
            <a:ext cx="10758364" cy="2099934"/>
          </a:xfrm>
        </p:spPr>
        <p:txBody>
          <a:bodyPr/>
          <a:lstStyle/>
          <a:p>
            <a:pPr marL="0" indent="0">
              <a:lnSpc>
                <a:spcPts val="2400"/>
              </a:lnSpc>
              <a:buNone/>
            </a:pPr>
            <a:r>
              <a:rPr lang="en-US" sz="2000" spc="0" dirty="0">
                <a:ea typeface="+mn-lt"/>
                <a:cs typeface="+mn-lt"/>
              </a:rPr>
              <a:t>Didn’t drop any column from the dataset as all the features are important for the data analysis.</a:t>
            </a:r>
          </a:p>
          <a:p>
            <a:pPr marL="0" indent="0">
              <a:lnSpc>
                <a:spcPts val="2400"/>
              </a:lnSpc>
              <a:buNone/>
            </a:pPr>
            <a:r>
              <a:rPr lang="en-US" sz="2000" dirty="0">
                <a:ea typeface="+mn-lt"/>
                <a:cs typeface="+mn-lt"/>
              </a:rPr>
              <a:t>Column “Code” can be dropped however it is not used in the data analysis instead used column “Country/Territory” for the data analysis.</a:t>
            </a:r>
          </a:p>
        </p:txBody>
      </p:sp>
      <p:sp>
        <p:nvSpPr>
          <p:cNvPr id="3" name="Footer Placeholder 4">
            <a:extLst>
              <a:ext uri="{FF2B5EF4-FFF2-40B4-BE49-F238E27FC236}">
                <a16:creationId xmlns:a16="http://schemas.microsoft.com/office/drawing/2014/main" id="{3529A5D3-A9D3-19A1-9276-07DB39BADF49}"/>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3761028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Hardware &amp; Software Requirements with Tool Used</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6" name="Content Placeholder 5">
            <a:extLst>
              <a:ext uri="{FF2B5EF4-FFF2-40B4-BE49-F238E27FC236}">
                <a16:creationId xmlns:a16="http://schemas.microsoft.com/office/drawing/2014/main" id="{8070B9B3-A0C0-47F9-56B8-049F4B5EDFA0}"/>
              </a:ext>
            </a:extLst>
          </p:cNvPr>
          <p:cNvSpPr>
            <a:spLocks noGrp="1"/>
          </p:cNvSpPr>
          <p:nvPr>
            <p:ph idx="1"/>
          </p:nvPr>
        </p:nvSpPr>
        <p:spPr>
          <a:xfrm>
            <a:off x="1196788" y="1362635"/>
            <a:ext cx="5885330" cy="3325655"/>
          </a:xfrm>
        </p:spPr>
        <p:txBody>
          <a:bodyPr/>
          <a:lstStyle/>
          <a:p>
            <a:pPr marL="0" indent="0">
              <a:buNone/>
            </a:pPr>
            <a:r>
              <a:rPr lang="en-US" dirty="0"/>
              <a:t>Software Used -</a:t>
            </a:r>
          </a:p>
          <a:p>
            <a:r>
              <a:rPr lang="en-US" dirty="0"/>
              <a:t>Jupyter Notebook</a:t>
            </a:r>
          </a:p>
          <a:p>
            <a:r>
              <a:rPr lang="en-US" dirty="0"/>
              <a:t>Python 3.9.13</a:t>
            </a:r>
          </a:p>
          <a:p>
            <a:r>
              <a:rPr lang="en-US" dirty="0"/>
              <a:t>NumPy</a:t>
            </a:r>
          </a:p>
          <a:p>
            <a:r>
              <a:rPr lang="en-US" dirty="0"/>
              <a:t>Pandas</a:t>
            </a:r>
          </a:p>
          <a:p>
            <a:r>
              <a:rPr lang="en-US" dirty="0"/>
              <a:t>Matplotlib</a:t>
            </a:r>
          </a:p>
          <a:p>
            <a:r>
              <a:rPr lang="en-US" dirty="0"/>
              <a:t>Seaborn</a:t>
            </a:r>
          </a:p>
          <a:p>
            <a:r>
              <a:rPr lang="en-US" dirty="0"/>
              <a:t>scikit-learn</a:t>
            </a:r>
          </a:p>
        </p:txBody>
      </p:sp>
      <p:sp>
        <p:nvSpPr>
          <p:cNvPr id="8" name="Content Placeholder 2">
            <a:extLst>
              <a:ext uri="{FF2B5EF4-FFF2-40B4-BE49-F238E27FC236}">
                <a16:creationId xmlns:a16="http://schemas.microsoft.com/office/drawing/2014/main" id="{6452ADA8-BABA-9B72-E1CF-504F1E7399DF}"/>
              </a:ext>
            </a:extLst>
          </p:cNvPr>
          <p:cNvSpPr txBox="1">
            <a:spLocks/>
          </p:cNvSpPr>
          <p:nvPr/>
        </p:nvSpPr>
        <p:spPr>
          <a:xfrm>
            <a:off x="6096000" y="1362635"/>
            <a:ext cx="4640982" cy="16584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Hardware Used -</a:t>
            </a:r>
          </a:p>
          <a:p>
            <a:r>
              <a:rPr lang="en-US" dirty="0"/>
              <a:t>Processor — Intel i7 processor 8th Generation</a:t>
            </a:r>
          </a:p>
          <a:p>
            <a:r>
              <a:rPr lang="en-US" dirty="0"/>
              <a:t>RAM — 32 GB</a:t>
            </a:r>
          </a:p>
          <a:p>
            <a:r>
              <a:rPr lang="en-US" dirty="0"/>
              <a:t>GPU — 4GB NVIDIA Graphics card</a:t>
            </a:r>
          </a:p>
        </p:txBody>
      </p:sp>
      <p:sp>
        <p:nvSpPr>
          <p:cNvPr id="10" name="Footer Placeholder 4">
            <a:extLst>
              <a:ext uri="{FF2B5EF4-FFF2-40B4-BE49-F238E27FC236}">
                <a16:creationId xmlns:a16="http://schemas.microsoft.com/office/drawing/2014/main" id="{0108813E-576D-C3F4-7F91-D7A4AC212276}"/>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40371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3</a:t>
            </a:r>
            <a:br>
              <a:rPr lang="en-US" dirty="0"/>
            </a:br>
            <a:r>
              <a:rPr lang="en-US" dirty="0"/>
              <a:t>Models Development &amp; Evaluation</a:t>
            </a:r>
          </a:p>
        </p:txBody>
      </p:sp>
    </p:spTree>
    <p:extLst>
      <p:ext uri="{BB962C8B-B14F-4D97-AF65-F5344CB8AC3E}">
        <p14:creationId xmlns:p14="http://schemas.microsoft.com/office/powerpoint/2010/main" val="369478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IDENTIFICATION OF POSSIBLE PROBLEM-SOLVING APPROACHES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13012" y="1129553"/>
            <a:ext cx="10758364" cy="5629836"/>
          </a:xfrm>
        </p:spPr>
        <p:txBody>
          <a:bodyPr/>
          <a:lstStyle/>
          <a:p>
            <a:pPr marL="0" indent="0">
              <a:lnSpc>
                <a:spcPts val="2400"/>
              </a:lnSpc>
              <a:buNone/>
            </a:pPr>
            <a:r>
              <a:rPr lang="en-US" sz="2000" spc="0" dirty="0">
                <a:ea typeface="+mn-lt"/>
                <a:cs typeface="+mn-lt"/>
              </a:rPr>
              <a:t>There are many features in dataset. Used various statistical and analytical techniques to solve the problem.</a:t>
            </a:r>
          </a:p>
          <a:p>
            <a:pPr>
              <a:lnSpc>
                <a:spcPts val="2400"/>
              </a:lnSpc>
            </a:pPr>
            <a:r>
              <a:rPr lang="en-US" sz="2000" dirty="0">
                <a:ea typeface="+mn-lt"/>
                <a:cs typeface="+mn-lt"/>
              </a:rPr>
              <a:t>Performed univariate, bivariate and multivariate graphical analysis to draw the key insights from the dataset</a:t>
            </a:r>
          </a:p>
          <a:p>
            <a:pPr>
              <a:lnSpc>
                <a:spcPts val="2400"/>
              </a:lnSpc>
            </a:pPr>
            <a:r>
              <a:rPr lang="en-US" sz="2000" dirty="0">
                <a:ea typeface="+mn-lt"/>
                <a:cs typeface="+mn-lt"/>
              </a:rPr>
              <a:t>Used Pearson’s coefficients of correlation to find out the relation among multiple features</a:t>
            </a:r>
          </a:p>
          <a:p>
            <a:pPr>
              <a:lnSpc>
                <a:spcPts val="2400"/>
              </a:lnSpc>
            </a:pPr>
            <a:r>
              <a:rPr lang="en-US" sz="2000" dirty="0">
                <a:ea typeface="+mn-lt"/>
                <a:cs typeface="+mn-lt"/>
              </a:rPr>
              <a:t>Multi-collinearity between features is checked using VIF (Variance Inflation Factor). Typically the columns with VIF&gt;10 need to be dropped which indicates strong multicollinearity of the features however there are many features with VIF&gt;10. VIF can also be addressed with PCA (Principal Component Analysis) without dropping the features. In this project, used PCA to reduce the no. of features by capturing 95% of variance of the data</a:t>
            </a:r>
          </a:p>
          <a:p>
            <a:pPr>
              <a:lnSpc>
                <a:spcPts val="2400"/>
              </a:lnSpc>
            </a:pPr>
            <a:r>
              <a:rPr lang="en-US" sz="2000" dirty="0">
                <a:ea typeface="+mn-lt"/>
                <a:cs typeface="+mn-lt"/>
              </a:rPr>
              <a:t>Outliers are checked for the X numerical data. In z-score method, removed outliers if z-score &gt; 3 and &lt; -3. In IQR method, removed outliers beyond Inter Quartile Range (Q3-Q1). Calculated %data loss with both methods. z-score method resulted in data loss with less than 10% (8.1%) which is acceptable where as IQR method resulted in the data loss of 50.5% hence finally used z-score method for outliers removal. </a:t>
            </a:r>
          </a:p>
          <a:p>
            <a:pPr>
              <a:lnSpc>
                <a:spcPts val="2400"/>
              </a:lnSpc>
            </a:pPr>
            <a:r>
              <a:rPr lang="en-US" sz="2000" dirty="0">
                <a:ea typeface="+mn-lt"/>
                <a:cs typeface="+mn-lt"/>
              </a:rPr>
              <a:t>Skewness is checked for X numerical data. Applied multiple transformation techniques (</a:t>
            </a:r>
            <a:r>
              <a:rPr lang="en-US" sz="2000" dirty="0" err="1">
                <a:ea typeface="+mn-lt"/>
                <a:cs typeface="+mn-lt"/>
              </a:rPr>
              <a:t>PowerTransformer</a:t>
            </a:r>
            <a:r>
              <a:rPr lang="en-US" sz="2000" dirty="0">
                <a:ea typeface="+mn-lt"/>
                <a:cs typeface="+mn-lt"/>
              </a:rPr>
              <a:t>, </a:t>
            </a:r>
            <a:r>
              <a:rPr lang="en-US" sz="2000" dirty="0" err="1">
                <a:ea typeface="+mn-lt"/>
                <a:cs typeface="+mn-lt"/>
              </a:rPr>
              <a:t>QuantileTransformer</a:t>
            </a:r>
            <a:r>
              <a:rPr lang="en-US" sz="2000" dirty="0">
                <a:ea typeface="+mn-lt"/>
                <a:cs typeface="+mn-lt"/>
              </a:rPr>
              <a:t>) to check the skewness reduction. Considered -0.5 to +0.5 range as fairly symmetrical. </a:t>
            </a:r>
            <a:r>
              <a:rPr lang="en-US" sz="2000" dirty="0" err="1">
                <a:ea typeface="+mn-lt"/>
                <a:cs typeface="+mn-lt"/>
              </a:rPr>
              <a:t>QuantileTransformer</a:t>
            </a:r>
            <a:r>
              <a:rPr lang="en-US" sz="2000" dirty="0">
                <a:ea typeface="+mn-lt"/>
                <a:cs typeface="+mn-lt"/>
              </a:rPr>
              <a:t> has reduced the skewness within this range, hence considered the data for further processing from </a:t>
            </a:r>
            <a:r>
              <a:rPr lang="en-US" sz="2000" dirty="0" err="1">
                <a:ea typeface="+mn-lt"/>
                <a:cs typeface="+mn-lt"/>
              </a:rPr>
              <a:t>QuantileTransformer</a:t>
            </a:r>
            <a:r>
              <a:rPr lang="en-US" sz="2000" dirty="0">
                <a:ea typeface="+mn-lt"/>
                <a:cs typeface="+mn-lt"/>
              </a:rPr>
              <a:t>.</a:t>
            </a:r>
          </a:p>
          <a:p>
            <a:pPr>
              <a:lnSpc>
                <a:spcPts val="2400"/>
              </a:lnSpc>
            </a:pPr>
            <a:r>
              <a:rPr lang="en-US" sz="2000" dirty="0">
                <a:ea typeface="+mn-lt"/>
                <a:cs typeface="+mn-lt"/>
              </a:rPr>
              <a:t>Scaled the X data using Standard Scaler. </a:t>
            </a:r>
          </a:p>
          <a:p>
            <a:pPr>
              <a:lnSpc>
                <a:spcPts val="2400"/>
              </a:lnSpc>
            </a:pPr>
            <a:endParaRPr lang="en-US" sz="2000" dirty="0">
              <a:ea typeface="+mn-lt"/>
              <a:cs typeface="+mn-lt"/>
            </a:endParaRPr>
          </a:p>
        </p:txBody>
      </p:sp>
      <p:sp>
        <p:nvSpPr>
          <p:cNvPr id="3" name="Footer Placeholder 4">
            <a:extLst>
              <a:ext uri="{FF2B5EF4-FFF2-40B4-BE49-F238E27FC236}">
                <a16:creationId xmlns:a16="http://schemas.microsoft.com/office/drawing/2014/main" id="{0932820C-2D01-46D3-CF9C-323C19DC37A3}"/>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44253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Testing of Identified Approaches (Algorithms)</a:t>
            </a: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9"/>
            <a:ext cx="9031943" cy="454894"/>
          </a:xfrm>
        </p:spPr>
        <p:txBody>
          <a:bodyPr/>
          <a:lstStyle/>
          <a:p>
            <a:pPr>
              <a:lnSpc>
                <a:spcPts val="2400"/>
              </a:lnSpc>
            </a:pPr>
            <a:r>
              <a:rPr lang="en-US" sz="2000" dirty="0">
                <a:ea typeface="+mn-lt"/>
                <a:cs typeface="+mn-lt"/>
              </a:rPr>
              <a:t>No ML model is developed as there is no target variable in the dataset.</a:t>
            </a:r>
          </a:p>
        </p:txBody>
      </p:sp>
      <p:sp>
        <p:nvSpPr>
          <p:cNvPr id="8" name="Footer Placeholder 4">
            <a:extLst>
              <a:ext uri="{FF2B5EF4-FFF2-40B4-BE49-F238E27FC236}">
                <a16:creationId xmlns:a16="http://schemas.microsoft.com/office/drawing/2014/main" id="{09A5CCA2-EAE5-7170-63C7-8D3D023B362B}"/>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166991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9650506" cy="548640"/>
          </a:xfrm>
        </p:spPr>
        <p:txBody>
          <a:bodyPr/>
          <a:lstStyle/>
          <a:p>
            <a:r>
              <a:rPr lang="en-US" sz="3600" dirty="0"/>
              <a:t>CHAPTER 1 - INTRODUCTION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502682" y="1164753"/>
            <a:ext cx="2330825" cy="216469"/>
          </a:xfrm>
        </p:spPr>
        <p:txBody>
          <a:bodyPr/>
          <a:lstStyle/>
          <a:p>
            <a:r>
              <a:rPr lang="en-US" dirty="0"/>
              <a:t>Cause of deaths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2"/>
            <a:ext cx="9390529" cy="2203883"/>
          </a:xfrm>
        </p:spPr>
        <p:txBody>
          <a:bodyPr/>
          <a:lstStyle/>
          <a:p>
            <a:r>
              <a:rPr lang="en-US" dirty="0"/>
              <a:t>Business Problem Framing</a:t>
            </a:r>
          </a:p>
          <a:p>
            <a:r>
              <a:rPr lang="en-US" dirty="0"/>
              <a:t>Conceptual Background of the Domain Problem</a:t>
            </a:r>
          </a:p>
          <a:p>
            <a:pPr>
              <a:lnSpc>
                <a:spcPts val="100"/>
              </a:lnSpc>
            </a:pPr>
            <a:endParaRPr lang="en-US" dirty="0"/>
          </a:p>
          <a:p>
            <a:pPr>
              <a:lnSpc>
                <a:spcPts val="100"/>
              </a:lnSpc>
            </a:pPr>
            <a:endParaRPr lang="en-US" dirty="0"/>
          </a:p>
          <a:p>
            <a:pPr>
              <a:lnSpc>
                <a:spcPts val="100"/>
              </a:lnSpc>
            </a:pPr>
            <a:br>
              <a:rPr lang="en-US" dirty="0"/>
            </a:br>
            <a:r>
              <a:rPr lang="en-US" dirty="0"/>
              <a:t>Motivation for the Problem Undertaken</a:t>
            </a:r>
          </a:p>
        </p:txBody>
      </p:sp>
      <p:pic>
        <p:nvPicPr>
          <p:cNvPr id="6" name="Picture Placeholder 7" descr="Medical equipment with a stethoscope">
            <a:extLst>
              <a:ext uri="{FF2B5EF4-FFF2-40B4-BE49-F238E27FC236}">
                <a16:creationId xmlns:a16="http://schemas.microsoft.com/office/drawing/2014/main" id="{B18C9117-CB48-72BC-D8EA-674F7A0740F4}"/>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214717" y="4523522"/>
            <a:ext cx="7136085" cy="2096804"/>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Run and Evaluate selected models</a:t>
            </a: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614082"/>
            <a:ext cx="11031072" cy="454894"/>
          </a:xfrm>
        </p:spPr>
        <p:txBody>
          <a:bodyPr/>
          <a:lstStyle/>
          <a:p>
            <a:pPr>
              <a:lnSpc>
                <a:spcPts val="2400"/>
              </a:lnSpc>
            </a:pPr>
            <a:r>
              <a:rPr lang="en-US" sz="2000" dirty="0">
                <a:ea typeface="+mn-lt"/>
                <a:cs typeface="+mn-lt"/>
              </a:rPr>
              <a:t>No ML model is developed as there is no target variable in the dataset.</a:t>
            </a:r>
          </a:p>
        </p:txBody>
      </p:sp>
      <p:sp>
        <p:nvSpPr>
          <p:cNvPr id="15" name="Footer Placeholder 4">
            <a:extLst>
              <a:ext uri="{FF2B5EF4-FFF2-40B4-BE49-F238E27FC236}">
                <a16:creationId xmlns:a16="http://schemas.microsoft.com/office/drawing/2014/main" id="{C5A0DF76-9330-3BC9-189C-D62E998F4DBF}"/>
              </a:ext>
            </a:extLst>
          </p:cNvPr>
          <p:cNvSpPr>
            <a:spLocks noGrp="1"/>
          </p:cNvSpPr>
          <p:nvPr>
            <p:ph type="ftr" sz="quarter" idx="12"/>
          </p:nvPr>
        </p:nvSpPr>
        <p:spPr>
          <a:xfrm rot="16200000">
            <a:off x="-502682" y="1173718"/>
            <a:ext cx="2330825" cy="216469"/>
          </a:xfrm>
        </p:spPr>
        <p:txBody>
          <a:bodyPr/>
          <a:lstStyle/>
          <a:p>
            <a:r>
              <a:rPr lang="en-US" dirty="0"/>
              <a:t>Cause of deaths</a:t>
            </a:r>
          </a:p>
        </p:txBody>
      </p:sp>
    </p:spTree>
    <p:extLst>
      <p:ext uri="{BB962C8B-B14F-4D97-AF65-F5344CB8AC3E}">
        <p14:creationId xmlns:p14="http://schemas.microsoft.com/office/powerpoint/2010/main" val="381387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2800" b="0" i="0" u="none" strike="noStrike" baseline="0" dirty="0">
                <a:solidFill>
                  <a:srgbClr val="000000"/>
                </a:solidFill>
              </a:rPr>
              <a:t>Key Metrics for success in solving problem under consideration</a:t>
            </a:r>
            <a:endParaRPr lang="en-US" sz="28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5" name="Content Placeholder 4">
            <a:extLst>
              <a:ext uri="{FF2B5EF4-FFF2-40B4-BE49-F238E27FC236}">
                <a16:creationId xmlns:a16="http://schemas.microsoft.com/office/drawing/2014/main" id="{65B19183-FB34-4C36-7571-8EF9DA3F9F3D}"/>
              </a:ext>
            </a:extLst>
          </p:cNvPr>
          <p:cNvSpPr>
            <a:spLocks noGrp="1"/>
          </p:cNvSpPr>
          <p:nvPr>
            <p:ph idx="1"/>
          </p:nvPr>
        </p:nvSpPr>
        <p:spPr>
          <a:xfrm>
            <a:off x="990598" y="1064470"/>
            <a:ext cx="11129683" cy="434416"/>
          </a:xfrm>
        </p:spPr>
        <p:txBody>
          <a:bodyPr/>
          <a:lstStyle/>
          <a:p>
            <a:pPr>
              <a:lnSpc>
                <a:spcPts val="2400"/>
              </a:lnSpc>
            </a:pPr>
            <a:r>
              <a:rPr lang="en-US" sz="2000" dirty="0">
                <a:ea typeface="+mn-lt"/>
                <a:cs typeface="+mn-lt"/>
              </a:rPr>
              <a:t>No ML model is developed as there is no target variable in the dataset.</a:t>
            </a:r>
          </a:p>
        </p:txBody>
      </p:sp>
      <p:sp>
        <p:nvSpPr>
          <p:cNvPr id="17" name="Footer Placeholder 4">
            <a:extLst>
              <a:ext uri="{FF2B5EF4-FFF2-40B4-BE49-F238E27FC236}">
                <a16:creationId xmlns:a16="http://schemas.microsoft.com/office/drawing/2014/main" id="{51C81628-80B1-17EF-529A-EDE4B5C23276}"/>
              </a:ext>
            </a:extLst>
          </p:cNvPr>
          <p:cNvSpPr>
            <a:spLocks noGrp="1"/>
          </p:cNvSpPr>
          <p:nvPr>
            <p:ph type="ftr" sz="quarter" idx="12"/>
          </p:nvPr>
        </p:nvSpPr>
        <p:spPr>
          <a:xfrm rot="16200000">
            <a:off x="-502682" y="1155789"/>
            <a:ext cx="2330825" cy="216469"/>
          </a:xfrm>
        </p:spPr>
        <p:txBody>
          <a:bodyPr/>
          <a:lstStyle/>
          <a:p>
            <a:r>
              <a:rPr lang="en-US" dirty="0"/>
              <a:t>Cause of deaths</a:t>
            </a:r>
          </a:p>
        </p:txBody>
      </p:sp>
    </p:spTree>
    <p:extLst>
      <p:ext uri="{BB962C8B-B14F-4D97-AF65-F5344CB8AC3E}">
        <p14:creationId xmlns:p14="http://schemas.microsoft.com/office/powerpoint/2010/main" val="203846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TOP 10 COUNTRIES WITH MORTALITY FOR EACH DISEASE</a:t>
            </a:r>
          </a:p>
        </p:txBody>
      </p:sp>
      <p:sp>
        <p:nvSpPr>
          <p:cNvPr id="12" name="TextBox 11">
            <a:extLst>
              <a:ext uri="{FF2B5EF4-FFF2-40B4-BE49-F238E27FC236}">
                <a16:creationId xmlns:a16="http://schemas.microsoft.com/office/drawing/2014/main" id="{58B35C7E-3B69-E535-DBFF-BC3B4430D96B}"/>
              </a:ext>
            </a:extLst>
          </p:cNvPr>
          <p:cNvSpPr txBox="1"/>
          <p:nvPr/>
        </p:nvSpPr>
        <p:spPr>
          <a:xfrm>
            <a:off x="1133170" y="4544530"/>
            <a:ext cx="10300448" cy="2031325"/>
          </a:xfrm>
          <a:prstGeom prst="rect">
            <a:avLst/>
          </a:prstGeom>
          <a:noFill/>
          <a:ln>
            <a:solidFill>
              <a:schemeClr val="tx2"/>
            </a:solidFill>
          </a:ln>
        </p:spPr>
        <p:txBody>
          <a:bodyPr wrap="square">
            <a:spAutoFit/>
          </a:bodyPr>
          <a:lstStyle/>
          <a:p>
            <a:r>
              <a:rPr lang="en-US" dirty="0"/>
              <a:t>Observations for MENINGITIS:</a:t>
            </a:r>
          </a:p>
          <a:p>
            <a:pPr marL="285750" indent="-285750">
              <a:buFontTx/>
              <a:buChar char="-"/>
            </a:pPr>
            <a:r>
              <a:rPr lang="en-US" dirty="0"/>
              <a:t>The highest number of deaths due to MENINGITIS occurring in country INDIA</a:t>
            </a:r>
          </a:p>
          <a:p>
            <a:pPr marL="285750" indent="-285750">
              <a:buFontTx/>
              <a:buChar char="-"/>
            </a:pPr>
            <a:r>
              <a:rPr lang="en-US" dirty="0"/>
              <a:t>The least number of deaths due to MENINGITIS occurring in country PALAU</a:t>
            </a:r>
          </a:p>
          <a:p>
            <a:endParaRPr lang="en-US" dirty="0"/>
          </a:p>
          <a:p>
            <a:r>
              <a:rPr lang="en-US" dirty="0"/>
              <a:t>Observations for PARKINSON'S DISEASE:</a:t>
            </a:r>
          </a:p>
          <a:p>
            <a:r>
              <a:rPr lang="en-US" dirty="0"/>
              <a:t>- The highest number of deaths due to PARKINSON'S DISEASE occurring in country CHINA</a:t>
            </a:r>
          </a:p>
          <a:p>
            <a:r>
              <a:rPr lang="en-US" dirty="0"/>
              <a:t>- The least number of deaths due to PARKINSON'S DISEASE occurring in country NAURU</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5" name="Picture 4">
            <a:extLst>
              <a:ext uri="{FF2B5EF4-FFF2-40B4-BE49-F238E27FC236}">
                <a16:creationId xmlns:a16="http://schemas.microsoft.com/office/drawing/2014/main" id="{0674F136-AC52-2C5F-F600-0FC1687ACAC3}"/>
              </a:ext>
            </a:extLst>
          </p:cNvPr>
          <p:cNvPicPr>
            <a:picLocks noChangeAspect="1"/>
          </p:cNvPicPr>
          <p:nvPr/>
        </p:nvPicPr>
        <p:blipFill>
          <a:blip r:embed="rId2"/>
          <a:stretch>
            <a:fillRect/>
          </a:stretch>
        </p:blipFill>
        <p:spPr>
          <a:xfrm>
            <a:off x="1061958" y="1281952"/>
            <a:ext cx="4751846" cy="3105688"/>
          </a:xfrm>
          <a:prstGeom prst="rect">
            <a:avLst/>
          </a:prstGeom>
        </p:spPr>
      </p:pic>
      <p:pic>
        <p:nvPicPr>
          <p:cNvPr id="8" name="Picture 7">
            <a:extLst>
              <a:ext uri="{FF2B5EF4-FFF2-40B4-BE49-F238E27FC236}">
                <a16:creationId xmlns:a16="http://schemas.microsoft.com/office/drawing/2014/main" id="{27D7D5E0-5077-4A8A-2432-C7A1A15379F6}"/>
              </a:ext>
            </a:extLst>
          </p:cNvPr>
          <p:cNvPicPr>
            <a:picLocks noChangeAspect="1"/>
          </p:cNvPicPr>
          <p:nvPr/>
        </p:nvPicPr>
        <p:blipFill>
          <a:blip r:embed="rId3"/>
          <a:stretch>
            <a:fillRect/>
          </a:stretch>
        </p:blipFill>
        <p:spPr>
          <a:xfrm>
            <a:off x="6283394" y="1139175"/>
            <a:ext cx="4846648" cy="3107327"/>
          </a:xfrm>
          <a:prstGeom prst="rect">
            <a:avLst/>
          </a:prstGeom>
        </p:spPr>
      </p:pic>
    </p:spTree>
    <p:extLst>
      <p:ext uri="{BB962C8B-B14F-4D97-AF65-F5344CB8AC3E}">
        <p14:creationId xmlns:p14="http://schemas.microsoft.com/office/powerpoint/2010/main" val="392998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TOP 10 COUNTRIES WITH MORTALITY FOR EACH DISEASE</a:t>
            </a:r>
          </a:p>
        </p:txBody>
      </p:sp>
      <p:sp>
        <p:nvSpPr>
          <p:cNvPr id="12" name="TextBox 11">
            <a:extLst>
              <a:ext uri="{FF2B5EF4-FFF2-40B4-BE49-F238E27FC236}">
                <a16:creationId xmlns:a16="http://schemas.microsoft.com/office/drawing/2014/main" id="{58B35C7E-3B69-E535-DBFF-BC3B4430D96B}"/>
              </a:ext>
            </a:extLst>
          </p:cNvPr>
          <p:cNvSpPr txBox="1"/>
          <p:nvPr/>
        </p:nvSpPr>
        <p:spPr>
          <a:xfrm>
            <a:off x="1133170" y="4544530"/>
            <a:ext cx="10300448" cy="2031325"/>
          </a:xfrm>
          <a:prstGeom prst="rect">
            <a:avLst/>
          </a:prstGeom>
          <a:noFill/>
          <a:ln>
            <a:solidFill>
              <a:schemeClr val="tx2"/>
            </a:solidFill>
          </a:ln>
        </p:spPr>
        <p:txBody>
          <a:bodyPr wrap="square">
            <a:spAutoFit/>
          </a:bodyPr>
          <a:lstStyle/>
          <a:p>
            <a:r>
              <a:rPr lang="en-US" dirty="0"/>
              <a:t>Observations for ALZHEIMER'S DISEASE AND OTHER DEMENTIAS:</a:t>
            </a:r>
          </a:p>
          <a:p>
            <a:pPr marL="285750" indent="-285750">
              <a:buFontTx/>
              <a:buChar char="-"/>
            </a:pPr>
            <a:r>
              <a:rPr lang="en-US" dirty="0"/>
              <a:t>The highest number of deaths due to ALZHEIMER'S DISEASE AND OTHER DEMENTIAS </a:t>
            </a:r>
            <a:r>
              <a:rPr lang="en-US" dirty="0" err="1"/>
              <a:t>occuring</a:t>
            </a:r>
            <a:r>
              <a:rPr lang="en-US" dirty="0"/>
              <a:t> in country CHINA</a:t>
            </a:r>
          </a:p>
          <a:p>
            <a:pPr marL="285750" indent="-285750">
              <a:buFontTx/>
              <a:buChar char="-"/>
            </a:pPr>
            <a:r>
              <a:rPr lang="en-US" dirty="0"/>
              <a:t>The least number of deaths due to ALZHEIMER'S DISEASE AND OTHER DEMENTIAS </a:t>
            </a:r>
            <a:r>
              <a:rPr lang="en-US" dirty="0" err="1"/>
              <a:t>occuring</a:t>
            </a:r>
            <a:r>
              <a:rPr lang="en-US" dirty="0"/>
              <a:t> in country TOKELAU</a:t>
            </a:r>
          </a:p>
          <a:p>
            <a:endParaRPr lang="en-US" dirty="0"/>
          </a:p>
          <a:p>
            <a:r>
              <a:rPr lang="en-US" dirty="0"/>
              <a:t>Observations for HIV/AIDS:</a:t>
            </a:r>
          </a:p>
          <a:p>
            <a:r>
              <a:rPr lang="en-US" dirty="0"/>
              <a:t>- The highest number of deaths due to HIV/AIDS occurring in country SOUTH AFRICA</a:t>
            </a:r>
          </a:p>
          <a:p>
            <a:r>
              <a:rPr lang="en-US" dirty="0"/>
              <a:t>- The least number of deaths due to HIV/AIDS occurring in country NIUE</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6" name="Picture 5">
            <a:extLst>
              <a:ext uri="{FF2B5EF4-FFF2-40B4-BE49-F238E27FC236}">
                <a16:creationId xmlns:a16="http://schemas.microsoft.com/office/drawing/2014/main" id="{A100646E-5F39-B09F-AE08-B3B558D26586}"/>
              </a:ext>
            </a:extLst>
          </p:cNvPr>
          <p:cNvPicPr>
            <a:picLocks noChangeAspect="1"/>
          </p:cNvPicPr>
          <p:nvPr/>
        </p:nvPicPr>
        <p:blipFill>
          <a:blip r:embed="rId2"/>
          <a:stretch>
            <a:fillRect/>
          </a:stretch>
        </p:blipFill>
        <p:spPr>
          <a:xfrm>
            <a:off x="1354757" y="1193539"/>
            <a:ext cx="4344846" cy="3109763"/>
          </a:xfrm>
          <a:prstGeom prst="rect">
            <a:avLst/>
          </a:prstGeom>
        </p:spPr>
      </p:pic>
      <p:pic>
        <p:nvPicPr>
          <p:cNvPr id="10" name="Picture 9">
            <a:extLst>
              <a:ext uri="{FF2B5EF4-FFF2-40B4-BE49-F238E27FC236}">
                <a16:creationId xmlns:a16="http://schemas.microsoft.com/office/drawing/2014/main" id="{692C8BA9-0306-0AD0-D0D0-36FF438A5F2A}"/>
              </a:ext>
            </a:extLst>
          </p:cNvPr>
          <p:cNvPicPr>
            <a:picLocks noChangeAspect="1"/>
          </p:cNvPicPr>
          <p:nvPr/>
        </p:nvPicPr>
        <p:blipFill>
          <a:blip r:embed="rId3"/>
          <a:stretch>
            <a:fillRect/>
          </a:stretch>
        </p:blipFill>
        <p:spPr>
          <a:xfrm>
            <a:off x="6451164" y="1140644"/>
            <a:ext cx="4863012" cy="3162658"/>
          </a:xfrm>
          <a:prstGeom prst="rect">
            <a:avLst/>
          </a:prstGeom>
        </p:spPr>
      </p:pic>
    </p:spTree>
    <p:extLst>
      <p:ext uri="{BB962C8B-B14F-4D97-AF65-F5344CB8AC3E}">
        <p14:creationId xmlns:p14="http://schemas.microsoft.com/office/powerpoint/2010/main" val="178987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COUNTRY WISE TOP 10 DISEASES WITH MORTALITY</a:t>
            </a:r>
          </a:p>
        </p:txBody>
      </p:sp>
      <p:sp>
        <p:nvSpPr>
          <p:cNvPr id="12" name="TextBox 11">
            <a:extLst>
              <a:ext uri="{FF2B5EF4-FFF2-40B4-BE49-F238E27FC236}">
                <a16:creationId xmlns:a16="http://schemas.microsoft.com/office/drawing/2014/main" id="{58B35C7E-3B69-E535-DBFF-BC3B4430D96B}"/>
              </a:ext>
            </a:extLst>
          </p:cNvPr>
          <p:cNvSpPr txBox="1"/>
          <p:nvPr/>
        </p:nvSpPr>
        <p:spPr>
          <a:xfrm>
            <a:off x="1133170" y="4544530"/>
            <a:ext cx="10300448" cy="2031325"/>
          </a:xfrm>
          <a:prstGeom prst="rect">
            <a:avLst/>
          </a:prstGeom>
          <a:noFill/>
          <a:ln>
            <a:solidFill>
              <a:schemeClr val="tx2"/>
            </a:solidFill>
          </a:ln>
        </p:spPr>
        <p:txBody>
          <a:bodyPr wrap="square">
            <a:spAutoFit/>
          </a:bodyPr>
          <a:lstStyle/>
          <a:p>
            <a:r>
              <a:rPr lang="en-US" dirty="0"/>
              <a:t>Observations for CHINA:</a:t>
            </a:r>
          </a:p>
          <a:p>
            <a:pPr marL="285750" indent="-285750">
              <a:buFontTx/>
              <a:buChar char="-"/>
            </a:pPr>
            <a:r>
              <a:rPr lang="en-US" dirty="0"/>
              <a:t>In CHINA, most deaths are due to CARDIOVASCULAR DISEASES</a:t>
            </a:r>
          </a:p>
          <a:p>
            <a:pPr marL="285750" indent="-285750">
              <a:buFontTx/>
              <a:buChar char="-"/>
            </a:pPr>
            <a:r>
              <a:rPr lang="en-US" dirty="0"/>
              <a:t>In CHINA, least deaths are due to CONFLICT AND TERRORISM</a:t>
            </a:r>
          </a:p>
          <a:p>
            <a:pPr marL="285750" indent="-285750">
              <a:buFontTx/>
              <a:buChar char="-"/>
            </a:pPr>
            <a:endParaRPr lang="en-US" dirty="0"/>
          </a:p>
          <a:p>
            <a:r>
              <a:rPr lang="en-US" dirty="0"/>
              <a:t>Observations for INDIA:</a:t>
            </a:r>
          </a:p>
          <a:p>
            <a:r>
              <a:rPr lang="en-US" dirty="0"/>
              <a:t>- In INDIA, most deaths are due to CARDIOVASCULAR DISEASES</a:t>
            </a:r>
          </a:p>
          <a:p>
            <a:r>
              <a:rPr lang="en-US" dirty="0"/>
              <a:t>- In INDIA, least deaths are due to CONFLICT AND TERRORISM</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5" name="Picture 4">
            <a:extLst>
              <a:ext uri="{FF2B5EF4-FFF2-40B4-BE49-F238E27FC236}">
                <a16:creationId xmlns:a16="http://schemas.microsoft.com/office/drawing/2014/main" id="{2B47B426-EF1A-A174-B27A-43AF74E9276C}"/>
              </a:ext>
            </a:extLst>
          </p:cNvPr>
          <p:cNvPicPr>
            <a:picLocks noChangeAspect="1"/>
          </p:cNvPicPr>
          <p:nvPr/>
        </p:nvPicPr>
        <p:blipFill>
          <a:blip r:embed="rId2"/>
          <a:stretch>
            <a:fillRect/>
          </a:stretch>
        </p:blipFill>
        <p:spPr>
          <a:xfrm>
            <a:off x="1177994" y="1281952"/>
            <a:ext cx="4471252" cy="3004753"/>
          </a:xfrm>
          <a:prstGeom prst="rect">
            <a:avLst/>
          </a:prstGeom>
        </p:spPr>
      </p:pic>
      <p:pic>
        <p:nvPicPr>
          <p:cNvPr id="8" name="Picture 7">
            <a:extLst>
              <a:ext uri="{FF2B5EF4-FFF2-40B4-BE49-F238E27FC236}">
                <a16:creationId xmlns:a16="http://schemas.microsoft.com/office/drawing/2014/main" id="{173F6E2A-F0E3-9937-0215-B8239EDBBF96}"/>
              </a:ext>
            </a:extLst>
          </p:cNvPr>
          <p:cNvPicPr>
            <a:picLocks noChangeAspect="1"/>
          </p:cNvPicPr>
          <p:nvPr/>
        </p:nvPicPr>
        <p:blipFill>
          <a:blip r:embed="rId3"/>
          <a:stretch>
            <a:fillRect/>
          </a:stretch>
        </p:blipFill>
        <p:spPr>
          <a:xfrm>
            <a:off x="6442161" y="1138355"/>
            <a:ext cx="4656144" cy="3148350"/>
          </a:xfrm>
          <a:prstGeom prst="rect">
            <a:avLst/>
          </a:prstGeom>
        </p:spPr>
      </p:pic>
    </p:spTree>
    <p:extLst>
      <p:ext uri="{BB962C8B-B14F-4D97-AF65-F5344CB8AC3E}">
        <p14:creationId xmlns:p14="http://schemas.microsoft.com/office/powerpoint/2010/main" val="2827909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COUNTRY WISE TOP 10 DISEASES WITH MORTALITY</a:t>
            </a:r>
          </a:p>
        </p:txBody>
      </p:sp>
      <p:sp>
        <p:nvSpPr>
          <p:cNvPr id="12" name="TextBox 11">
            <a:extLst>
              <a:ext uri="{FF2B5EF4-FFF2-40B4-BE49-F238E27FC236}">
                <a16:creationId xmlns:a16="http://schemas.microsoft.com/office/drawing/2014/main" id="{58B35C7E-3B69-E535-DBFF-BC3B4430D96B}"/>
              </a:ext>
            </a:extLst>
          </p:cNvPr>
          <p:cNvSpPr txBox="1"/>
          <p:nvPr/>
        </p:nvSpPr>
        <p:spPr>
          <a:xfrm>
            <a:off x="1133170" y="4544530"/>
            <a:ext cx="10300448" cy="2031325"/>
          </a:xfrm>
          <a:prstGeom prst="rect">
            <a:avLst/>
          </a:prstGeom>
          <a:noFill/>
          <a:ln>
            <a:solidFill>
              <a:schemeClr val="tx2"/>
            </a:solidFill>
          </a:ln>
        </p:spPr>
        <p:txBody>
          <a:bodyPr wrap="square">
            <a:spAutoFit/>
          </a:bodyPr>
          <a:lstStyle/>
          <a:p>
            <a:r>
              <a:rPr lang="en-US" dirty="0"/>
              <a:t>Observations for UNITED STATES:</a:t>
            </a:r>
          </a:p>
          <a:p>
            <a:pPr marL="285750" indent="-285750">
              <a:buFontTx/>
              <a:buChar char="-"/>
            </a:pPr>
            <a:r>
              <a:rPr lang="en-US" dirty="0"/>
              <a:t>In UNITED STATES, most deaths are due to CARDIOVASCULAR DISEASES</a:t>
            </a:r>
          </a:p>
          <a:p>
            <a:pPr marL="285750" indent="-285750">
              <a:buFontTx/>
              <a:buChar char="-"/>
            </a:pPr>
            <a:r>
              <a:rPr lang="en-US" dirty="0"/>
              <a:t>In UNITED STATES, least deaths are due to MALARIA</a:t>
            </a:r>
          </a:p>
          <a:p>
            <a:pPr marL="285750" indent="-285750">
              <a:buFontTx/>
              <a:buChar char="-"/>
            </a:pPr>
            <a:endParaRPr lang="en-US" dirty="0"/>
          </a:p>
          <a:p>
            <a:r>
              <a:rPr lang="en-US" dirty="0"/>
              <a:t>Observations for PAKISTAN:</a:t>
            </a:r>
          </a:p>
          <a:p>
            <a:r>
              <a:rPr lang="en-US" dirty="0"/>
              <a:t>- In PAKISTAN, most deaths are due to NEONATAL DISORDERS</a:t>
            </a:r>
          </a:p>
          <a:p>
            <a:r>
              <a:rPr lang="en-US" dirty="0"/>
              <a:t>- In PAKISTAN, least deaths are due to ENVIRONMENTAL HEAT AND COLD EXPOSURE</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6" name="Picture 5">
            <a:extLst>
              <a:ext uri="{FF2B5EF4-FFF2-40B4-BE49-F238E27FC236}">
                <a16:creationId xmlns:a16="http://schemas.microsoft.com/office/drawing/2014/main" id="{17A5285A-332F-DE55-12C0-C5FA75AD387D}"/>
              </a:ext>
            </a:extLst>
          </p:cNvPr>
          <p:cNvPicPr>
            <a:picLocks noChangeAspect="1"/>
          </p:cNvPicPr>
          <p:nvPr/>
        </p:nvPicPr>
        <p:blipFill>
          <a:blip r:embed="rId2"/>
          <a:stretch>
            <a:fillRect/>
          </a:stretch>
        </p:blipFill>
        <p:spPr>
          <a:xfrm>
            <a:off x="1054374" y="1211650"/>
            <a:ext cx="4753190" cy="3203967"/>
          </a:xfrm>
          <a:prstGeom prst="rect">
            <a:avLst/>
          </a:prstGeom>
        </p:spPr>
      </p:pic>
      <p:pic>
        <p:nvPicPr>
          <p:cNvPr id="10" name="Picture 9">
            <a:extLst>
              <a:ext uri="{FF2B5EF4-FFF2-40B4-BE49-F238E27FC236}">
                <a16:creationId xmlns:a16="http://schemas.microsoft.com/office/drawing/2014/main" id="{388A3EFC-A00B-85E1-64AD-F5BFC7BA36BC}"/>
              </a:ext>
            </a:extLst>
          </p:cNvPr>
          <p:cNvPicPr>
            <a:picLocks noChangeAspect="1"/>
          </p:cNvPicPr>
          <p:nvPr/>
        </p:nvPicPr>
        <p:blipFill>
          <a:blip r:embed="rId3"/>
          <a:stretch>
            <a:fillRect/>
          </a:stretch>
        </p:blipFill>
        <p:spPr>
          <a:xfrm>
            <a:off x="6384438" y="1030502"/>
            <a:ext cx="4938761" cy="3320634"/>
          </a:xfrm>
          <a:prstGeom prst="rect">
            <a:avLst/>
          </a:prstGeom>
        </p:spPr>
      </p:pic>
    </p:spTree>
    <p:extLst>
      <p:ext uri="{BB962C8B-B14F-4D97-AF65-F5344CB8AC3E}">
        <p14:creationId xmlns:p14="http://schemas.microsoft.com/office/powerpoint/2010/main" val="1039148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COUNTRIES WITH HIGHEST DEATHS DUE TO DISEASES</a:t>
            </a:r>
          </a:p>
        </p:txBody>
      </p:sp>
      <p:sp>
        <p:nvSpPr>
          <p:cNvPr id="12" name="TextBox 11">
            <a:extLst>
              <a:ext uri="{FF2B5EF4-FFF2-40B4-BE49-F238E27FC236}">
                <a16:creationId xmlns:a16="http://schemas.microsoft.com/office/drawing/2014/main" id="{58B35C7E-3B69-E535-DBFF-BC3B4430D96B}"/>
              </a:ext>
            </a:extLst>
          </p:cNvPr>
          <p:cNvSpPr txBox="1"/>
          <p:nvPr/>
        </p:nvSpPr>
        <p:spPr>
          <a:xfrm>
            <a:off x="1186958" y="4816524"/>
            <a:ext cx="10300448" cy="1200329"/>
          </a:xfrm>
          <a:prstGeom prst="rect">
            <a:avLst/>
          </a:prstGeom>
          <a:noFill/>
          <a:ln>
            <a:solidFill>
              <a:schemeClr val="tx2"/>
            </a:solidFill>
          </a:ln>
        </p:spPr>
        <p:txBody>
          <a:bodyPr wrap="square">
            <a:spAutoFit/>
          </a:bodyPr>
          <a:lstStyle/>
          <a:p>
            <a:r>
              <a:rPr lang="en-US" dirty="0"/>
              <a:t>Observations:</a:t>
            </a:r>
          </a:p>
          <a:p>
            <a:pPr marL="285750" indent="-285750">
              <a:buFont typeface="Wingdings" panose="05000000000000000000" pitchFamily="2" charset="2"/>
              <a:buChar char="ü"/>
            </a:pPr>
            <a:r>
              <a:rPr lang="en-US" dirty="0"/>
              <a:t>CHINA and INDIA are top countries having most deaths compared to other countries in 30 years span</a:t>
            </a:r>
          </a:p>
          <a:p>
            <a:pPr marL="285750" indent="-285750">
              <a:buFont typeface="Wingdings" panose="05000000000000000000" pitchFamily="2" charset="2"/>
              <a:buChar char="ü"/>
            </a:pPr>
            <a:r>
              <a:rPr lang="en-US" dirty="0"/>
              <a:t>This could be due to large population in these two countries</a:t>
            </a:r>
          </a:p>
          <a:p>
            <a:pPr marL="285750" indent="-285750">
              <a:buFont typeface="Wingdings" panose="05000000000000000000" pitchFamily="2" charset="2"/>
              <a:buChar char="ü"/>
            </a:pPr>
            <a:r>
              <a:rPr lang="en-US" dirty="0"/>
              <a:t>UNITED STATES is the country having more no. of deaths after CHINA and INDIA</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5" name="Picture 4">
            <a:extLst>
              <a:ext uri="{FF2B5EF4-FFF2-40B4-BE49-F238E27FC236}">
                <a16:creationId xmlns:a16="http://schemas.microsoft.com/office/drawing/2014/main" id="{02953964-2678-2959-F3D3-F3CD14401707}"/>
              </a:ext>
            </a:extLst>
          </p:cNvPr>
          <p:cNvPicPr>
            <a:picLocks noChangeAspect="1"/>
          </p:cNvPicPr>
          <p:nvPr/>
        </p:nvPicPr>
        <p:blipFill>
          <a:blip r:embed="rId2"/>
          <a:stretch>
            <a:fillRect/>
          </a:stretch>
        </p:blipFill>
        <p:spPr>
          <a:xfrm>
            <a:off x="2874874" y="1114805"/>
            <a:ext cx="5471267" cy="3534777"/>
          </a:xfrm>
          <a:prstGeom prst="rect">
            <a:avLst/>
          </a:prstGeom>
        </p:spPr>
      </p:pic>
    </p:spTree>
    <p:extLst>
      <p:ext uri="{BB962C8B-B14F-4D97-AF65-F5344CB8AC3E}">
        <p14:creationId xmlns:p14="http://schemas.microsoft.com/office/powerpoint/2010/main" val="79133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TOP KILLER DISEASES IN THE WORLD</a:t>
            </a:r>
          </a:p>
        </p:txBody>
      </p:sp>
      <p:sp>
        <p:nvSpPr>
          <p:cNvPr id="12" name="TextBox 11">
            <a:extLst>
              <a:ext uri="{FF2B5EF4-FFF2-40B4-BE49-F238E27FC236}">
                <a16:creationId xmlns:a16="http://schemas.microsoft.com/office/drawing/2014/main" id="{58B35C7E-3B69-E535-DBFF-BC3B4430D96B}"/>
              </a:ext>
            </a:extLst>
          </p:cNvPr>
          <p:cNvSpPr txBox="1"/>
          <p:nvPr/>
        </p:nvSpPr>
        <p:spPr>
          <a:xfrm>
            <a:off x="8502158" y="1571300"/>
            <a:ext cx="3528477" cy="3416320"/>
          </a:xfrm>
          <a:prstGeom prst="rect">
            <a:avLst/>
          </a:prstGeom>
          <a:noFill/>
          <a:ln>
            <a:solidFill>
              <a:schemeClr val="tx2"/>
            </a:solidFill>
          </a:ln>
        </p:spPr>
        <p:txBody>
          <a:bodyPr wrap="square">
            <a:spAutoFit/>
          </a:bodyPr>
          <a:lstStyle/>
          <a:p>
            <a:r>
              <a:rPr lang="en-US" dirty="0"/>
              <a:t>Observations:</a:t>
            </a:r>
          </a:p>
          <a:p>
            <a:pPr marL="285750" indent="-285750">
              <a:buFont typeface="Wingdings" panose="05000000000000000000" pitchFamily="2" charset="2"/>
              <a:buChar char="ü"/>
            </a:pPr>
            <a:r>
              <a:rPr lang="en-US" dirty="0"/>
              <a:t>Cardiovascular Diseases is the most killing disease in the world</a:t>
            </a:r>
          </a:p>
          <a:p>
            <a:pPr marL="285750" indent="-285750">
              <a:buFont typeface="Wingdings" panose="05000000000000000000" pitchFamily="2" charset="2"/>
              <a:buChar char="ü"/>
            </a:pPr>
            <a:r>
              <a:rPr lang="en-US" dirty="0"/>
              <a:t>The lowest no. of deaths occurred due to Environmental Heat and Cold Exposure in the world</a:t>
            </a:r>
          </a:p>
          <a:p>
            <a:pPr marL="285750" indent="-285750">
              <a:buFont typeface="Wingdings" panose="05000000000000000000" pitchFamily="2" charset="2"/>
              <a:buChar char="ü"/>
            </a:pPr>
            <a:r>
              <a:rPr lang="en-US" dirty="0"/>
              <a:t>CHINA , INDIA AND USA face the largest brunt of deaths due to diseases in the world Cardiovascular diseases , Neoplasms and Lower Respiratory Infections are the top 3 killer diseases in the world</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6" name="Picture 5">
            <a:extLst>
              <a:ext uri="{FF2B5EF4-FFF2-40B4-BE49-F238E27FC236}">
                <a16:creationId xmlns:a16="http://schemas.microsoft.com/office/drawing/2014/main" id="{679C5683-B1B8-36DF-71C2-ED2B9B217699}"/>
              </a:ext>
            </a:extLst>
          </p:cNvPr>
          <p:cNvPicPr>
            <a:picLocks noChangeAspect="1"/>
          </p:cNvPicPr>
          <p:nvPr/>
        </p:nvPicPr>
        <p:blipFill>
          <a:blip r:embed="rId2"/>
          <a:stretch>
            <a:fillRect/>
          </a:stretch>
        </p:blipFill>
        <p:spPr>
          <a:xfrm>
            <a:off x="770966" y="1118347"/>
            <a:ext cx="7666384" cy="5159187"/>
          </a:xfrm>
          <a:prstGeom prst="rect">
            <a:avLst/>
          </a:prstGeom>
        </p:spPr>
      </p:pic>
    </p:spTree>
    <p:extLst>
      <p:ext uri="{BB962C8B-B14F-4D97-AF65-F5344CB8AC3E}">
        <p14:creationId xmlns:p14="http://schemas.microsoft.com/office/powerpoint/2010/main" val="419869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Coefficients of correlation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8" name="Picture 7">
            <a:extLst>
              <a:ext uri="{FF2B5EF4-FFF2-40B4-BE49-F238E27FC236}">
                <a16:creationId xmlns:a16="http://schemas.microsoft.com/office/drawing/2014/main" id="{3A49D64E-F571-4E1A-D63D-EE9529666A90}"/>
              </a:ext>
            </a:extLst>
          </p:cNvPr>
          <p:cNvPicPr>
            <a:picLocks noChangeAspect="1"/>
          </p:cNvPicPr>
          <p:nvPr/>
        </p:nvPicPr>
        <p:blipFill>
          <a:blip r:embed="rId2"/>
          <a:stretch>
            <a:fillRect/>
          </a:stretch>
        </p:blipFill>
        <p:spPr>
          <a:xfrm>
            <a:off x="1337876" y="636494"/>
            <a:ext cx="9319887" cy="6122895"/>
          </a:xfrm>
          <a:prstGeom prst="rect">
            <a:avLst/>
          </a:prstGeom>
        </p:spPr>
      </p:pic>
    </p:spTree>
    <p:extLst>
      <p:ext uri="{BB962C8B-B14F-4D97-AF65-F5344CB8AC3E}">
        <p14:creationId xmlns:p14="http://schemas.microsoft.com/office/powerpoint/2010/main" val="399283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PCA</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Cause of deaths</a:t>
            </a:r>
          </a:p>
        </p:txBody>
      </p:sp>
      <p:pic>
        <p:nvPicPr>
          <p:cNvPr id="5" name="Picture 4">
            <a:extLst>
              <a:ext uri="{FF2B5EF4-FFF2-40B4-BE49-F238E27FC236}">
                <a16:creationId xmlns:a16="http://schemas.microsoft.com/office/drawing/2014/main" id="{52599F59-26AB-E25E-99E3-A2092DDC607B}"/>
              </a:ext>
            </a:extLst>
          </p:cNvPr>
          <p:cNvPicPr>
            <a:picLocks noChangeAspect="1"/>
          </p:cNvPicPr>
          <p:nvPr/>
        </p:nvPicPr>
        <p:blipFill>
          <a:blip r:embed="rId2"/>
          <a:stretch>
            <a:fillRect/>
          </a:stretch>
        </p:blipFill>
        <p:spPr>
          <a:xfrm>
            <a:off x="2117806" y="636494"/>
            <a:ext cx="7597798" cy="3726503"/>
          </a:xfrm>
          <a:prstGeom prst="rect">
            <a:avLst/>
          </a:prstGeom>
        </p:spPr>
      </p:pic>
      <p:sp>
        <p:nvSpPr>
          <p:cNvPr id="7" name="TextBox 6">
            <a:extLst>
              <a:ext uri="{FF2B5EF4-FFF2-40B4-BE49-F238E27FC236}">
                <a16:creationId xmlns:a16="http://schemas.microsoft.com/office/drawing/2014/main" id="{88834943-6B49-F799-950F-B008EE5DCCB2}"/>
              </a:ext>
            </a:extLst>
          </p:cNvPr>
          <p:cNvSpPr txBox="1"/>
          <p:nvPr/>
        </p:nvSpPr>
        <p:spPr>
          <a:xfrm>
            <a:off x="770966" y="4477052"/>
            <a:ext cx="11314176" cy="2031325"/>
          </a:xfrm>
          <a:prstGeom prst="rect">
            <a:avLst/>
          </a:prstGeom>
          <a:noFill/>
        </p:spPr>
        <p:txBody>
          <a:bodyPr wrap="square">
            <a:spAutoFit/>
          </a:bodyPr>
          <a:lstStyle/>
          <a:p>
            <a:pPr marL="285750" indent="-285750">
              <a:buFont typeface="Wingdings" panose="05000000000000000000" pitchFamily="2" charset="2"/>
              <a:buChar char="ü"/>
            </a:pPr>
            <a:r>
              <a:rPr lang="en-US" dirty="0"/>
              <a:t>As the dataset is having many X columns and as there is multi-collinearity, used PCA technique to reduce the number of dimensions in a dataset while preserving the most important information in it</a:t>
            </a:r>
          </a:p>
          <a:p>
            <a:pPr marL="285750" indent="-285750">
              <a:buFont typeface="Wingdings" panose="05000000000000000000" pitchFamily="2" charset="2"/>
              <a:buChar char="ü"/>
            </a:pPr>
            <a:r>
              <a:rPr lang="en-US" dirty="0"/>
              <a:t>Initially, calculated the number of components needed to explain the variance</a:t>
            </a:r>
          </a:p>
          <a:p>
            <a:pPr marL="285750" indent="-285750">
              <a:buFont typeface="Wingdings" panose="05000000000000000000" pitchFamily="2" charset="2"/>
              <a:buChar char="ü"/>
            </a:pPr>
            <a:r>
              <a:rPr lang="en-US" dirty="0"/>
              <a:t>Based on that, chosen the no. of columns required be used in PCA</a:t>
            </a:r>
          </a:p>
          <a:p>
            <a:pPr marL="285750" indent="-285750">
              <a:buFont typeface="Wingdings" panose="05000000000000000000" pitchFamily="2" charset="2"/>
              <a:buChar char="ü"/>
            </a:pPr>
            <a:r>
              <a:rPr lang="en-US" dirty="0"/>
              <a:t>As per the graph, we can see that 8 principal components attribute for 95% of variation in the data. Hence I picked 8 components</a:t>
            </a:r>
          </a:p>
          <a:p>
            <a:pPr marL="285750" indent="-285750">
              <a:buFont typeface="Wingdings" panose="05000000000000000000" pitchFamily="2" charset="2"/>
              <a:buChar char="ü"/>
            </a:pPr>
            <a:r>
              <a:rPr lang="en-US" dirty="0"/>
              <a:t>I will use 8 features as no. of components in PCA to reduce the dimensions</a:t>
            </a:r>
          </a:p>
        </p:txBody>
      </p:sp>
    </p:spTree>
    <p:extLst>
      <p:ext uri="{BB962C8B-B14F-4D97-AF65-F5344CB8AC3E}">
        <p14:creationId xmlns:p14="http://schemas.microsoft.com/office/powerpoint/2010/main" val="401337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2 - Analytical Problem Framing</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400735" y="2438401"/>
            <a:ext cx="9390529" cy="2321858"/>
          </a:xfrm>
        </p:spPr>
        <p:txBody>
          <a:bodyPr/>
          <a:lstStyle/>
          <a:p>
            <a:r>
              <a:rPr lang="en-US" dirty="0"/>
              <a:t>Mathematical/ Analytical Modeling of the Problem</a:t>
            </a:r>
          </a:p>
          <a:p>
            <a:r>
              <a:rPr lang="en-US" dirty="0"/>
              <a:t>Data Sources and their formats</a:t>
            </a:r>
          </a:p>
          <a:p>
            <a:r>
              <a:rPr lang="en-US" dirty="0"/>
              <a:t>Data Preprocessing Done</a:t>
            </a:r>
          </a:p>
          <a:p>
            <a:r>
              <a:rPr lang="en-US" dirty="0"/>
              <a:t>Data Inputs- Logic- Output Relationships</a:t>
            </a:r>
          </a:p>
          <a:p>
            <a:r>
              <a:rPr lang="en-US" dirty="0"/>
              <a:t>State the set of assumptions (if any) related to the problem under consideration</a:t>
            </a:r>
          </a:p>
          <a:p>
            <a:r>
              <a:rPr lang="en-US" dirty="0"/>
              <a:t>Hardware &amp; Software Requirements with Tool Used</a:t>
            </a:r>
          </a:p>
        </p:txBody>
      </p:sp>
      <p:sp>
        <p:nvSpPr>
          <p:cNvPr id="6" name="Footer Placeholder 4">
            <a:extLst>
              <a:ext uri="{FF2B5EF4-FFF2-40B4-BE49-F238E27FC236}">
                <a16:creationId xmlns:a16="http://schemas.microsoft.com/office/drawing/2014/main" id="{19721162-DDF8-E36B-AA51-23E435D2D0AC}"/>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98516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Interpretation of the Results</a:t>
            </a:r>
            <a:endParaRPr lang="en-US" sz="14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8"/>
            <a:ext cx="10758364" cy="4556263"/>
          </a:xfrm>
        </p:spPr>
        <p:txBody>
          <a:bodyPr/>
          <a:lstStyle/>
          <a:p>
            <a:pPr>
              <a:lnSpc>
                <a:spcPts val="2400"/>
              </a:lnSpc>
            </a:pPr>
            <a:r>
              <a:rPr lang="en-US" sz="2000" dirty="0">
                <a:ea typeface="+mn-lt"/>
                <a:cs typeface="+mn-lt"/>
              </a:rPr>
              <a:t>As there is no output variable, no ML model is developed however drawn key insights from the dataset which influence the cause of deaths in different countries of the world</a:t>
            </a:r>
          </a:p>
        </p:txBody>
      </p:sp>
      <p:sp>
        <p:nvSpPr>
          <p:cNvPr id="3" name="Footer Placeholder 4">
            <a:extLst>
              <a:ext uri="{FF2B5EF4-FFF2-40B4-BE49-F238E27FC236}">
                <a16:creationId xmlns:a16="http://schemas.microsoft.com/office/drawing/2014/main" id="{5AC185B0-C1A6-DCF6-9EBD-BD80A9694615}"/>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212247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4</a:t>
            </a:r>
            <a:br>
              <a:rPr lang="en-US" dirty="0"/>
            </a:br>
            <a:r>
              <a:rPr lang="en-US" dirty="0"/>
              <a:t>conclusions</a:t>
            </a:r>
          </a:p>
        </p:txBody>
      </p:sp>
    </p:spTree>
    <p:extLst>
      <p:ext uri="{BB962C8B-B14F-4D97-AF65-F5344CB8AC3E}">
        <p14:creationId xmlns:p14="http://schemas.microsoft.com/office/powerpoint/2010/main" val="281121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Key Findings and Conclusions of the Study</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32</a:t>
            </a:fld>
            <a:endParaRPr lang="en-US" dirty="0"/>
          </a:p>
        </p:txBody>
      </p:sp>
      <p:sp>
        <p:nvSpPr>
          <p:cNvPr id="10" name="TextBox 9">
            <a:extLst>
              <a:ext uri="{FF2B5EF4-FFF2-40B4-BE49-F238E27FC236}">
                <a16:creationId xmlns:a16="http://schemas.microsoft.com/office/drawing/2014/main" id="{41C44F2A-B7B9-81F9-8C9E-46B2FF1336C6}"/>
              </a:ext>
            </a:extLst>
          </p:cNvPr>
          <p:cNvSpPr txBox="1"/>
          <p:nvPr/>
        </p:nvSpPr>
        <p:spPr>
          <a:xfrm>
            <a:off x="1062378" y="1272987"/>
            <a:ext cx="10492313"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t>Cardiovascular Diseases is the most killing disease in the world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lowest no. of deaths occurred due to Environmental Heat and Cold Exposure in the world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CHINA , INDIA AND USA face the largest brunt of deaths due to diseases in the world. The most %of deaths in CHINA and INDIA could be due to large population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Cardiovascular diseases , Neoplasms and Lower Respiratory Infections are the top 3 killer diseases in the world</a:t>
            </a:r>
          </a:p>
        </p:txBody>
      </p:sp>
      <p:sp>
        <p:nvSpPr>
          <p:cNvPr id="11" name="Footer Placeholder 4">
            <a:extLst>
              <a:ext uri="{FF2B5EF4-FFF2-40B4-BE49-F238E27FC236}">
                <a16:creationId xmlns:a16="http://schemas.microsoft.com/office/drawing/2014/main" id="{E07CB2F6-E43F-7D0A-D7A3-9EEC9E4FDE83}"/>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39562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Learning Outcomes of the Study in respect of Data Science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33</a:t>
            </a:fld>
            <a:endParaRPr lang="en-US" dirty="0"/>
          </a:p>
        </p:txBody>
      </p:sp>
      <p:sp>
        <p:nvSpPr>
          <p:cNvPr id="6" name="Content Placeholder 3">
            <a:extLst>
              <a:ext uri="{FF2B5EF4-FFF2-40B4-BE49-F238E27FC236}">
                <a16:creationId xmlns:a16="http://schemas.microsoft.com/office/drawing/2014/main" id="{DDDF9EE1-3BE4-962D-BAA7-BDB7E7A40027}"/>
              </a:ext>
            </a:extLst>
          </p:cNvPr>
          <p:cNvSpPr txBox="1">
            <a:spLocks/>
          </p:cNvSpPr>
          <p:nvPr/>
        </p:nvSpPr>
        <p:spPr>
          <a:xfrm>
            <a:off x="990598" y="1272987"/>
            <a:ext cx="11031073" cy="3052984"/>
          </a:xfrm>
          <a:prstGeom prst="rect">
            <a:avLst/>
          </a:prstGeom>
        </p:spPr>
        <p:txBody>
          <a:bodyPr numCol="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400"/>
              </a:lnSpc>
            </a:pPr>
            <a:r>
              <a:rPr lang="en-US" dirty="0">
                <a:ea typeface="+mn-lt"/>
                <a:cs typeface="+mn-lt"/>
              </a:rPr>
              <a:t>Data Analysis – This study helps to apply analytical skills to get findings and conclusions with the detailed data analysis of dataset which helped to identify the top diseases which caused more no. of deaths in the world in different countries. This study will help all the countries to take necessary steps to avoid or reduce the no. of deaths due to various diseases and special focus on top diseases causing more deaths.</a:t>
            </a:r>
            <a:endParaRPr lang="en-US" sz="2400" spc="0" dirty="0">
              <a:ea typeface="+mn-lt"/>
              <a:cs typeface="+mn-lt"/>
            </a:endParaRPr>
          </a:p>
          <a:p>
            <a:pPr marL="0" indent="0">
              <a:buNone/>
            </a:pPr>
            <a:endParaRPr lang="en-US" dirty="0"/>
          </a:p>
        </p:txBody>
      </p:sp>
      <p:sp>
        <p:nvSpPr>
          <p:cNvPr id="10" name="Footer Placeholder 4">
            <a:extLst>
              <a:ext uri="{FF2B5EF4-FFF2-40B4-BE49-F238E27FC236}">
                <a16:creationId xmlns:a16="http://schemas.microsoft.com/office/drawing/2014/main" id="{AFBEA604-AF2E-C237-7133-C45435274BDB}"/>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601207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Limitations of this work and Scope for Future Work</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34</a:t>
            </a:fld>
            <a:endParaRPr lang="en-US" dirty="0"/>
          </a:p>
        </p:txBody>
      </p:sp>
      <p:sp>
        <p:nvSpPr>
          <p:cNvPr id="6" name="Content Placeholder 3">
            <a:extLst>
              <a:ext uri="{FF2B5EF4-FFF2-40B4-BE49-F238E27FC236}">
                <a16:creationId xmlns:a16="http://schemas.microsoft.com/office/drawing/2014/main" id="{DDDF9EE1-3BE4-962D-BAA7-BDB7E7A40027}"/>
              </a:ext>
            </a:extLst>
          </p:cNvPr>
          <p:cNvSpPr txBox="1">
            <a:spLocks/>
          </p:cNvSpPr>
          <p:nvPr/>
        </p:nvSpPr>
        <p:spPr>
          <a:xfrm>
            <a:off x="990597" y="1608664"/>
            <a:ext cx="11031073" cy="2443383"/>
          </a:xfrm>
          <a:prstGeom prst="rect">
            <a:avLst/>
          </a:prstGeom>
        </p:spPr>
        <p:txBody>
          <a:bodyPr numCol="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Target variable can be added to data which will helps to perform supervised machine learning model</a:t>
            </a:r>
          </a:p>
          <a:p>
            <a:r>
              <a:rPr lang="en-US" dirty="0"/>
              <a:t>Performing unsupervised learning can be done using clustering, anomaly detection, neural networks</a:t>
            </a:r>
          </a:p>
          <a:p>
            <a:r>
              <a:rPr lang="en-US" dirty="0"/>
              <a:t>More features &amp; data can be available to help in best recommendation</a:t>
            </a:r>
          </a:p>
          <a:p>
            <a:endParaRPr lang="en-US" dirty="0"/>
          </a:p>
        </p:txBody>
      </p:sp>
      <p:sp>
        <p:nvSpPr>
          <p:cNvPr id="3" name="Footer Placeholder 4">
            <a:extLst>
              <a:ext uri="{FF2B5EF4-FFF2-40B4-BE49-F238E27FC236}">
                <a16:creationId xmlns:a16="http://schemas.microsoft.com/office/drawing/2014/main" id="{86C6324E-65A9-7A33-8231-F238AB8ED2D0}"/>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3237501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273723" y="1582838"/>
            <a:ext cx="5340215" cy="2729186"/>
          </a:xfrm>
        </p:spPr>
        <p:txBody>
          <a:bodyPr/>
          <a:lstStyle/>
          <a:p>
            <a:r>
              <a:rPr lang="en-US" dirty="0"/>
              <a:t>Thank you </a:t>
            </a:r>
          </a:p>
        </p:txBody>
      </p:sp>
      <p:pic>
        <p:nvPicPr>
          <p:cNvPr id="2" name="Picture Placeholder 5" descr="A doctor talking to a patient&#10;">
            <a:extLst>
              <a:ext uri="{FF2B5EF4-FFF2-40B4-BE49-F238E27FC236}">
                <a16:creationId xmlns:a16="http://schemas.microsoft.com/office/drawing/2014/main" id="{D2D315E3-C88B-1E66-8EDD-751108F9A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887660" y="663388"/>
            <a:ext cx="5840327" cy="5315832"/>
          </a:xfrm>
        </p:spPr>
      </p:pic>
    </p:spTree>
    <p:extLst>
      <p:ext uri="{BB962C8B-B14F-4D97-AF65-F5344CB8AC3E}">
        <p14:creationId xmlns:p14="http://schemas.microsoft.com/office/powerpoint/2010/main" val="14103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3 - Models Development &amp; Evaluation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34035" y="2341223"/>
            <a:ext cx="9390529" cy="3678578"/>
          </a:xfrm>
        </p:spPr>
        <p:txBody>
          <a:bodyPr/>
          <a:lstStyle/>
          <a:p>
            <a:r>
              <a:rPr lang="en-US" dirty="0"/>
              <a:t>IDENTIFICATION OF POSSIBLE PROBLEM-SOLVING APPROACHES (METHODS)</a:t>
            </a:r>
          </a:p>
          <a:p>
            <a:r>
              <a:rPr lang="en-US" sz="1800" b="0" i="0" u="none" strike="noStrike" baseline="0" dirty="0">
                <a:solidFill>
                  <a:srgbClr val="000000"/>
                </a:solidFill>
              </a:rPr>
              <a:t>Testing of Identified Approaches (Algorithms) </a:t>
            </a:r>
          </a:p>
          <a:p>
            <a:r>
              <a:rPr lang="en-US" sz="1800" dirty="0">
                <a:solidFill>
                  <a:srgbClr val="000000"/>
                </a:solidFill>
              </a:rPr>
              <a:t>Run and Evaluate selected models</a:t>
            </a:r>
          </a:p>
          <a:p>
            <a:r>
              <a:rPr lang="en-US" sz="1800" b="0" i="0" u="none" strike="noStrike" baseline="0" dirty="0">
                <a:solidFill>
                  <a:srgbClr val="000000"/>
                </a:solidFill>
              </a:rPr>
              <a:t>Key Metrics for success in solving problem under consideration</a:t>
            </a:r>
          </a:p>
          <a:p>
            <a:r>
              <a:rPr lang="en-US" sz="1800" dirty="0">
                <a:solidFill>
                  <a:srgbClr val="000000"/>
                </a:solidFill>
              </a:rPr>
              <a:t>Visualizations</a:t>
            </a:r>
          </a:p>
          <a:p>
            <a:r>
              <a:rPr lang="en-US" sz="1800" b="0" i="0" u="none" strike="noStrike" baseline="0" dirty="0">
                <a:solidFill>
                  <a:srgbClr val="000000"/>
                </a:solidFill>
              </a:rPr>
              <a:t>Interpretation of the Results</a:t>
            </a:r>
            <a:endParaRPr lang="en-US" dirty="0"/>
          </a:p>
        </p:txBody>
      </p:sp>
      <p:sp>
        <p:nvSpPr>
          <p:cNvPr id="6" name="Footer Placeholder 4">
            <a:extLst>
              <a:ext uri="{FF2B5EF4-FFF2-40B4-BE49-F238E27FC236}">
                <a16:creationId xmlns:a16="http://schemas.microsoft.com/office/drawing/2014/main" id="{1466EDE9-E3B1-4F2B-DAA5-C64BCC4F2553}"/>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354059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4 - CONCLUSIONS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3"/>
            <a:ext cx="9390529" cy="1657036"/>
          </a:xfrm>
        </p:spPr>
        <p:txBody>
          <a:bodyPr/>
          <a:lstStyle/>
          <a:p>
            <a:r>
              <a:rPr lang="en-US" dirty="0"/>
              <a:t>Key Findings and Conclusions of the Study</a:t>
            </a:r>
          </a:p>
          <a:p>
            <a:r>
              <a:rPr lang="en-US" dirty="0"/>
              <a:t>Learning Outcomes of the Study in respect of Data Science</a:t>
            </a:r>
          </a:p>
          <a:p>
            <a:r>
              <a:rPr lang="en-US" dirty="0"/>
              <a:t>Limitations of this work and Scope for Future Work</a:t>
            </a:r>
          </a:p>
        </p:txBody>
      </p:sp>
      <p:sp>
        <p:nvSpPr>
          <p:cNvPr id="6" name="Footer Placeholder 4">
            <a:extLst>
              <a:ext uri="{FF2B5EF4-FFF2-40B4-BE49-F238E27FC236}">
                <a16:creationId xmlns:a16="http://schemas.microsoft.com/office/drawing/2014/main" id="{75C65D8A-A590-3337-D867-ACC14481814D}"/>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51925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1</a:t>
            </a:r>
            <a:br>
              <a:rPr lang="en-US" dirty="0"/>
            </a:br>
            <a:r>
              <a:rPr lang="en-US" dirty="0"/>
              <a:t>introduction</a:t>
            </a:r>
          </a:p>
        </p:txBody>
      </p:sp>
    </p:spTree>
    <p:extLst>
      <p:ext uri="{BB962C8B-B14F-4D97-AF65-F5344CB8AC3E}">
        <p14:creationId xmlns:p14="http://schemas.microsoft.com/office/powerpoint/2010/main" val="264761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0439401" cy="573742"/>
          </a:xfrm>
        </p:spPr>
        <p:txBody>
          <a:bodyPr/>
          <a:lstStyle/>
          <a:p>
            <a:r>
              <a:rPr lang="en-US" sz="3600" dirty="0"/>
              <a:t>Business problem framing</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9210" y="1150799"/>
            <a:ext cx="10758364" cy="4523859"/>
          </a:xfrm>
        </p:spPr>
        <p:txBody>
          <a:bodyPr/>
          <a:lstStyle/>
          <a:p>
            <a:pPr marL="0" indent="0">
              <a:lnSpc>
                <a:spcPts val="2400"/>
              </a:lnSpc>
              <a:buNone/>
            </a:pPr>
            <a:r>
              <a:rPr lang="en-US" sz="2000" dirty="0">
                <a:ea typeface="+mn-lt"/>
                <a:cs typeface="+mn-lt"/>
              </a:rPr>
              <a:t>There is a h</a:t>
            </a:r>
            <a:r>
              <a:rPr lang="en-US" sz="2000" spc="0" dirty="0">
                <a:ea typeface="+mn-lt"/>
                <a:cs typeface="+mn-lt"/>
              </a:rPr>
              <a:t>istorical </a:t>
            </a:r>
            <a:r>
              <a:rPr lang="en-US" sz="2000" dirty="0">
                <a:ea typeface="+mn-lt"/>
                <a:cs typeface="+mn-lt"/>
              </a:rPr>
              <a:t>d</a:t>
            </a:r>
            <a:r>
              <a:rPr lang="en-US" sz="2000" spc="0" dirty="0">
                <a:ea typeface="+mn-lt"/>
                <a:cs typeface="+mn-lt"/>
              </a:rPr>
              <a:t>ata of different cause of deaths for all ages around the World where Disability Adjusted Life Years‘ (DALYs) are measuring lost health &amp; a standardized metric that allow for direct comparisons of disease burdens of different diseases across countries, between different populations, and over time. </a:t>
            </a:r>
          </a:p>
          <a:p>
            <a:pPr marL="0" indent="0">
              <a:lnSpc>
                <a:spcPts val="2400"/>
              </a:lnSpc>
              <a:buNone/>
            </a:pPr>
            <a:endParaRPr lang="en-US" sz="2000" spc="0" dirty="0">
              <a:ea typeface="+mn-lt"/>
              <a:cs typeface="+mn-lt"/>
            </a:endParaRPr>
          </a:p>
          <a:p>
            <a:pPr>
              <a:lnSpc>
                <a:spcPts val="2400"/>
              </a:lnSpc>
              <a:buFont typeface="Wingdings" panose="05000000000000000000" pitchFamily="2" charset="2"/>
              <a:buChar char="ü"/>
            </a:pPr>
            <a:r>
              <a:rPr lang="en-US" sz="2000" spc="0" dirty="0">
                <a:ea typeface="+mn-lt"/>
                <a:cs typeface="+mn-lt"/>
              </a:rPr>
              <a:t>One DALY is the equivalent of losing one year in good health because of either premature death or disease or disability.</a:t>
            </a:r>
          </a:p>
          <a:p>
            <a:pPr>
              <a:lnSpc>
                <a:spcPts val="2400"/>
              </a:lnSpc>
              <a:buFont typeface="Wingdings" panose="05000000000000000000" pitchFamily="2" charset="2"/>
              <a:buChar char="ü"/>
            </a:pPr>
            <a:r>
              <a:rPr lang="en-US" sz="2000" spc="0" dirty="0">
                <a:ea typeface="+mn-lt"/>
                <a:cs typeface="+mn-lt"/>
              </a:rPr>
              <a:t>One DALY represents one lost year of healthy life</a:t>
            </a:r>
          </a:p>
          <a:p>
            <a:pPr>
              <a:lnSpc>
                <a:spcPts val="2400"/>
              </a:lnSpc>
              <a:buFont typeface="Wingdings" panose="05000000000000000000" pitchFamily="2" charset="2"/>
              <a:buChar char="ü"/>
            </a:pPr>
            <a:endParaRPr lang="en-US" sz="2000" dirty="0">
              <a:ea typeface="+mn-lt"/>
              <a:cs typeface="+mn-lt"/>
            </a:endParaRPr>
          </a:p>
          <a:p>
            <a:pPr marL="0" indent="0">
              <a:lnSpc>
                <a:spcPts val="2400"/>
              </a:lnSpc>
              <a:buNone/>
            </a:pPr>
            <a:r>
              <a:rPr lang="en-US" sz="2000" spc="0" dirty="0">
                <a:ea typeface="+mn-lt"/>
                <a:cs typeface="+mn-lt"/>
              </a:rPr>
              <a:t>Objective is to perform the  data analysis which influence Cause of Death (Both Mortality &amp; Morbidity)</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Mortality + Morbidity </a:t>
            </a:r>
            <a:r>
              <a:rPr lang="en-US" sz="2000" spc="0" dirty="0">
                <a:ea typeface="+mn-lt"/>
                <a:cs typeface="+mn-lt"/>
                <a:sym typeface="Wingdings" panose="05000000000000000000" pitchFamily="2" charset="2"/>
              </a:rPr>
              <a:t> </a:t>
            </a:r>
            <a:r>
              <a:rPr lang="en-US" sz="2000" spc="0" dirty="0">
                <a:ea typeface="+mn-lt"/>
                <a:cs typeface="+mn-lt"/>
              </a:rPr>
              <a:t>Measured by ‘Disability Adjusted Life Years‘ </a:t>
            </a:r>
          </a:p>
          <a:p>
            <a:pPr marL="0" indent="0">
              <a:lnSpc>
                <a:spcPts val="2400"/>
              </a:lnSpc>
              <a:buNone/>
            </a:pPr>
            <a:endParaRPr lang="en-US" sz="2000" spc="0" dirty="0">
              <a:ea typeface="+mn-lt"/>
              <a:cs typeface="+mn-lt"/>
            </a:endParaRPr>
          </a:p>
        </p:txBody>
      </p:sp>
      <p:sp>
        <p:nvSpPr>
          <p:cNvPr id="3" name="Footer Placeholder 4">
            <a:extLst>
              <a:ext uri="{FF2B5EF4-FFF2-40B4-BE49-F238E27FC236}">
                <a16:creationId xmlns:a16="http://schemas.microsoft.com/office/drawing/2014/main" id="{737E79D9-7C59-B7D9-A07F-3B77F46BDDFF}"/>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9813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Conceptual Background of the Domain Problem</a:t>
            </a:r>
            <a:br>
              <a:rPr lang="en-US" sz="3600" dirty="0"/>
            </a:b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447800"/>
            <a:ext cx="10758364" cy="2138082"/>
          </a:xfrm>
        </p:spPr>
        <p:txBody>
          <a:bodyPr/>
          <a:lstStyle/>
          <a:p>
            <a:pPr marL="0" indent="0">
              <a:lnSpc>
                <a:spcPts val="2400"/>
              </a:lnSpc>
              <a:buNone/>
            </a:pPr>
            <a:r>
              <a:rPr lang="en-US" sz="2000" spc="0" dirty="0">
                <a:ea typeface="+mn-lt"/>
                <a:cs typeface="+mn-lt"/>
              </a:rPr>
              <a:t>Sum of mortality and morbidity </a:t>
            </a:r>
            <a:r>
              <a:rPr lang="en-US" sz="2000" spc="0" dirty="0">
                <a:ea typeface="+mn-lt"/>
                <a:cs typeface="+mn-lt"/>
                <a:sym typeface="Wingdings" panose="05000000000000000000" pitchFamily="2" charset="2"/>
              </a:rPr>
              <a:t> </a:t>
            </a:r>
            <a:r>
              <a:rPr lang="en-US" sz="2000" spc="0" dirty="0">
                <a:ea typeface="+mn-lt"/>
                <a:cs typeface="+mn-lt"/>
              </a:rPr>
              <a:t>Measured by  metric called ‘Disability Adjusted Life Years‘ (DALYs).We need to assess health outcomes by both mortality &amp; morbidity (the prevalent diseases) which provides a more encompassing view on health outcomes.</a:t>
            </a:r>
          </a:p>
          <a:p>
            <a:pPr marL="0" indent="0">
              <a:lnSpc>
                <a:spcPts val="2400"/>
              </a:lnSpc>
              <a:buNone/>
            </a:pPr>
            <a:r>
              <a:rPr lang="en-US" sz="2000" spc="0" dirty="0">
                <a:ea typeface="+mn-lt"/>
                <a:cs typeface="+mn-lt"/>
              </a:rPr>
              <a:t>DALYs Measure lost health and are a standardized metric that allow for direct comparisons of disease burdens of different diseases across countries, between different populations, and over time.</a:t>
            </a:r>
          </a:p>
          <a:p>
            <a:pPr marL="0" indent="0">
              <a:lnSpc>
                <a:spcPts val="2400"/>
              </a:lnSpc>
              <a:buNone/>
            </a:pPr>
            <a:r>
              <a:rPr lang="en-US" sz="2000" spc="0" dirty="0">
                <a:ea typeface="+mn-lt"/>
                <a:cs typeface="+mn-lt"/>
              </a:rPr>
              <a:t>Need data analysis which influence Cause of Death (Both Mortality &amp; Morbidity)</a:t>
            </a:r>
          </a:p>
        </p:txBody>
      </p:sp>
      <p:sp>
        <p:nvSpPr>
          <p:cNvPr id="3" name="Footer Placeholder 4">
            <a:extLst>
              <a:ext uri="{FF2B5EF4-FFF2-40B4-BE49-F238E27FC236}">
                <a16:creationId xmlns:a16="http://schemas.microsoft.com/office/drawing/2014/main" id="{716B55C2-75C7-F4A0-E2B5-BEC7021AD1D8}"/>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24792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Motivation for the problem undertaken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340322"/>
            <a:ext cx="10758364" cy="2774478"/>
          </a:xfrm>
        </p:spPr>
        <p:txBody>
          <a:bodyPr/>
          <a:lstStyle/>
          <a:p>
            <a:pPr marL="0" indent="0">
              <a:lnSpc>
                <a:spcPts val="2400"/>
              </a:lnSpc>
              <a:buNone/>
            </a:pPr>
            <a:r>
              <a:rPr lang="en-US" sz="2000" spc="0" dirty="0">
                <a:ea typeface="+mn-lt"/>
                <a:cs typeface="+mn-lt"/>
              </a:rPr>
              <a:t>This project was given by Flip Robo Technologies as a part of the internship program. This opportunity gives the exposure to real world data and using my skillset in solving a real time problem has been the primary motivation.</a:t>
            </a:r>
          </a:p>
          <a:p>
            <a:pPr marL="0" indent="0">
              <a:lnSpc>
                <a:spcPts val="2400"/>
              </a:lnSpc>
              <a:buNone/>
            </a:pPr>
            <a:r>
              <a:rPr lang="en-US" sz="2000" spc="0" dirty="0">
                <a:ea typeface="+mn-lt"/>
                <a:cs typeface="+mn-lt"/>
              </a:rPr>
              <a:t>In this presentation, the focus will be on </a:t>
            </a:r>
          </a:p>
          <a:p>
            <a:pPr>
              <a:lnSpc>
                <a:spcPts val="2400"/>
              </a:lnSpc>
              <a:buFont typeface="Wingdings" panose="05000000000000000000" pitchFamily="2" charset="2"/>
              <a:buChar char="ü"/>
            </a:pPr>
            <a:r>
              <a:rPr lang="en-US" sz="2000" spc="0" dirty="0">
                <a:ea typeface="+mn-lt"/>
                <a:cs typeface="+mn-lt"/>
              </a:rPr>
              <a:t>How to analyze the dataset of Cause of Deaths</a:t>
            </a:r>
          </a:p>
          <a:p>
            <a:pPr>
              <a:lnSpc>
                <a:spcPts val="2400"/>
              </a:lnSpc>
              <a:buFont typeface="Wingdings" panose="05000000000000000000" pitchFamily="2" charset="2"/>
              <a:buChar char="ü"/>
            </a:pPr>
            <a:r>
              <a:rPr lang="en-US" sz="2000" spc="0" dirty="0">
                <a:ea typeface="+mn-lt"/>
                <a:cs typeface="+mn-lt"/>
              </a:rPr>
              <a:t>Overall data analysis on the problem</a:t>
            </a:r>
          </a:p>
          <a:p>
            <a:pPr marL="0" indent="0">
              <a:lnSpc>
                <a:spcPts val="2400"/>
              </a:lnSpc>
              <a:buNone/>
            </a:pPr>
            <a:endParaRPr lang="en-US" sz="2000" spc="0" dirty="0">
              <a:ea typeface="+mn-lt"/>
              <a:cs typeface="+mn-lt"/>
            </a:endParaRPr>
          </a:p>
          <a:p>
            <a:pPr marL="0" indent="0">
              <a:lnSpc>
                <a:spcPts val="2400"/>
              </a:lnSpc>
              <a:buNone/>
            </a:pPr>
            <a:endParaRPr lang="en-US" sz="2000" spc="0" dirty="0">
              <a:ea typeface="+mn-lt"/>
              <a:cs typeface="+mn-lt"/>
            </a:endParaRPr>
          </a:p>
        </p:txBody>
      </p:sp>
      <p:sp>
        <p:nvSpPr>
          <p:cNvPr id="3" name="Footer Placeholder 4">
            <a:extLst>
              <a:ext uri="{FF2B5EF4-FFF2-40B4-BE49-F238E27FC236}">
                <a16:creationId xmlns:a16="http://schemas.microsoft.com/office/drawing/2014/main" id="{4F664BC5-FCE6-9B0E-9CD1-CE9191C12031}"/>
              </a:ext>
            </a:extLst>
          </p:cNvPr>
          <p:cNvSpPr>
            <a:spLocks noGrp="1"/>
          </p:cNvSpPr>
          <p:nvPr>
            <p:ph type="ftr" sz="quarter" idx="12"/>
          </p:nvPr>
        </p:nvSpPr>
        <p:spPr>
          <a:xfrm rot="16200000">
            <a:off x="-502682" y="1164753"/>
            <a:ext cx="2330825" cy="216469"/>
          </a:xfrm>
        </p:spPr>
        <p:txBody>
          <a:bodyPr/>
          <a:lstStyle/>
          <a:p>
            <a:r>
              <a:rPr lang="en-US" dirty="0"/>
              <a:t>Cause of deaths</a:t>
            </a:r>
          </a:p>
        </p:txBody>
      </p:sp>
    </p:spTree>
    <p:extLst>
      <p:ext uri="{BB962C8B-B14F-4D97-AF65-F5344CB8AC3E}">
        <p14:creationId xmlns:p14="http://schemas.microsoft.com/office/powerpoint/2010/main" val="349533402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{D9669019-FAAC-44C3-8D2C-60BD05ADC2E8}tf67061901_win32</Template>
  <TotalTime>588</TotalTime>
  <Words>2068</Words>
  <Application>Microsoft Office PowerPoint</Application>
  <PresentationFormat>Widescreen</PresentationFormat>
  <Paragraphs>231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Daytona Condensed Light</vt:lpstr>
      <vt:lpstr>Posterama</vt:lpstr>
      <vt:lpstr>Wingdings</vt:lpstr>
      <vt:lpstr>Office Theme</vt:lpstr>
      <vt:lpstr>CAUSE OF DEATHS project</vt:lpstr>
      <vt:lpstr>CHAPTER 1 - INTRODUCTION</vt:lpstr>
      <vt:lpstr>CHAPTER 2 - Analytical Problem Framing</vt:lpstr>
      <vt:lpstr>CHAPTER 3 - Models Development &amp; Evaluation</vt:lpstr>
      <vt:lpstr>CHAPTER 4 - CONCLUSIONS</vt:lpstr>
      <vt:lpstr>Chapter 1 introduction</vt:lpstr>
      <vt:lpstr>Business problem framing</vt:lpstr>
      <vt:lpstr>Conceptual Background of the Domain Problem </vt:lpstr>
      <vt:lpstr>Motivation for the problem undertaken</vt:lpstr>
      <vt:lpstr>Chapter 2 Analytical Problem Framing</vt:lpstr>
      <vt:lpstr>Mathematical/ Analytical Modeling of the Problem</vt:lpstr>
      <vt:lpstr>Data Sources and their formats</vt:lpstr>
      <vt:lpstr>Data PREPROCESSING DONE</vt:lpstr>
      <vt:lpstr>Data Inputs- Logic- Output Relationships</vt:lpstr>
      <vt:lpstr>State the set of assumptions (if any) related to the problem under consideration</vt:lpstr>
      <vt:lpstr>Hardware &amp; Software Requirements with Tool Used</vt:lpstr>
      <vt:lpstr>Chapter 3 Models Development &amp; Evaluation</vt:lpstr>
      <vt:lpstr>IDENTIFICATION OF POSSIBLE PROBLEM-SOLVING APPROACHES</vt:lpstr>
      <vt:lpstr>Testing of Identified Approaches (Algorithms)</vt:lpstr>
      <vt:lpstr>Run and Evaluate selected models</vt:lpstr>
      <vt:lpstr>Key Metrics for success in solving problem under consideration</vt:lpstr>
      <vt:lpstr>VISUALIZATIONS </vt:lpstr>
      <vt:lpstr>VISUALIZATIONS </vt:lpstr>
      <vt:lpstr>VISUALIZATIONS </vt:lpstr>
      <vt:lpstr>VISUALIZATIONS </vt:lpstr>
      <vt:lpstr>VISUALIZATIONS </vt:lpstr>
      <vt:lpstr>VISUALIZATIONS </vt:lpstr>
      <vt:lpstr>Coefficients of correlation</vt:lpstr>
      <vt:lpstr>PCA</vt:lpstr>
      <vt:lpstr>Interpretation of the Results</vt:lpstr>
      <vt:lpstr>Chapter 4 conclusions</vt:lpstr>
      <vt:lpstr>Key Findings and Conclusions of the Study</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Admin</dc:creator>
  <cp:lastModifiedBy>Admin</cp:lastModifiedBy>
  <cp:revision>148</cp:revision>
  <dcterms:created xsi:type="dcterms:W3CDTF">2023-01-10T07:07:59Z</dcterms:created>
  <dcterms:modified xsi:type="dcterms:W3CDTF">2023-02-08T04:27:48Z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