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1"/>
  </p:notesMasterIdLst>
  <p:handoutMasterIdLst>
    <p:handoutMasterId r:id="rId62"/>
  </p:handoutMasterIdLst>
  <p:sldIdLst>
    <p:sldId id="325" r:id="rId5"/>
    <p:sldId id="326" r:id="rId6"/>
    <p:sldId id="340" r:id="rId7"/>
    <p:sldId id="341" r:id="rId8"/>
    <p:sldId id="342" r:id="rId9"/>
    <p:sldId id="343" r:id="rId10"/>
    <p:sldId id="344" r:id="rId11"/>
    <p:sldId id="345" r:id="rId12"/>
    <p:sldId id="348" r:id="rId13"/>
    <p:sldId id="347" r:id="rId14"/>
    <p:sldId id="349" r:id="rId15"/>
    <p:sldId id="350" r:id="rId16"/>
    <p:sldId id="351" r:id="rId17"/>
    <p:sldId id="352" r:id="rId18"/>
    <p:sldId id="353" r:id="rId19"/>
    <p:sldId id="354" r:id="rId20"/>
    <p:sldId id="355" r:id="rId21"/>
    <p:sldId id="356" r:id="rId22"/>
    <p:sldId id="358" r:id="rId23"/>
    <p:sldId id="359" r:id="rId24"/>
    <p:sldId id="360" r:id="rId25"/>
    <p:sldId id="361" r:id="rId26"/>
    <p:sldId id="362" r:id="rId27"/>
    <p:sldId id="363" r:id="rId28"/>
    <p:sldId id="364" r:id="rId29"/>
    <p:sldId id="365" r:id="rId30"/>
    <p:sldId id="366" r:id="rId31"/>
    <p:sldId id="367" r:id="rId32"/>
    <p:sldId id="368" r:id="rId33"/>
    <p:sldId id="369" r:id="rId34"/>
    <p:sldId id="370" r:id="rId35"/>
    <p:sldId id="371" r:id="rId36"/>
    <p:sldId id="372" r:id="rId37"/>
    <p:sldId id="373" r:id="rId38"/>
    <p:sldId id="374" r:id="rId39"/>
    <p:sldId id="375" r:id="rId40"/>
    <p:sldId id="376" r:id="rId41"/>
    <p:sldId id="377" r:id="rId42"/>
    <p:sldId id="378" r:id="rId43"/>
    <p:sldId id="379" r:id="rId44"/>
    <p:sldId id="380" r:id="rId45"/>
    <p:sldId id="382" r:id="rId46"/>
    <p:sldId id="383" r:id="rId47"/>
    <p:sldId id="384" r:id="rId48"/>
    <p:sldId id="385" r:id="rId49"/>
    <p:sldId id="386" r:id="rId50"/>
    <p:sldId id="387" r:id="rId51"/>
    <p:sldId id="388" r:id="rId52"/>
    <p:sldId id="389" r:id="rId53"/>
    <p:sldId id="390" r:id="rId54"/>
    <p:sldId id="391" r:id="rId55"/>
    <p:sldId id="392" r:id="rId56"/>
    <p:sldId id="393" r:id="rId57"/>
    <p:sldId id="394" r:id="rId58"/>
    <p:sldId id="395" r:id="rId59"/>
    <p:sldId id="396"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05" autoAdjust="0"/>
  </p:normalViewPr>
  <p:slideViewPr>
    <p:cSldViewPr snapToGrid="0">
      <p:cViewPr varScale="1">
        <p:scale>
          <a:sx n="85" d="100"/>
          <a:sy n="85" d="100"/>
        </p:scale>
        <p:origin x="590" y="6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commentAuthors" Target="commentAuthors.xml"/><Relationship Id="rId68"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1/10/2023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dirty="0"/>
              <a:t>CUSTOMER RETENTION PROJECT</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4717408"/>
            <a:ext cx="9144000" cy="356616"/>
          </a:xfrm>
        </p:spPr>
        <p:txBody>
          <a:bodyPr/>
          <a:lstStyle/>
          <a:p>
            <a:r>
              <a:rPr lang="en-US" dirty="0"/>
              <a:t>BY</a:t>
            </a:r>
          </a:p>
          <a:p>
            <a:r>
              <a:rPr lang="en-US" dirty="0"/>
              <a:t>SATYA JYOTHI. T</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Diagrammatic Representation of Customer Retention</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10</a:t>
            </a:fld>
            <a:endParaRPr lang="en-US" dirty="0"/>
          </a:p>
        </p:txBody>
      </p:sp>
      <p:pic>
        <p:nvPicPr>
          <p:cNvPr id="7" name="Picture 6">
            <a:extLst>
              <a:ext uri="{FF2B5EF4-FFF2-40B4-BE49-F238E27FC236}">
                <a16:creationId xmlns:a16="http://schemas.microsoft.com/office/drawing/2014/main" id="{0D78D33F-7DC8-48DB-CFD8-310B2E18CC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3775" y="1830929"/>
            <a:ext cx="7670838" cy="3511622"/>
          </a:xfrm>
          <a:prstGeom prst="rect">
            <a:avLst/>
          </a:prstGeom>
          <a:noFill/>
          <a:ln>
            <a:noFill/>
          </a:ln>
        </p:spPr>
      </p:pic>
    </p:spTree>
    <p:extLst>
      <p:ext uri="{BB962C8B-B14F-4D97-AF65-F5344CB8AC3E}">
        <p14:creationId xmlns:p14="http://schemas.microsoft.com/office/powerpoint/2010/main" val="374747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Chapter 2</a:t>
            </a:r>
            <a:br>
              <a:rPr lang="en-US" dirty="0"/>
            </a:br>
            <a:r>
              <a:rPr lang="en-US" dirty="0"/>
              <a:t>Analytical Problem Framing</a:t>
            </a:r>
          </a:p>
        </p:txBody>
      </p:sp>
    </p:spTree>
    <p:extLst>
      <p:ext uri="{BB962C8B-B14F-4D97-AF65-F5344CB8AC3E}">
        <p14:creationId xmlns:p14="http://schemas.microsoft.com/office/powerpoint/2010/main" val="3146157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Data Sources and their formats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12</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777737"/>
            <a:ext cx="10758364" cy="703631"/>
          </a:xfrm>
        </p:spPr>
        <p:txBody>
          <a:bodyPr/>
          <a:lstStyle/>
          <a:p>
            <a:pPr marL="0" indent="0">
              <a:lnSpc>
                <a:spcPts val="2400"/>
              </a:lnSpc>
              <a:buNone/>
            </a:pPr>
            <a:r>
              <a:rPr lang="en-US" sz="2000" spc="0" dirty="0">
                <a:ea typeface="+mn-lt"/>
                <a:cs typeface="+mn-lt"/>
              </a:rPr>
              <a:t>The dataset is provided by </a:t>
            </a:r>
            <a:r>
              <a:rPr lang="en-US" sz="2000" spc="0" dirty="0" err="1">
                <a:ea typeface="+mn-lt"/>
                <a:cs typeface="+mn-lt"/>
              </a:rPr>
              <a:t>FlipRobo</a:t>
            </a:r>
            <a:r>
              <a:rPr lang="en-US" sz="2000" spc="0" dirty="0">
                <a:ea typeface="+mn-lt"/>
                <a:cs typeface="+mn-lt"/>
              </a:rPr>
              <a:t> and it contains the data of the Indian online shoppers. There are two sheets (one is detailed) and second one is encoded in the excel file.</a:t>
            </a:r>
          </a:p>
        </p:txBody>
      </p:sp>
      <p:pic>
        <p:nvPicPr>
          <p:cNvPr id="6" name="Picture 5">
            <a:extLst>
              <a:ext uri="{FF2B5EF4-FFF2-40B4-BE49-F238E27FC236}">
                <a16:creationId xmlns:a16="http://schemas.microsoft.com/office/drawing/2014/main" id="{73CC6963-C19B-5F06-7569-CC3091B16E1B}"/>
              </a:ext>
            </a:extLst>
          </p:cNvPr>
          <p:cNvPicPr>
            <a:picLocks noChangeAspect="1"/>
          </p:cNvPicPr>
          <p:nvPr/>
        </p:nvPicPr>
        <p:blipFill>
          <a:blip r:embed="rId2"/>
          <a:stretch>
            <a:fillRect/>
          </a:stretch>
        </p:blipFill>
        <p:spPr>
          <a:xfrm>
            <a:off x="1092424" y="1556438"/>
            <a:ext cx="5882118" cy="2088879"/>
          </a:xfrm>
          <a:prstGeom prst="rect">
            <a:avLst/>
          </a:prstGeom>
        </p:spPr>
      </p:pic>
      <p:sp>
        <p:nvSpPr>
          <p:cNvPr id="8" name="TextBox 7">
            <a:extLst>
              <a:ext uri="{FF2B5EF4-FFF2-40B4-BE49-F238E27FC236}">
                <a16:creationId xmlns:a16="http://schemas.microsoft.com/office/drawing/2014/main" id="{736F1EF1-8D91-EDE3-CB37-AA5F842704FB}"/>
              </a:ext>
            </a:extLst>
          </p:cNvPr>
          <p:cNvSpPr txBox="1"/>
          <p:nvPr/>
        </p:nvSpPr>
        <p:spPr>
          <a:xfrm>
            <a:off x="1092424" y="3948063"/>
            <a:ext cx="5003576" cy="369332"/>
          </a:xfrm>
          <a:prstGeom prst="rect">
            <a:avLst/>
          </a:prstGeom>
          <a:noFill/>
        </p:spPr>
        <p:txBody>
          <a:bodyPr wrap="square">
            <a:spAutoFit/>
          </a:bodyPr>
          <a:lstStyle/>
          <a:p>
            <a:r>
              <a:rPr lang="en-US" dirty="0"/>
              <a:t>There are total 269 rows and 71 columns in this dataset</a:t>
            </a:r>
          </a:p>
        </p:txBody>
      </p:sp>
    </p:spTree>
    <p:extLst>
      <p:ext uri="{BB962C8B-B14F-4D97-AF65-F5344CB8AC3E}">
        <p14:creationId xmlns:p14="http://schemas.microsoft.com/office/powerpoint/2010/main" val="2036090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Hardware &amp; Software Requirements with Tool Used</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13</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1098174" y="1129553"/>
            <a:ext cx="10758364" cy="4619015"/>
          </a:xfrm>
        </p:spPr>
        <p:txBody>
          <a:bodyPr/>
          <a:lstStyle/>
          <a:p>
            <a:pPr marL="0" indent="0">
              <a:lnSpc>
                <a:spcPts val="2400"/>
              </a:lnSpc>
              <a:buNone/>
            </a:pPr>
            <a:r>
              <a:rPr lang="en-US" sz="2000" spc="0" dirty="0">
                <a:ea typeface="+mn-lt"/>
                <a:cs typeface="+mn-lt"/>
              </a:rPr>
              <a:t>Hardware Used -</a:t>
            </a:r>
          </a:p>
          <a:p>
            <a:pPr marL="0" indent="0">
              <a:lnSpc>
                <a:spcPts val="2400"/>
              </a:lnSpc>
              <a:buNone/>
            </a:pPr>
            <a:r>
              <a:rPr lang="en-US" sz="2000" spc="0" dirty="0">
                <a:ea typeface="+mn-lt"/>
                <a:cs typeface="+mn-lt"/>
              </a:rPr>
              <a:t>1. Processor — Intel i7 processor 8</a:t>
            </a:r>
            <a:r>
              <a:rPr lang="en-US" sz="2000" spc="0" baseline="30000" dirty="0">
                <a:ea typeface="+mn-lt"/>
                <a:cs typeface="+mn-lt"/>
              </a:rPr>
              <a:t>th</a:t>
            </a:r>
            <a:r>
              <a:rPr lang="en-US" sz="2000" spc="0" dirty="0">
                <a:ea typeface="+mn-lt"/>
                <a:cs typeface="+mn-lt"/>
              </a:rPr>
              <a:t> </a:t>
            </a:r>
            <a:r>
              <a:rPr lang="en-US" sz="2000" dirty="0">
                <a:ea typeface="+mn-lt"/>
                <a:cs typeface="+mn-lt"/>
              </a:rPr>
              <a:t>Generation</a:t>
            </a:r>
            <a:endParaRPr lang="en-US" sz="2000" spc="0" dirty="0">
              <a:ea typeface="+mn-lt"/>
              <a:cs typeface="+mn-lt"/>
            </a:endParaRPr>
          </a:p>
          <a:p>
            <a:pPr marL="0" indent="0">
              <a:lnSpc>
                <a:spcPts val="2400"/>
              </a:lnSpc>
              <a:buNone/>
            </a:pPr>
            <a:r>
              <a:rPr lang="en-US" sz="2000" spc="0" dirty="0">
                <a:ea typeface="+mn-lt"/>
                <a:cs typeface="+mn-lt"/>
              </a:rPr>
              <a:t>2. RAM — 32 GB</a:t>
            </a:r>
          </a:p>
          <a:p>
            <a:pPr marL="0" indent="0">
              <a:lnSpc>
                <a:spcPts val="2400"/>
              </a:lnSpc>
              <a:buNone/>
            </a:pPr>
            <a:r>
              <a:rPr lang="en-US" sz="2000" spc="0" dirty="0">
                <a:ea typeface="+mn-lt"/>
                <a:cs typeface="+mn-lt"/>
              </a:rPr>
              <a:t>3. GPU — 4GB NVIDIA Graphics card</a:t>
            </a:r>
          </a:p>
          <a:p>
            <a:pPr marL="0" indent="0">
              <a:lnSpc>
                <a:spcPts val="2400"/>
              </a:lnSpc>
              <a:buNone/>
            </a:pPr>
            <a:r>
              <a:rPr lang="en-US" sz="2000" spc="0" dirty="0">
                <a:ea typeface="+mn-lt"/>
                <a:cs typeface="+mn-lt"/>
              </a:rPr>
              <a:t>Software utilized -</a:t>
            </a:r>
          </a:p>
          <a:p>
            <a:pPr marL="0" indent="0">
              <a:lnSpc>
                <a:spcPts val="2400"/>
              </a:lnSpc>
              <a:buNone/>
            </a:pPr>
            <a:r>
              <a:rPr lang="en-US" sz="2000" spc="0" dirty="0">
                <a:ea typeface="+mn-lt"/>
                <a:cs typeface="+mn-lt"/>
              </a:rPr>
              <a:t>1.Anaconda – Jupyter Notebook</a:t>
            </a:r>
          </a:p>
          <a:p>
            <a:pPr marL="0" indent="0">
              <a:lnSpc>
                <a:spcPts val="2400"/>
              </a:lnSpc>
              <a:buNone/>
            </a:pPr>
            <a:r>
              <a:rPr lang="en-US" sz="2000" spc="0" dirty="0">
                <a:ea typeface="+mn-lt"/>
                <a:cs typeface="+mn-lt"/>
              </a:rPr>
              <a:t>Libraries Used –</a:t>
            </a:r>
          </a:p>
          <a:p>
            <a:pPr marL="0" indent="0">
              <a:lnSpc>
                <a:spcPts val="2400"/>
              </a:lnSpc>
              <a:buNone/>
            </a:pPr>
            <a:r>
              <a:rPr lang="en-US" sz="2000" spc="0" dirty="0">
                <a:ea typeface="+mn-lt"/>
                <a:cs typeface="+mn-lt"/>
              </a:rPr>
              <a:t>Different libraries are used while building Machine Learning model and Visualization of data.</a:t>
            </a:r>
          </a:p>
        </p:txBody>
      </p:sp>
      <p:pic>
        <p:nvPicPr>
          <p:cNvPr id="7" name="Picture 6">
            <a:extLst>
              <a:ext uri="{FF2B5EF4-FFF2-40B4-BE49-F238E27FC236}">
                <a16:creationId xmlns:a16="http://schemas.microsoft.com/office/drawing/2014/main" id="{319ED330-04E2-862C-ED46-E4B5398EF9E4}"/>
              </a:ext>
            </a:extLst>
          </p:cNvPr>
          <p:cNvPicPr>
            <a:picLocks noChangeAspect="1"/>
          </p:cNvPicPr>
          <p:nvPr/>
        </p:nvPicPr>
        <p:blipFill>
          <a:blip r:embed="rId2"/>
          <a:stretch>
            <a:fillRect/>
          </a:stretch>
        </p:blipFill>
        <p:spPr>
          <a:xfrm>
            <a:off x="1098174" y="4510949"/>
            <a:ext cx="4640982" cy="2103302"/>
          </a:xfrm>
          <a:prstGeom prst="rect">
            <a:avLst/>
          </a:prstGeom>
        </p:spPr>
      </p:pic>
    </p:spTree>
    <p:extLst>
      <p:ext uri="{BB962C8B-B14F-4D97-AF65-F5344CB8AC3E}">
        <p14:creationId xmlns:p14="http://schemas.microsoft.com/office/powerpoint/2010/main" val="2403711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Data pre-processing</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14</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705401"/>
            <a:ext cx="10758364" cy="360896"/>
          </a:xfrm>
        </p:spPr>
        <p:txBody>
          <a:bodyPr/>
          <a:lstStyle/>
          <a:p>
            <a:pPr marL="0" indent="0">
              <a:lnSpc>
                <a:spcPts val="2400"/>
              </a:lnSpc>
              <a:buNone/>
            </a:pPr>
            <a:r>
              <a:rPr lang="en-US" sz="2000" spc="0" dirty="0">
                <a:ea typeface="+mn-lt"/>
                <a:cs typeface="+mn-lt"/>
              </a:rPr>
              <a:t>Data integrity is checked by checking for duplicate values, white spaces and missing values</a:t>
            </a:r>
          </a:p>
        </p:txBody>
      </p:sp>
      <p:pic>
        <p:nvPicPr>
          <p:cNvPr id="10" name="Picture 9">
            <a:extLst>
              <a:ext uri="{FF2B5EF4-FFF2-40B4-BE49-F238E27FC236}">
                <a16:creationId xmlns:a16="http://schemas.microsoft.com/office/drawing/2014/main" id="{094A0128-98F5-FD93-FE34-D413085FEE90}"/>
              </a:ext>
            </a:extLst>
          </p:cNvPr>
          <p:cNvPicPr>
            <a:picLocks noChangeAspect="1"/>
          </p:cNvPicPr>
          <p:nvPr/>
        </p:nvPicPr>
        <p:blipFill>
          <a:blip r:embed="rId2"/>
          <a:stretch>
            <a:fillRect/>
          </a:stretch>
        </p:blipFill>
        <p:spPr>
          <a:xfrm>
            <a:off x="990598" y="4047465"/>
            <a:ext cx="5860288" cy="1135478"/>
          </a:xfrm>
          <a:prstGeom prst="rect">
            <a:avLst/>
          </a:prstGeom>
        </p:spPr>
      </p:pic>
      <p:pic>
        <p:nvPicPr>
          <p:cNvPr id="12" name="Picture 11">
            <a:extLst>
              <a:ext uri="{FF2B5EF4-FFF2-40B4-BE49-F238E27FC236}">
                <a16:creationId xmlns:a16="http://schemas.microsoft.com/office/drawing/2014/main" id="{9827D6F4-198F-08BD-14BB-D39FCD054174}"/>
              </a:ext>
            </a:extLst>
          </p:cNvPr>
          <p:cNvPicPr>
            <a:picLocks noChangeAspect="1"/>
          </p:cNvPicPr>
          <p:nvPr/>
        </p:nvPicPr>
        <p:blipFill>
          <a:blip r:embed="rId3"/>
          <a:stretch>
            <a:fillRect/>
          </a:stretch>
        </p:blipFill>
        <p:spPr>
          <a:xfrm>
            <a:off x="990598" y="3230562"/>
            <a:ext cx="7140559" cy="883997"/>
          </a:xfrm>
          <a:prstGeom prst="rect">
            <a:avLst/>
          </a:prstGeom>
        </p:spPr>
      </p:pic>
      <p:sp>
        <p:nvSpPr>
          <p:cNvPr id="15" name="Content Placeholder 2">
            <a:extLst>
              <a:ext uri="{FF2B5EF4-FFF2-40B4-BE49-F238E27FC236}">
                <a16:creationId xmlns:a16="http://schemas.microsoft.com/office/drawing/2014/main" id="{FF2D3E70-80C0-3F6A-9D50-B52442EB3D00}"/>
              </a:ext>
            </a:extLst>
          </p:cNvPr>
          <p:cNvSpPr txBox="1">
            <a:spLocks/>
          </p:cNvSpPr>
          <p:nvPr/>
        </p:nvSpPr>
        <p:spPr>
          <a:xfrm>
            <a:off x="1071280" y="5304871"/>
            <a:ext cx="10753167" cy="360896"/>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buFont typeface="Arial" panose="020B0604020202020204" pitchFamily="34" charset="0"/>
              <a:buNone/>
            </a:pPr>
            <a:r>
              <a:rPr lang="en-US" sz="2000" dirty="0">
                <a:ea typeface="+mn-lt"/>
                <a:cs typeface="+mn-lt"/>
              </a:rPr>
              <a:t>There are 166 duplicate rows found in the entire dataset. Dropped remaining duplicate rows except “first” duplicate rows</a:t>
            </a:r>
          </a:p>
          <a:p>
            <a:pPr marL="0" indent="0">
              <a:lnSpc>
                <a:spcPts val="2400"/>
              </a:lnSpc>
              <a:buFont typeface="Arial" panose="020B0604020202020204" pitchFamily="34" charset="0"/>
              <a:buNone/>
            </a:pPr>
            <a:r>
              <a:rPr lang="en-US" sz="2000" dirty="0">
                <a:ea typeface="+mn-lt"/>
                <a:cs typeface="+mn-lt"/>
              </a:rPr>
              <a:t>Removed tabs in the columns names</a:t>
            </a:r>
          </a:p>
        </p:txBody>
      </p:sp>
      <p:pic>
        <p:nvPicPr>
          <p:cNvPr id="17" name="Picture 16">
            <a:extLst>
              <a:ext uri="{FF2B5EF4-FFF2-40B4-BE49-F238E27FC236}">
                <a16:creationId xmlns:a16="http://schemas.microsoft.com/office/drawing/2014/main" id="{48810AC8-F430-57A1-4796-E2F306681004}"/>
              </a:ext>
            </a:extLst>
          </p:cNvPr>
          <p:cNvPicPr>
            <a:picLocks noChangeAspect="1"/>
          </p:cNvPicPr>
          <p:nvPr/>
        </p:nvPicPr>
        <p:blipFill>
          <a:blip r:embed="rId4"/>
          <a:stretch>
            <a:fillRect/>
          </a:stretch>
        </p:blipFill>
        <p:spPr>
          <a:xfrm>
            <a:off x="990598" y="1066297"/>
            <a:ext cx="8817104" cy="2042337"/>
          </a:xfrm>
          <a:prstGeom prst="rect">
            <a:avLst/>
          </a:prstGeom>
        </p:spPr>
      </p:pic>
    </p:spTree>
    <p:extLst>
      <p:ext uri="{BB962C8B-B14F-4D97-AF65-F5344CB8AC3E}">
        <p14:creationId xmlns:p14="http://schemas.microsoft.com/office/powerpoint/2010/main" val="3024941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Chapter 3</a:t>
            </a:r>
            <a:br>
              <a:rPr lang="en-US" dirty="0"/>
            </a:br>
            <a:r>
              <a:rPr lang="en-US" dirty="0"/>
              <a:t>Models Development &amp; Evaluation</a:t>
            </a:r>
          </a:p>
        </p:txBody>
      </p:sp>
    </p:spTree>
    <p:extLst>
      <p:ext uri="{BB962C8B-B14F-4D97-AF65-F5344CB8AC3E}">
        <p14:creationId xmlns:p14="http://schemas.microsoft.com/office/powerpoint/2010/main" val="3694780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IDENTIFICATION OF POSSIBLE PROBLEM-SOLVING APPROACHES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1080245" y="1315619"/>
            <a:ext cx="10758364" cy="1030942"/>
          </a:xfrm>
        </p:spPr>
        <p:txBody>
          <a:bodyPr/>
          <a:lstStyle/>
          <a:p>
            <a:pPr marL="0" indent="0">
              <a:lnSpc>
                <a:spcPts val="2400"/>
              </a:lnSpc>
              <a:buNone/>
            </a:pPr>
            <a:r>
              <a:rPr lang="en-US" sz="2000" spc="0" dirty="0">
                <a:ea typeface="+mn-lt"/>
                <a:cs typeface="+mn-lt"/>
              </a:rPr>
              <a:t>There are many features in dataset. Objective is to find key conclusions on customer retention using data analysis. The features are categorized into few sections so the analysis can be performed section wise on particular area. They are enlisted as below:</a:t>
            </a:r>
          </a:p>
          <a:p>
            <a:pPr marL="0" indent="0">
              <a:lnSpc>
                <a:spcPts val="2400"/>
              </a:lnSpc>
              <a:buNone/>
            </a:pPr>
            <a:r>
              <a:rPr lang="en-US" sz="2000" spc="0" dirty="0">
                <a:ea typeface="+mn-lt"/>
                <a:cs typeface="+mn-lt"/>
              </a:rPr>
              <a:t>➢ General feature describing Population and online shopping feature</a:t>
            </a:r>
          </a:p>
          <a:p>
            <a:pPr marL="0" indent="0">
              <a:lnSpc>
                <a:spcPts val="2400"/>
              </a:lnSpc>
              <a:buNone/>
            </a:pPr>
            <a:r>
              <a:rPr lang="en-US" sz="2000" spc="0" dirty="0">
                <a:ea typeface="+mn-lt"/>
                <a:cs typeface="+mn-lt"/>
              </a:rPr>
              <a:t>➢ Features of different aspects of personal choices of device and internet services</a:t>
            </a:r>
          </a:p>
          <a:p>
            <a:pPr marL="0" indent="0">
              <a:lnSpc>
                <a:spcPts val="2400"/>
              </a:lnSpc>
              <a:buNone/>
            </a:pPr>
            <a:r>
              <a:rPr lang="en-US" sz="2000" spc="0" dirty="0">
                <a:ea typeface="+mn-lt"/>
                <a:cs typeface="+mn-lt"/>
              </a:rPr>
              <a:t>➢ Features of shopping purchase decision &amp; payment </a:t>
            </a:r>
          </a:p>
          <a:p>
            <a:pPr marL="0" indent="0">
              <a:lnSpc>
                <a:spcPts val="2400"/>
              </a:lnSpc>
              <a:buNone/>
            </a:pPr>
            <a:r>
              <a:rPr lang="en-US" sz="2000" spc="0" dirty="0">
                <a:ea typeface="+mn-lt"/>
                <a:cs typeface="+mn-lt"/>
              </a:rPr>
              <a:t>➢ Features of Website options &amp; performance related </a:t>
            </a:r>
          </a:p>
          <a:p>
            <a:pPr marL="0" indent="0">
              <a:lnSpc>
                <a:spcPts val="2400"/>
              </a:lnSpc>
              <a:buNone/>
            </a:pPr>
            <a:r>
              <a:rPr lang="en-US" sz="2000" spc="0" dirty="0">
                <a:ea typeface="+mn-lt"/>
                <a:cs typeface="+mn-lt"/>
              </a:rPr>
              <a:t>➢ Features of Online shopping customer service requirement</a:t>
            </a:r>
          </a:p>
          <a:p>
            <a:pPr marL="0" indent="0">
              <a:lnSpc>
                <a:spcPts val="2400"/>
              </a:lnSpc>
              <a:buNone/>
            </a:pPr>
            <a:r>
              <a:rPr lang="en-US" sz="2000" spc="0" dirty="0">
                <a:ea typeface="+mn-lt"/>
                <a:cs typeface="+mn-lt"/>
              </a:rPr>
              <a:t>➢ Features related to Customer online shopping experiences </a:t>
            </a:r>
          </a:p>
          <a:p>
            <a:pPr marL="0" indent="0">
              <a:lnSpc>
                <a:spcPts val="2400"/>
              </a:lnSpc>
              <a:buNone/>
            </a:pPr>
            <a:r>
              <a:rPr lang="en-US" sz="2000" spc="0" dirty="0">
                <a:ea typeface="+mn-lt"/>
                <a:cs typeface="+mn-lt"/>
              </a:rPr>
              <a:t>➢ Features of Opinion on Online Shopping Platform Websites by Customers</a:t>
            </a:r>
          </a:p>
        </p:txBody>
      </p:sp>
    </p:spTree>
    <p:extLst>
      <p:ext uri="{BB962C8B-B14F-4D97-AF65-F5344CB8AC3E}">
        <p14:creationId xmlns:p14="http://schemas.microsoft.com/office/powerpoint/2010/main" val="2442534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17</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877824" y="841147"/>
            <a:ext cx="10758364" cy="378710"/>
          </a:xfrm>
        </p:spPr>
        <p:txBody>
          <a:bodyPr/>
          <a:lstStyle/>
          <a:p>
            <a:pPr marL="0" indent="0">
              <a:lnSpc>
                <a:spcPts val="2400"/>
              </a:lnSpc>
              <a:buNone/>
            </a:pPr>
            <a:r>
              <a:rPr lang="en-US" sz="2000" spc="0" dirty="0">
                <a:ea typeface="+mn-lt"/>
                <a:cs typeface="+mn-lt"/>
              </a:rPr>
              <a:t>1. General feature describing Population and online shopping feature</a:t>
            </a:r>
          </a:p>
          <a:p>
            <a:pPr marL="0" indent="0">
              <a:lnSpc>
                <a:spcPts val="2400"/>
              </a:lnSpc>
              <a:buNone/>
            </a:pPr>
            <a:endParaRPr lang="en-US" sz="2000" spc="0" dirty="0">
              <a:ea typeface="+mn-lt"/>
              <a:cs typeface="+mn-lt"/>
            </a:endParaRPr>
          </a:p>
        </p:txBody>
      </p:sp>
      <p:pic>
        <p:nvPicPr>
          <p:cNvPr id="6" name="Picture 5">
            <a:extLst>
              <a:ext uri="{FF2B5EF4-FFF2-40B4-BE49-F238E27FC236}">
                <a16:creationId xmlns:a16="http://schemas.microsoft.com/office/drawing/2014/main" id="{9F515DAB-83EC-2F7D-F885-2ACEF10C9378}"/>
              </a:ext>
            </a:extLst>
          </p:cNvPr>
          <p:cNvPicPr>
            <a:picLocks noChangeAspect="1"/>
          </p:cNvPicPr>
          <p:nvPr/>
        </p:nvPicPr>
        <p:blipFill>
          <a:blip r:embed="rId2"/>
          <a:stretch>
            <a:fillRect/>
          </a:stretch>
        </p:blipFill>
        <p:spPr>
          <a:xfrm>
            <a:off x="877824" y="1381822"/>
            <a:ext cx="5218176" cy="2965689"/>
          </a:xfrm>
          <a:prstGeom prst="rect">
            <a:avLst/>
          </a:prstGeom>
        </p:spPr>
      </p:pic>
      <p:sp>
        <p:nvSpPr>
          <p:cNvPr id="8" name="TextBox 7">
            <a:extLst>
              <a:ext uri="{FF2B5EF4-FFF2-40B4-BE49-F238E27FC236}">
                <a16:creationId xmlns:a16="http://schemas.microsoft.com/office/drawing/2014/main" id="{6B92F29E-A3C2-B9D2-3A2B-984C0C479063}"/>
              </a:ext>
            </a:extLst>
          </p:cNvPr>
          <p:cNvSpPr txBox="1"/>
          <p:nvPr/>
        </p:nvSpPr>
        <p:spPr>
          <a:xfrm>
            <a:off x="708212" y="4403951"/>
            <a:ext cx="11304493" cy="2031325"/>
          </a:xfrm>
          <a:prstGeom prst="rect">
            <a:avLst/>
          </a:prstGeom>
          <a:noFill/>
        </p:spPr>
        <p:txBody>
          <a:bodyPr wrap="square">
            <a:spAutoFit/>
          </a:bodyPr>
          <a:lstStyle/>
          <a:p>
            <a:r>
              <a:rPr lang="en-US" b="1" dirty="0"/>
              <a:t>Observations:</a:t>
            </a:r>
          </a:p>
          <a:p>
            <a:pPr marL="285750" indent="-285750">
              <a:buFont typeface="Wingdings" panose="05000000000000000000" pitchFamily="2" charset="2"/>
              <a:buChar char="ü"/>
            </a:pPr>
            <a:r>
              <a:rPr lang="en-US" dirty="0"/>
              <a:t>Females (64.1%) are responding more compared to Males (35.9%).i.e. Females are doing more shopping compared to males</a:t>
            </a:r>
          </a:p>
          <a:p>
            <a:pPr marL="285750" indent="-285750">
              <a:buFont typeface="Wingdings" panose="05000000000000000000" pitchFamily="2" charset="2"/>
              <a:buChar char="ü"/>
            </a:pPr>
            <a:r>
              <a:rPr lang="en-US" dirty="0"/>
              <a:t>Majority of the respondents are falling in the age group of 21-30 years (31.1%), followed by 31-40 years (29.1%) and 41-50 years (28.2%), out of which female respondents are more in all these groups</a:t>
            </a:r>
          </a:p>
          <a:p>
            <a:pPr marL="285750" indent="-285750">
              <a:buFont typeface="Wingdings" panose="05000000000000000000" pitchFamily="2" charset="2"/>
              <a:buChar char="ü"/>
            </a:pPr>
            <a:r>
              <a:rPr lang="en-US" dirty="0"/>
              <a:t>Majority of the female respondents are falling in the age group of 21-30 years</a:t>
            </a:r>
          </a:p>
          <a:p>
            <a:pPr marL="285750" indent="-285750">
              <a:buFont typeface="Wingdings" panose="05000000000000000000" pitchFamily="2" charset="2"/>
              <a:buChar char="ü"/>
            </a:pPr>
            <a:r>
              <a:rPr lang="en-US" dirty="0"/>
              <a:t>The male customers in the age group of 31-40 years are doing more shopping, followed by 41-50 years</a:t>
            </a:r>
          </a:p>
          <a:p>
            <a:pPr marL="285750" indent="-285750">
              <a:buFont typeface="Wingdings" panose="05000000000000000000" pitchFamily="2" charset="2"/>
              <a:buChar char="ü"/>
            </a:pPr>
            <a:r>
              <a:rPr lang="en-US" dirty="0"/>
              <a:t>The customers with age &lt; 20 years and &gt; 50 years are doing less shopping including both males and females</a:t>
            </a:r>
          </a:p>
        </p:txBody>
      </p:sp>
      <p:pic>
        <p:nvPicPr>
          <p:cNvPr id="11" name="Picture 10">
            <a:extLst>
              <a:ext uri="{FF2B5EF4-FFF2-40B4-BE49-F238E27FC236}">
                <a16:creationId xmlns:a16="http://schemas.microsoft.com/office/drawing/2014/main" id="{473F05C8-CEDF-89A5-7ED4-5341C7CCB3D9}"/>
              </a:ext>
            </a:extLst>
          </p:cNvPr>
          <p:cNvPicPr>
            <a:picLocks noChangeAspect="1"/>
          </p:cNvPicPr>
          <p:nvPr/>
        </p:nvPicPr>
        <p:blipFill>
          <a:blip r:embed="rId3"/>
          <a:stretch>
            <a:fillRect/>
          </a:stretch>
        </p:blipFill>
        <p:spPr>
          <a:xfrm>
            <a:off x="6265611" y="1219857"/>
            <a:ext cx="5306860" cy="3493595"/>
          </a:xfrm>
          <a:prstGeom prst="rect">
            <a:avLst/>
          </a:prstGeom>
        </p:spPr>
      </p:pic>
    </p:spTree>
    <p:extLst>
      <p:ext uri="{BB962C8B-B14F-4D97-AF65-F5344CB8AC3E}">
        <p14:creationId xmlns:p14="http://schemas.microsoft.com/office/powerpoint/2010/main" val="3929987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18</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spc="0" dirty="0">
                <a:ea typeface="+mn-lt"/>
                <a:cs typeface="+mn-lt"/>
              </a:rPr>
              <a:t>1. General feature describing Population and online shopping feature</a:t>
            </a:r>
          </a:p>
          <a:p>
            <a:pPr marL="0" indent="0">
              <a:lnSpc>
                <a:spcPts val="2400"/>
              </a:lnSpc>
              <a:buNone/>
            </a:pPr>
            <a:endParaRPr lang="en-US" sz="2000" spc="0" dirty="0">
              <a:ea typeface="+mn-lt"/>
              <a:cs typeface="+mn-lt"/>
            </a:endParaRPr>
          </a:p>
        </p:txBody>
      </p:sp>
      <p:sp>
        <p:nvSpPr>
          <p:cNvPr id="8" name="TextBox 7">
            <a:extLst>
              <a:ext uri="{FF2B5EF4-FFF2-40B4-BE49-F238E27FC236}">
                <a16:creationId xmlns:a16="http://schemas.microsoft.com/office/drawing/2014/main" id="{6B92F29E-A3C2-B9D2-3A2B-984C0C479063}"/>
              </a:ext>
            </a:extLst>
          </p:cNvPr>
          <p:cNvSpPr txBox="1"/>
          <p:nvPr/>
        </p:nvSpPr>
        <p:spPr>
          <a:xfrm>
            <a:off x="717533" y="4977692"/>
            <a:ext cx="11304493" cy="1477328"/>
          </a:xfrm>
          <a:prstGeom prst="rect">
            <a:avLst/>
          </a:prstGeom>
          <a:noFill/>
        </p:spPr>
        <p:txBody>
          <a:bodyPr wrap="square">
            <a:spAutoFit/>
          </a:bodyPr>
          <a:lstStyle/>
          <a:p>
            <a:r>
              <a:rPr lang="en-US" b="1" dirty="0"/>
              <a:t>Observations:</a:t>
            </a:r>
          </a:p>
          <a:p>
            <a:pPr marL="285750" indent="-285750">
              <a:buFont typeface="Wingdings" panose="05000000000000000000" pitchFamily="2" charset="2"/>
              <a:buChar char="ü"/>
            </a:pPr>
            <a:r>
              <a:rPr lang="en-US" dirty="0"/>
              <a:t>Most of the customers are shopping from Delhi, Bengaluru, Noida, Greater Noida</a:t>
            </a:r>
          </a:p>
          <a:p>
            <a:pPr marL="285750" indent="-285750">
              <a:buFont typeface="Wingdings" panose="05000000000000000000" pitchFamily="2" charset="2"/>
              <a:buChar char="ü"/>
            </a:pPr>
            <a:r>
              <a:rPr lang="en-US" dirty="0"/>
              <a:t>More male customers are from Delhi, Noida</a:t>
            </a:r>
          </a:p>
          <a:p>
            <a:pPr marL="285750" indent="-285750">
              <a:buFont typeface="Wingdings" panose="05000000000000000000" pitchFamily="2" charset="2"/>
              <a:buChar char="ü"/>
            </a:pPr>
            <a:r>
              <a:rPr lang="en-US" dirty="0"/>
              <a:t>More female customers are from Bangalore and Greater Noida</a:t>
            </a:r>
          </a:p>
          <a:p>
            <a:pPr marL="285750" indent="-285750">
              <a:buFont typeface="Wingdings" panose="05000000000000000000" pitchFamily="2" charset="2"/>
              <a:buChar char="ü"/>
            </a:pPr>
            <a:r>
              <a:rPr lang="en-US" dirty="0"/>
              <a:t>Customers from remaining cities are less. Majority of customers are Females</a:t>
            </a:r>
          </a:p>
        </p:txBody>
      </p:sp>
      <p:pic>
        <p:nvPicPr>
          <p:cNvPr id="7" name="Picture 6">
            <a:extLst>
              <a:ext uri="{FF2B5EF4-FFF2-40B4-BE49-F238E27FC236}">
                <a16:creationId xmlns:a16="http://schemas.microsoft.com/office/drawing/2014/main" id="{8029F051-32A5-83B7-FB7A-4873416D365D}"/>
              </a:ext>
            </a:extLst>
          </p:cNvPr>
          <p:cNvPicPr>
            <a:picLocks noChangeAspect="1"/>
          </p:cNvPicPr>
          <p:nvPr/>
        </p:nvPicPr>
        <p:blipFill>
          <a:blip r:embed="rId2"/>
          <a:stretch>
            <a:fillRect/>
          </a:stretch>
        </p:blipFill>
        <p:spPr>
          <a:xfrm>
            <a:off x="2326340" y="988147"/>
            <a:ext cx="6813894" cy="4149357"/>
          </a:xfrm>
          <a:prstGeom prst="rect">
            <a:avLst/>
          </a:prstGeom>
        </p:spPr>
      </p:pic>
    </p:spTree>
    <p:extLst>
      <p:ext uri="{BB962C8B-B14F-4D97-AF65-F5344CB8AC3E}">
        <p14:creationId xmlns:p14="http://schemas.microsoft.com/office/powerpoint/2010/main" val="503509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19</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spc="0" dirty="0">
                <a:ea typeface="+mn-lt"/>
                <a:cs typeface="+mn-lt"/>
              </a:rPr>
              <a:t>1. General feature describing Population and online shopping feature</a:t>
            </a:r>
          </a:p>
          <a:p>
            <a:pPr marL="0" indent="0">
              <a:lnSpc>
                <a:spcPts val="2400"/>
              </a:lnSpc>
              <a:buNone/>
            </a:pPr>
            <a:endParaRPr lang="en-US" sz="2000" spc="0" dirty="0">
              <a:ea typeface="+mn-lt"/>
              <a:cs typeface="+mn-lt"/>
            </a:endParaRPr>
          </a:p>
        </p:txBody>
      </p:sp>
      <p:sp>
        <p:nvSpPr>
          <p:cNvPr id="8" name="TextBox 7">
            <a:extLst>
              <a:ext uri="{FF2B5EF4-FFF2-40B4-BE49-F238E27FC236}">
                <a16:creationId xmlns:a16="http://schemas.microsoft.com/office/drawing/2014/main" id="{6B92F29E-A3C2-B9D2-3A2B-984C0C479063}"/>
              </a:ext>
            </a:extLst>
          </p:cNvPr>
          <p:cNvSpPr txBox="1"/>
          <p:nvPr/>
        </p:nvSpPr>
        <p:spPr>
          <a:xfrm>
            <a:off x="717533" y="4977692"/>
            <a:ext cx="11304493" cy="923330"/>
          </a:xfrm>
          <a:prstGeom prst="rect">
            <a:avLst/>
          </a:prstGeom>
          <a:noFill/>
        </p:spPr>
        <p:txBody>
          <a:bodyPr wrap="square">
            <a:spAutoFit/>
          </a:bodyPr>
          <a:lstStyle/>
          <a:p>
            <a:r>
              <a:rPr lang="en-US" b="1" dirty="0"/>
              <a:t>Observations:</a:t>
            </a:r>
          </a:p>
          <a:p>
            <a:pPr marL="285750" indent="-285750">
              <a:buFont typeface="Wingdings" panose="05000000000000000000" pitchFamily="2" charset="2"/>
              <a:buChar char="ü"/>
            </a:pPr>
            <a:r>
              <a:rPr lang="en-US" dirty="0"/>
              <a:t>Majority of the customers (37.9%) are shopping online for more than 4 years</a:t>
            </a:r>
          </a:p>
          <a:p>
            <a:pPr marL="285750" indent="-285750">
              <a:buFont typeface="Wingdings" panose="05000000000000000000" pitchFamily="2" charset="2"/>
              <a:buChar char="ü"/>
            </a:pPr>
            <a:r>
              <a:rPr lang="en-US" dirty="0"/>
              <a:t>Majority of the female and male customers are shopping online for more than 4 years</a:t>
            </a:r>
          </a:p>
        </p:txBody>
      </p:sp>
      <p:pic>
        <p:nvPicPr>
          <p:cNvPr id="6" name="Picture 5">
            <a:extLst>
              <a:ext uri="{FF2B5EF4-FFF2-40B4-BE49-F238E27FC236}">
                <a16:creationId xmlns:a16="http://schemas.microsoft.com/office/drawing/2014/main" id="{09A44290-B74D-5C41-A240-177C52BC6896}"/>
              </a:ext>
            </a:extLst>
          </p:cNvPr>
          <p:cNvPicPr>
            <a:picLocks noChangeAspect="1"/>
          </p:cNvPicPr>
          <p:nvPr/>
        </p:nvPicPr>
        <p:blipFill>
          <a:blip r:embed="rId2"/>
          <a:stretch>
            <a:fillRect/>
          </a:stretch>
        </p:blipFill>
        <p:spPr>
          <a:xfrm>
            <a:off x="2499700" y="948706"/>
            <a:ext cx="6590512" cy="4223174"/>
          </a:xfrm>
          <a:prstGeom prst="rect">
            <a:avLst/>
          </a:prstGeom>
        </p:spPr>
      </p:pic>
    </p:spTree>
    <p:extLst>
      <p:ext uri="{BB962C8B-B14F-4D97-AF65-F5344CB8AC3E}">
        <p14:creationId xmlns:p14="http://schemas.microsoft.com/office/powerpoint/2010/main" val="3874608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400" y="1124712"/>
            <a:ext cx="9650506" cy="548640"/>
          </a:xfrm>
        </p:spPr>
        <p:txBody>
          <a:bodyPr/>
          <a:lstStyle/>
          <a:p>
            <a:r>
              <a:rPr lang="en-US" sz="3600" dirty="0"/>
              <a:t>CHAPTER 1 - INTRODUCTION</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a:xfrm rot="16200000">
            <a:off x="-318905" y="1357495"/>
            <a:ext cx="1954307" cy="207505"/>
          </a:xfrm>
        </p:spPr>
        <p:txBody>
          <a:bodyPr/>
          <a:lstStyle/>
          <a:p>
            <a:r>
              <a:rPr lang="en-US" dirty="0"/>
              <a:t>CUSTOMER RETENTION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399" y="2816352"/>
            <a:ext cx="9390529" cy="2203883"/>
          </a:xfrm>
        </p:spPr>
        <p:txBody>
          <a:bodyPr/>
          <a:lstStyle/>
          <a:p>
            <a:r>
              <a:rPr lang="en-US" dirty="0"/>
              <a:t>Introduction</a:t>
            </a:r>
          </a:p>
          <a:p>
            <a:r>
              <a:rPr lang="en-US" dirty="0"/>
              <a:t>Conceptual Background of the Domain Problem</a:t>
            </a:r>
            <a:br>
              <a:rPr lang="en-US" dirty="0"/>
            </a:br>
            <a:r>
              <a:rPr lang="en-US" dirty="0"/>
              <a:t>Motivation for the Problem Undertaken</a:t>
            </a:r>
          </a:p>
          <a:p>
            <a:r>
              <a:rPr lang="en-US" dirty="0"/>
              <a:t>Diagrammatic Representation of Customer Retention</a:t>
            </a:r>
          </a:p>
        </p:txBody>
      </p:sp>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20</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spc="0" dirty="0">
                <a:ea typeface="+mn-lt"/>
                <a:cs typeface="+mn-lt"/>
              </a:rPr>
              <a:t>1. General feature describing Population and online shopping feature</a:t>
            </a:r>
          </a:p>
          <a:p>
            <a:pPr marL="0" indent="0">
              <a:lnSpc>
                <a:spcPts val="2400"/>
              </a:lnSpc>
              <a:buNone/>
            </a:pPr>
            <a:endParaRPr lang="en-US" sz="2000" spc="0" dirty="0">
              <a:ea typeface="+mn-lt"/>
              <a:cs typeface="+mn-lt"/>
            </a:endParaRPr>
          </a:p>
        </p:txBody>
      </p:sp>
      <p:sp>
        <p:nvSpPr>
          <p:cNvPr id="8" name="TextBox 7">
            <a:extLst>
              <a:ext uri="{FF2B5EF4-FFF2-40B4-BE49-F238E27FC236}">
                <a16:creationId xmlns:a16="http://schemas.microsoft.com/office/drawing/2014/main" id="{6B92F29E-A3C2-B9D2-3A2B-984C0C479063}"/>
              </a:ext>
            </a:extLst>
          </p:cNvPr>
          <p:cNvSpPr txBox="1"/>
          <p:nvPr/>
        </p:nvSpPr>
        <p:spPr>
          <a:xfrm>
            <a:off x="708213" y="4959763"/>
            <a:ext cx="11304493" cy="1477328"/>
          </a:xfrm>
          <a:prstGeom prst="rect">
            <a:avLst/>
          </a:prstGeom>
          <a:noFill/>
        </p:spPr>
        <p:txBody>
          <a:bodyPr wrap="square">
            <a:spAutoFit/>
          </a:bodyPr>
          <a:lstStyle/>
          <a:p>
            <a:r>
              <a:rPr lang="en-US" b="1" dirty="0"/>
              <a:t>Observations:</a:t>
            </a:r>
          </a:p>
          <a:p>
            <a:pPr marL="285750" indent="-285750">
              <a:buFont typeface="Wingdings" panose="05000000000000000000" pitchFamily="2" charset="2"/>
              <a:buChar char="ü"/>
            </a:pPr>
            <a:r>
              <a:rPr lang="en-US" dirty="0"/>
              <a:t>37.9% customers in last 1 year made online shopping less than 10 times</a:t>
            </a:r>
          </a:p>
          <a:p>
            <a:pPr marL="285750" indent="-285750">
              <a:buFont typeface="Wingdings" panose="05000000000000000000" pitchFamily="2" charset="2"/>
              <a:buChar char="ü"/>
            </a:pPr>
            <a:r>
              <a:rPr lang="en-US" dirty="0"/>
              <a:t>21.4% customers in last 1 year made online shopping more than 41 times</a:t>
            </a:r>
          </a:p>
          <a:p>
            <a:pPr marL="285750" indent="-285750">
              <a:buFont typeface="Wingdings" panose="05000000000000000000" pitchFamily="2" charset="2"/>
              <a:buChar char="ü"/>
            </a:pPr>
            <a:r>
              <a:rPr lang="en-US" dirty="0"/>
              <a:t>Majorly females made the shopping in last 1 year</a:t>
            </a:r>
          </a:p>
          <a:p>
            <a:pPr marL="285750" indent="-285750">
              <a:buFont typeface="Wingdings" panose="05000000000000000000" pitchFamily="2" charset="2"/>
              <a:buChar char="ü"/>
            </a:pPr>
            <a:r>
              <a:rPr lang="en-US" dirty="0"/>
              <a:t>No female made online shopping in the range of 21-30 times in last 1 year</a:t>
            </a:r>
          </a:p>
        </p:txBody>
      </p:sp>
      <p:pic>
        <p:nvPicPr>
          <p:cNvPr id="7" name="Picture 6">
            <a:extLst>
              <a:ext uri="{FF2B5EF4-FFF2-40B4-BE49-F238E27FC236}">
                <a16:creationId xmlns:a16="http://schemas.microsoft.com/office/drawing/2014/main" id="{0E2A0BA1-225F-C290-1471-F8F866E7C486}"/>
              </a:ext>
            </a:extLst>
          </p:cNvPr>
          <p:cNvPicPr>
            <a:picLocks noChangeAspect="1"/>
          </p:cNvPicPr>
          <p:nvPr/>
        </p:nvPicPr>
        <p:blipFill>
          <a:blip r:embed="rId2"/>
          <a:stretch>
            <a:fillRect/>
          </a:stretch>
        </p:blipFill>
        <p:spPr>
          <a:xfrm>
            <a:off x="1777369" y="1083770"/>
            <a:ext cx="7651143" cy="3581710"/>
          </a:xfrm>
          <a:prstGeom prst="rect">
            <a:avLst/>
          </a:prstGeom>
        </p:spPr>
      </p:pic>
    </p:spTree>
    <p:extLst>
      <p:ext uri="{BB962C8B-B14F-4D97-AF65-F5344CB8AC3E}">
        <p14:creationId xmlns:p14="http://schemas.microsoft.com/office/powerpoint/2010/main" val="3912343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21</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spc="0" dirty="0">
                <a:ea typeface="+mn-lt"/>
                <a:cs typeface="+mn-lt"/>
              </a:rPr>
              <a:t>1. General feature describing Population and online shopping feature</a:t>
            </a:r>
          </a:p>
          <a:p>
            <a:pPr marL="0" indent="0">
              <a:lnSpc>
                <a:spcPts val="2400"/>
              </a:lnSpc>
              <a:buNone/>
            </a:pPr>
            <a:endParaRPr lang="en-US" sz="2000" spc="0" dirty="0">
              <a:ea typeface="+mn-lt"/>
              <a:cs typeface="+mn-lt"/>
            </a:endParaRPr>
          </a:p>
        </p:txBody>
      </p:sp>
      <p:sp>
        <p:nvSpPr>
          <p:cNvPr id="8" name="TextBox 7">
            <a:extLst>
              <a:ext uri="{FF2B5EF4-FFF2-40B4-BE49-F238E27FC236}">
                <a16:creationId xmlns:a16="http://schemas.microsoft.com/office/drawing/2014/main" id="{6B92F29E-A3C2-B9D2-3A2B-984C0C479063}"/>
              </a:ext>
            </a:extLst>
          </p:cNvPr>
          <p:cNvSpPr txBox="1"/>
          <p:nvPr/>
        </p:nvSpPr>
        <p:spPr>
          <a:xfrm>
            <a:off x="708213" y="4959763"/>
            <a:ext cx="11304493" cy="1200329"/>
          </a:xfrm>
          <a:prstGeom prst="rect">
            <a:avLst/>
          </a:prstGeom>
          <a:noFill/>
        </p:spPr>
        <p:txBody>
          <a:bodyPr wrap="square">
            <a:spAutoFit/>
          </a:bodyPr>
          <a:lstStyle/>
          <a:p>
            <a:r>
              <a:rPr lang="en-US" b="1" dirty="0"/>
              <a:t>Observations:</a:t>
            </a:r>
          </a:p>
          <a:p>
            <a:pPr marL="285750" indent="-285750">
              <a:buFont typeface="Wingdings" panose="05000000000000000000" pitchFamily="2" charset="2"/>
              <a:buChar char="ü"/>
            </a:pPr>
            <a:r>
              <a:rPr lang="en-US" dirty="0"/>
              <a:t>Majority of the customers are using mobile internet (78.6%) followed by Wi-Fi</a:t>
            </a:r>
          </a:p>
          <a:p>
            <a:pPr marL="285750" indent="-285750">
              <a:buFont typeface="Wingdings" panose="05000000000000000000" pitchFamily="2" charset="2"/>
              <a:buChar char="ü"/>
            </a:pPr>
            <a:r>
              <a:rPr lang="en-US" dirty="0"/>
              <a:t>Only 1.0% of customers are using Dial up Connection</a:t>
            </a:r>
          </a:p>
          <a:p>
            <a:pPr marL="285750" indent="-285750">
              <a:buFont typeface="Wingdings" panose="05000000000000000000" pitchFamily="2" charset="2"/>
              <a:buChar char="ü"/>
            </a:pPr>
            <a:r>
              <a:rPr lang="en-US" dirty="0"/>
              <a:t>Most of the Female and Male customers are using Mobile Internet</a:t>
            </a:r>
          </a:p>
        </p:txBody>
      </p:sp>
      <p:pic>
        <p:nvPicPr>
          <p:cNvPr id="6" name="Picture 5">
            <a:extLst>
              <a:ext uri="{FF2B5EF4-FFF2-40B4-BE49-F238E27FC236}">
                <a16:creationId xmlns:a16="http://schemas.microsoft.com/office/drawing/2014/main" id="{78FB3F86-5C94-D3B3-9987-7478CB68F2D9}"/>
              </a:ext>
            </a:extLst>
          </p:cNvPr>
          <p:cNvPicPr>
            <a:picLocks noChangeAspect="1"/>
          </p:cNvPicPr>
          <p:nvPr/>
        </p:nvPicPr>
        <p:blipFill>
          <a:blip r:embed="rId2"/>
          <a:stretch>
            <a:fillRect/>
          </a:stretch>
        </p:blipFill>
        <p:spPr>
          <a:xfrm>
            <a:off x="1582612" y="1030135"/>
            <a:ext cx="7628281" cy="3535986"/>
          </a:xfrm>
          <a:prstGeom prst="rect">
            <a:avLst/>
          </a:prstGeom>
        </p:spPr>
      </p:pic>
    </p:spTree>
    <p:extLst>
      <p:ext uri="{BB962C8B-B14F-4D97-AF65-F5344CB8AC3E}">
        <p14:creationId xmlns:p14="http://schemas.microsoft.com/office/powerpoint/2010/main" val="2298757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22</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2. </a:t>
            </a:r>
            <a:r>
              <a:rPr lang="en-US" sz="2000" spc="0" dirty="0">
                <a:ea typeface="+mn-lt"/>
                <a:cs typeface="+mn-lt"/>
              </a:rPr>
              <a:t>Exploring features of different aspects of personal choices of device and internet services</a:t>
            </a:r>
          </a:p>
          <a:p>
            <a:pPr marL="0" indent="0">
              <a:lnSpc>
                <a:spcPts val="2400"/>
              </a:lnSpc>
              <a:buNone/>
            </a:pPr>
            <a:endParaRPr lang="en-US" sz="2000" spc="0" dirty="0">
              <a:ea typeface="+mn-lt"/>
              <a:cs typeface="+mn-lt"/>
            </a:endParaRPr>
          </a:p>
        </p:txBody>
      </p:sp>
      <p:pic>
        <p:nvPicPr>
          <p:cNvPr id="7" name="Picture 6">
            <a:extLst>
              <a:ext uri="{FF2B5EF4-FFF2-40B4-BE49-F238E27FC236}">
                <a16:creationId xmlns:a16="http://schemas.microsoft.com/office/drawing/2014/main" id="{2C66392F-D093-AE96-E5C1-9432D23070E6}"/>
              </a:ext>
            </a:extLst>
          </p:cNvPr>
          <p:cNvPicPr>
            <a:picLocks noChangeAspect="1"/>
          </p:cNvPicPr>
          <p:nvPr/>
        </p:nvPicPr>
        <p:blipFill>
          <a:blip r:embed="rId2"/>
          <a:stretch>
            <a:fillRect/>
          </a:stretch>
        </p:blipFill>
        <p:spPr>
          <a:xfrm>
            <a:off x="1243769" y="948706"/>
            <a:ext cx="9041072" cy="1981200"/>
          </a:xfrm>
          <a:prstGeom prst="rect">
            <a:avLst/>
          </a:prstGeom>
        </p:spPr>
      </p:pic>
      <p:pic>
        <p:nvPicPr>
          <p:cNvPr id="11" name="Picture 10">
            <a:extLst>
              <a:ext uri="{FF2B5EF4-FFF2-40B4-BE49-F238E27FC236}">
                <a16:creationId xmlns:a16="http://schemas.microsoft.com/office/drawing/2014/main" id="{6CEF427C-6B67-7CBA-11C0-FCBDCB0A7F9C}"/>
              </a:ext>
            </a:extLst>
          </p:cNvPr>
          <p:cNvPicPr>
            <a:picLocks noChangeAspect="1"/>
          </p:cNvPicPr>
          <p:nvPr/>
        </p:nvPicPr>
        <p:blipFill>
          <a:blip r:embed="rId3"/>
          <a:stretch>
            <a:fillRect/>
          </a:stretch>
        </p:blipFill>
        <p:spPr>
          <a:xfrm>
            <a:off x="1790131" y="3259647"/>
            <a:ext cx="7948349" cy="3314987"/>
          </a:xfrm>
          <a:prstGeom prst="rect">
            <a:avLst/>
          </a:prstGeom>
        </p:spPr>
      </p:pic>
    </p:spTree>
    <p:extLst>
      <p:ext uri="{BB962C8B-B14F-4D97-AF65-F5344CB8AC3E}">
        <p14:creationId xmlns:p14="http://schemas.microsoft.com/office/powerpoint/2010/main" val="240771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23</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2. </a:t>
            </a:r>
            <a:r>
              <a:rPr lang="en-US" sz="2000" spc="0" dirty="0">
                <a:ea typeface="+mn-lt"/>
                <a:cs typeface="+mn-lt"/>
              </a:rPr>
              <a:t>Exploring features of different aspects of personal choices of device and internet services</a:t>
            </a:r>
          </a:p>
          <a:p>
            <a:pPr marL="0" indent="0">
              <a:lnSpc>
                <a:spcPts val="2400"/>
              </a:lnSpc>
              <a:buNone/>
            </a:pPr>
            <a:endParaRPr lang="en-US" sz="2000" spc="0" dirty="0">
              <a:ea typeface="+mn-lt"/>
              <a:cs typeface="+mn-lt"/>
            </a:endParaRPr>
          </a:p>
        </p:txBody>
      </p:sp>
      <p:pic>
        <p:nvPicPr>
          <p:cNvPr id="6" name="Picture 5">
            <a:extLst>
              <a:ext uri="{FF2B5EF4-FFF2-40B4-BE49-F238E27FC236}">
                <a16:creationId xmlns:a16="http://schemas.microsoft.com/office/drawing/2014/main" id="{E0C787E0-0DE1-9902-8CBE-EC81EAB3C5DE}"/>
              </a:ext>
            </a:extLst>
          </p:cNvPr>
          <p:cNvPicPr>
            <a:picLocks noChangeAspect="1"/>
          </p:cNvPicPr>
          <p:nvPr/>
        </p:nvPicPr>
        <p:blipFill>
          <a:blip r:embed="rId2"/>
          <a:stretch>
            <a:fillRect/>
          </a:stretch>
        </p:blipFill>
        <p:spPr>
          <a:xfrm>
            <a:off x="788889" y="1140668"/>
            <a:ext cx="5953999" cy="2288332"/>
          </a:xfrm>
          <a:prstGeom prst="rect">
            <a:avLst/>
          </a:prstGeom>
        </p:spPr>
      </p:pic>
      <p:pic>
        <p:nvPicPr>
          <p:cNvPr id="10" name="Picture 9">
            <a:extLst>
              <a:ext uri="{FF2B5EF4-FFF2-40B4-BE49-F238E27FC236}">
                <a16:creationId xmlns:a16="http://schemas.microsoft.com/office/drawing/2014/main" id="{8B5A2F47-0081-09DB-2A8C-B4D45417A26D}"/>
              </a:ext>
            </a:extLst>
          </p:cNvPr>
          <p:cNvPicPr>
            <a:picLocks noChangeAspect="1"/>
          </p:cNvPicPr>
          <p:nvPr/>
        </p:nvPicPr>
        <p:blipFill>
          <a:blip r:embed="rId3"/>
          <a:stretch>
            <a:fillRect/>
          </a:stretch>
        </p:blipFill>
        <p:spPr>
          <a:xfrm>
            <a:off x="80325" y="3741212"/>
            <a:ext cx="7117975" cy="2610504"/>
          </a:xfrm>
          <a:prstGeom prst="rect">
            <a:avLst/>
          </a:prstGeom>
        </p:spPr>
      </p:pic>
      <p:sp>
        <p:nvSpPr>
          <p:cNvPr id="13" name="TextBox 12">
            <a:extLst>
              <a:ext uri="{FF2B5EF4-FFF2-40B4-BE49-F238E27FC236}">
                <a16:creationId xmlns:a16="http://schemas.microsoft.com/office/drawing/2014/main" id="{4661BFE0-3CC3-7BB3-E4B1-C166344F8F67}"/>
              </a:ext>
            </a:extLst>
          </p:cNvPr>
          <p:cNvSpPr txBox="1"/>
          <p:nvPr/>
        </p:nvSpPr>
        <p:spPr>
          <a:xfrm>
            <a:off x="6912498" y="948706"/>
            <a:ext cx="5279501" cy="5355312"/>
          </a:xfrm>
          <a:prstGeom prst="rect">
            <a:avLst/>
          </a:prstGeom>
          <a:noFill/>
        </p:spPr>
        <p:txBody>
          <a:bodyPr wrap="square">
            <a:spAutoFit/>
          </a:bodyPr>
          <a:lstStyle/>
          <a:p>
            <a:r>
              <a:rPr lang="en-US" b="1" dirty="0"/>
              <a:t>Observations:</a:t>
            </a:r>
          </a:p>
          <a:p>
            <a:pPr marL="285750" indent="-285750">
              <a:buFont typeface="Wingdings" panose="05000000000000000000" pitchFamily="2" charset="2"/>
              <a:buChar char="ü"/>
            </a:pPr>
            <a:r>
              <a:rPr lang="en-US" dirty="0"/>
              <a:t>Majority of the customers are using smartphone (50.5%) for online shopping followed by Laptop (31.1%)</a:t>
            </a:r>
          </a:p>
          <a:p>
            <a:pPr marL="285750" indent="-285750">
              <a:buFont typeface="Wingdings" panose="05000000000000000000" pitchFamily="2" charset="2"/>
              <a:buChar char="ü"/>
            </a:pPr>
            <a:r>
              <a:rPr lang="en-US" dirty="0"/>
              <a:t>Almost 50% of the customers are not using smartphone hence there are not screen size details available for Others</a:t>
            </a:r>
          </a:p>
          <a:p>
            <a:pPr marL="285750" indent="-285750">
              <a:buFont typeface="Wingdings" panose="05000000000000000000" pitchFamily="2" charset="2"/>
              <a:buChar char="ü"/>
            </a:pPr>
            <a:r>
              <a:rPr lang="en-US" dirty="0"/>
              <a:t>34.0% of the customers are using 5.5 inches mobile screen size</a:t>
            </a:r>
          </a:p>
          <a:p>
            <a:pPr marL="285750" indent="-285750">
              <a:buFont typeface="Wingdings" panose="05000000000000000000" pitchFamily="2" charset="2"/>
              <a:buChar char="ü"/>
            </a:pPr>
            <a:r>
              <a:rPr lang="en-US" dirty="0"/>
              <a:t>44.7% of the customers are using Windows operating systems followed by 29.1% customers are using Android and 26.2% customers are using IOS/Mac</a:t>
            </a:r>
          </a:p>
          <a:p>
            <a:pPr marL="285750" indent="-285750">
              <a:buFont typeface="Wingdings" panose="05000000000000000000" pitchFamily="2" charset="2"/>
              <a:buChar char="ü"/>
            </a:pPr>
            <a:r>
              <a:rPr lang="en-US" dirty="0"/>
              <a:t>77.7% of the customers are using Google Chrome web browser and less % of customers are using other browsers</a:t>
            </a:r>
          </a:p>
          <a:p>
            <a:pPr marL="285750" indent="-285750">
              <a:buFont typeface="Wingdings" panose="05000000000000000000" pitchFamily="2" charset="2"/>
              <a:buChar char="ü"/>
            </a:pPr>
            <a:r>
              <a:rPr lang="en-US" dirty="0"/>
              <a:t>83.5% of the customers using Search Engine to access online shopping platform</a:t>
            </a:r>
          </a:p>
          <a:p>
            <a:pPr marL="285750" indent="-285750">
              <a:buFont typeface="Wingdings" panose="05000000000000000000" pitchFamily="2" charset="2"/>
              <a:buChar char="ü"/>
            </a:pPr>
            <a:r>
              <a:rPr lang="en-US" dirty="0"/>
              <a:t>After first visit, 33.0% of the customers reaches online retailer store via mobile application followed by search engine (32.0%)</a:t>
            </a:r>
          </a:p>
        </p:txBody>
      </p:sp>
    </p:spTree>
    <p:extLst>
      <p:ext uri="{BB962C8B-B14F-4D97-AF65-F5344CB8AC3E}">
        <p14:creationId xmlns:p14="http://schemas.microsoft.com/office/powerpoint/2010/main" val="3175618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24</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3. Exploring features of shopping purchase decision &amp; payment</a:t>
            </a:r>
            <a:endParaRPr lang="en-US" sz="2000" spc="0" dirty="0">
              <a:ea typeface="+mn-lt"/>
              <a:cs typeface="+mn-lt"/>
            </a:endParaRPr>
          </a:p>
        </p:txBody>
      </p:sp>
      <p:pic>
        <p:nvPicPr>
          <p:cNvPr id="7" name="Picture 6">
            <a:extLst>
              <a:ext uri="{FF2B5EF4-FFF2-40B4-BE49-F238E27FC236}">
                <a16:creationId xmlns:a16="http://schemas.microsoft.com/office/drawing/2014/main" id="{BBC57831-8FE0-9AAF-E2FD-0FA9AE36D036}"/>
              </a:ext>
            </a:extLst>
          </p:cNvPr>
          <p:cNvPicPr>
            <a:picLocks noChangeAspect="1"/>
          </p:cNvPicPr>
          <p:nvPr/>
        </p:nvPicPr>
        <p:blipFill>
          <a:blip r:embed="rId2"/>
          <a:stretch>
            <a:fillRect/>
          </a:stretch>
        </p:blipFill>
        <p:spPr>
          <a:xfrm>
            <a:off x="990598" y="948706"/>
            <a:ext cx="8786621" cy="2019475"/>
          </a:xfrm>
          <a:prstGeom prst="rect">
            <a:avLst/>
          </a:prstGeom>
        </p:spPr>
      </p:pic>
      <p:pic>
        <p:nvPicPr>
          <p:cNvPr id="11" name="Picture 10">
            <a:extLst>
              <a:ext uri="{FF2B5EF4-FFF2-40B4-BE49-F238E27FC236}">
                <a16:creationId xmlns:a16="http://schemas.microsoft.com/office/drawing/2014/main" id="{072F6116-840B-4402-D33C-C3BBF5DCE061}"/>
              </a:ext>
            </a:extLst>
          </p:cNvPr>
          <p:cNvPicPr>
            <a:picLocks noChangeAspect="1"/>
          </p:cNvPicPr>
          <p:nvPr/>
        </p:nvPicPr>
        <p:blipFill>
          <a:blip r:embed="rId3"/>
          <a:stretch>
            <a:fillRect/>
          </a:stretch>
        </p:blipFill>
        <p:spPr>
          <a:xfrm>
            <a:off x="1679263" y="3280393"/>
            <a:ext cx="9381033" cy="3071126"/>
          </a:xfrm>
          <a:prstGeom prst="rect">
            <a:avLst/>
          </a:prstGeom>
        </p:spPr>
      </p:pic>
    </p:spTree>
    <p:extLst>
      <p:ext uri="{BB962C8B-B14F-4D97-AF65-F5344CB8AC3E}">
        <p14:creationId xmlns:p14="http://schemas.microsoft.com/office/powerpoint/2010/main" val="1794136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25</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3. Exploring features of shopping purchase decision &amp; payment</a:t>
            </a:r>
            <a:endParaRPr lang="en-US" sz="2000" spc="0" dirty="0">
              <a:ea typeface="+mn-lt"/>
              <a:cs typeface="+mn-lt"/>
            </a:endParaRPr>
          </a:p>
        </p:txBody>
      </p:sp>
      <p:pic>
        <p:nvPicPr>
          <p:cNvPr id="6" name="Picture 5">
            <a:extLst>
              <a:ext uri="{FF2B5EF4-FFF2-40B4-BE49-F238E27FC236}">
                <a16:creationId xmlns:a16="http://schemas.microsoft.com/office/drawing/2014/main" id="{76B25B7D-FBA3-E765-44CB-3163234F4A86}"/>
              </a:ext>
            </a:extLst>
          </p:cNvPr>
          <p:cNvPicPr>
            <a:picLocks noChangeAspect="1"/>
          </p:cNvPicPr>
          <p:nvPr/>
        </p:nvPicPr>
        <p:blipFill>
          <a:blip r:embed="rId2"/>
          <a:stretch>
            <a:fillRect/>
          </a:stretch>
        </p:blipFill>
        <p:spPr>
          <a:xfrm>
            <a:off x="1407271" y="948706"/>
            <a:ext cx="8722847" cy="2923937"/>
          </a:xfrm>
          <a:prstGeom prst="rect">
            <a:avLst/>
          </a:prstGeom>
        </p:spPr>
      </p:pic>
      <p:sp>
        <p:nvSpPr>
          <p:cNvPr id="10" name="TextBox 9">
            <a:extLst>
              <a:ext uri="{FF2B5EF4-FFF2-40B4-BE49-F238E27FC236}">
                <a16:creationId xmlns:a16="http://schemas.microsoft.com/office/drawing/2014/main" id="{2C453FD4-560C-3FB6-7594-06A8E93208CB}"/>
              </a:ext>
            </a:extLst>
          </p:cNvPr>
          <p:cNvSpPr txBox="1"/>
          <p:nvPr/>
        </p:nvSpPr>
        <p:spPr>
          <a:xfrm>
            <a:off x="824035" y="3788112"/>
            <a:ext cx="11242458" cy="2308324"/>
          </a:xfrm>
          <a:prstGeom prst="rect">
            <a:avLst/>
          </a:prstGeom>
          <a:noFill/>
        </p:spPr>
        <p:txBody>
          <a:bodyPr wrap="square">
            <a:spAutoFit/>
          </a:bodyPr>
          <a:lstStyle/>
          <a:p>
            <a:r>
              <a:rPr lang="en-US" b="1" dirty="0"/>
              <a:t>Observations:</a:t>
            </a:r>
          </a:p>
          <a:p>
            <a:pPr marL="285750" indent="-285750">
              <a:buFont typeface="Wingdings" panose="05000000000000000000" pitchFamily="2" charset="2"/>
              <a:buChar char="ü"/>
            </a:pPr>
            <a:r>
              <a:rPr lang="en-US" dirty="0"/>
              <a:t>46.6% of the customers are spending more than 15 mins before making purchase decision, 30.1% customers spending 6-10 mins before making purchase decision,14.6% of the customers spending 11-15 mins before making purchase decision, 3.9% customers spending less than 1 minute</a:t>
            </a:r>
          </a:p>
          <a:p>
            <a:pPr marL="285750" indent="-285750">
              <a:buFont typeface="Wingdings" panose="05000000000000000000" pitchFamily="2" charset="2"/>
              <a:buChar char="ü"/>
            </a:pPr>
            <a:r>
              <a:rPr lang="en-US" dirty="0"/>
              <a:t>57.3% customers are using credit/debit cards, 24.3% customers are using cash on delivery, 18.4% customers are using E-wallets</a:t>
            </a:r>
          </a:p>
          <a:p>
            <a:pPr marL="285750" indent="-285750">
              <a:buFont typeface="Wingdings" panose="05000000000000000000" pitchFamily="2" charset="2"/>
              <a:buChar char="ü"/>
            </a:pPr>
            <a:r>
              <a:rPr lang="en-US" dirty="0"/>
              <a:t>62.8% of the customers who abandon the shopping cart without making payment</a:t>
            </a:r>
          </a:p>
          <a:p>
            <a:pPr marL="285750" indent="-285750">
              <a:buFont typeface="Wingdings" panose="05000000000000000000" pitchFamily="2" charset="2"/>
              <a:buChar char="ü"/>
            </a:pPr>
            <a:r>
              <a:rPr lang="en-US" dirty="0"/>
              <a:t>The reason behind abandon the shopping cart, 47.6% of customers felt that they have best alternative offer, 20.4% of customers promo code not applicable on particular product, followed by next most common reason is change in price.</a:t>
            </a:r>
          </a:p>
        </p:txBody>
      </p:sp>
    </p:spTree>
    <p:extLst>
      <p:ext uri="{BB962C8B-B14F-4D97-AF65-F5344CB8AC3E}">
        <p14:creationId xmlns:p14="http://schemas.microsoft.com/office/powerpoint/2010/main" val="2436771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26</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4. Exploring features of Website options &amp; performance related</a:t>
            </a:r>
            <a:endParaRPr lang="en-US" sz="2000" spc="0" dirty="0">
              <a:ea typeface="+mn-lt"/>
              <a:cs typeface="+mn-lt"/>
            </a:endParaRPr>
          </a:p>
        </p:txBody>
      </p:sp>
      <p:pic>
        <p:nvPicPr>
          <p:cNvPr id="7" name="Picture 6">
            <a:extLst>
              <a:ext uri="{FF2B5EF4-FFF2-40B4-BE49-F238E27FC236}">
                <a16:creationId xmlns:a16="http://schemas.microsoft.com/office/drawing/2014/main" id="{64D9DE87-3BAA-612C-FD3A-F8306ED5FD6C}"/>
              </a:ext>
            </a:extLst>
          </p:cNvPr>
          <p:cNvPicPr>
            <a:picLocks noChangeAspect="1"/>
          </p:cNvPicPr>
          <p:nvPr/>
        </p:nvPicPr>
        <p:blipFill>
          <a:blip r:embed="rId2"/>
          <a:stretch>
            <a:fillRect/>
          </a:stretch>
        </p:blipFill>
        <p:spPr>
          <a:xfrm>
            <a:off x="990598" y="1103614"/>
            <a:ext cx="8573243" cy="1905165"/>
          </a:xfrm>
          <a:prstGeom prst="rect">
            <a:avLst/>
          </a:prstGeom>
        </p:spPr>
      </p:pic>
      <p:pic>
        <p:nvPicPr>
          <p:cNvPr id="11" name="Picture 10">
            <a:extLst>
              <a:ext uri="{FF2B5EF4-FFF2-40B4-BE49-F238E27FC236}">
                <a16:creationId xmlns:a16="http://schemas.microsoft.com/office/drawing/2014/main" id="{633916F7-13A9-7884-2391-93ACCF35BC1A}"/>
              </a:ext>
            </a:extLst>
          </p:cNvPr>
          <p:cNvPicPr>
            <a:picLocks noChangeAspect="1"/>
          </p:cNvPicPr>
          <p:nvPr/>
        </p:nvPicPr>
        <p:blipFill>
          <a:blip r:embed="rId3"/>
          <a:stretch>
            <a:fillRect/>
          </a:stretch>
        </p:blipFill>
        <p:spPr>
          <a:xfrm>
            <a:off x="1342509" y="3254981"/>
            <a:ext cx="9327688" cy="3033023"/>
          </a:xfrm>
          <a:prstGeom prst="rect">
            <a:avLst/>
          </a:prstGeom>
        </p:spPr>
      </p:pic>
    </p:spTree>
    <p:extLst>
      <p:ext uri="{BB962C8B-B14F-4D97-AF65-F5344CB8AC3E}">
        <p14:creationId xmlns:p14="http://schemas.microsoft.com/office/powerpoint/2010/main" val="1586259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27</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4. Exploring features of Website options &amp; performance related</a:t>
            </a:r>
            <a:endParaRPr lang="en-US" sz="2000" spc="0" dirty="0">
              <a:ea typeface="+mn-lt"/>
              <a:cs typeface="+mn-lt"/>
            </a:endParaRPr>
          </a:p>
        </p:txBody>
      </p:sp>
      <p:pic>
        <p:nvPicPr>
          <p:cNvPr id="6" name="Picture 5">
            <a:extLst>
              <a:ext uri="{FF2B5EF4-FFF2-40B4-BE49-F238E27FC236}">
                <a16:creationId xmlns:a16="http://schemas.microsoft.com/office/drawing/2014/main" id="{43414CB8-FB7B-962C-CB06-C46E0CE4416B}"/>
              </a:ext>
            </a:extLst>
          </p:cNvPr>
          <p:cNvPicPr>
            <a:picLocks noChangeAspect="1"/>
          </p:cNvPicPr>
          <p:nvPr/>
        </p:nvPicPr>
        <p:blipFill>
          <a:blip r:embed="rId2"/>
          <a:stretch>
            <a:fillRect/>
          </a:stretch>
        </p:blipFill>
        <p:spPr>
          <a:xfrm>
            <a:off x="2027150" y="1107879"/>
            <a:ext cx="8137700" cy="2601181"/>
          </a:xfrm>
          <a:prstGeom prst="rect">
            <a:avLst/>
          </a:prstGeom>
        </p:spPr>
      </p:pic>
      <p:pic>
        <p:nvPicPr>
          <p:cNvPr id="10" name="Picture 9">
            <a:extLst>
              <a:ext uri="{FF2B5EF4-FFF2-40B4-BE49-F238E27FC236}">
                <a16:creationId xmlns:a16="http://schemas.microsoft.com/office/drawing/2014/main" id="{3813CEE0-34EC-FC5A-329A-7AAE1B56FF84}"/>
              </a:ext>
            </a:extLst>
          </p:cNvPr>
          <p:cNvPicPr>
            <a:picLocks noChangeAspect="1"/>
          </p:cNvPicPr>
          <p:nvPr/>
        </p:nvPicPr>
        <p:blipFill>
          <a:blip r:embed="rId3"/>
          <a:stretch>
            <a:fillRect/>
          </a:stretch>
        </p:blipFill>
        <p:spPr>
          <a:xfrm>
            <a:off x="2401824" y="3938697"/>
            <a:ext cx="7674505" cy="2647508"/>
          </a:xfrm>
          <a:prstGeom prst="rect">
            <a:avLst/>
          </a:prstGeom>
        </p:spPr>
      </p:pic>
    </p:spTree>
    <p:extLst>
      <p:ext uri="{BB962C8B-B14F-4D97-AF65-F5344CB8AC3E}">
        <p14:creationId xmlns:p14="http://schemas.microsoft.com/office/powerpoint/2010/main" val="3829986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28</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4. Exploring features of Website options &amp; performance related</a:t>
            </a:r>
            <a:endParaRPr lang="en-US" sz="2000" spc="0" dirty="0">
              <a:ea typeface="+mn-lt"/>
              <a:cs typeface="+mn-lt"/>
            </a:endParaRPr>
          </a:p>
        </p:txBody>
      </p:sp>
      <p:pic>
        <p:nvPicPr>
          <p:cNvPr id="7" name="Picture 6">
            <a:extLst>
              <a:ext uri="{FF2B5EF4-FFF2-40B4-BE49-F238E27FC236}">
                <a16:creationId xmlns:a16="http://schemas.microsoft.com/office/drawing/2014/main" id="{2A3F3868-C609-D88B-A5B4-E6A5582A9EB2}"/>
              </a:ext>
            </a:extLst>
          </p:cNvPr>
          <p:cNvPicPr>
            <a:picLocks noChangeAspect="1"/>
          </p:cNvPicPr>
          <p:nvPr/>
        </p:nvPicPr>
        <p:blipFill>
          <a:blip r:embed="rId2"/>
          <a:stretch>
            <a:fillRect/>
          </a:stretch>
        </p:blipFill>
        <p:spPr>
          <a:xfrm>
            <a:off x="2718180" y="1107879"/>
            <a:ext cx="6890667" cy="2532785"/>
          </a:xfrm>
          <a:prstGeom prst="rect">
            <a:avLst/>
          </a:prstGeom>
        </p:spPr>
      </p:pic>
      <p:sp>
        <p:nvSpPr>
          <p:cNvPr id="11" name="TextBox 10">
            <a:extLst>
              <a:ext uri="{FF2B5EF4-FFF2-40B4-BE49-F238E27FC236}">
                <a16:creationId xmlns:a16="http://schemas.microsoft.com/office/drawing/2014/main" id="{D2D21D4F-7C44-231A-15FB-F52D3B93F2FE}"/>
              </a:ext>
            </a:extLst>
          </p:cNvPr>
          <p:cNvSpPr txBox="1"/>
          <p:nvPr/>
        </p:nvSpPr>
        <p:spPr>
          <a:xfrm>
            <a:off x="735106" y="3620068"/>
            <a:ext cx="11412069" cy="3139321"/>
          </a:xfrm>
          <a:prstGeom prst="rect">
            <a:avLst/>
          </a:prstGeom>
          <a:noFill/>
        </p:spPr>
        <p:txBody>
          <a:bodyPr wrap="square">
            <a:spAutoFit/>
          </a:bodyPr>
          <a:lstStyle/>
          <a:p>
            <a:r>
              <a:rPr lang="en-US" b="1" dirty="0"/>
              <a:t>Observations :</a:t>
            </a:r>
          </a:p>
          <a:p>
            <a:pPr marL="285750" indent="-285750">
              <a:buFont typeface="Wingdings" panose="05000000000000000000" pitchFamily="2" charset="2"/>
              <a:buChar char="ü"/>
            </a:pPr>
            <a:r>
              <a:rPr lang="en-US" dirty="0"/>
              <a:t>58.3 % customers strongly agree and 32.0% customers agree that content on website must be easy to read and understand.</a:t>
            </a:r>
          </a:p>
          <a:p>
            <a:pPr marL="285750" indent="-285750">
              <a:buFont typeface="Wingdings" panose="05000000000000000000" pitchFamily="2" charset="2"/>
              <a:buChar char="ü"/>
            </a:pPr>
            <a:r>
              <a:rPr lang="en-US" dirty="0"/>
              <a:t>38.8% customers strongly agree and 34.0% customers agree that information on similar product to the one highlighted on website for product comparison.</a:t>
            </a:r>
          </a:p>
          <a:p>
            <a:pPr marL="285750" indent="-285750">
              <a:buFont typeface="Wingdings" panose="05000000000000000000" pitchFamily="2" charset="2"/>
              <a:buChar char="ü"/>
            </a:pPr>
            <a:r>
              <a:rPr lang="en-US" dirty="0"/>
              <a:t>More than 60% of customers agree or strongly agree that complete information on listed seller and product being offered is important for purchase decision.</a:t>
            </a:r>
          </a:p>
          <a:p>
            <a:pPr marL="285750" indent="-285750">
              <a:buFont typeface="Wingdings" panose="05000000000000000000" pitchFamily="2" charset="2"/>
              <a:buChar char="ü"/>
            </a:pPr>
            <a:r>
              <a:rPr lang="en-US" dirty="0"/>
              <a:t>More than 90% of customers agree or strongly agree that all relevant information on listed products must be stated clearly.</a:t>
            </a:r>
          </a:p>
          <a:p>
            <a:pPr marL="285750" indent="-285750">
              <a:buFont typeface="Wingdings" panose="05000000000000000000" pitchFamily="2" charset="2"/>
              <a:buChar char="ü"/>
            </a:pPr>
            <a:r>
              <a:rPr lang="en-US" dirty="0"/>
              <a:t>Around 90% of customers agree or strongly agree that website should be easy for navigation.</a:t>
            </a:r>
          </a:p>
          <a:p>
            <a:pPr marL="285750" indent="-285750">
              <a:buFont typeface="Wingdings" panose="05000000000000000000" pitchFamily="2" charset="2"/>
              <a:buChar char="ü"/>
            </a:pPr>
            <a:r>
              <a:rPr lang="en-US" dirty="0"/>
              <a:t>43.7 % customers strongly agree and 39.8 % customers agree over high loading &amp; processing speed.</a:t>
            </a:r>
          </a:p>
          <a:p>
            <a:pPr marL="285750" indent="-285750">
              <a:buFont typeface="Wingdings" panose="05000000000000000000" pitchFamily="2" charset="2"/>
              <a:buChar char="ü"/>
            </a:pPr>
            <a:r>
              <a:rPr lang="en-US" dirty="0"/>
              <a:t>69.9 % customers strongly agree and 15.5 % customers agree that website should be user friendly.</a:t>
            </a:r>
          </a:p>
          <a:p>
            <a:pPr marL="285750" indent="-285750">
              <a:buFont typeface="Wingdings" panose="05000000000000000000" pitchFamily="2" charset="2"/>
              <a:buChar char="ü"/>
            </a:pPr>
            <a:r>
              <a:rPr lang="en-US" dirty="0"/>
              <a:t>58.3% customers strongly agree and 29.1% customers agree that the convenient payment methods are available</a:t>
            </a:r>
          </a:p>
        </p:txBody>
      </p:sp>
    </p:spTree>
    <p:extLst>
      <p:ext uri="{BB962C8B-B14F-4D97-AF65-F5344CB8AC3E}">
        <p14:creationId xmlns:p14="http://schemas.microsoft.com/office/powerpoint/2010/main" val="2987485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29</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5. Exploring features of Online shopping customer service requirement</a:t>
            </a:r>
            <a:endParaRPr lang="en-US" sz="2000" spc="0" dirty="0">
              <a:ea typeface="+mn-lt"/>
              <a:cs typeface="+mn-lt"/>
            </a:endParaRPr>
          </a:p>
        </p:txBody>
      </p:sp>
      <p:pic>
        <p:nvPicPr>
          <p:cNvPr id="6" name="Picture 5">
            <a:extLst>
              <a:ext uri="{FF2B5EF4-FFF2-40B4-BE49-F238E27FC236}">
                <a16:creationId xmlns:a16="http://schemas.microsoft.com/office/drawing/2014/main" id="{3BB35CCA-49EE-98D0-0056-06EB09D2D35B}"/>
              </a:ext>
            </a:extLst>
          </p:cNvPr>
          <p:cNvPicPr>
            <a:picLocks noChangeAspect="1"/>
          </p:cNvPicPr>
          <p:nvPr/>
        </p:nvPicPr>
        <p:blipFill>
          <a:blip r:embed="rId2"/>
          <a:stretch>
            <a:fillRect/>
          </a:stretch>
        </p:blipFill>
        <p:spPr>
          <a:xfrm>
            <a:off x="1060944" y="975319"/>
            <a:ext cx="5494496" cy="472481"/>
          </a:xfrm>
          <a:prstGeom prst="rect">
            <a:avLst/>
          </a:prstGeom>
        </p:spPr>
      </p:pic>
      <p:pic>
        <p:nvPicPr>
          <p:cNvPr id="13" name="Picture 12">
            <a:extLst>
              <a:ext uri="{FF2B5EF4-FFF2-40B4-BE49-F238E27FC236}">
                <a16:creationId xmlns:a16="http://schemas.microsoft.com/office/drawing/2014/main" id="{C9DC83CD-98F4-CDEC-E268-095122D69036}"/>
              </a:ext>
            </a:extLst>
          </p:cNvPr>
          <p:cNvPicPr>
            <a:picLocks noChangeAspect="1"/>
          </p:cNvPicPr>
          <p:nvPr/>
        </p:nvPicPr>
        <p:blipFill>
          <a:blip r:embed="rId3"/>
          <a:stretch>
            <a:fillRect/>
          </a:stretch>
        </p:blipFill>
        <p:spPr>
          <a:xfrm>
            <a:off x="1336897" y="1584747"/>
            <a:ext cx="9518205" cy="4907705"/>
          </a:xfrm>
          <a:prstGeom prst="rect">
            <a:avLst/>
          </a:prstGeom>
        </p:spPr>
      </p:pic>
    </p:spTree>
    <p:extLst>
      <p:ext uri="{BB962C8B-B14F-4D97-AF65-F5344CB8AC3E}">
        <p14:creationId xmlns:p14="http://schemas.microsoft.com/office/powerpoint/2010/main" val="287843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877824" y="1124712"/>
            <a:ext cx="10759680" cy="548640"/>
          </a:xfrm>
        </p:spPr>
        <p:txBody>
          <a:bodyPr/>
          <a:lstStyle/>
          <a:p>
            <a:r>
              <a:rPr lang="en-US" sz="3200" dirty="0"/>
              <a:t>CHAPTER 2 - Analytical Problem Framing</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a:xfrm rot="16200000">
            <a:off x="-318905" y="1357495"/>
            <a:ext cx="1954307" cy="207505"/>
          </a:xfrm>
        </p:spPr>
        <p:txBody>
          <a:bodyPr/>
          <a:lstStyle/>
          <a:p>
            <a:r>
              <a:rPr lang="en-US" dirty="0"/>
              <a:t>CUSTOMER RETENTION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399" y="2816353"/>
            <a:ext cx="9390529" cy="1657036"/>
          </a:xfrm>
        </p:spPr>
        <p:txBody>
          <a:bodyPr/>
          <a:lstStyle/>
          <a:p>
            <a:r>
              <a:rPr lang="en-US" dirty="0"/>
              <a:t>Data Sources and their formats</a:t>
            </a:r>
          </a:p>
          <a:p>
            <a:r>
              <a:rPr lang="en-US" dirty="0"/>
              <a:t>Hardware &amp; Software Requirements with Tool Used</a:t>
            </a:r>
          </a:p>
          <a:p>
            <a:r>
              <a:rPr lang="en-US" dirty="0"/>
              <a:t>Data Pre-processing</a:t>
            </a:r>
          </a:p>
        </p:txBody>
      </p:sp>
    </p:spTree>
    <p:extLst>
      <p:ext uri="{BB962C8B-B14F-4D97-AF65-F5344CB8AC3E}">
        <p14:creationId xmlns:p14="http://schemas.microsoft.com/office/powerpoint/2010/main" val="985160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30</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5. Exploring features of Online shopping customer service requirement</a:t>
            </a:r>
            <a:endParaRPr lang="en-US" sz="2000" spc="0" dirty="0">
              <a:ea typeface="+mn-lt"/>
              <a:cs typeface="+mn-lt"/>
            </a:endParaRPr>
          </a:p>
        </p:txBody>
      </p:sp>
      <p:pic>
        <p:nvPicPr>
          <p:cNvPr id="7" name="Picture 6">
            <a:extLst>
              <a:ext uri="{FF2B5EF4-FFF2-40B4-BE49-F238E27FC236}">
                <a16:creationId xmlns:a16="http://schemas.microsoft.com/office/drawing/2014/main" id="{303D4C58-90A6-8DB5-A674-4E1F72C92206}"/>
              </a:ext>
            </a:extLst>
          </p:cNvPr>
          <p:cNvPicPr>
            <a:picLocks noChangeAspect="1"/>
          </p:cNvPicPr>
          <p:nvPr/>
        </p:nvPicPr>
        <p:blipFill rotWithShape="1">
          <a:blip r:embed="rId2"/>
          <a:srcRect t="984"/>
          <a:stretch/>
        </p:blipFill>
        <p:spPr>
          <a:xfrm>
            <a:off x="1485500" y="1269113"/>
            <a:ext cx="9220999" cy="4934838"/>
          </a:xfrm>
          <a:prstGeom prst="rect">
            <a:avLst/>
          </a:prstGeom>
        </p:spPr>
      </p:pic>
    </p:spTree>
    <p:extLst>
      <p:ext uri="{BB962C8B-B14F-4D97-AF65-F5344CB8AC3E}">
        <p14:creationId xmlns:p14="http://schemas.microsoft.com/office/powerpoint/2010/main" val="1247095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31</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5. Exploring features of Online shopping customer service requirement</a:t>
            </a:r>
            <a:endParaRPr lang="en-US" sz="2000" spc="0" dirty="0">
              <a:ea typeface="+mn-lt"/>
              <a:cs typeface="+mn-lt"/>
            </a:endParaRPr>
          </a:p>
        </p:txBody>
      </p:sp>
      <p:pic>
        <p:nvPicPr>
          <p:cNvPr id="6" name="Picture 5">
            <a:extLst>
              <a:ext uri="{FF2B5EF4-FFF2-40B4-BE49-F238E27FC236}">
                <a16:creationId xmlns:a16="http://schemas.microsoft.com/office/drawing/2014/main" id="{5FCAA788-64AE-41B3-2D41-896B1518CAEC}"/>
              </a:ext>
            </a:extLst>
          </p:cNvPr>
          <p:cNvPicPr>
            <a:picLocks noChangeAspect="1"/>
          </p:cNvPicPr>
          <p:nvPr/>
        </p:nvPicPr>
        <p:blipFill>
          <a:blip r:embed="rId2"/>
          <a:stretch>
            <a:fillRect/>
          </a:stretch>
        </p:blipFill>
        <p:spPr>
          <a:xfrm>
            <a:off x="8402707" y="180746"/>
            <a:ext cx="3132091" cy="1661304"/>
          </a:xfrm>
          <a:prstGeom prst="rect">
            <a:avLst/>
          </a:prstGeom>
        </p:spPr>
      </p:pic>
      <p:sp>
        <p:nvSpPr>
          <p:cNvPr id="10" name="TextBox 9">
            <a:extLst>
              <a:ext uri="{FF2B5EF4-FFF2-40B4-BE49-F238E27FC236}">
                <a16:creationId xmlns:a16="http://schemas.microsoft.com/office/drawing/2014/main" id="{A7B022E3-8B40-8B68-FBED-D283B734E819}"/>
              </a:ext>
            </a:extLst>
          </p:cNvPr>
          <p:cNvSpPr txBox="1"/>
          <p:nvPr/>
        </p:nvSpPr>
        <p:spPr>
          <a:xfrm>
            <a:off x="877824" y="1235516"/>
            <a:ext cx="11022108" cy="5209118"/>
          </a:xfrm>
          <a:prstGeom prst="rect">
            <a:avLst/>
          </a:prstGeom>
          <a:noFill/>
        </p:spPr>
        <p:txBody>
          <a:bodyPr wrap="square">
            <a:spAutoFit/>
          </a:bodyPr>
          <a:lstStyle/>
          <a:p>
            <a:r>
              <a:rPr lang="en-US" sz="1750" b="1" dirty="0"/>
              <a:t>Observations :</a:t>
            </a:r>
          </a:p>
          <a:p>
            <a:pPr marL="285750" indent="-285750">
              <a:buFont typeface="Wingdings" panose="05000000000000000000" pitchFamily="2" charset="2"/>
              <a:buChar char="ü"/>
            </a:pPr>
            <a:r>
              <a:rPr lang="en-US" sz="1750" dirty="0"/>
              <a:t>Around more than 80% customers strongly agree or agree that Trust that the online </a:t>
            </a:r>
          </a:p>
          <a:p>
            <a:r>
              <a:rPr lang="en-US" sz="1750" dirty="0"/>
              <a:t>     retail store will fulfill its part of the transaction at the stipulated time</a:t>
            </a:r>
          </a:p>
          <a:p>
            <a:pPr marL="285750" indent="-285750">
              <a:buFont typeface="Wingdings" panose="05000000000000000000" pitchFamily="2" charset="2"/>
              <a:buChar char="ü"/>
            </a:pPr>
            <a:r>
              <a:rPr lang="en-US" sz="1750" dirty="0"/>
              <a:t>72.8% of the customers strongly agree that companies readiness to assist customer queries related to product is important factor in purchase decision.</a:t>
            </a:r>
          </a:p>
          <a:p>
            <a:pPr marL="285750" indent="-285750">
              <a:buFont typeface="Wingdings" panose="05000000000000000000" pitchFamily="2" charset="2"/>
              <a:buChar char="ü"/>
            </a:pPr>
            <a:r>
              <a:rPr lang="en-US" sz="1750" dirty="0"/>
              <a:t>Around more than 90% customers strongly agree or agree that being able to guarantee the privacy of the customer is important</a:t>
            </a:r>
          </a:p>
          <a:p>
            <a:pPr marL="285750" indent="-285750">
              <a:buFont typeface="Wingdings" panose="05000000000000000000" pitchFamily="2" charset="2"/>
              <a:buChar char="ü"/>
            </a:pPr>
            <a:r>
              <a:rPr lang="en-US" sz="1750" dirty="0"/>
              <a:t>More than 90% customers strongly agree or agree that they like product companies is availability of communication channels.</a:t>
            </a:r>
          </a:p>
          <a:p>
            <a:pPr marL="285750" indent="-285750">
              <a:buFont typeface="Wingdings" panose="05000000000000000000" pitchFamily="2" charset="2"/>
              <a:buChar char="ü"/>
            </a:pPr>
            <a:r>
              <a:rPr lang="en-US" sz="1750" dirty="0"/>
              <a:t>More than 70% customers strongly agree or agree that online shopping gives monetary benefit and discounts.</a:t>
            </a:r>
          </a:p>
          <a:p>
            <a:pPr marL="285750" indent="-285750">
              <a:buFont typeface="Wingdings" panose="05000000000000000000" pitchFamily="2" charset="2"/>
              <a:buChar char="ü"/>
            </a:pPr>
            <a:r>
              <a:rPr lang="en-US" sz="1750" dirty="0"/>
              <a:t>More than 50% customers enjoyment is derived from online shopping.</a:t>
            </a:r>
          </a:p>
          <a:p>
            <a:pPr marL="285750" indent="-285750">
              <a:buFont typeface="Wingdings" panose="05000000000000000000" pitchFamily="2" charset="2"/>
              <a:buChar char="ü"/>
            </a:pPr>
            <a:r>
              <a:rPr lang="en-US" sz="1750" dirty="0"/>
              <a:t>More than 80% customers strongly agree or agree that shopping online is convenient and flexible</a:t>
            </a:r>
          </a:p>
          <a:p>
            <a:pPr marL="285750" indent="-285750">
              <a:buFont typeface="Wingdings" panose="05000000000000000000" pitchFamily="2" charset="2"/>
              <a:buChar char="ü"/>
            </a:pPr>
            <a:r>
              <a:rPr lang="en-US" sz="1750" dirty="0"/>
              <a:t>More than 90% customers strongly agree or agree that the return and replacement policy of the e-tailer is import factor for purchase decision</a:t>
            </a:r>
          </a:p>
          <a:p>
            <a:pPr marL="285750" indent="-285750">
              <a:buFont typeface="Wingdings" panose="05000000000000000000" pitchFamily="2" charset="2"/>
              <a:buChar char="ü"/>
            </a:pPr>
            <a:r>
              <a:rPr lang="en-US" sz="1750" dirty="0"/>
              <a:t>Around 70% of customers strongly agree or agree that gaining access to loyalty program is a benefit of shopping online</a:t>
            </a:r>
          </a:p>
          <a:p>
            <a:pPr marL="285750" indent="-285750">
              <a:buFont typeface="Wingdings" panose="05000000000000000000" pitchFamily="2" charset="2"/>
              <a:buChar char="ü"/>
            </a:pPr>
            <a:r>
              <a:rPr lang="en-US" sz="1750" dirty="0"/>
              <a:t>47.6% customers strongly agree and 30.1% customers agree that displaying quality information on website helps in decision making in turn improves customer satisfaction.</a:t>
            </a:r>
          </a:p>
          <a:p>
            <a:pPr marL="285750" indent="-285750">
              <a:buFont typeface="Wingdings" panose="05000000000000000000" pitchFamily="2" charset="2"/>
              <a:buChar char="ü"/>
            </a:pPr>
            <a:r>
              <a:rPr lang="en-US" sz="1750" dirty="0"/>
              <a:t>More than 95% of customers strongly agree or agree that user derive satisfaction while shopping on  a good quality website or application</a:t>
            </a:r>
          </a:p>
          <a:p>
            <a:pPr marL="285750" indent="-285750">
              <a:buFont typeface="Wingdings" panose="05000000000000000000" pitchFamily="2" charset="2"/>
              <a:buChar char="ü"/>
            </a:pPr>
            <a:r>
              <a:rPr lang="en-US" sz="1750" dirty="0"/>
              <a:t>More than 80% of customers strongly agree or agree that net benefit derived from shopping online can lead to their satisfaction</a:t>
            </a:r>
          </a:p>
          <a:p>
            <a:pPr marL="285750" indent="-285750">
              <a:buFont typeface="Wingdings" panose="05000000000000000000" pitchFamily="2" charset="2"/>
              <a:buChar char="ü"/>
            </a:pPr>
            <a:r>
              <a:rPr lang="en-US" sz="1750" dirty="0"/>
              <a:t>More than 85% of customers strongly agree or agree over fact that user satisfaction cannot exist without trust.</a:t>
            </a:r>
          </a:p>
        </p:txBody>
      </p:sp>
    </p:spTree>
    <p:extLst>
      <p:ext uri="{BB962C8B-B14F-4D97-AF65-F5344CB8AC3E}">
        <p14:creationId xmlns:p14="http://schemas.microsoft.com/office/powerpoint/2010/main" val="2141071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32</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6. Exploring features related to Customer online shopping experiences </a:t>
            </a:r>
            <a:endParaRPr lang="en-US" sz="2000" spc="0" dirty="0">
              <a:ea typeface="+mn-lt"/>
              <a:cs typeface="+mn-lt"/>
            </a:endParaRPr>
          </a:p>
        </p:txBody>
      </p:sp>
      <p:pic>
        <p:nvPicPr>
          <p:cNvPr id="7" name="Picture 6">
            <a:extLst>
              <a:ext uri="{FF2B5EF4-FFF2-40B4-BE49-F238E27FC236}">
                <a16:creationId xmlns:a16="http://schemas.microsoft.com/office/drawing/2014/main" id="{C7B42DF4-A256-1D93-C361-4A4605D1C894}"/>
              </a:ext>
            </a:extLst>
          </p:cNvPr>
          <p:cNvPicPr>
            <a:picLocks noChangeAspect="1"/>
          </p:cNvPicPr>
          <p:nvPr/>
        </p:nvPicPr>
        <p:blipFill>
          <a:blip r:embed="rId2"/>
          <a:stretch>
            <a:fillRect/>
          </a:stretch>
        </p:blipFill>
        <p:spPr>
          <a:xfrm>
            <a:off x="1220723" y="948706"/>
            <a:ext cx="6218459" cy="2187130"/>
          </a:xfrm>
          <a:prstGeom prst="rect">
            <a:avLst/>
          </a:prstGeom>
        </p:spPr>
      </p:pic>
      <p:pic>
        <p:nvPicPr>
          <p:cNvPr id="11" name="Picture 10">
            <a:extLst>
              <a:ext uri="{FF2B5EF4-FFF2-40B4-BE49-F238E27FC236}">
                <a16:creationId xmlns:a16="http://schemas.microsoft.com/office/drawing/2014/main" id="{7496396A-E0F8-154A-B101-33CE0D6D260B}"/>
              </a:ext>
            </a:extLst>
          </p:cNvPr>
          <p:cNvPicPr>
            <a:picLocks noChangeAspect="1"/>
          </p:cNvPicPr>
          <p:nvPr/>
        </p:nvPicPr>
        <p:blipFill>
          <a:blip r:embed="rId3"/>
          <a:stretch>
            <a:fillRect/>
          </a:stretch>
        </p:blipFill>
        <p:spPr>
          <a:xfrm>
            <a:off x="2561258" y="3208915"/>
            <a:ext cx="7617043" cy="3550474"/>
          </a:xfrm>
          <a:prstGeom prst="rect">
            <a:avLst/>
          </a:prstGeom>
        </p:spPr>
      </p:pic>
    </p:spTree>
    <p:extLst>
      <p:ext uri="{BB962C8B-B14F-4D97-AF65-F5344CB8AC3E}">
        <p14:creationId xmlns:p14="http://schemas.microsoft.com/office/powerpoint/2010/main" val="672609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33</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6. Exploring features related to Customer online shopping experiences </a:t>
            </a:r>
            <a:endParaRPr lang="en-US" sz="2000" spc="0" dirty="0">
              <a:ea typeface="+mn-lt"/>
              <a:cs typeface="+mn-lt"/>
            </a:endParaRPr>
          </a:p>
        </p:txBody>
      </p:sp>
      <p:pic>
        <p:nvPicPr>
          <p:cNvPr id="6" name="Picture 5">
            <a:extLst>
              <a:ext uri="{FF2B5EF4-FFF2-40B4-BE49-F238E27FC236}">
                <a16:creationId xmlns:a16="http://schemas.microsoft.com/office/drawing/2014/main" id="{72790131-CFD0-FEC9-BC8C-0AC62C83A55A}"/>
              </a:ext>
            </a:extLst>
          </p:cNvPr>
          <p:cNvPicPr>
            <a:picLocks noChangeAspect="1"/>
          </p:cNvPicPr>
          <p:nvPr/>
        </p:nvPicPr>
        <p:blipFill>
          <a:blip r:embed="rId2"/>
          <a:stretch>
            <a:fillRect/>
          </a:stretch>
        </p:blipFill>
        <p:spPr>
          <a:xfrm>
            <a:off x="1900996" y="1063076"/>
            <a:ext cx="7969146" cy="3620054"/>
          </a:xfrm>
          <a:prstGeom prst="rect">
            <a:avLst/>
          </a:prstGeom>
        </p:spPr>
      </p:pic>
      <p:pic>
        <p:nvPicPr>
          <p:cNvPr id="10" name="Picture 9">
            <a:extLst>
              <a:ext uri="{FF2B5EF4-FFF2-40B4-BE49-F238E27FC236}">
                <a16:creationId xmlns:a16="http://schemas.microsoft.com/office/drawing/2014/main" id="{DDA4BB87-6DFA-971D-1304-FE12C9039AE5}"/>
              </a:ext>
            </a:extLst>
          </p:cNvPr>
          <p:cNvPicPr>
            <a:picLocks noChangeAspect="1"/>
          </p:cNvPicPr>
          <p:nvPr/>
        </p:nvPicPr>
        <p:blipFill>
          <a:blip r:embed="rId3"/>
          <a:stretch>
            <a:fillRect/>
          </a:stretch>
        </p:blipFill>
        <p:spPr>
          <a:xfrm>
            <a:off x="2536396" y="4797500"/>
            <a:ext cx="3316690" cy="1881206"/>
          </a:xfrm>
          <a:prstGeom prst="rect">
            <a:avLst/>
          </a:prstGeom>
        </p:spPr>
      </p:pic>
    </p:spTree>
    <p:extLst>
      <p:ext uri="{BB962C8B-B14F-4D97-AF65-F5344CB8AC3E}">
        <p14:creationId xmlns:p14="http://schemas.microsoft.com/office/powerpoint/2010/main" val="1998983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34</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6. Exploring features related to Customer online shopping experiences </a:t>
            </a:r>
            <a:endParaRPr lang="en-US" sz="2000" spc="0" dirty="0">
              <a:ea typeface="+mn-lt"/>
              <a:cs typeface="+mn-lt"/>
            </a:endParaRPr>
          </a:p>
        </p:txBody>
      </p:sp>
      <p:sp>
        <p:nvSpPr>
          <p:cNvPr id="7" name="TextBox 6">
            <a:extLst>
              <a:ext uri="{FF2B5EF4-FFF2-40B4-BE49-F238E27FC236}">
                <a16:creationId xmlns:a16="http://schemas.microsoft.com/office/drawing/2014/main" id="{40069DFF-C104-C9C3-3BAF-F09C6927F363}"/>
              </a:ext>
            </a:extLst>
          </p:cNvPr>
          <p:cNvSpPr txBox="1"/>
          <p:nvPr/>
        </p:nvSpPr>
        <p:spPr>
          <a:xfrm>
            <a:off x="1138516" y="1447800"/>
            <a:ext cx="10183907" cy="2585323"/>
          </a:xfrm>
          <a:prstGeom prst="rect">
            <a:avLst/>
          </a:prstGeom>
          <a:noFill/>
        </p:spPr>
        <p:txBody>
          <a:bodyPr wrap="square">
            <a:spAutoFit/>
          </a:bodyPr>
          <a:lstStyle/>
          <a:p>
            <a:r>
              <a:rPr lang="en-US" b="1" dirty="0"/>
              <a:t>Observations : </a:t>
            </a:r>
          </a:p>
          <a:p>
            <a:pPr marL="285750" indent="-285750">
              <a:buFont typeface="Wingdings" panose="05000000000000000000" pitchFamily="2" charset="2"/>
              <a:buChar char="ü"/>
            </a:pPr>
            <a:r>
              <a:rPr lang="en-US" dirty="0"/>
              <a:t>46.6% customers strongly agree &amp; 39.8% customer agree that for online shopping, there is a provision of complete and relevant product information.</a:t>
            </a:r>
          </a:p>
          <a:p>
            <a:pPr marL="285750" indent="-285750">
              <a:buFont typeface="Wingdings" panose="05000000000000000000" pitchFamily="2" charset="2"/>
              <a:buChar char="ü"/>
            </a:pPr>
            <a:r>
              <a:rPr lang="en-US" dirty="0"/>
              <a:t>Around 83% customer strong agree or agree that they pursue online shopping for Monetary Savings.</a:t>
            </a:r>
          </a:p>
          <a:p>
            <a:pPr marL="285750" indent="-285750">
              <a:buFont typeface="Wingdings" panose="05000000000000000000" pitchFamily="2" charset="2"/>
              <a:buChar char="ü"/>
            </a:pPr>
            <a:r>
              <a:rPr lang="en-US" dirty="0"/>
              <a:t>For 40.8 % customers Online shopping on website strongly gives the sense of adventure.</a:t>
            </a:r>
          </a:p>
          <a:p>
            <a:pPr marL="285750" indent="-285750">
              <a:buFont typeface="Wingdings" panose="05000000000000000000" pitchFamily="2" charset="2"/>
              <a:buChar char="ü"/>
            </a:pPr>
            <a:r>
              <a:rPr lang="en-US" dirty="0"/>
              <a:t>We can see different peoples have different opinions about connection between e-tailer &amp; social status. Same with gratification on favorite e-tailer.</a:t>
            </a:r>
          </a:p>
          <a:p>
            <a:pPr marL="285750" indent="-285750">
              <a:buFont typeface="Wingdings" panose="05000000000000000000" pitchFamily="2" charset="2"/>
              <a:buChar char="ü"/>
            </a:pPr>
            <a:r>
              <a:rPr lang="en-US" dirty="0"/>
              <a:t>More than 85% customers strongly agree or agree that they prefer online shopping because they get value of money spent</a:t>
            </a:r>
          </a:p>
        </p:txBody>
      </p:sp>
    </p:spTree>
    <p:extLst>
      <p:ext uri="{BB962C8B-B14F-4D97-AF65-F5344CB8AC3E}">
        <p14:creationId xmlns:p14="http://schemas.microsoft.com/office/powerpoint/2010/main" val="478913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35</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7. Exploring features of Opinion on Online Shopping Platform Websites by Customers</a:t>
            </a:r>
            <a:endParaRPr lang="en-US" sz="2000" spc="0" dirty="0">
              <a:ea typeface="+mn-lt"/>
              <a:cs typeface="+mn-lt"/>
            </a:endParaRPr>
          </a:p>
        </p:txBody>
      </p:sp>
      <p:pic>
        <p:nvPicPr>
          <p:cNvPr id="6" name="Picture 5">
            <a:extLst>
              <a:ext uri="{FF2B5EF4-FFF2-40B4-BE49-F238E27FC236}">
                <a16:creationId xmlns:a16="http://schemas.microsoft.com/office/drawing/2014/main" id="{4BFFDDF8-64DD-71D3-FA2B-44247650E6FB}"/>
              </a:ext>
            </a:extLst>
          </p:cNvPr>
          <p:cNvPicPr>
            <a:picLocks noChangeAspect="1"/>
          </p:cNvPicPr>
          <p:nvPr/>
        </p:nvPicPr>
        <p:blipFill>
          <a:blip r:embed="rId2"/>
          <a:stretch>
            <a:fillRect/>
          </a:stretch>
        </p:blipFill>
        <p:spPr>
          <a:xfrm>
            <a:off x="990598" y="948706"/>
            <a:ext cx="7033870" cy="2240474"/>
          </a:xfrm>
          <a:prstGeom prst="rect">
            <a:avLst/>
          </a:prstGeom>
        </p:spPr>
      </p:pic>
      <p:pic>
        <p:nvPicPr>
          <p:cNvPr id="12" name="Picture 11">
            <a:extLst>
              <a:ext uri="{FF2B5EF4-FFF2-40B4-BE49-F238E27FC236}">
                <a16:creationId xmlns:a16="http://schemas.microsoft.com/office/drawing/2014/main" id="{E9CBD988-E1D0-C9DF-F6F8-0686E8B08619}"/>
              </a:ext>
            </a:extLst>
          </p:cNvPr>
          <p:cNvPicPr>
            <a:picLocks noChangeAspect="1"/>
          </p:cNvPicPr>
          <p:nvPr/>
        </p:nvPicPr>
        <p:blipFill>
          <a:blip r:embed="rId3"/>
          <a:stretch>
            <a:fillRect/>
          </a:stretch>
        </p:blipFill>
        <p:spPr>
          <a:xfrm>
            <a:off x="6922938" y="1673468"/>
            <a:ext cx="5168843" cy="5085921"/>
          </a:xfrm>
          <a:prstGeom prst="rect">
            <a:avLst/>
          </a:prstGeom>
        </p:spPr>
      </p:pic>
    </p:spTree>
    <p:extLst>
      <p:ext uri="{BB962C8B-B14F-4D97-AF65-F5344CB8AC3E}">
        <p14:creationId xmlns:p14="http://schemas.microsoft.com/office/powerpoint/2010/main" val="2243497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36</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7. Exploring features of Opinion on Online Shopping Platform Websites by Customers</a:t>
            </a:r>
            <a:endParaRPr lang="en-US" sz="2000" spc="0" dirty="0">
              <a:ea typeface="+mn-lt"/>
              <a:cs typeface="+mn-lt"/>
            </a:endParaRPr>
          </a:p>
        </p:txBody>
      </p:sp>
      <p:pic>
        <p:nvPicPr>
          <p:cNvPr id="7" name="Picture 6">
            <a:extLst>
              <a:ext uri="{FF2B5EF4-FFF2-40B4-BE49-F238E27FC236}">
                <a16:creationId xmlns:a16="http://schemas.microsoft.com/office/drawing/2014/main" id="{F9A4FBAF-F688-1C15-0FDA-832EDDA7C415}"/>
              </a:ext>
            </a:extLst>
          </p:cNvPr>
          <p:cNvPicPr>
            <a:picLocks noChangeAspect="1"/>
          </p:cNvPicPr>
          <p:nvPr/>
        </p:nvPicPr>
        <p:blipFill>
          <a:blip r:embed="rId2"/>
          <a:stretch>
            <a:fillRect/>
          </a:stretch>
        </p:blipFill>
        <p:spPr>
          <a:xfrm>
            <a:off x="791457" y="948706"/>
            <a:ext cx="5578323" cy="5669771"/>
          </a:xfrm>
          <a:prstGeom prst="rect">
            <a:avLst/>
          </a:prstGeom>
        </p:spPr>
      </p:pic>
      <p:pic>
        <p:nvPicPr>
          <p:cNvPr id="11" name="Picture 10">
            <a:extLst>
              <a:ext uri="{FF2B5EF4-FFF2-40B4-BE49-F238E27FC236}">
                <a16:creationId xmlns:a16="http://schemas.microsoft.com/office/drawing/2014/main" id="{9A4F0698-1C8C-7A20-CECB-65578B1ED8D0}"/>
              </a:ext>
            </a:extLst>
          </p:cNvPr>
          <p:cNvPicPr>
            <a:picLocks noChangeAspect="1"/>
          </p:cNvPicPr>
          <p:nvPr/>
        </p:nvPicPr>
        <p:blipFill>
          <a:blip r:embed="rId3"/>
          <a:stretch>
            <a:fillRect/>
          </a:stretch>
        </p:blipFill>
        <p:spPr>
          <a:xfrm>
            <a:off x="6315934" y="948706"/>
            <a:ext cx="5486875" cy="5616427"/>
          </a:xfrm>
          <a:prstGeom prst="rect">
            <a:avLst/>
          </a:prstGeom>
        </p:spPr>
      </p:pic>
    </p:spTree>
    <p:extLst>
      <p:ext uri="{BB962C8B-B14F-4D97-AF65-F5344CB8AC3E}">
        <p14:creationId xmlns:p14="http://schemas.microsoft.com/office/powerpoint/2010/main" val="2815322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37</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7. Exploring features of Opinion on Online Shopping Platform Websites by Customers</a:t>
            </a:r>
            <a:endParaRPr lang="en-US" sz="2000" spc="0" dirty="0">
              <a:ea typeface="+mn-lt"/>
              <a:cs typeface="+mn-lt"/>
            </a:endParaRPr>
          </a:p>
        </p:txBody>
      </p:sp>
      <p:pic>
        <p:nvPicPr>
          <p:cNvPr id="6" name="Picture 5">
            <a:extLst>
              <a:ext uri="{FF2B5EF4-FFF2-40B4-BE49-F238E27FC236}">
                <a16:creationId xmlns:a16="http://schemas.microsoft.com/office/drawing/2014/main" id="{0EB84634-72AE-08D7-E8CC-3E913A7F9571}"/>
              </a:ext>
            </a:extLst>
          </p:cNvPr>
          <p:cNvPicPr>
            <a:picLocks noChangeAspect="1"/>
          </p:cNvPicPr>
          <p:nvPr/>
        </p:nvPicPr>
        <p:blipFill>
          <a:blip r:embed="rId2"/>
          <a:stretch>
            <a:fillRect/>
          </a:stretch>
        </p:blipFill>
        <p:spPr>
          <a:xfrm>
            <a:off x="721080" y="1107879"/>
            <a:ext cx="6072911" cy="2959906"/>
          </a:xfrm>
          <a:prstGeom prst="rect">
            <a:avLst/>
          </a:prstGeom>
        </p:spPr>
      </p:pic>
      <p:pic>
        <p:nvPicPr>
          <p:cNvPr id="10" name="Picture 9">
            <a:extLst>
              <a:ext uri="{FF2B5EF4-FFF2-40B4-BE49-F238E27FC236}">
                <a16:creationId xmlns:a16="http://schemas.microsoft.com/office/drawing/2014/main" id="{E0644807-5666-E0DD-4833-12CAB7FF7E8F}"/>
              </a:ext>
            </a:extLst>
          </p:cNvPr>
          <p:cNvPicPr>
            <a:picLocks noChangeAspect="1"/>
          </p:cNvPicPr>
          <p:nvPr/>
        </p:nvPicPr>
        <p:blipFill>
          <a:blip r:embed="rId3"/>
          <a:stretch>
            <a:fillRect/>
          </a:stretch>
        </p:blipFill>
        <p:spPr>
          <a:xfrm>
            <a:off x="6611477" y="948707"/>
            <a:ext cx="5544664" cy="5559670"/>
          </a:xfrm>
          <a:prstGeom prst="rect">
            <a:avLst/>
          </a:prstGeom>
        </p:spPr>
      </p:pic>
    </p:spTree>
    <p:extLst>
      <p:ext uri="{BB962C8B-B14F-4D97-AF65-F5344CB8AC3E}">
        <p14:creationId xmlns:p14="http://schemas.microsoft.com/office/powerpoint/2010/main" val="6012455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38</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7. Exploring features of Opinion on Online Shopping Platform Websites by Customers</a:t>
            </a:r>
            <a:endParaRPr lang="en-US" sz="2000" spc="0" dirty="0">
              <a:ea typeface="+mn-lt"/>
              <a:cs typeface="+mn-lt"/>
            </a:endParaRPr>
          </a:p>
        </p:txBody>
      </p:sp>
      <p:pic>
        <p:nvPicPr>
          <p:cNvPr id="7" name="Picture 6">
            <a:extLst>
              <a:ext uri="{FF2B5EF4-FFF2-40B4-BE49-F238E27FC236}">
                <a16:creationId xmlns:a16="http://schemas.microsoft.com/office/drawing/2014/main" id="{FE0F52ED-37FD-B5D3-BAC0-009DA3ABCD92}"/>
              </a:ext>
            </a:extLst>
          </p:cNvPr>
          <p:cNvPicPr>
            <a:picLocks noChangeAspect="1"/>
          </p:cNvPicPr>
          <p:nvPr/>
        </p:nvPicPr>
        <p:blipFill rotWithShape="1">
          <a:blip r:embed="rId2"/>
          <a:srcRect l="3276"/>
          <a:stretch/>
        </p:blipFill>
        <p:spPr>
          <a:xfrm>
            <a:off x="708213" y="948706"/>
            <a:ext cx="5491956" cy="5339298"/>
          </a:xfrm>
          <a:prstGeom prst="rect">
            <a:avLst/>
          </a:prstGeom>
        </p:spPr>
      </p:pic>
      <p:pic>
        <p:nvPicPr>
          <p:cNvPr id="11" name="Picture 10">
            <a:extLst>
              <a:ext uri="{FF2B5EF4-FFF2-40B4-BE49-F238E27FC236}">
                <a16:creationId xmlns:a16="http://schemas.microsoft.com/office/drawing/2014/main" id="{C89F17F9-8A5D-EB7A-2C42-4DA6738AF8DC}"/>
              </a:ext>
            </a:extLst>
          </p:cNvPr>
          <p:cNvPicPr>
            <a:picLocks noChangeAspect="1"/>
          </p:cNvPicPr>
          <p:nvPr/>
        </p:nvPicPr>
        <p:blipFill>
          <a:blip r:embed="rId3"/>
          <a:stretch>
            <a:fillRect/>
          </a:stretch>
        </p:blipFill>
        <p:spPr>
          <a:xfrm>
            <a:off x="5901823" y="1015204"/>
            <a:ext cx="6218459" cy="3093988"/>
          </a:xfrm>
          <a:prstGeom prst="rect">
            <a:avLst/>
          </a:prstGeom>
        </p:spPr>
      </p:pic>
    </p:spTree>
    <p:extLst>
      <p:ext uri="{BB962C8B-B14F-4D97-AF65-F5344CB8AC3E}">
        <p14:creationId xmlns:p14="http://schemas.microsoft.com/office/powerpoint/2010/main" val="3830975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39</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7. Exploring features of Opinion on Online Shopping Platform Websites by Customers</a:t>
            </a:r>
            <a:endParaRPr lang="en-US" sz="2000" spc="0" dirty="0">
              <a:ea typeface="+mn-lt"/>
              <a:cs typeface="+mn-lt"/>
            </a:endParaRPr>
          </a:p>
        </p:txBody>
      </p:sp>
      <p:pic>
        <p:nvPicPr>
          <p:cNvPr id="6" name="Picture 5">
            <a:extLst>
              <a:ext uri="{FF2B5EF4-FFF2-40B4-BE49-F238E27FC236}">
                <a16:creationId xmlns:a16="http://schemas.microsoft.com/office/drawing/2014/main" id="{5A403D5A-6452-E89B-5E35-D04D1DE36C01}"/>
              </a:ext>
            </a:extLst>
          </p:cNvPr>
          <p:cNvPicPr>
            <a:picLocks noChangeAspect="1"/>
          </p:cNvPicPr>
          <p:nvPr/>
        </p:nvPicPr>
        <p:blipFill>
          <a:blip r:embed="rId2"/>
          <a:stretch>
            <a:fillRect/>
          </a:stretch>
        </p:blipFill>
        <p:spPr>
          <a:xfrm>
            <a:off x="698868" y="846249"/>
            <a:ext cx="5121641" cy="5368642"/>
          </a:xfrm>
          <a:prstGeom prst="rect">
            <a:avLst/>
          </a:prstGeom>
        </p:spPr>
      </p:pic>
      <p:pic>
        <p:nvPicPr>
          <p:cNvPr id="10" name="Picture 9">
            <a:extLst>
              <a:ext uri="{FF2B5EF4-FFF2-40B4-BE49-F238E27FC236}">
                <a16:creationId xmlns:a16="http://schemas.microsoft.com/office/drawing/2014/main" id="{7778BB67-F277-D292-7804-E69C95EFFF54}"/>
              </a:ext>
            </a:extLst>
          </p:cNvPr>
          <p:cNvPicPr>
            <a:picLocks noChangeAspect="1"/>
          </p:cNvPicPr>
          <p:nvPr/>
        </p:nvPicPr>
        <p:blipFill>
          <a:blip r:embed="rId3"/>
          <a:stretch>
            <a:fillRect/>
          </a:stretch>
        </p:blipFill>
        <p:spPr>
          <a:xfrm>
            <a:off x="5820509" y="912747"/>
            <a:ext cx="6210838" cy="3154953"/>
          </a:xfrm>
          <a:prstGeom prst="rect">
            <a:avLst/>
          </a:prstGeom>
        </p:spPr>
      </p:pic>
    </p:spTree>
    <p:extLst>
      <p:ext uri="{BB962C8B-B14F-4D97-AF65-F5344CB8AC3E}">
        <p14:creationId xmlns:p14="http://schemas.microsoft.com/office/powerpoint/2010/main" val="531592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877824" y="1124712"/>
            <a:ext cx="10759680" cy="548640"/>
          </a:xfrm>
        </p:spPr>
        <p:txBody>
          <a:bodyPr/>
          <a:lstStyle/>
          <a:p>
            <a:r>
              <a:rPr lang="en-US" sz="3200" dirty="0"/>
              <a:t>CHAPTER 3 - Models Development &amp; Evaluation</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a:xfrm rot="16200000">
            <a:off x="-318905" y="1357495"/>
            <a:ext cx="1954307" cy="207505"/>
          </a:xfrm>
        </p:spPr>
        <p:txBody>
          <a:bodyPr/>
          <a:lstStyle/>
          <a:p>
            <a:r>
              <a:rPr lang="en-US" dirty="0"/>
              <a:t>CUSTOMER RETENTION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134035" y="2341223"/>
            <a:ext cx="9390529" cy="3678578"/>
          </a:xfrm>
        </p:spPr>
        <p:txBody>
          <a:bodyPr/>
          <a:lstStyle/>
          <a:p>
            <a:r>
              <a:rPr lang="en-US" dirty="0"/>
              <a:t>IDENTIFICATION OF POSSIBLE PROBLEM-SOLVING APPROACHES (METHODS)</a:t>
            </a:r>
          </a:p>
          <a:p>
            <a:r>
              <a:rPr lang="en-US" sz="1800" b="0" i="0" u="none" strike="noStrike" baseline="0" dirty="0">
                <a:solidFill>
                  <a:srgbClr val="000000"/>
                </a:solidFill>
              </a:rPr>
              <a:t>VISUALIZATIONS </a:t>
            </a:r>
          </a:p>
          <a:p>
            <a:r>
              <a:rPr lang="en-US" sz="1800" dirty="0">
                <a:solidFill>
                  <a:srgbClr val="000000"/>
                </a:solidFill>
              </a:rPr>
              <a:t>Encoding of categorical data</a:t>
            </a:r>
          </a:p>
          <a:p>
            <a:r>
              <a:rPr lang="en-US" sz="1800" b="0" i="0" u="none" strike="noStrike" baseline="0" dirty="0">
                <a:solidFill>
                  <a:srgbClr val="000000"/>
                </a:solidFill>
              </a:rPr>
              <a:t>Coefficient of correlation</a:t>
            </a:r>
          </a:p>
          <a:p>
            <a:r>
              <a:rPr lang="en-US" sz="1800" dirty="0">
                <a:solidFill>
                  <a:srgbClr val="000000"/>
                </a:solidFill>
              </a:rPr>
              <a:t>Feature selection using selectkbest method</a:t>
            </a:r>
          </a:p>
          <a:p>
            <a:r>
              <a:rPr lang="en-US" sz="1800" b="0" i="0" u="none" strike="noStrike" baseline="0" dirty="0">
                <a:solidFill>
                  <a:srgbClr val="000000"/>
                </a:solidFill>
              </a:rPr>
              <a:t>Features scaling</a:t>
            </a:r>
          </a:p>
          <a:p>
            <a:r>
              <a:rPr lang="en-US" sz="1800" dirty="0" err="1">
                <a:solidFill>
                  <a:srgbClr val="000000"/>
                </a:solidFill>
              </a:rPr>
              <a:t>Pca</a:t>
            </a:r>
            <a:r>
              <a:rPr lang="en-US" sz="1800" dirty="0">
                <a:solidFill>
                  <a:srgbClr val="000000"/>
                </a:solidFill>
              </a:rPr>
              <a:t> – principal component analysis</a:t>
            </a:r>
            <a:endParaRPr lang="en-US" sz="1800" b="0" i="0" u="none" strike="noStrike" baseline="0" dirty="0">
              <a:solidFill>
                <a:srgbClr val="000000"/>
              </a:solidFill>
            </a:endParaRPr>
          </a:p>
          <a:p>
            <a:endParaRPr lang="en-US" dirty="0"/>
          </a:p>
        </p:txBody>
      </p:sp>
    </p:spTree>
    <p:extLst>
      <p:ext uri="{BB962C8B-B14F-4D97-AF65-F5344CB8AC3E}">
        <p14:creationId xmlns:p14="http://schemas.microsoft.com/office/powerpoint/2010/main" val="3540591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40</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7. Exploring features of Opinion on Online Shopping Platform Websites by Customers</a:t>
            </a:r>
            <a:endParaRPr lang="en-US" sz="2000" spc="0" dirty="0">
              <a:ea typeface="+mn-lt"/>
              <a:cs typeface="+mn-lt"/>
            </a:endParaRPr>
          </a:p>
        </p:txBody>
      </p:sp>
      <p:sp>
        <p:nvSpPr>
          <p:cNvPr id="7" name="TextBox 6">
            <a:extLst>
              <a:ext uri="{FF2B5EF4-FFF2-40B4-BE49-F238E27FC236}">
                <a16:creationId xmlns:a16="http://schemas.microsoft.com/office/drawing/2014/main" id="{6D883CF4-87B6-6436-F1F3-09769CC60DB0}"/>
              </a:ext>
            </a:extLst>
          </p:cNvPr>
          <p:cNvSpPr txBox="1"/>
          <p:nvPr/>
        </p:nvSpPr>
        <p:spPr>
          <a:xfrm>
            <a:off x="1183340" y="1033563"/>
            <a:ext cx="10219765" cy="3970318"/>
          </a:xfrm>
          <a:prstGeom prst="rect">
            <a:avLst/>
          </a:prstGeom>
          <a:noFill/>
        </p:spPr>
        <p:txBody>
          <a:bodyPr wrap="square">
            <a:spAutoFit/>
          </a:bodyPr>
          <a:lstStyle/>
          <a:p>
            <a:r>
              <a:rPr lang="en-US" b="1" dirty="0"/>
              <a:t>Observations :</a:t>
            </a:r>
          </a:p>
          <a:p>
            <a:pPr marL="285750" indent="-285750">
              <a:buFont typeface="Wingdings" panose="05000000000000000000" pitchFamily="2" charset="2"/>
              <a:buChar char="ü"/>
            </a:pPr>
            <a:r>
              <a:rPr lang="en-US" dirty="0"/>
              <a:t>Majority, 28 customers agree that Amazon.in, Flipkart.com, Paytm.com, Myntra.com, Snapdeal.com are Easy to use website or application. But Overall, Amazon.in got individually 1st Rank in easy to use application &amp; website</a:t>
            </a:r>
          </a:p>
          <a:p>
            <a:pPr marL="285750" indent="-285750">
              <a:buFont typeface="Wingdings" panose="05000000000000000000" pitchFamily="2" charset="2"/>
              <a:buChar char="ü"/>
            </a:pPr>
            <a:r>
              <a:rPr lang="en-US" dirty="0"/>
              <a:t>33 customers agree that Amazon.in, Flipkart.com have Visual appealing web-page layout than most of other market players.</a:t>
            </a:r>
          </a:p>
          <a:p>
            <a:pPr marL="285750" indent="-285750">
              <a:buFont typeface="Wingdings" panose="05000000000000000000" pitchFamily="2" charset="2"/>
              <a:buChar char="ü"/>
            </a:pPr>
            <a:r>
              <a:rPr lang="en-US" dirty="0"/>
              <a:t>50 customers agree that Amazon.in, Flipkart.com provides wide variety of offer on product.</a:t>
            </a:r>
          </a:p>
          <a:p>
            <a:pPr marL="285750" indent="-285750">
              <a:buFont typeface="Wingdings" panose="05000000000000000000" pitchFamily="2" charset="2"/>
              <a:buChar char="ü"/>
            </a:pPr>
            <a:r>
              <a:rPr lang="en-US" dirty="0"/>
              <a:t>39 customers agree that Amazon.in, Flipkart.com provides complete information compare to others.</a:t>
            </a:r>
          </a:p>
          <a:p>
            <a:pPr marL="285750" indent="-285750">
              <a:buFont typeface="Wingdings" panose="05000000000000000000" pitchFamily="2" charset="2"/>
              <a:buChar char="ü"/>
            </a:pPr>
            <a:r>
              <a:rPr lang="en-US" dirty="0"/>
              <a:t>Majority of customers think that loading speed of Amazon.in is fastest while Flipkart.com slowest website to load</a:t>
            </a:r>
          </a:p>
          <a:p>
            <a:pPr marL="285750" indent="-285750">
              <a:buFont typeface="Wingdings" panose="05000000000000000000" pitchFamily="2" charset="2"/>
              <a:buChar char="ü"/>
            </a:pPr>
            <a:r>
              <a:rPr lang="en-US" dirty="0"/>
              <a:t>In terms of Reliability of website or application again Amazon top list.</a:t>
            </a:r>
          </a:p>
          <a:p>
            <a:pPr marL="285750" indent="-285750">
              <a:buFont typeface="Wingdings" panose="05000000000000000000" pitchFamily="2" charset="2"/>
              <a:buChar char="ü"/>
            </a:pPr>
            <a:r>
              <a:rPr lang="en-US" dirty="0"/>
              <a:t>Majority of people also think that Amazon.in tops the chart in terms of quickness purchase process compare to others.</a:t>
            </a:r>
          </a:p>
          <a:p>
            <a:pPr marL="285750" indent="-285750">
              <a:buFont typeface="Wingdings" panose="05000000000000000000" pitchFamily="2" charset="2"/>
              <a:buChar char="ü"/>
            </a:pPr>
            <a:r>
              <a:rPr lang="en-US" dirty="0"/>
              <a:t>Majority of customers think that Amazon.in, Flipkart.com provides several payment options compare to others</a:t>
            </a:r>
          </a:p>
          <a:p>
            <a:pPr marL="285750" indent="-285750">
              <a:buFont typeface="Wingdings" panose="05000000000000000000" pitchFamily="2" charset="2"/>
              <a:buChar char="ü"/>
            </a:pPr>
            <a:r>
              <a:rPr lang="en-US" dirty="0"/>
              <a:t>In terms of speed of delivery Amazon.in is much better than other online shopping platforms and Flipkart.com worst among all in terms of speed delivery of product.</a:t>
            </a:r>
          </a:p>
        </p:txBody>
      </p:sp>
    </p:spTree>
    <p:extLst>
      <p:ext uri="{BB962C8B-B14F-4D97-AF65-F5344CB8AC3E}">
        <p14:creationId xmlns:p14="http://schemas.microsoft.com/office/powerpoint/2010/main" val="1580699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41</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7. Exploring features of Opinion on Online Shopping Platform Websites by Customers</a:t>
            </a:r>
            <a:endParaRPr lang="en-US" sz="2000" spc="0" dirty="0">
              <a:ea typeface="+mn-lt"/>
              <a:cs typeface="+mn-lt"/>
            </a:endParaRPr>
          </a:p>
        </p:txBody>
      </p:sp>
      <p:pic>
        <p:nvPicPr>
          <p:cNvPr id="6" name="Picture 5">
            <a:extLst>
              <a:ext uri="{FF2B5EF4-FFF2-40B4-BE49-F238E27FC236}">
                <a16:creationId xmlns:a16="http://schemas.microsoft.com/office/drawing/2014/main" id="{DE240110-2E88-0B5B-0B29-64AB6017884A}"/>
              </a:ext>
            </a:extLst>
          </p:cNvPr>
          <p:cNvPicPr>
            <a:picLocks noChangeAspect="1"/>
          </p:cNvPicPr>
          <p:nvPr/>
        </p:nvPicPr>
        <p:blipFill>
          <a:blip r:embed="rId2"/>
          <a:stretch>
            <a:fillRect/>
          </a:stretch>
        </p:blipFill>
        <p:spPr>
          <a:xfrm>
            <a:off x="1142143" y="948706"/>
            <a:ext cx="5814469" cy="2621191"/>
          </a:xfrm>
          <a:prstGeom prst="rect">
            <a:avLst/>
          </a:prstGeom>
        </p:spPr>
      </p:pic>
      <p:pic>
        <p:nvPicPr>
          <p:cNvPr id="10" name="Picture 9">
            <a:extLst>
              <a:ext uri="{FF2B5EF4-FFF2-40B4-BE49-F238E27FC236}">
                <a16:creationId xmlns:a16="http://schemas.microsoft.com/office/drawing/2014/main" id="{54C58FBB-72A7-59BD-6431-733F8A6A60C4}"/>
              </a:ext>
            </a:extLst>
          </p:cNvPr>
          <p:cNvPicPr>
            <a:picLocks noChangeAspect="1"/>
          </p:cNvPicPr>
          <p:nvPr/>
        </p:nvPicPr>
        <p:blipFill>
          <a:blip r:embed="rId3"/>
          <a:stretch>
            <a:fillRect/>
          </a:stretch>
        </p:blipFill>
        <p:spPr>
          <a:xfrm>
            <a:off x="6853734" y="1586882"/>
            <a:ext cx="4998107" cy="4860183"/>
          </a:xfrm>
          <a:prstGeom prst="rect">
            <a:avLst/>
          </a:prstGeom>
        </p:spPr>
      </p:pic>
    </p:spTree>
    <p:extLst>
      <p:ext uri="{BB962C8B-B14F-4D97-AF65-F5344CB8AC3E}">
        <p14:creationId xmlns:p14="http://schemas.microsoft.com/office/powerpoint/2010/main" val="1095286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42</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7. Exploring features of Opinion on Online Shopping Platform Websites by Customers</a:t>
            </a:r>
            <a:endParaRPr lang="en-US" sz="2000" spc="0" dirty="0">
              <a:ea typeface="+mn-lt"/>
              <a:cs typeface="+mn-lt"/>
            </a:endParaRPr>
          </a:p>
        </p:txBody>
      </p:sp>
      <p:pic>
        <p:nvPicPr>
          <p:cNvPr id="7" name="Picture 6">
            <a:extLst>
              <a:ext uri="{FF2B5EF4-FFF2-40B4-BE49-F238E27FC236}">
                <a16:creationId xmlns:a16="http://schemas.microsoft.com/office/drawing/2014/main" id="{26A0AAB6-551B-A573-88DE-D70128855DA0}"/>
              </a:ext>
            </a:extLst>
          </p:cNvPr>
          <p:cNvPicPr>
            <a:picLocks noChangeAspect="1"/>
          </p:cNvPicPr>
          <p:nvPr/>
        </p:nvPicPr>
        <p:blipFill>
          <a:blip r:embed="rId2"/>
          <a:stretch>
            <a:fillRect/>
          </a:stretch>
        </p:blipFill>
        <p:spPr>
          <a:xfrm>
            <a:off x="708213" y="870454"/>
            <a:ext cx="5380186" cy="5601185"/>
          </a:xfrm>
          <a:prstGeom prst="rect">
            <a:avLst/>
          </a:prstGeom>
        </p:spPr>
      </p:pic>
      <p:pic>
        <p:nvPicPr>
          <p:cNvPr id="11" name="Picture 10">
            <a:extLst>
              <a:ext uri="{FF2B5EF4-FFF2-40B4-BE49-F238E27FC236}">
                <a16:creationId xmlns:a16="http://schemas.microsoft.com/office/drawing/2014/main" id="{86E96F2C-1FB9-5B7E-C6F6-799EDA1C6ABD}"/>
              </a:ext>
            </a:extLst>
          </p:cNvPr>
          <p:cNvPicPr>
            <a:picLocks noChangeAspect="1"/>
          </p:cNvPicPr>
          <p:nvPr/>
        </p:nvPicPr>
        <p:blipFill>
          <a:blip r:embed="rId3"/>
          <a:stretch>
            <a:fillRect/>
          </a:stretch>
        </p:blipFill>
        <p:spPr>
          <a:xfrm>
            <a:off x="6208498" y="894339"/>
            <a:ext cx="5372566" cy="5631668"/>
          </a:xfrm>
          <a:prstGeom prst="rect">
            <a:avLst/>
          </a:prstGeom>
        </p:spPr>
      </p:pic>
    </p:spTree>
    <p:extLst>
      <p:ext uri="{BB962C8B-B14F-4D97-AF65-F5344CB8AC3E}">
        <p14:creationId xmlns:p14="http://schemas.microsoft.com/office/powerpoint/2010/main" val="38190400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43</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7. Exploring features of Opinion on Online Shopping Platform Websites by Customers</a:t>
            </a:r>
            <a:endParaRPr lang="en-US" sz="2000" spc="0" dirty="0">
              <a:ea typeface="+mn-lt"/>
              <a:cs typeface="+mn-lt"/>
            </a:endParaRPr>
          </a:p>
        </p:txBody>
      </p:sp>
      <p:pic>
        <p:nvPicPr>
          <p:cNvPr id="6" name="Picture 5">
            <a:extLst>
              <a:ext uri="{FF2B5EF4-FFF2-40B4-BE49-F238E27FC236}">
                <a16:creationId xmlns:a16="http://schemas.microsoft.com/office/drawing/2014/main" id="{280644DA-CDC0-095D-F01B-CC3300090695}"/>
              </a:ext>
            </a:extLst>
          </p:cNvPr>
          <p:cNvPicPr>
            <a:picLocks noChangeAspect="1"/>
          </p:cNvPicPr>
          <p:nvPr/>
        </p:nvPicPr>
        <p:blipFill>
          <a:blip r:embed="rId2"/>
          <a:stretch>
            <a:fillRect/>
          </a:stretch>
        </p:blipFill>
        <p:spPr>
          <a:xfrm>
            <a:off x="708213" y="1019846"/>
            <a:ext cx="5773269" cy="2837109"/>
          </a:xfrm>
          <a:prstGeom prst="rect">
            <a:avLst/>
          </a:prstGeom>
        </p:spPr>
      </p:pic>
      <p:pic>
        <p:nvPicPr>
          <p:cNvPr id="10" name="Picture 9">
            <a:extLst>
              <a:ext uri="{FF2B5EF4-FFF2-40B4-BE49-F238E27FC236}">
                <a16:creationId xmlns:a16="http://schemas.microsoft.com/office/drawing/2014/main" id="{CFF3CC0C-1893-8125-C392-617730942C8D}"/>
              </a:ext>
            </a:extLst>
          </p:cNvPr>
          <p:cNvPicPr>
            <a:picLocks noChangeAspect="1"/>
          </p:cNvPicPr>
          <p:nvPr/>
        </p:nvPicPr>
        <p:blipFill>
          <a:blip r:embed="rId3"/>
          <a:stretch>
            <a:fillRect/>
          </a:stretch>
        </p:blipFill>
        <p:spPr>
          <a:xfrm>
            <a:off x="5080701" y="2956296"/>
            <a:ext cx="6226080" cy="3063505"/>
          </a:xfrm>
          <a:prstGeom prst="rect">
            <a:avLst/>
          </a:prstGeom>
        </p:spPr>
      </p:pic>
    </p:spTree>
    <p:extLst>
      <p:ext uri="{BB962C8B-B14F-4D97-AF65-F5344CB8AC3E}">
        <p14:creationId xmlns:p14="http://schemas.microsoft.com/office/powerpoint/2010/main" val="35926734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44</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7. Exploring features of Opinion on Online Shopping Platform Websites by Customers</a:t>
            </a:r>
            <a:endParaRPr lang="en-US" sz="2000" spc="0" dirty="0">
              <a:ea typeface="+mn-lt"/>
              <a:cs typeface="+mn-lt"/>
            </a:endParaRPr>
          </a:p>
        </p:txBody>
      </p:sp>
      <p:pic>
        <p:nvPicPr>
          <p:cNvPr id="7" name="Picture 6">
            <a:extLst>
              <a:ext uri="{FF2B5EF4-FFF2-40B4-BE49-F238E27FC236}">
                <a16:creationId xmlns:a16="http://schemas.microsoft.com/office/drawing/2014/main" id="{9BA87CB9-831F-6AAE-FA7E-904088D8DE92}"/>
              </a:ext>
            </a:extLst>
          </p:cNvPr>
          <p:cNvPicPr>
            <a:picLocks noChangeAspect="1"/>
          </p:cNvPicPr>
          <p:nvPr/>
        </p:nvPicPr>
        <p:blipFill>
          <a:blip r:embed="rId2"/>
          <a:stretch>
            <a:fillRect/>
          </a:stretch>
        </p:blipFill>
        <p:spPr>
          <a:xfrm>
            <a:off x="877824" y="883786"/>
            <a:ext cx="6218459" cy="3109229"/>
          </a:xfrm>
          <a:prstGeom prst="rect">
            <a:avLst/>
          </a:prstGeom>
        </p:spPr>
      </p:pic>
      <p:pic>
        <p:nvPicPr>
          <p:cNvPr id="11" name="Picture 10">
            <a:extLst>
              <a:ext uri="{FF2B5EF4-FFF2-40B4-BE49-F238E27FC236}">
                <a16:creationId xmlns:a16="http://schemas.microsoft.com/office/drawing/2014/main" id="{89A6DC2F-C4CA-2932-5DFA-B5A8CDEB1E7F}"/>
              </a:ext>
            </a:extLst>
          </p:cNvPr>
          <p:cNvPicPr>
            <a:picLocks noChangeAspect="1"/>
          </p:cNvPicPr>
          <p:nvPr/>
        </p:nvPicPr>
        <p:blipFill>
          <a:blip r:embed="rId3"/>
          <a:stretch>
            <a:fillRect/>
          </a:stretch>
        </p:blipFill>
        <p:spPr>
          <a:xfrm>
            <a:off x="5871340" y="3109963"/>
            <a:ext cx="6248942" cy="3093988"/>
          </a:xfrm>
          <a:prstGeom prst="rect">
            <a:avLst/>
          </a:prstGeom>
        </p:spPr>
      </p:pic>
    </p:spTree>
    <p:extLst>
      <p:ext uri="{BB962C8B-B14F-4D97-AF65-F5344CB8AC3E}">
        <p14:creationId xmlns:p14="http://schemas.microsoft.com/office/powerpoint/2010/main" val="7197842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45</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7. Exploring features of Opinion on Online Shopping Platform Websites by Customers</a:t>
            </a:r>
            <a:endParaRPr lang="en-US" sz="2000" spc="0" dirty="0">
              <a:ea typeface="+mn-lt"/>
              <a:cs typeface="+mn-lt"/>
            </a:endParaRPr>
          </a:p>
        </p:txBody>
      </p:sp>
      <p:pic>
        <p:nvPicPr>
          <p:cNvPr id="6" name="Picture 5">
            <a:extLst>
              <a:ext uri="{FF2B5EF4-FFF2-40B4-BE49-F238E27FC236}">
                <a16:creationId xmlns:a16="http://schemas.microsoft.com/office/drawing/2014/main" id="{96F94858-6032-6863-8E26-A26002BCC55C}"/>
              </a:ext>
            </a:extLst>
          </p:cNvPr>
          <p:cNvPicPr>
            <a:picLocks noChangeAspect="1"/>
          </p:cNvPicPr>
          <p:nvPr/>
        </p:nvPicPr>
        <p:blipFill>
          <a:blip r:embed="rId2"/>
          <a:stretch>
            <a:fillRect/>
          </a:stretch>
        </p:blipFill>
        <p:spPr>
          <a:xfrm>
            <a:off x="708213" y="880200"/>
            <a:ext cx="5934634" cy="2949157"/>
          </a:xfrm>
          <a:prstGeom prst="rect">
            <a:avLst/>
          </a:prstGeom>
        </p:spPr>
      </p:pic>
      <p:pic>
        <p:nvPicPr>
          <p:cNvPr id="10" name="Picture 9">
            <a:extLst>
              <a:ext uri="{FF2B5EF4-FFF2-40B4-BE49-F238E27FC236}">
                <a16:creationId xmlns:a16="http://schemas.microsoft.com/office/drawing/2014/main" id="{55D4CA2E-6AA5-8F77-8B42-FCC605F5B460}"/>
              </a:ext>
            </a:extLst>
          </p:cNvPr>
          <p:cNvPicPr>
            <a:picLocks noChangeAspect="1"/>
          </p:cNvPicPr>
          <p:nvPr/>
        </p:nvPicPr>
        <p:blipFill>
          <a:blip r:embed="rId3"/>
          <a:stretch>
            <a:fillRect/>
          </a:stretch>
        </p:blipFill>
        <p:spPr>
          <a:xfrm>
            <a:off x="5584736" y="3665401"/>
            <a:ext cx="6271803" cy="3093988"/>
          </a:xfrm>
          <a:prstGeom prst="rect">
            <a:avLst/>
          </a:prstGeom>
        </p:spPr>
      </p:pic>
    </p:spTree>
    <p:extLst>
      <p:ext uri="{BB962C8B-B14F-4D97-AF65-F5344CB8AC3E}">
        <p14:creationId xmlns:p14="http://schemas.microsoft.com/office/powerpoint/2010/main" val="1755550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46</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7. Exploring features of Opinion on Online Shopping Platform Websites by Customers</a:t>
            </a:r>
            <a:endParaRPr lang="en-US" sz="2000" spc="0" dirty="0">
              <a:ea typeface="+mn-lt"/>
              <a:cs typeface="+mn-lt"/>
            </a:endParaRPr>
          </a:p>
        </p:txBody>
      </p:sp>
      <p:pic>
        <p:nvPicPr>
          <p:cNvPr id="7" name="Picture 6">
            <a:extLst>
              <a:ext uri="{FF2B5EF4-FFF2-40B4-BE49-F238E27FC236}">
                <a16:creationId xmlns:a16="http://schemas.microsoft.com/office/drawing/2014/main" id="{7CD86291-3508-D3D4-3F98-7DE996AB2600}"/>
              </a:ext>
            </a:extLst>
          </p:cNvPr>
          <p:cNvPicPr>
            <a:picLocks noChangeAspect="1"/>
          </p:cNvPicPr>
          <p:nvPr/>
        </p:nvPicPr>
        <p:blipFill>
          <a:blip r:embed="rId2"/>
          <a:stretch>
            <a:fillRect/>
          </a:stretch>
        </p:blipFill>
        <p:spPr>
          <a:xfrm>
            <a:off x="877824" y="1040266"/>
            <a:ext cx="6057402" cy="3002815"/>
          </a:xfrm>
          <a:prstGeom prst="rect">
            <a:avLst/>
          </a:prstGeom>
        </p:spPr>
      </p:pic>
      <p:pic>
        <p:nvPicPr>
          <p:cNvPr id="11" name="Picture 10">
            <a:extLst>
              <a:ext uri="{FF2B5EF4-FFF2-40B4-BE49-F238E27FC236}">
                <a16:creationId xmlns:a16="http://schemas.microsoft.com/office/drawing/2014/main" id="{0533E2A8-5441-8576-F4E4-AFF23C637500}"/>
              </a:ext>
            </a:extLst>
          </p:cNvPr>
          <p:cNvPicPr>
            <a:picLocks noChangeAspect="1"/>
          </p:cNvPicPr>
          <p:nvPr/>
        </p:nvPicPr>
        <p:blipFill>
          <a:blip r:embed="rId3"/>
          <a:stretch>
            <a:fillRect/>
          </a:stretch>
        </p:blipFill>
        <p:spPr>
          <a:xfrm>
            <a:off x="5708453" y="3429000"/>
            <a:ext cx="6279424" cy="3048264"/>
          </a:xfrm>
          <a:prstGeom prst="rect">
            <a:avLst/>
          </a:prstGeom>
        </p:spPr>
      </p:pic>
    </p:spTree>
    <p:extLst>
      <p:ext uri="{BB962C8B-B14F-4D97-AF65-F5344CB8AC3E}">
        <p14:creationId xmlns:p14="http://schemas.microsoft.com/office/powerpoint/2010/main" val="28352864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47</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7. Exploring features of Opinion on Online Shopping Platform Websites by Customers</a:t>
            </a:r>
            <a:endParaRPr lang="en-US" sz="2000" spc="0" dirty="0">
              <a:ea typeface="+mn-lt"/>
              <a:cs typeface="+mn-lt"/>
            </a:endParaRPr>
          </a:p>
        </p:txBody>
      </p:sp>
      <p:pic>
        <p:nvPicPr>
          <p:cNvPr id="6" name="Picture 5">
            <a:extLst>
              <a:ext uri="{FF2B5EF4-FFF2-40B4-BE49-F238E27FC236}">
                <a16:creationId xmlns:a16="http://schemas.microsoft.com/office/drawing/2014/main" id="{642CABB6-0519-4C2F-CEF3-4FFC873F1475}"/>
              </a:ext>
            </a:extLst>
          </p:cNvPr>
          <p:cNvPicPr>
            <a:picLocks noChangeAspect="1"/>
          </p:cNvPicPr>
          <p:nvPr/>
        </p:nvPicPr>
        <p:blipFill>
          <a:blip r:embed="rId2"/>
          <a:stretch>
            <a:fillRect/>
          </a:stretch>
        </p:blipFill>
        <p:spPr>
          <a:xfrm>
            <a:off x="708213" y="845683"/>
            <a:ext cx="5916705" cy="2997797"/>
          </a:xfrm>
          <a:prstGeom prst="rect">
            <a:avLst/>
          </a:prstGeom>
        </p:spPr>
      </p:pic>
      <p:pic>
        <p:nvPicPr>
          <p:cNvPr id="10" name="Picture 9">
            <a:extLst>
              <a:ext uri="{FF2B5EF4-FFF2-40B4-BE49-F238E27FC236}">
                <a16:creationId xmlns:a16="http://schemas.microsoft.com/office/drawing/2014/main" id="{27100575-ACCB-F761-C8DF-2DF326CDBE50}"/>
              </a:ext>
            </a:extLst>
          </p:cNvPr>
          <p:cNvPicPr>
            <a:picLocks noChangeAspect="1"/>
          </p:cNvPicPr>
          <p:nvPr/>
        </p:nvPicPr>
        <p:blipFill>
          <a:blip r:embed="rId3"/>
          <a:stretch>
            <a:fillRect/>
          </a:stretch>
        </p:blipFill>
        <p:spPr>
          <a:xfrm>
            <a:off x="5710919" y="3612056"/>
            <a:ext cx="6256562" cy="3147333"/>
          </a:xfrm>
          <a:prstGeom prst="rect">
            <a:avLst/>
          </a:prstGeom>
        </p:spPr>
      </p:pic>
    </p:spTree>
    <p:extLst>
      <p:ext uri="{BB962C8B-B14F-4D97-AF65-F5344CB8AC3E}">
        <p14:creationId xmlns:p14="http://schemas.microsoft.com/office/powerpoint/2010/main" val="12700669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48</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569996"/>
            <a:ext cx="10758364" cy="378710"/>
          </a:xfrm>
        </p:spPr>
        <p:txBody>
          <a:bodyPr/>
          <a:lstStyle/>
          <a:p>
            <a:pPr marL="0" indent="0">
              <a:lnSpc>
                <a:spcPts val="2400"/>
              </a:lnSpc>
              <a:buNone/>
            </a:pPr>
            <a:r>
              <a:rPr lang="en-US" sz="2000" dirty="0">
                <a:ea typeface="+mn-lt"/>
                <a:cs typeface="+mn-lt"/>
              </a:rPr>
              <a:t>7. Exploring features of Opinion on Online Shopping Platform Websites by Customers</a:t>
            </a:r>
            <a:endParaRPr lang="en-US" sz="2000" spc="0" dirty="0">
              <a:ea typeface="+mn-lt"/>
              <a:cs typeface="+mn-lt"/>
            </a:endParaRPr>
          </a:p>
        </p:txBody>
      </p:sp>
      <p:pic>
        <p:nvPicPr>
          <p:cNvPr id="7" name="Picture 6">
            <a:extLst>
              <a:ext uri="{FF2B5EF4-FFF2-40B4-BE49-F238E27FC236}">
                <a16:creationId xmlns:a16="http://schemas.microsoft.com/office/drawing/2014/main" id="{ED97B9A3-86AB-7287-3685-C51B1B4E651A}"/>
              </a:ext>
            </a:extLst>
          </p:cNvPr>
          <p:cNvPicPr>
            <a:picLocks noChangeAspect="1"/>
          </p:cNvPicPr>
          <p:nvPr/>
        </p:nvPicPr>
        <p:blipFill>
          <a:blip r:embed="rId2"/>
          <a:stretch>
            <a:fillRect/>
          </a:stretch>
        </p:blipFill>
        <p:spPr>
          <a:xfrm>
            <a:off x="877824" y="948706"/>
            <a:ext cx="5218176" cy="2612266"/>
          </a:xfrm>
          <a:prstGeom prst="rect">
            <a:avLst/>
          </a:prstGeom>
        </p:spPr>
      </p:pic>
      <p:sp>
        <p:nvSpPr>
          <p:cNvPr id="11" name="TextBox 10">
            <a:extLst>
              <a:ext uri="{FF2B5EF4-FFF2-40B4-BE49-F238E27FC236}">
                <a16:creationId xmlns:a16="http://schemas.microsoft.com/office/drawing/2014/main" id="{6A51DF22-72B2-03E0-199E-41DAC65AE240}"/>
              </a:ext>
            </a:extLst>
          </p:cNvPr>
          <p:cNvSpPr txBox="1"/>
          <p:nvPr/>
        </p:nvSpPr>
        <p:spPr>
          <a:xfrm>
            <a:off x="877824" y="3560972"/>
            <a:ext cx="11242458" cy="3139321"/>
          </a:xfrm>
          <a:prstGeom prst="rect">
            <a:avLst/>
          </a:prstGeom>
          <a:noFill/>
        </p:spPr>
        <p:txBody>
          <a:bodyPr wrap="square">
            <a:spAutoFit/>
          </a:bodyPr>
          <a:lstStyle/>
          <a:p>
            <a:r>
              <a:rPr lang="en-US" b="1" dirty="0"/>
              <a:t>Observations :</a:t>
            </a:r>
          </a:p>
          <a:p>
            <a:pPr marL="285750" indent="-285750">
              <a:buFont typeface="Wingdings" panose="05000000000000000000" pitchFamily="2" charset="2"/>
              <a:buChar char="ü"/>
            </a:pPr>
            <a:r>
              <a:rPr lang="en-US" dirty="0"/>
              <a:t>Majority of customers trust Amazon.in compared to other online platforms for Privacy of customers’ information</a:t>
            </a:r>
          </a:p>
          <a:p>
            <a:pPr marL="285750" indent="-285750">
              <a:buFont typeface="Wingdings" panose="05000000000000000000" pitchFamily="2" charset="2"/>
              <a:buChar char="ü"/>
            </a:pPr>
            <a:r>
              <a:rPr lang="en-US" dirty="0"/>
              <a:t>Majority of customers trust Amazon.in followed by Flipkart.com over Security of their financial information. Only few customers trust </a:t>
            </a:r>
            <a:r>
              <a:rPr lang="en-US" dirty="0" err="1"/>
              <a:t>paytm</a:t>
            </a:r>
            <a:r>
              <a:rPr lang="en-US" dirty="0"/>
              <a:t>.</a:t>
            </a:r>
          </a:p>
          <a:p>
            <a:pPr marL="285750" indent="-285750">
              <a:buFont typeface="Wingdings" panose="05000000000000000000" pitchFamily="2" charset="2"/>
              <a:buChar char="ü"/>
            </a:pPr>
            <a:r>
              <a:rPr lang="en-US" dirty="0"/>
              <a:t>Amazon.in, Flipkart.com, Myntra.com, Snapdeal.com provide assistance through different multi channel.</a:t>
            </a:r>
          </a:p>
          <a:p>
            <a:pPr marL="285750" indent="-285750">
              <a:buFont typeface="Wingdings" panose="05000000000000000000" pitchFamily="2" charset="2"/>
              <a:buChar char="ü"/>
            </a:pPr>
            <a:r>
              <a:rPr lang="en-US" dirty="0"/>
              <a:t>Amazon.in take longer time to logged in while Flipkart.com take least time among all</a:t>
            </a:r>
          </a:p>
          <a:p>
            <a:pPr marL="285750" indent="-285750">
              <a:buFont typeface="Wingdings" panose="05000000000000000000" pitchFamily="2" charset="2"/>
              <a:buChar char="ü"/>
            </a:pPr>
            <a:r>
              <a:rPr lang="en-US" dirty="0"/>
              <a:t>Majority of people agree that Amazon.in, Flipkart.com takes longer time in displaying graphics and photos.</a:t>
            </a:r>
          </a:p>
          <a:p>
            <a:pPr marL="285750" indent="-285750">
              <a:buFont typeface="Wingdings" panose="05000000000000000000" pitchFamily="2" charset="2"/>
              <a:buChar char="ü"/>
            </a:pPr>
            <a:r>
              <a:rPr lang="en-US" dirty="0"/>
              <a:t>Paytm.com followed by Myntra.com take longer page loading time.</a:t>
            </a:r>
          </a:p>
          <a:p>
            <a:pPr marL="285750" indent="-285750">
              <a:buFont typeface="Wingdings" panose="05000000000000000000" pitchFamily="2" charset="2"/>
              <a:buChar char="ü"/>
            </a:pPr>
            <a:r>
              <a:rPr lang="en-US" dirty="0"/>
              <a:t>Majority customers agree that Myntra.com takes longer time for delivery* compared to others.</a:t>
            </a:r>
          </a:p>
          <a:p>
            <a:pPr marL="285750" indent="-285750">
              <a:buFont typeface="Wingdings" panose="05000000000000000000" pitchFamily="2" charset="2"/>
              <a:buChar char="ü"/>
            </a:pPr>
            <a:r>
              <a:rPr lang="en-US" dirty="0"/>
              <a:t>Majority of customers agree that Amazon.in website is as efficient as before</a:t>
            </a:r>
          </a:p>
          <a:p>
            <a:pPr marL="285750" indent="-285750">
              <a:buFont typeface="Wingdings" panose="05000000000000000000" pitchFamily="2" charset="2"/>
              <a:buChar char="ü"/>
            </a:pPr>
            <a:r>
              <a:rPr lang="en-US" dirty="0"/>
              <a:t>Majority customers recommended Amazon.in to their friends followed by Flipkart.com</a:t>
            </a:r>
          </a:p>
        </p:txBody>
      </p:sp>
    </p:spTree>
    <p:extLst>
      <p:ext uri="{BB962C8B-B14F-4D97-AF65-F5344CB8AC3E}">
        <p14:creationId xmlns:p14="http://schemas.microsoft.com/office/powerpoint/2010/main" val="478434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Encoding of categorical data</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49</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1053352" y="2615500"/>
            <a:ext cx="10758364" cy="925560"/>
          </a:xfrm>
        </p:spPr>
        <p:txBody>
          <a:bodyPr/>
          <a:lstStyle/>
          <a:p>
            <a:pPr marL="0" indent="0">
              <a:lnSpc>
                <a:spcPts val="2400"/>
              </a:lnSpc>
              <a:buNone/>
            </a:pPr>
            <a:r>
              <a:rPr lang="en-US" sz="2000" dirty="0">
                <a:ea typeface="+mn-lt"/>
                <a:cs typeface="+mn-lt"/>
              </a:rPr>
              <a:t>There are 71 columns including target variable. Out of which, 70 columns have object data type and 1 column has int data type. In this case, column of Pincode with integers is considered as object datatype as it is a number which will be given to particular location and it will be unique. Pincode column also considered in encoding.</a:t>
            </a:r>
          </a:p>
          <a:p>
            <a:pPr marL="0" indent="0">
              <a:lnSpc>
                <a:spcPts val="2400"/>
              </a:lnSpc>
              <a:buNone/>
            </a:pPr>
            <a:r>
              <a:rPr lang="en-US" sz="2000" dirty="0">
                <a:ea typeface="+mn-lt"/>
                <a:cs typeface="+mn-lt"/>
              </a:rPr>
              <a:t>Used Ordinal Encoder to convert the object data into numerical data. </a:t>
            </a:r>
            <a:endParaRPr lang="en-US" sz="2000" spc="0" dirty="0">
              <a:ea typeface="+mn-lt"/>
              <a:cs typeface="+mn-lt"/>
            </a:endParaRPr>
          </a:p>
        </p:txBody>
      </p:sp>
      <p:pic>
        <p:nvPicPr>
          <p:cNvPr id="6" name="Picture 5">
            <a:extLst>
              <a:ext uri="{FF2B5EF4-FFF2-40B4-BE49-F238E27FC236}">
                <a16:creationId xmlns:a16="http://schemas.microsoft.com/office/drawing/2014/main" id="{0C531916-23E9-03A9-4B33-FC770B7E20AA}"/>
              </a:ext>
            </a:extLst>
          </p:cNvPr>
          <p:cNvPicPr>
            <a:picLocks noChangeAspect="1"/>
          </p:cNvPicPr>
          <p:nvPr/>
        </p:nvPicPr>
        <p:blipFill rotWithShape="1">
          <a:blip r:embed="rId2"/>
          <a:srcRect t="40355"/>
          <a:stretch/>
        </p:blipFill>
        <p:spPr>
          <a:xfrm>
            <a:off x="1053352" y="824753"/>
            <a:ext cx="8618967" cy="1413611"/>
          </a:xfrm>
          <a:prstGeom prst="rect">
            <a:avLst/>
          </a:prstGeom>
        </p:spPr>
      </p:pic>
    </p:spTree>
    <p:extLst>
      <p:ext uri="{BB962C8B-B14F-4D97-AF65-F5344CB8AC3E}">
        <p14:creationId xmlns:p14="http://schemas.microsoft.com/office/powerpoint/2010/main" val="368315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877824" y="1124712"/>
            <a:ext cx="10759680" cy="548640"/>
          </a:xfrm>
        </p:spPr>
        <p:txBody>
          <a:bodyPr/>
          <a:lstStyle/>
          <a:p>
            <a:r>
              <a:rPr lang="en-US" sz="3200" dirty="0"/>
              <a:t>CHAPTER 4 - CONCLUSIONS</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a:xfrm rot="16200000">
            <a:off x="-318905" y="1357495"/>
            <a:ext cx="1954307" cy="207505"/>
          </a:xfrm>
        </p:spPr>
        <p:txBody>
          <a:bodyPr/>
          <a:lstStyle/>
          <a:p>
            <a:r>
              <a:rPr lang="en-US" dirty="0"/>
              <a:t>CUSTOMER RETENTION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399" y="2816353"/>
            <a:ext cx="9390529" cy="1657036"/>
          </a:xfrm>
        </p:spPr>
        <p:txBody>
          <a:bodyPr/>
          <a:lstStyle/>
          <a:p>
            <a:r>
              <a:rPr lang="en-US" dirty="0"/>
              <a:t>conclusions</a:t>
            </a:r>
            <a:endParaRPr lang="en-US" sz="1800" b="0" i="0" u="none" strike="noStrike" baseline="0" dirty="0">
              <a:solidFill>
                <a:srgbClr val="000000"/>
              </a:solidFill>
            </a:endParaRPr>
          </a:p>
          <a:p>
            <a:endParaRPr lang="en-US" dirty="0"/>
          </a:p>
        </p:txBody>
      </p:sp>
    </p:spTree>
    <p:extLst>
      <p:ext uri="{BB962C8B-B14F-4D97-AF65-F5344CB8AC3E}">
        <p14:creationId xmlns:p14="http://schemas.microsoft.com/office/powerpoint/2010/main" val="5192572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Coefficient of correlation</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50</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808233"/>
            <a:ext cx="6776604" cy="925560"/>
          </a:xfrm>
        </p:spPr>
        <p:txBody>
          <a:bodyPr/>
          <a:lstStyle/>
          <a:p>
            <a:pPr marL="0" indent="0">
              <a:lnSpc>
                <a:spcPts val="2400"/>
              </a:lnSpc>
              <a:buNone/>
            </a:pPr>
            <a:r>
              <a:rPr lang="en-US" sz="2000" dirty="0">
                <a:ea typeface="+mn-lt"/>
                <a:cs typeface="+mn-lt"/>
              </a:rPr>
              <a:t>In this project, considered the below column as target variable.</a:t>
            </a:r>
          </a:p>
          <a:p>
            <a:pPr marL="0" indent="0">
              <a:lnSpc>
                <a:spcPts val="2400"/>
              </a:lnSpc>
              <a:buNone/>
            </a:pPr>
            <a:r>
              <a:rPr lang="en-US" sz="2000" spc="0" dirty="0">
                <a:ea typeface="+mn-lt"/>
                <a:cs typeface="+mn-lt"/>
              </a:rPr>
              <a:t>"Which of the Indian online retailer would you recommend to a friend?</a:t>
            </a:r>
          </a:p>
          <a:p>
            <a:pPr marL="0" indent="0">
              <a:lnSpc>
                <a:spcPts val="2400"/>
              </a:lnSpc>
              <a:buNone/>
            </a:pPr>
            <a:r>
              <a:rPr lang="en-US" sz="2000" dirty="0">
                <a:ea typeface="+mn-lt"/>
                <a:cs typeface="+mn-lt"/>
              </a:rPr>
              <a:t>Below plot shows the relationship of all features with target variable.</a:t>
            </a:r>
            <a:endParaRPr lang="en-US" sz="2000" spc="0" dirty="0">
              <a:ea typeface="+mn-lt"/>
              <a:cs typeface="+mn-lt"/>
            </a:endParaRPr>
          </a:p>
        </p:txBody>
      </p:sp>
      <p:pic>
        <p:nvPicPr>
          <p:cNvPr id="7" name="Picture 6">
            <a:extLst>
              <a:ext uri="{FF2B5EF4-FFF2-40B4-BE49-F238E27FC236}">
                <a16:creationId xmlns:a16="http://schemas.microsoft.com/office/drawing/2014/main" id="{51B2542C-A3D9-831B-9B68-698886682702}"/>
              </a:ext>
            </a:extLst>
          </p:cNvPr>
          <p:cNvPicPr>
            <a:picLocks noChangeAspect="1"/>
          </p:cNvPicPr>
          <p:nvPr/>
        </p:nvPicPr>
        <p:blipFill>
          <a:blip r:embed="rId2"/>
          <a:stretch>
            <a:fillRect/>
          </a:stretch>
        </p:blipFill>
        <p:spPr>
          <a:xfrm>
            <a:off x="810499" y="2352359"/>
            <a:ext cx="6889378" cy="3425321"/>
          </a:xfrm>
          <a:prstGeom prst="rect">
            <a:avLst/>
          </a:prstGeom>
        </p:spPr>
      </p:pic>
      <p:sp>
        <p:nvSpPr>
          <p:cNvPr id="10" name="TextBox 9">
            <a:extLst>
              <a:ext uri="{FF2B5EF4-FFF2-40B4-BE49-F238E27FC236}">
                <a16:creationId xmlns:a16="http://schemas.microsoft.com/office/drawing/2014/main" id="{B2495B56-8711-BD51-5BF4-E105CE2FBAE8}"/>
              </a:ext>
            </a:extLst>
          </p:cNvPr>
          <p:cNvSpPr txBox="1"/>
          <p:nvPr/>
        </p:nvSpPr>
        <p:spPr>
          <a:xfrm>
            <a:off x="7936813" y="2438401"/>
            <a:ext cx="3944470" cy="3416320"/>
          </a:xfrm>
          <a:prstGeom prst="rect">
            <a:avLst/>
          </a:prstGeom>
          <a:noFill/>
        </p:spPr>
        <p:txBody>
          <a:bodyPr wrap="square">
            <a:spAutoFit/>
          </a:bodyPr>
          <a:lstStyle/>
          <a:p>
            <a:r>
              <a:rPr lang="en-US" b="1" dirty="0"/>
              <a:t>Observations:</a:t>
            </a:r>
          </a:p>
          <a:p>
            <a:pPr marL="285750" indent="-285750">
              <a:buFont typeface="Wingdings" panose="05000000000000000000" pitchFamily="2" charset="2"/>
              <a:buChar char="ü"/>
            </a:pPr>
            <a:r>
              <a:rPr lang="en-US" dirty="0"/>
              <a:t>There are multiple features that have very weak correlations with target variable</a:t>
            </a:r>
          </a:p>
          <a:p>
            <a:pPr marL="285750" indent="-285750">
              <a:buFont typeface="Wingdings" panose="05000000000000000000" pitchFamily="2" charset="2"/>
              <a:buChar char="ü"/>
            </a:pPr>
            <a:r>
              <a:rPr lang="en-US" dirty="0"/>
              <a:t>Typically the correlations in the range of -0.3 to 0.3 considered as weak correlations</a:t>
            </a:r>
          </a:p>
          <a:p>
            <a:pPr marL="285750" indent="-285750">
              <a:buFont typeface="Wingdings" panose="05000000000000000000" pitchFamily="2" charset="2"/>
              <a:buChar char="ü"/>
            </a:pPr>
            <a:r>
              <a:rPr lang="en-US" dirty="0"/>
              <a:t>In this case, considering the range of -0.1 to 0.1 as very weak correlations as they are close to zero</a:t>
            </a:r>
          </a:p>
          <a:p>
            <a:pPr marL="285750" indent="-285750">
              <a:buFont typeface="Wingdings" panose="05000000000000000000" pitchFamily="2" charset="2"/>
              <a:buChar char="ü"/>
            </a:pPr>
            <a:r>
              <a:rPr lang="en-US" dirty="0"/>
              <a:t>Identified the columns in the very weak correlation range</a:t>
            </a:r>
          </a:p>
        </p:txBody>
      </p:sp>
    </p:spTree>
    <p:extLst>
      <p:ext uri="{BB962C8B-B14F-4D97-AF65-F5344CB8AC3E}">
        <p14:creationId xmlns:p14="http://schemas.microsoft.com/office/powerpoint/2010/main" val="24684620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Feature selection using selectkbest method</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51</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1550895"/>
            <a:ext cx="10961954" cy="2922494"/>
          </a:xfrm>
        </p:spPr>
        <p:txBody>
          <a:bodyPr/>
          <a:lstStyle/>
          <a:p>
            <a:pPr>
              <a:lnSpc>
                <a:spcPts val="2400"/>
              </a:lnSpc>
              <a:buFont typeface="Wingdings" panose="05000000000000000000" pitchFamily="2" charset="2"/>
              <a:buChar char="ü"/>
            </a:pPr>
            <a:r>
              <a:rPr lang="en-US" sz="2000" dirty="0">
                <a:ea typeface="+mn-lt"/>
                <a:cs typeface="+mn-lt"/>
              </a:rPr>
              <a:t>Used </a:t>
            </a:r>
            <a:r>
              <a:rPr lang="en-US" sz="2000" dirty="0" err="1">
                <a:ea typeface="+mn-lt"/>
                <a:cs typeface="+mn-lt"/>
              </a:rPr>
              <a:t>SelectKBest</a:t>
            </a:r>
            <a:r>
              <a:rPr lang="en-US" sz="2000" dirty="0">
                <a:ea typeface="+mn-lt"/>
                <a:cs typeface="+mn-lt"/>
              </a:rPr>
              <a:t> method to get the feature scores of all features with target variable </a:t>
            </a:r>
          </a:p>
          <a:p>
            <a:pPr>
              <a:lnSpc>
                <a:spcPts val="2400"/>
              </a:lnSpc>
              <a:buFont typeface="Wingdings" panose="05000000000000000000" pitchFamily="2" charset="2"/>
              <a:buChar char="ü"/>
            </a:pPr>
            <a:r>
              <a:rPr lang="en-US" sz="2000" spc="0" dirty="0">
                <a:ea typeface="+mn-lt"/>
                <a:cs typeface="+mn-lt"/>
              </a:rPr>
              <a:t>Used Chi Square test in this method </a:t>
            </a:r>
            <a:r>
              <a:rPr lang="en-US" sz="2000" dirty="0">
                <a:ea typeface="+mn-lt"/>
                <a:cs typeface="+mn-lt"/>
              </a:rPr>
              <a:t>as output column is having categorical data</a:t>
            </a:r>
          </a:p>
          <a:p>
            <a:pPr>
              <a:lnSpc>
                <a:spcPts val="2400"/>
              </a:lnSpc>
              <a:buFont typeface="Wingdings" panose="05000000000000000000" pitchFamily="2" charset="2"/>
              <a:buChar char="ü"/>
            </a:pPr>
            <a:r>
              <a:rPr lang="en-US" sz="2000" dirty="0">
                <a:ea typeface="+mn-lt"/>
                <a:cs typeface="+mn-lt"/>
              </a:rPr>
              <a:t>D</a:t>
            </a:r>
            <a:r>
              <a:rPr lang="en-US" sz="2000" spc="0" dirty="0">
                <a:ea typeface="+mn-lt"/>
                <a:cs typeface="+mn-lt"/>
              </a:rPr>
              <a:t>ataset has 70 features. The max </a:t>
            </a:r>
            <a:r>
              <a:rPr lang="en-US" sz="2000" spc="0" dirty="0" err="1">
                <a:ea typeface="+mn-lt"/>
                <a:cs typeface="+mn-lt"/>
              </a:rPr>
              <a:t>selectKBest</a:t>
            </a:r>
            <a:r>
              <a:rPr lang="en-US" sz="2000" spc="0" dirty="0">
                <a:ea typeface="+mn-lt"/>
                <a:cs typeface="+mn-lt"/>
              </a:rPr>
              <a:t> score is 186 and min score is 33</a:t>
            </a:r>
          </a:p>
          <a:p>
            <a:pPr>
              <a:lnSpc>
                <a:spcPts val="2400"/>
              </a:lnSpc>
              <a:buFont typeface="Wingdings" panose="05000000000000000000" pitchFamily="2" charset="2"/>
              <a:buChar char="ü"/>
            </a:pPr>
            <a:r>
              <a:rPr lang="en-US" sz="2000" spc="0" dirty="0">
                <a:ea typeface="+mn-lt"/>
                <a:cs typeface="+mn-lt"/>
              </a:rPr>
              <a:t>Considered the threshold score</a:t>
            </a:r>
            <a:r>
              <a:rPr lang="en-US" sz="2000" dirty="0">
                <a:ea typeface="+mn-lt"/>
                <a:cs typeface="+mn-lt"/>
              </a:rPr>
              <a:t> of</a:t>
            </a:r>
            <a:r>
              <a:rPr lang="en-US" sz="2000" spc="0" dirty="0">
                <a:ea typeface="+mn-lt"/>
                <a:cs typeface="+mn-lt"/>
              </a:rPr>
              <a:t> 40 to drop the columns in this case as top 50 features have score more than 40</a:t>
            </a:r>
          </a:p>
          <a:p>
            <a:pPr>
              <a:lnSpc>
                <a:spcPts val="2400"/>
              </a:lnSpc>
              <a:buFont typeface="Wingdings" panose="05000000000000000000" pitchFamily="2" charset="2"/>
              <a:buChar char="ü"/>
            </a:pPr>
            <a:r>
              <a:rPr lang="en-US" sz="2000" spc="0" dirty="0">
                <a:ea typeface="+mn-lt"/>
                <a:cs typeface="+mn-lt"/>
              </a:rPr>
              <a:t>Again, checking the score values of all very weak correlated columns in the previous step and dropping the columns with very weak correlations and the score with less than 40</a:t>
            </a:r>
          </a:p>
          <a:p>
            <a:pPr>
              <a:lnSpc>
                <a:spcPts val="2400"/>
              </a:lnSpc>
              <a:buFont typeface="Wingdings" panose="05000000000000000000" pitchFamily="2" charset="2"/>
              <a:buChar char="ü"/>
            </a:pPr>
            <a:r>
              <a:rPr lang="en-US" sz="2000" spc="0" dirty="0">
                <a:ea typeface="+mn-lt"/>
                <a:cs typeface="+mn-lt"/>
              </a:rPr>
              <a:t>By applying this method, no. of features reduced from 70 to 60</a:t>
            </a:r>
          </a:p>
        </p:txBody>
      </p:sp>
    </p:spTree>
    <p:extLst>
      <p:ext uri="{BB962C8B-B14F-4D97-AF65-F5344CB8AC3E}">
        <p14:creationId xmlns:p14="http://schemas.microsoft.com/office/powerpoint/2010/main" val="15500098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Feature scaling</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52</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3097307"/>
            <a:ext cx="10961954" cy="537883"/>
          </a:xfrm>
        </p:spPr>
        <p:txBody>
          <a:bodyPr/>
          <a:lstStyle/>
          <a:p>
            <a:pPr>
              <a:lnSpc>
                <a:spcPts val="2400"/>
              </a:lnSpc>
              <a:buFont typeface="Wingdings" panose="05000000000000000000" pitchFamily="2" charset="2"/>
              <a:buChar char="ü"/>
            </a:pPr>
            <a:r>
              <a:rPr lang="en-US" sz="2000" dirty="0">
                <a:ea typeface="+mn-lt"/>
                <a:cs typeface="+mn-lt"/>
              </a:rPr>
              <a:t>Applied </a:t>
            </a:r>
            <a:r>
              <a:rPr lang="en-US" sz="2000" dirty="0" err="1">
                <a:ea typeface="+mn-lt"/>
                <a:cs typeface="+mn-lt"/>
              </a:rPr>
              <a:t>MinMaxScaler</a:t>
            </a:r>
            <a:r>
              <a:rPr lang="en-US" sz="2000" dirty="0">
                <a:ea typeface="+mn-lt"/>
                <a:cs typeface="+mn-lt"/>
              </a:rPr>
              <a:t> to scale the entire X data to the range of values between 0 and 1. </a:t>
            </a:r>
            <a:endParaRPr lang="en-US" sz="2000" spc="0" dirty="0">
              <a:ea typeface="+mn-lt"/>
              <a:cs typeface="+mn-lt"/>
            </a:endParaRPr>
          </a:p>
        </p:txBody>
      </p:sp>
      <p:pic>
        <p:nvPicPr>
          <p:cNvPr id="6" name="Picture 5">
            <a:extLst>
              <a:ext uri="{FF2B5EF4-FFF2-40B4-BE49-F238E27FC236}">
                <a16:creationId xmlns:a16="http://schemas.microsoft.com/office/drawing/2014/main" id="{4959B532-97BC-0EEE-68BB-1D95378A63C4}"/>
              </a:ext>
            </a:extLst>
          </p:cNvPr>
          <p:cNvPicPr>
            <a:picLocks noChangeAspect="1"/>
          </p:cNvPicPr>
          <p:nvPr/>
        </p:nvPicPr>
        <p:blipFill>
          <a:blip r:embed="rId2"/>
          <a:stretch>
            <a:fillRect/>
          </a:stretch>
        </p:blipFill>
        <p:spPr>
          <a:xfrm>
            <a:off x="990598" y="1037959"/>
            <a:ext cx="8352244" cy="1767993"/>
          </a:xfrm>
          <a:prstGeom prst="rect">
            <a:avLst/>
          </a:prstGeom>
        </p:spPr>
      </p:pic>
    </p:spTree>
    <p:extLst>
      <p:ext uri="{BB962C8B-B14F-4D97-AF65-F5344CB8AC3E}">
        <p14:creationId xmlns:p14="http://schemas.microsoft.com/office/powerpoint/2010/main" val="11999163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err="1"/>
              <a:t>Pca</a:t>
            </a:r>
            <a:r>
              <a:rPr lang="en-US" sz="3600" dirty="0"/>
              <a:t> – principal component analysis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53</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636494"/>
            <a:ext cx="10961954" cy="2618389"/>
          </a:xfrm>
        </p:spPr>
        <p:txBody>
          <a:bodyPr/>
          <a:lstStyle/>
          <a:p>
            <a:pPr>
              <a:lnSpc>
                <a:spcPts val="2400"/>
              </a:lnSpc>
              <a:buFont typeface="Wingdings" panose="05000000000000000000" pitchFamily="2" charset="2"/>
              <a:buChar char="ü"/>
            </a:pPr>
            <a:r>
              <a:rPr lang="en-US" sz="2000" dirty="0">
                <a:ea typeface="+mn-lt"/>
                <a:cs typeface="+mn-lt"/>
              </a:rPr>
              <a:t>Applied PCA (Principal Component Analysis) to reduce the size of the dataset as dataset is having 60 features</a:t>
            </a:r>
          </a:p>
          <a:p>
            <a:pPr>
              <a:lnSpc>
                <a:spcPts val="2400"/>
              </a:lnSpc>
              <a:buFont typeface="Wingdings" panose="05000000000000000000" pitchFamily="2" charset="2"/>
              <a:buChar char="ü"/>
            </a:pPr>
            <a:r>
              <a:rPr lang="en-US" sz="2000" dirty="0">
                <a:ea typeface="+mn-lt"/>
                <a:cs typeface="+mn-lt"/>
              </a:rPr>
              <a:t>There are 60 columns in the dataset; no. of columns will be reduced without loosing their information using PCA technique</a:t>
            </a:r>
          </a:p>
          <a:p>
            <a:pPr>
              <a:lnSpc>
                <a:spcPts val="2400"/>
              </a:lnSpc>
              <a:buFont typeface="Wingdings" panose="05000000000000000000" pitchFamily="2" charset="2"/>
              <a:buChar char="ü"/>
            </a:pPr>
            <a:r>
              <a:rPr lang="en-US" sz="2000" dirty="0">
                <a:ea typeface="+mn-lt"/>
                <a:cs typeface="+mn-lt"/>
              </a:rPr>
              <a:t>Initially calculated the number of components needed to explain the variance</a:t>
            </a:r>
          </a:p>
          <a:p>
            <a:pPr>
              <a:lnSpc>
                <a:spcPts val="2400"/>
              </a:lnSpc>
              <a:buFont typeface="Wingdings" panose="05000000000000000000" pitchFamily="2" charset="2"/>
              <a:buChar char="ü"/>
            </a:pPr>
            <a:r>
              <a:rPr lang="en-US" sz="2000" dirty="0">
                <a:ea typeface="+mn-lt"/>
                <a:cs typeface="+mn-lt"/>
              </a:rPr>
              <a:t>Based on that, no. of columns required be used in PCA is identified</a:t>
            </a:r>
          </a:p>
          <a:p>
            <a:pPr>
              <a:lnSpc>
                <a:spcPts val="2400"/>
              </a:lnSpc>
              <a:buFont typeface="Wingdings" panose="05000000000000000000" pitchFamily="2" charset="2"/>
              <a:buChar char="ü"/>
            </a:pPr>
            <a:endParaRPr lang="en-US" sz="2000" spc="0" dirty="0">
              <a:ea typeface="+mn-lt"/>
              <a:cs typeface="+mn-lt"/>
            </a:endParaRPr>
          </a:p>
        </p:txBody>
      </p:sp>
      <p:pic>
        <p:nvPicPr>
          <p:cNvPr id="7" name="Picture 6">
            <a:extLst>
              <a:ext uri="{FF2B5EF4-FFF2-40B4-BE49-F238E27FC236}">
                <a16:creationId xmlns:a16="http://schemas.microsoft.com/office/drawing/2014/main" id="{B713AF9E-9F72-34A0-9215-4614AB12AEBD}"/>
              </a:ext>
            </a:extLst>
          </p:cNvPr>
          <p:cNvPicPr>
            <a:picLocks noChangeAspect="1"/>
          </p:cNvPicPr>
          <p:nvPr/>
        </p:nvPicPr>
        <p:blipFill>
          <a:blip r:embed="rId2"/>
          <a:stretch>
            <a:fillRect/>
          </a:stretch>
        </p:blipFill>
        <p:spPr>
          <a:xfrm>
            <a:off x="4259628" y="2646946"/>
            <a:ext cx="7860654" cy="3956355"/>
          </a:xfrm>
          <a:prstGeom prst="rect">
            <a:avLst/>
          </a:prstGeom>
        </p:spPr>
      </p:pic>
      <p:sp>
        <p:nvSpPr>
          <p:cNvPr id="10" name="TextBox 9">
            <a:extLst>
              <a:ext uri="{FF2B5EF4-FFF2-40B4-BE49-F238E27FC236}">
                <a16:creationId xmlns:a16="http://schemas.microsoft.com/office/drawing/2014/main" id="{D38D29A6-3B1D-B327-552B-D832864D1DC0}"/>
              </a:ext>
            </a:extLst>
          </p:cNvPr>
          <p:cNvSpPr txBox="1"/>
          <p:nvPr/>
        </p:nvSpPr>
        <p:spPr>
          <a:xfrm>
            <a:off x="681676" y="2870797"/>
            <a:ext cx="3577952" cy="1754326"/>
          </a:xfrm>
          <a:prstGeom prst="rect">
            <a:avLst/>
          </a:prstGeom>
          <a:noFill/>
        </p:spPr>
        <p:txBody>
          <a:bodyPr wrap="square">
            <a:spAutoFit/>
          </a:bodyPr>
          <a:lstStyle/>
          <a:p>
            <a:pPr marL="285750" indent="-285750">
              <a:buFont typeface="Wingdings" panose="05000000000000000000" pitchFamily="2" charset="2"/>
              <a:buChar char="ü"/>
            </a:pPr>
            <a:r>
              <a:rPr lang="en-US" dirty="0"/>
              <a:t>From the plot, it is clear that 25 features are good enough to capture all the information</a:t>
            </a:r>
          </a:p>
          <a:p>
            <a:pPr marL="285750" indent="-285750">
              <a:buFont typeface="Wingdings" panose="05000000000000000000" pitchFamily="2" charset="2"/>
              <a:buChar char="ü"/>
            </a:pPr>
            <a:r>
              <a:rPr lang="en-US" dirty="0"/>
              <a:t>Hence 25 features used as no. of components in PCA to reduce the dimensions</a:t>
            </a:r>
          </a:p>
        </p:txBody>
      </p:sp>
      <p:pic>
        <p:nvPicPr>
          <p:cNvPr id="12" name="Picture 11">
            <a:extLst>
              <a:ext uri="{FF2B5EF4-FFF2-40B4-BE49-F238E27FC236}">
                <a16:creationId xmlns:a16="http://schemas.microsoft.com/office/drawing/2014/main" id="{CFBD3899-6DDD-724F-F711-19E30918A70A}"/>
              </a:ext>
            </a:extLst>
          </p:cNvPr>
          <p:cNvPicPr>
            <a:picLocks noChangeAspect="1"/>
          </p:cNvPicPr>
          <p:nvPr/>
        </p:nvPicPr>
        <p:blipFill>
          <a:blip r:embed="rId3"/>
          <a:stretch>
            <a:fillRect/>
          </a:stretch>
        </p:blipFill>
        <p:spPr>
          <a:xfrm>
            <a:off x="1129695" y="4681697"/>
            <a:ext cx="2662252" cy="1153284"/>
          </a:xfrm>
          <a:prstGeom prst="rect">
            <a:avLst/>
          </a:prstGeom>
        </p:spPr>
      </p:pic>
    </p:spTree>
    <p:extLst>
      <p:ext uri="{BB962C8B-B14F-4D97-AF65-F5344CB8AC3E}">
        <p14:creationId xmlns:p14="http://schemas.microsoft.com/office/powerpoint/2010/main" val="21824345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Chapter 4</a:t>
            </a:r>
            <a:br>
              <a:rPr lang="en-US" dirty="0"/>
            </a:br>
            <a:r>
              <a:rPr lang="en-US" dirty="0"/>
              <a:t>conclusions</a:t>
            </a:r>
          </a:p>
        </p:txBody>
      </p:sp>
    </p:spTree>
    <p:extLst>
      <p:ext uri="{BB962C8B-B14F-4D97-AF65-F5344CB8AC3E}">
        <p14:creationId xmlns:p14="http://schemas.microsoft.com/office/powerpoint/2010/main" val="2811217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Conclusions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55</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7" y="786701"/>
            <a:ext cx="11129683" cy="5730640"/>
          </a:xfrm>
        </p:spPr>
        <p:txBody>
          <a:bodyPr/>
          <a:lstStyle/>
          <a:p>
            <a:pPr marL="0" indent="0">
              <a:lnSpc>
                <a:spcPts val="2400"/>
              </a:lnSpc>
              <a:buNone/>
            </a:pPr>
            <a:r>
              <a:rPr lang="en-US" sz="2000" dirty="0">
                <a:ea typeface="+mn-lt"/>
                <a:cs typeface="+mn-lt"/>
              </a:rPr>
              <a:t>Key findings of the study:</a:t>
            </a:r>
          </a:p>
          <a:p>
            <a:pPr>
              <a:lnSpc>
                <a:spcPts val="2400"/>
              </a:lnSpc>
              <a:buFont typeface="Wingdings" panose="05000000000000000000" pitchFamily="2" charset="2"/>
              <a:buChar char="ü"/>
            </a:pPr>
            <a:r>
              <a:rPr lang="en-US" sz="2000" spc="0" dirty="0">
                <a:ea typeface="+mn-lt"/>
                <a:cs typeface="+mn-lt"/>
              </a:rPr>
              <a:t>Amazon and Flipkart are standing best online retailers out in the market with competent business strategies and lot advantages over other competitors.</a:t>
            </a:r>
          </a:p>
          <a:p>
            <a:pPr>
              <a:lnSpc>
                <a:spcPts val="2400"/>
              </a:lnSpc>
              <a:buFont typeface="Wingdings" panose="05000000000000000000" pitchFamily="2" charset="2"/>
              <a:buChar char="ü"/>
            </a:pPr>
            <a:r>
              <a:rPr lang="en-US" sz="2000" spc="0" dirty="0">
                <a:ea typeface="+mn-lt"/>
                <a:cs typeface="+mn-lt"/>
              </a:rPr>
              <a:t>Paytm, Snapdeal and Myntra have poor customer services and there is lot of scope for further improvement.</a:t>
            </a:r>
          </a:p>
          <a:p>
            <a:pPr>
              <a:lnSpc>
                <a:spcPts val="2400"/>
              </a:lnSpc>
              <a:buFont typeface="Wingdings" panose="05000000000000000000" pitchFamily="2" charset="2"/>
              <a:buChar char="ü"/>
            </a:pPr>
            <a:r>
              <a:rPr lang="en-US" sz="2000" spc="0" dirty="0">
                <a:ea typeface="+mn-lt"/>
                <a:cs typeface="+mn-lt"/>
              </a:rPr>
              <a:t>Amazon and Flipkart have got more positive feedbacks than other websites with relevant to Complete, relevant description information of products, Fast loading of websites, Reliability of website, quickness to complete purchase, availability of several payment options, speedy order delivery, privacy of customers information, security of customer financial information, etc.</a:t>
            </a:r>
          </a:p>
          <a:p>
            <a:pPr>
              <a:lnSpc>
                <a:spcPts val="2400"/>
              </a:lnSpc>
              <a:buFont typeface="Wingdings" panose="05000000000000000000" pitchFamily="2" charset="2"/>
              <a:buChar char="ü"/>
            </a:pPr>
            <a:r>
              <a:rPr lang="en-US" sz="2000" spc="0" dirty="0">
                <a:ea typeface="+mn-lt"/>
                <a:cs typeface="+mn-lt"/>
              </a:rPr>
              <a:t>The customers with age &lt; 20 years and with age&gt; 51 years old have less tendency of shopping.</a:t>
            </a:r>
          </a:p>
          <a:p>
            <a:pPr>
              <a:lnSpc>
                <a:spcPts val="2400"/>
              </a:lnSpc>
              <a:buFont typeface="Wingdings" panose="05000000000000000000" pitchFamily="2" charset="2"/>
              <a:buChar char="ü"/>
            </a:pPr>
            <a:r>
              <a:rPr lang="en-US" sz="2000" spc="0" dirty="0">
                <a:ea typeface="+mn-lt"/>
                <a:cs typeface="+mn-lt"/>
              </a:rPr>
              <a:t>Complete description product on website or app is essential from making purchase decision.</a:t>
            </a:r>
          </a:p>
          <a:p>
            <a:pPr>
              <a:lnSpc>
                <a:spcPts val="2400"/>
              </a:lnSpc>
              <a:buFont typeface="Wingdings" panose="05000000000000000000" pitchFamily="2" charset="2"/>
              <a:buChar char="ü"/>
            </a:pPr>
            <a:r>
              <a:rPr lang="en-US" sz="2000" spc="0" dirty="0">
                <a:ea typeface="+mn-lt"/>
                <a:cs typeface="+mn-lt"/>
              </a:rPr>
              <a:t>Around 50% customers abandon cart due to better alternative offer which is obvious reason. Another most common reason is promo code not applicable on particular product.</a:t>
            </a:r>
          </a:p>
          <a:p>
            <a:pPr>
              <a:lnSpc>
                <a:spcPts val="2400"/>
              </a:lnSpc>
              <a:buFont typeface="Wingdings" panose="05000000000000000000" pitchFamily="2" charset="2"/>
              <a:buChar char="ü"/>
            </a:pPr>
            <a:r>
              <a:rPr lang="en-US" sz="2000" spc="0" dirty="0">
                <a:ea typeface="+mn-lt"/>
                <a:cs typeface="+mn-lt"/>
              </a:rPr>
              <a:t>People who have been shopping for more then 3-4 years are the ones who frequently shops.</a:t>
            </a:r>
          </a:p>
          <a:p>
            <a:pPr>
              <a:lnSpc>
                <a:spcPts val="2400"/>
              </a:lnSpc>
              <a:buFont typeface="Wingdings" panose="05000000000000000000" pitchFamily="2" charset="2"/>
              <a:buChar char="ü"/>
            </a:pPr>
            <a:r>
              <a:rPr lang="en-IN" sz="2000" dirty="0">
                <a:ea typeface="+mn-lt"/>
                <a:cs typeface="+mn-lt"/>
              </a:rPr>
              <a:t>Improve the experience of shopping for customers, as there is a lot of scope in enhancing the shopping experience to the customers. </a:t>
            </a:r>
            <a:r>
              <a:rPr lang="en-US" sz="2000" dirty="0">
                <a:ea typeface="+mn-lt"/>
                <a:cs typeface="+mn-lt"/>
              </a:rPr>
              <a:t>Then customers will find their way back and continue buying </a:t>
            </a:r>
            <a:r>
              <a:rPr lang="en-US" sz="2000" spc="0" dirty="0">
                <a:ea typeface="+mn-lt"/>
                <a:cs typeface="+mn-lt"/>
              </a:rPr>
              <a:t>stuff from the best company.</a:t>
            </a:r>
          </a:p>
        </p:txBody>
      </p:sp>
    </p:spTree>
    <p:extLst>
      <p:ext uri="{BB962C8B-B14F-4D97-AF65-F5344CB8AC3E}">
        <p14:creationId xmlns:p14="http://schemas.microsoft.com/office/powerpoint/2010/main" val="330685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a:xfrm>
            <a:off x="1" y="0"/>
            <a:ext cx="12191999" cy="6858000"/>
          </a:xfrm>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141030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Chapter 1</a:t>
            </a:r>
            <a:br>
              <a:rPr lang="en-US" dirty="0"/>
            </a:br>
            <a:r>
              <a:rPr lang="en-US" dirty="0"/>
              <a:t>introduction</a:t>
            </a:r>
          </a:p>
        </p:txBody>
      </p:sp>
    </p:spTree>
    <p:extLst>
      <p:ext uri="{BB962C8B-B14F-4D97-AF65-F5344CB8AC3E}">
        <p14:creationId xmlns:p14="http://schemas.microsoft.com/office/powerpoint/2010/main" val="264761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0439401" cy="573742"/>
          </a:xfrm>
        </p:spPr>
        <p:txBody>
          <a:bodyPr/>
          <a:lstStyle/>
          <a:p>
            <a:r>
              <a:rPr lang="en-US" sz="3600" dirty="0"/>
              <a:t>Introduction</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1769364"/>
            <a:ext cx="10758364" cy="3319272"/>
          </a:xfrm>
        </p:spPr>
        <p:txBody>
          <a:bodyPr/>
          <a:lstStyle/>
          <a:p>
            <a:pPr marL="0" indent="0">
              <a:lnSpc>
                <a:spcPts val="2400"/>
              </a:lnSpc>
              <a:buNone/>
            </a:pPr>
            <a:r>
              <a:rPr lang="en-US" sz="2000" spc="0" dirty="0">
                <a:ea typeface="+mn-lt"/>
                <a:cs typeface="+mn-lt"/>
              </a:rPr>
              <a:t>Customer satisfaction has emerged as one of the most important factors that guarantee the success of online store; it has been posited as a key stimulant of purchase, repurchase intentions and customer loyalty. </a:t>
            </a:r>
          </a:p>
          <a:p>
            <a:pPr marL="0" indent="0">
              <a:lnSpc>
                <a:spcPts val="2400"/>
              </a:lnSpc>
              <a:buNone/>
            </a:pPr>
            <a:r>
              <a:rPr lang="en-US" sz="2000" spc="0" dirty="0">
                <a:ea typeface="+mn-lt"/>
                <a:cs typeface="+mn-lt"/>
              </a:rPr>
              <a:t>A comprehensive review of the literature, theories and models have been carried out to propose the models for customer activation and customer retention. </a:t>
            </a:r>
          </a:p>
          <a:p>
            <a:pPr marL="0" indent="0">
              <a:lnSpc>
                <a:spcPts val="2400"/>
              </a:lnSpc>
              <a:buNone/>
            </a:pPr>
            <a:r>
              <a:rPr lang="en-US" sz="2000" spc="0" dirty="0">
                <a:ea typeface="+mn-lt"/>
                <a:cs typeface="+mn-lt"/>
              </a:rPr>
              <a:t>Five major factors that contributed to the success of an e-commerce store have been identified as: service quality, system quality, information quality, trust and net benefit. </a:t>
            </a:r>
          </a:p>
          <a:p>
            <a:pPr marL="0" indent="0">
              <a:lnSpc>
                <a:spcPts val="2400"/>
              </a:lnSpc>
              <a:buNone/>
            </a:pPr>
            <a:r>
              <a:rPr lang="en-US" sz="2000" spc="0" dirty="0">
                <a:ea typeface="+mn-lt"/>
                <a:cs typeface="+mn-lt"/>
              </a:rPr>
              <a:t>The research furthermore investigated the factors that influence the online customers repeat purchase intention. The combination of both utilitarian value and hedonistic values are needed to affect the repeat purchase intention (loyalty) positively.</a:t>
            </a:r>
          </a:p>
          <a:p>
            <a:pPr marL="0" indent="0">
              <a:lnSpc>
                <a:spcPts val="2400"/>
              </a:lnSpc>
              <a:buNone/>
            </a:pPr>
            <a:endParaRPr lang="en-US" sz="2000" spc="0" dirty="0">
              <a:ea typeface="+mn-lt"/>
              <a:cs typeface="+mn-lt"/>
            </a:endParaRPr>
          </a:p>
        </p:txBody>
      </p:sp>
    </p:spTree>
    <p:extLst>
      <p:ext uri="{BB962C8B-B14F-4D97-AF65-F5344CB8AC3E}">
        <p14:creationId xmlns:p14="http://schemas.microsoft.com/office/powerpoint/2010/main" val="9813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Conceptual Background of the Domain Problem</a:t>
            </a:r>
            <a:br>
              <a:rPr lang="en-US" sz="3600" dirty="0"/>
            </a:br>
            <a:endParaRPr lang="en-US" sz="3600" dirty="0"/>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1062316" y="2200934"/>
            <a:ext cx="10758364" cy="2980666"/>
          </a:xfrm>
        </p:spPr>
        <p:txBody>
          <a:bodyPr/>
          <a:lstStyle/>
          <a:p>
            <a:pPr marL="0" indent="0">
              <a:lnSpc>
                <a:spcPts val="2400"/>
              </a:lnSpc>
              <a:buNone/>
            </a:pPr>
            <a:r>
              <a:rPr lang="en-US" sz="2000" spc="0" dirty="0">
                <a:ea typeface="+mn-lt"/>
                <a:cs typeface="+mn-lt"/>
              </a:rPr>
              <a:t>The data is collected from the Indian online shoppers. Results indicate the e-retail success factors, which are very much critical for customer satisfaction.</a:t>
            </a:r>
          </a:p>
          <a:p>
            <a:pPr marL="0" indent="0">
              <a:lnSpc>
                <a:spcPts val="2400"/>
              </a:lnSpc>
              <a:buNone/>
            </a:pPr>
            <a:r>
              <a:rPr lang="en-US" sz="2000" spc="0" dirty="0">
                <a:ea typeface="+mn-lt"/>
                <a:cs typeface="+mn-lt"/>
              </a:rPr>
              <a:t> Five major factors that contributed to the success of an e-commerce store have been identified as: service quality, system quality, information quality, trust and net benefit.</a:t>
            </a:r>
          </a:p>
          <a:p>
            <a:pPr marL="0" indent="0">
              <a:lnSpc>
                <a:spcPts val="2400"/>
              </a:lnSpc>
              <a:buNone/>
            </a:pPr>
            <a:r>
              <a:rPr lang="en-US" sz="2000" spc="0" dirty="0">
                <a:ea typeface="+mn-lt"/>
                <a:cs typeface="+mn-lt"/>
              </a:rPr>
              <a:t> The research furthermore investigated the factors that influence the online customers repeat purchase intention.</a:t>
            </a:r>
          </a:p>
        </p:txBody>
      </p:sp>
    </p:spTree>
    <p:extLst>
      <p:ext uri="{BB962C8B-B14F-4D97-AF65-F5344CB8AC3E}">
        <p14:creationId xmlns:p14="http://schemas.microsoft.com/office/powerpoint/2010/main" val="24792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Motivation for the problem undertaken</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359246" y="1370942"/>
            <a:ext cx="1981201" cy="153717"/>
          </a:xfrm>
        </p:spPr>
        <p:txBody>
          <a:bodyPr/>
          <a:lstStyle/>
          <a:p>
            <a:r>
              <a:rPr lang="en-US" dirty="0"/>
              <a:t>Customer retention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2505734"/>
            <a:ext cx="10758364" cy="2774478"/>
          </a:xfrm>
        </p:spPr>
        <p:txBody>
          <a:bodyPr/>
          <a:lstStyle/>
          <a:p>
            <a:pPr marL="0" indent="0">
              <a:lnSpc>
                <a:spcPts val="2400"/>
              </a:lnSpc>
              <a:buNone/>
            </a:pPr>
            <a:r>
              <a:rPr lang="en-US" sz="2000" spc="0" dirty="0">
                <a:ea typeface="+mn-lt"/>
                <a:cs typeface="+mn-lt"/>
              </a:rPr>
              <a:t>This project was given by Flip Robo Technologies as a part of the internship program. This opportunity gives the exposure to real world data and using my skillset in solving a real time problem has been the primary motivation.</a:t>
            </a:r>
          </a:p>
          <a:p>
            <a:pPr marL="0" indent="0">
              <a:lnSpc>
                <a:spcPts val="2400"/>
              </a:lnSpc>
              <a:buNone/>
            </a:pPr>
            <a:r>
              <a:rPr lang="en-US" sz="2000" spc="0" dirty="0">
                <a:ea typeface="+mn-lt"/>
                <a:cs typeface="+mn-lt"/>
              </a:rPr>
              <a:t>In this presentation, the focus will be on </a:t>
            </a:r>
          </a:p>
          <a:p>
            <a:pPr>
              <a:lnSpc>
                <a:spcPts val="2400"/>
              </a:lnSpc>
              <a:buFont typeface="Wingdings" panose="05000000000000000000" pitchFamily="2" charset="2"/>
              <a:buChar char="ü"/>
            </a:pPr>
            <a:r>
              <a:rPr lang="en-US" sz="2000" spc="0" dirty="0">
                <a:ea typeface="+mn-lt"/>
                <a:cs typeface="+mn-lt"/>
              </a:rPr>
              <a:t>How to analyze the dataset of Customer Retention</a:t>
            </a:r>
          </a:p>
          <a:p>
            <a:pPr>
              <a:lnSpc>
                <a:spcPts val="2400"/>
              </a:lnSpc>
              <a:buFont typeface="Wingdings" panose="05000000000000000000" pitchFamily="2" charset="2"/>
              <a:buChar char="ü"/>
            </a:pPr>
            <a:r>
              <a:rPr lang="en-US" sz="2000" spc="0" dirty="0">
                <a:ea typeface="+mn-lt"/>
                <a:cs typeface="+mn-lt"/>
              </a:rPr>
              <a:t>What are the criterions to achieve Customer Retention</a:t>
            </a:r>
          </a:p>
          <a:p>
            <a:pPr>
              <a:lnSpc>
                <a:spcPts val="2400"/>
              </a:lnSpc>
              <a:buFont typeface="Wingdings" panose="05000000000000000000" pitchFamily="2" charset="2"/>
              <a:buChar char="ü"/>
            </a:pPr>
            <a:r>
              <a:rPr lang="en-US" sz="2000" spc="0" dirty="0">
                <a:ea typeface="+mn-lt"/>
                <a:cs typeface="+mn-lt"/>
              </a:rPr>
              <a:t>Overall data analysis on the problem.</a:t>
            </a:r>
          </a:p>
          <a:p>
            <a:pPr marL="0" indent="0">
              <a:lnSpc>
                <a:spcPts val="2400"/>
              </a:lnSpc>
              <a:buNone/>
            </a:pPr>
            <a:endParaRPr lang="en-US" sz="2000" spc="0" dirty="0">
              <a:ea typeface="+mn-lt"/>
              <a:cs typeface="+mn-lt"/>
            </a:endParaRPr>
          </a:p>
          <a:p>
            <a:pPr marL="0" indent="0">
              <a:lnSpc>
                <a:spcPts val="2400"/>
              </a:lnSpc>
              <a:buNone/>
            </a:pPr>
            <a:endParaRPr lang="en-US" sz="2000" spc="0" dirty="0">
              <a:ea typeface="+mn-lt"/>
              <a:cs typeface="+mn-lt"/>
            </a:endParaRPr>
          </a:p>
        </p:txBody>
      </p:sp>
    </p:spTree>
    <p:extLst>
      <p:ext uri="{BB962C8B-B14F-4D97-AF65-F5344CB8AC3E}">
        <p14:creationId xmlns:p14="http://schemas.microsoft.com/office/powerpoint/2010/main" val="3495334022"/>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{D9669019-FAAC-44C3-8D2C-60BD05ADC2E8}tf67061901_win32</Template>
  <TotalTime>215</TotalTime>
  <Words>3371</Words>
  <Application>Microsoft Office PowerPoint</Application>
  <PresentationFormat>Widescreen</PresentationFormat>
  <Paragraphs>355</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Daytona Condensed Light</vt:lpstr>
      <vt:lpstr>Posterama</vt:lpstr>
      <vt:lpstr>Wingdings</vt:lpstr>
      <vt:lpstr>Office Theme</vt:lpstr>
      <vt:lpstr>CUSTOMER RETENTION PROJECT</vt:lpstr>
      <vt:lpstr>CHAPTER 1 - INTRODUCTION</vt:lpstr>
      <vt:lpstr>CHAPTER 2 - Analytical Problem Framing</vt:lpstr>
      <vt:lpstr>CHAPTER 3 - Models Development &amp; Evaluation</vt:lpstr>
      <vt:lpstr>CHAPTER 4 - CONCLUSIONS</vt:lpstr>
      <vt:lpstr>Chapter 1 introduction</vt:lpstr>
      <vt:lpstr>Introduction</vt:lpstr>
      <vt:lpstr>Conceptual Background of the Domain Problem </vt:lpstr>
      <vt:lpstr>Motivation for the problem undertaken</vt:lpstr>
      <vt:lpstr>Diagrammatic Representation of Customer Retention</vt:lpstr>
      <vt:lpstr>Chapter 2 Analytical Problem Framing</vt:lpstr>
      <vt:lpstr>Data Sources and their formats</vt:lpstr>
      <vt:lpstr>Hardware &amp; Software Requirements with Tool Used</vt:lpstr>
      <vt:lpstr>Data pre-processing</vt:lpstr>
      <vt:lpstr>Chapter 3 Models Development &amp; Evaluation</vt:lpstr>
      <vt:lpstr>IDENTIFICATION OF POSSIBLE PROBLEM-SOLVING APPROACHES</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Encoding of categorical data</vt:lpstr>
      <vt:lpstr>Coefficient of correlation</vt:lpstr>
      <vt:lpstr>Feature selection using selectkbest method</vt:lpstr>
      <vt:lpstr>Feature scaling</vt:lpstr>
      <vt:lpstr>Pca – principal component analysis</vt:lpstr>
      <vt:lpstr>Chapter 4 conclusions</vt:lpstr>
      <vt:lpstr>Conclusions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Admin</dc:creator>
  <cp:lastModifiedBy>Admin</cp:lastModifiedBy>
  <cp:revision>67</cp:revision>
  <dcterms:created xsi:type="dcterms:W3CDTF">2023-01-10T07:07:59Z</dcterms:created>
  <dcterms:modified xsi:type="dcterms:W3CDTF">2023-01-10T10:46:59Z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