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77" r:id="rId3"/>
    <p:sldId id="258" r:id="rId4"/>
    <p:sldId id="259" r:id="rId5"/>
    <p:sldId id="257" r:id="rId6"/>
    <p:sldId id="260" r:id="rId7"/>
    <p:sldId id="273" r:id="rId8"/>
    <p:sldId id="263" r:id="rId9"/>
    <p:sldId id="261" r:id="rId10"/>
    <p:sldId id="274" r:id="rId11"/>
    <p:sldId id="262" r:id="rId12"/>
    <p:sldId id="264" r:id="rId13"/>
    <p:sldId id="265" r:id="rId14"/>
    <p:sldId id="266" r:id="rId15"/>
    <p:sldId id="275" r:id="rId16"/>
    <p:sldId id="267" r:id="rId17"/>
    <p:sldId id="268" r:id="rId18"/>
    <p:sldId id="278" r:id="rId19"/>
    <p:sldId id="269" r:id="rId20"/>
    <p:sldId id="276"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8" autoAdjust="0"/>
    <p:restoredTop sz="95289" autoAdjust="0"/>
  </p:normalViewPr>
  <p:slideViewPr>
    <p:cSldViewPr>
      <p:cViewPr>
        <p:scale>
          <a:sx n="110" d="100"/>
          <a:sy n="110" d="100"/>
        </p:scale>
        <p:origin x="1026" y="-6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0753C2-03AA-4032-894C-69BC7C0F685C}"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DC9D9-F36C-4633-967B-F00853244DE7}" type="slidenum">
              <a:rPr lang="en-US" smtClean="0"/>
              <a:t>‹#›</a:t>
            </a:fld>
            <a:endParaRPr lang="en-US"/>
          </a:p>
        </p:txBody>
      </p:sp>
    </p:spTree>
    <p:extLst>
      <p:ext uri="{BB962C8B-B14F-4D97-AF65-F5344CB8AC3E}">
        <p14:creationId xmlns:p14="http://schemas.microsoft.com/office/powerpoint/2010/main" val="258841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“Garbage</a:t>
            </a:r>
            <a:r>
              <a:rPr lang="en-US" baseline="0" dirty="0"/>
              <a:t> in = Garbage out”….discuss effects of cascade update/delete on databases</a:t>
            </a:r>
          </a:p>
          <a:p>
            <a:r>
              <a:rPr lang="en-US" baseline="0" dirty="0"/>
              <a:t>Specific</a:t>
            </a:r>
          </a:p>
          <a:p>
            <a:r>
              <a:rPr lang="en-US" baseline="0" dirty="0"/>
              <a:t>Measurable</a:t>
            </a:r>
          </a:p>
          <a:p>
            <a:r>
              <a:rPr lang="en-US" baseline="0" dirty="0"/>
              <a:t>Achievable</a:t>
            </a:r>
          </a:p>
          <a:p>
            <a:r>
              <a:rPr lang="en-US" baseline="0" dirty="0"/>
              <a:t>Realistic</a:t>
            </a:r>
          </a:p>
          <a:p>
            <a:r>
              <a:rPr lang="en-US" baseline="0" dirty="0"/>
              <a:t>Timely</a:t>
            </a:r>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4</a:t>
            </a:fld>
            <a:endParaRPr lang="en-US"/>
          </a:p>
        </p:txBody>
      </p:sp>
    </p:spTree>
    <p:extLst>
      <p:ext uri="{BB962C8B-B14F-4D97-AF65-F5344CB8AC3E}">
        <p14:creationId xmlns:p14="http://schemas.microsoft.com/office/powerpoint/2010/main" val="375867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16</a:t>
            </a:fld>
            <a:endParaRPr lang="en-US"/>
          </a:p>
        </p:txBody>
      </p:sp>
    </p:spTree>
    <p:extLst>
      <p:ext uri="{BB962C8B-B14F-4D97-AF65-F5344CB8AC3E}">
        <p14:creationId xmlns:p14="http://schemas.microsoft.com/office/powerpoint/2010/main" val="375703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pitchFamily="18" charset="0"/>
              </a:rPr>
              <a:t>Outer join matching:</a:t>
            </a:r>
          </a:p>
          <a:p>
            <a:r>
              <a:rPr lang="en-US" altLang="en-US" dirty="0">
                <a:latin typeface="Times New Roman" pitchFamily="18" charset="0"/>
              </a:rPr>
              <a:t>  - </a:t>
            </a:r>
            <a:r>
              <a:rPr lang="en-US" sz="1200" b="0" i="0" kern="1200" dirty="0">
                <a:solidFill>
                  <a:schemeClr val="tx1"/>
                </a:solidFill>
                <a:effectLst/>
                <a:latin typeface="+mn-lt"/>
                <a:ea typeface="+mn-ea"/>
                <a:cs typeface="+mn-cs"/>
              </a:rPr>
              <a:t>The INNER JOIN keyword selects records that have matching values in both tables. (AND)</a:t>
            </a:r>
          </a:p>
          <a:p>
            <a:r>
              <a:rPr lang="en-US"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If there are records in the "Orders" table that do not have matches in "Customers", these orders will not be shown!</a:t>
            </a:r>
          </a:p>
          <a:p>
            <a:endParaRPr lang="en-US" altLang="en-US" dirty="0">
              <a:latin typeface="Times New Roman" pitchFamily="18" charset="0"/>
            </a:endParaRPr>
          </a:p>
          <a:p>
            <a:r>
              <a:rPr lang="en-US" altLang="en-US" dirty="0">
                <a:latin typeface="Times New Roman" pitchFamily="18" charset="0"/>
              </a:rPr>
              <a:t>  - One-sided outer join: preserving non matching rows of a designated table  (left or right)</a:t>
            </a:r>
          </a:p>
          <a:p>
            <a:r>
              <a:rPr lang="en-US" altLang="en-US" dirty="0">
                <a:latin typeface="Times New Roman" pitchFamily="18" charset="0"/>
              </a:rPr>
              <a:t>	</a:t>
            </a:r>
            <a:r>
              <a:rPr lang="en-US" sz="1200" b="0" i="0" kern="1200" dirty="0">
                <a:solidFill>
                  <a:schemeClr val="tx1"/>
                </a:solidFill>
                <a:effectLst/>
                <a:latin typeface="+mn-lt"/>
                <a:ea typeface="+mn-ea"/>
                <a:cs typeface="+mn-cs"/>
              </a:rPr>
              <a:t>The LEFT JOIN keyword returns all records from the left table (Customers), even if there are no matches in the right table (Orders).</a:t>
            </a:r>
          </a:p>
          <a:p>
            <a:endParaRPr lang="en-US" altLang="en-US" dirty="0">
              <a:latin typeface="Times New Roman" pitchFamily="18" charset="0"/>
            </a:endParaRPr>
          </a:p>
          <a:p>
            <a:r>
              <a:rPr lang="en-US" altLang="en-US" dirty="0">
                <a:latin typeface="Times New Roman" pitchFamily="18" charset="0"/>
              </a:rPr>
              <a:t> - Full outer join: </a:t>
            </a:r>
            <a:r>
              <a:rPr lang="en-US" sz="1200" b="0" i="0" kern="1200" dirty="0">
                <a:solidFill>
                  <a:schemeClr val="tx1"/>
                </a:solidFill>
                <a:effectLst/>
                <a:latin typeface="+mn-lt"/>
                <a:ea typeface="+mn-ea"/>
                <a:cs typeface="+mn-cs"/>
              </a:rPr>
              <a:t> FULL OUTER JOIN keyword return all records when there is a match in either left (table1) or right (table2) table records. (OR)</a:t>
            </a:r>
          </a:p>
          <a:p>
            <a:r>
              <a:rPr lang="en-US" sz="1200" b="0" i="0" kern="1200" dirty="0">
                <a:solidFill>
                  <a:schemeClr val="tx1"/>
                </a:solidFill>
                <a:effectLst/>
                <a:latin typeface="+mn-lt"/>
                <a:ea typeface="+mn-ea"/>
                <a:cs typeface="+mn-cs"/>
              </a:rPr>
              <a:t>	If there are rows in "Customers" that do not have matches in "Orders", or if there are rows in "Orders" that do not have matches in "Customers", those rows will be listed as well.</a:t>
            </a:r>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17</a:t>
            </a:fld>
            <a:endParaRPr lang="en-US"/>
          </a:p>
        </p:txBody>
      </p:sp>
    </p:spTree>
    <p:extLst>
      <p:ext uri="{BB962C8B-B14F-4D97-AF65-F5344CB8AC3E}">
        <p14:creationId xmlns:p14="http://schemas.microsoft.com/office/powerpoint/2010/main" val="385666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dot operator with </a:t>
            </a:r>
            <a:r>
              <a:rPr lang="en-US" dirty="0" err="1"/>
              <a:t>Faculty.FacSSN</a:t>
            </a:r>
            <a:r>
              <a:rPr lang="en-US" baseline="0" dirty="0"/>
              <a:t> and </a:t>
            </a:r>
            <a:r>
              <a:rPr lang="en-US" baseline="0" dirty="0" err="1"/>
              <a:t>Offerring.FacSSN</a:t>
            </a:r>
            <a:endParaRPr lang="en-US" baseline="0" dirty="0"/>
          </a:p>
          <a:p>
            <a:r>
              <a:rPr lang="en-US" baseline="0" dirty="0"/>
              <a:t>   -this allows us to distinguish which table </a:t>
            </a:r>
            <a:r>
              <a:rPr lang="en-US" baseline="0" dirty="0" err="1"/>
              <a:t>FacSSN</a:t>
            </a:r>
            <a:r>
              <a:rPr lang="en-US" baseline="0" dirty="0"/>
              <a:t> is coming from </a:t>
            </a:r>
          </a:p>
          <a:p>
            <a:r>
              <a:rPr lang="en-US" baseline="0" dirty="0"/>
              <a:t>   -without this we could not join the tables – ambiguity!</a:t>
            </a:r>
          </a:p>
          <a:p>
            <a:r>
              <a:rPr lang="en-US" baseline="0" dirty="0"/>
              <a:t>       ---this forces the database to determine where the queries go not the user: BAD</a:t>
            </a:r>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19</a:t>
            </a:fld>
            <a:endParaRPr lang="en-US"/>
          </a:p>
        </p:txBody>
      </p:sp>
    </p:spTree>
    <p:extLst>
      <p:ext uri="{BB962C8B-B14F-4D97-AF65-F5344CB8AC3E}">
        <p14:creationId xmlns:p14="http://schemas.microsoft.com/office/powerpoint/2010/main" val="61753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itchFamily="18" charset="0"/>
              </a:rPr>
              <a:t>Row summary: compress multiple rows into a single row</a:t>
            </a:r>
          </a:p>
          <a:p>
            <a:pPr eaLnBrk="1" hangingPunct="1"/>
            <a:r>
              <a:rPr lang="en-US" altLang="en-US" dirty="0">
                <a:latin typeface="Times New Roman" pitchFamily="18" charset="0"/>
              </a:rPr>
              <a:t>Row details are important for operational decision-making (resolving a customer complaint, finding lost shipment, …)</a:t>
            </a:r>
          </a:p>
          <a:p>
            <a:pPr eaLnBrk="1" hangingPunct="1"/>
            <a:r>
              <a:rPr lang="en-US" altLang="en-US" dirty="0">
                <a:latin typeface="Times New Roman" pitchFamily="18" charset="0"/>
              </a:rPr>
              <a:t>Row summaries are important for tactical and strategic decision-making (remove details)</a:t>
            </a:r>
          </a:p>
          <a:p>
            <a:pPr eaLnBrk="1" hangingPunct="1"/>
            <a:r>
              <a:rPr lang="en-US" altLang="en-US" dirty="0">
                <a:latin typeface="Times New Roman" pitchFamily="18" charset="0"/>
              </a:rPr>
              <a:t>Problem involves row summaries:</a:t>
            </a:r>
          </a:p>
          <a:p>
            <a:pPr eaLnBrk="1" hangingPunct="1"/>
            <a:r>
              <a:rPr lang="en-US" altLang="en-US" dirty="0">
                <a:latin typeface="Times New Roman" pitchFamily="18" charset="0"/>
              </a:rPr>
              <a:t> - Result contains aggregate functions: count of students enrolled, average salary, sum of </a:t>
            </a:r>
          </a:p>
          <a:p>
            <a:pPr eaLnBrk="1" hangingPunct="1"/>
            <a:r>
              <a:rPr lang="en-US" altLang="en-US" dirty="0">
                <a:latin typeface="Times New Roman" pitchFamily="18" charset="0"/>
              </a:rPr>
              <a:t>   the credit hours</a:t>
            </a:r>
          </a:p>
          <a:p>
            <a:pPr eaLnBrk="1" hangingPunct="1"/>
            <a:r>
              <a:rPr lang="en-US" altLang="en-US" dirty="0">
                <a:latin typeface="Times New Roman" pitchFamily="18" charset="0"/>
              </a:rPr>
              <a:t> - Conditions involve aggregate functions: number of students enrolled less than 10</a:t>
            </a:r>
          </a:p>
          <a:p>
            <a:pPr eaLnBrk="1" hangingPunct="1"/>
            <a:r>
              <a:rPr lang="en-US" altLang="en-US" dirty="0">
                <a:latin typeface="Times New Roman" pitchFamily="18" charset="0"/>
              </a:rPr>
              <a:t>SQL features for summarizing tables:</a:t>
            </a:r>
          </a:p>
          <a:p>
            <a:pPr eaLnBrk="1" hangingPunct="1"/>
            <a:r>
              <a:rPr lang="en-US" altLang="en-US" dirty="0">
                <a:latin typeface="Times New Roman" pitchFamily="18" charset="0"/>
              </a:rPr>
              <a:t> - SQL2 has limited features</a:t>
            </a:r>
          </a:p>
          <a:p>
            <a:pPr eaLnBrk="1" hangingPunct="1"/>
            <a:r>
              <a:rPr lang="en-US" altLang="en-US" dirty="0">
                <a:latin typeface="Times New Roman" pitchFamily="18" charset="0"/>
              </a:rPr>
              <a:t> - Aggregate functions in output list</a:t>
            </a:r>
          </a:p>
          <a:p>
            <a:pPr eaLnBrk="1" hangingPunct="1"/>
            <a:r>
              <a:rPr lang="en-US" altLang="en-US" dirty="0">
                <a:latin typeface="Times New Roman" pitchFamily="18" charset="0"/>
              </a:rPr>
              <a:t> - Standard aggregate functions (COUNT, MIN, MAX, SUM, AVG)</a:t>
            </a:r>
          </a:p>
          <a:p>
            <a:pPr eaLnBrk="1" hangingPunct="1"/>
            <a:r>
              <a:rPr lang="en-US" altLang="en-US" dirty="0">
                <a:latin typeface="Times New Roman" pitchFamily="18" charset="0"/>
              </a:rPr>
              <a:t> - Most DBMSs have many other functions available</a:t>
            </a:r>
          </a:p>
          <a:p>
            <a:pPr eaLnBrk="1" hangingPunct="1"/>
            <a:r>
              <a:rPr lang="en-US" altLang="en-US" dirty="0">
                <a:latin typeface="Times New Roman" pitchFamily="18" charset="0"/>
              </a:rPr>
              <a:t> - GROUP BY columns: indicate columns to summarize on</a:t>
            </a:r>
          </a:p>
          <a:p>
            <a:pPr eaLnBrk="1" hangingPunct="1"/>
            <a:r>
              <a:rPr lang="en-US" altLang="en-US" dirty="0">
                <a:latin typeface="Times New Roman" pitchFamily="18" charset="0"/>
              </a:rPr>
              <a:t> - HAVING (optional): indicate group conditions</a:t>
            </a:r>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21</a:t>
            </a:fld>
            <a:endParaRPr lang="en-US"/>
          </a:p>
        </p:txBody>
      </p:sp>
    </p:spTree>
    <p:extLst>
      <p:ext uri="{BB962C8B-B14F-4D97-AF65-F5344CB8AC3E}">
        <p14:creationId xmlns:p14="http://schemas.microsoft.com/office/powerpoint/2010/main" val="4013513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itchFamily="18" charset="0"/>
              </a:rPr>
              <a:t>Example 12: </a:t>
            </a:r>
          </a:p>
          <a:p>
            <a:pPr eaLnBrk="1" hangingPunct="1"/>
            <a:r>
              <a:rPr lang="en-US" altLang="en-US" dirty="0">
                <a:latin typeface="Times New Roman" pitchFamily="18" charset="0"/>
              </a:rPr>
              <a:t> - Row summary because output uses AVG function</a:t>
            </a:r>
          </a:p>
          <a:p>
            <a:pPr eaLnBrk="1" hangingPunct="1"/>
            <a:r>
              <a:rPr lang="en-US" altLang="en-US" dirty="0">
                <a:latin typeface="Times New Roman" pitchFamily="18" charset="0"/>
              </a:rPr>
              <a:t> - Rename output column when using aggregate expressions</a:t>
            </a:r>
          </a:p>
          <a:p>
            <a:pPr eaLnBrk="1" hangingPunct="1"/>
            <a:r>
              <a:rPr lang="en-US" altLang="en-US" dirty="0">
                <a:latin typeface="Times New Roman" pitchFamily="18" charset="0"/>
              </a:rPr>
              <a:t> - Retrieves a one row per faculty rank (ASST, ASSC, PROF)</a:t>
            </a:r>
          </a:p>
          <a:p>
            <a:pPr eaLnBrk="1" hangingPunct="1"/>
            <a:r>
              <a:rPr lang="en-US" altLang="en-US" dirty="0">
                <a:latin typeface="Times New Roman" pitchFamily="18" charset="0"/>
              </a:rPr>
              <a:t> ---give</a:t>
            </a:r>
            <a:r>
              <a:rPr lang="en-US" altLang="en-US" baseline="0" dirty="0">
                <a:latin typeface="Times New Roman" pitchFamily="18" charset="0"/>
              </a:rPr>
              <a:t>s me average salary of faculty rank</a:t>
            </a:r>
            <a:endParaRPr lang="en-US" altLang="en-US" dirty="0">
              <a:latin typeface="Times New Roman" pitchFamily="18" charset="0"/>
            </a:endParaRPr>
          </a:p>
          <a:p>
            <a:pPr eaLnBrk="1" hangingPunct="1"/>
            <a:r>
              <a:rPr lang="en-US" altLang="en-US" dirty="0">
                <a:latin typeface="Times New Roman" pitchFamily="18" charset="0"/>
              </a:rPr>
              <a:t> Example 13:</a:t>
            </a:r>
          </a:p>
          <a:p>
            <a:pPr eaLnBrk="1" hangingPunct="1"/>
            <a:r>
              <a:rPr lang="en-US" altLang="en-US" dirty="0">
                <a:latin typeface="Times New Roman" pitchFamily="18" charset="0"/>
              </a:rPr>
              <a:t>  - Summarize majors of </a:t>
            </a:r>
            <a:r>
              <a:rPr lang="en-US" altLang="en-US" dirty="0" err="1">
                <a:latin typeface="Times New Roman" pitchFamily="18" charset="0"/>
              </a:rPr>
              <a:t>upperclass</a:t>
            </a:r>
            <a:r>
              <a:rPr lang="en-US" altLang="en-US" dirty="0">
                <a:latin typeface="Times New Roman" pitchFamily="18" charset="0"/>
              </a:rPr>
              <a:t> students  by average </a:t>
            </a:r>
            <a:r>
              <a:rPr lang="en-US" altLang="en-US" dirty="0" err="1">
                <a:latin typeface="Times New Roman" pitchFamily="18" charset="0"/>
              </a:rPr>
              <a:t>gpa</a:t>
            </a:r>
            <a:r>
              <a:rPr lang="en-US" altLang="en-US" dirty="0">
                <a:latin typeface="Times New Roman" pitchFamily="18" charset="0"/>
              </a:rPr>
              <a:t>; only include majors </a:t>
            </a:r>
          </a:p>
          <a:p>
            <a:pPr eaLnBrk="1" hangingPunct="1"/>
            <a:r>
              <a:rPr lang="en-US" altLang="en-US" dirty="0">
                <a:latin typeface="Times New Roman" pitchFamily="18" charset="0"/>
              </a:rPr>
              <a:t>    with </a:t>
            </a:r>
            <a:r>
              <a:rPr lang="en-US" altLang="en-US" dirty="0" err="1">
                <a:latin typeface="Times New Roman" pitchFamily="18" charset="0"/>
              </a:rPr>
              <a:t>avggpa</a:t>
            </a:r>
            <a:r>
              <a:rPr lang="en-US" altLang="en-US" dirty="0">
                <a:latin typeface="Times New Roman" pitchFamily="18" charset="0"/>
              </a:rPr>
              <a:t> &gt; 3.1</a:t>
            </a:r>
          </a:p>
          <a:p>
            <a:pPr eaLnBrk="1" hangingPunct="1"/>
            <a:r>
              <a:rPr lang="en-US" altLang="en-US" dirty="0">
                <a:latin typeface="Times New Roman" pitchFamily="18" charset="0"/>
              </a:rPr>
              <a:t>  - Row condition: cannot use aggregate function</a:t>
            </a:r>
          </a:p>
          <a:p>
            <a:pPr eaLnBrk="1" hangingPunct="1"/>
            <a:r>
              <a:rPr lang="en-US" altLang="en-US" dirty="0">
                <a:latin typeface="Times New Roman" pitchFamily="18" charset="0"/>
              </a:rPr>
              <a:t>	***WHERE</a:t>
            </a:r>
            <a:r>
              <a:rPr lang="en-US" altLang="en-US" baseline="0" dirty="0">
                <a:latin typeface="Times New Roman" pitchFamily="18" charset="0"/>
              </a:rPr>
              <a:t> cannot have aggregate function because it is using a row condition of the table that doesn’t exist if you use an aggregate function</a:t>
            </a:r>
            <a:endParaRPr lang="en-US" altLang="en-US" dirty="0">
              <a:latin typeface="Times New Roman" pitchFamily="18" charset="0"/>
            </a:endParaRPr>
          </a:p>
          <a:p>
            <a:pPr eaLnBrk="1" hangingPunct="1"/>
            <a:r>
              <a:rPr lang="en-US" altLang="en-US" dirty="0">
                <a:latin typeface="Times New Roman" pitchFamily="18" charset="0"/>
              </a:rPr>
              <a:t>  - Group condition: uses aggregate functions</a:t>
            </a:r>
          </a:p>
          <a:p>
            <a:pPr eaLnBrk="1" hangingPunct="1"/>
            <a:r>
              <a:rPr lang="en-US" altLang="en-US" dirty="0">
                <a:latin typeface="Times New Roman" pitchFamily="18" charset="0"/>
              </a:rPr>
              <a:t>  - Do not use a condition in HAVING unless the condition involves an aggregate function</a:t>
            </a:r>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22</a:t>
            </a:fld>
            <a:endParaRPr lang="en-US"/>
          </a:p>
        </p:txBody>
      </p:sp>
    </p:spTree>
    <p:extLst>
      <p:ext uri="{BB962C8B-B14F-4D97-AF65-F5344CB8AC3E}">
        <p14:creationId xmlns:p14="http://schemas.microsoft.com/office/powerpoint/2010/main" val="209526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itchFamily="18" charset="0"/>
              </a:rPr>
              <a:t>Columns in SELECT and GROUP BY:</a:t>
            </a:r>
          </a:p>
          <a:p>
            <a:pPr eaLnBrk="1" hangingPunct="1"/>
            <a:r>
              <a:rPr lang="en-US" altLang="en-US" dirty="0">
                <a:latin typeface="Times New Roman" pitchFamily="18" charset="0"/>
              </a:rPr>
              <a:t> - Syntactic rule: syntax error if you do not follow</a:t>
            </a:r>
          </a:p>
          <a:p>
            <a:pPr eaLnBrk="1" hangingPunct="1"/>
            <a:r>
              <a:rPr lang="en-US" altLang="en-US" dirty="0">
                <a:latin typeface="Times New Roman" pitchFamily="18" charset="0"/>
              </a:rPr>
              <a:t> - All columns not part of aggregate function must appear in GROUP BY of SELECT</a:t>
            </a:r>
          </a:p>
          <a:p>
            <a:pPr eaLnBrk="1" hangingPunct="1"/>
            <a:r>
              <a:rPr lang="en-US" altLang="en-US" dirty="0">
                <a:latin typeface="Times New Roman" pitchFamily="18" charset="0"/>
              </a:rPr>
              <a:t> - Applicable to some difficult problems involving joins and grouping</a:t>
            </a:r>
          </a:p>
          <a:p>
            <a:pPr eaLnBrk="1" hangingPunct="1"/>
            <a:r>
              <a:rPr lang="en-US" altLang="en-US" dirty="0">
                <a:latin typeface="Times New Roman" pitchFamily="18" charset="0"/>
              </a:rPr>
              <a:t>WHERE vs. HAVING:</a:t>
            </a:r>
          </a:p>
          <a:p>
            <a:pPr eaLnBrk="1" hangingPunct="1"/>
            <a:r>
              <a:rPr lang="en-US" altLang="en-US" dirty="0">
                <a:latin typeface="Times New Roman" pitchFamily="18" charset="0"/>
              </a:rPr>
              <a:t> - WHERE conditions: cannot have aggregate functions (syntax error)</a:t>
            </a:r>
          </a:p>
          <a:p>
            <a:pPr eaLnBrk="1" hangingPunct="1"/>
            <a:r>
              <a:rPr lang="en-US" altLang="en-US" dirty="0">
                <a:latin typeface="Times New Roman" pitchFamily="18" charset="0"/>
              </a:rPr>
              <a:t>	select *</a:t>
            </a:r>
            <a:r>
              <a:rPr lang="en-US" altLang="en-US" baseline="0" dirty="0">
                <a:latin typeface="Times New Roman" pitchFamily="18" charset="0"/>
              </a:rPr>
              <a:t> from Student Where </a:t>
            </a:r>
            <a:r>
              <a:rPr lang="en-US" altLang="en-US" baseline="0" dirty="0" err="1">
                <a:latin typeface="Times New Roman" pitchFamily="18" charset="0"/>
              </a:rPr>
              <a:t>stdgrp</a:t>
            </a:r>
            <a:r>
              <a:rPr lang="en-US" altLang="en-US" baseline="0" dirty="0">
                <a:latin typeface="Times New Roman" pitchFamily="18" charset="0"/>
              </a:rPr>
              <a:t>&gt;2.0</a:t>
            </a:r>
            <a:endParaRPr lang="en-US" altLang="en-US" dirty="0">
              <a:latin typeface="Times New Roman" pitchFamily="18" charset="0"/>
            </a:endParaRPr>
          </a:p>
          <a:p>
            <a:pPr eaLnBrk="1" hangingPunct="1"/>
            <a:r>
              <a:rPr lang="en-US" altLang="en-US" dirty="0">
                <a:latin typeface="Times New Roman" pitchFamily="18" charset="0"/>
              </a:rPr>
              <a:t> - HAVING: only use conditions that involve an aggregate function</a:t>
            </a:r>
          </a:p>
          <a:p>
            <a:pPr eaLnBrk="1" hangingPunct="1"/>
            <a:r>
              <a:rPr lang="en-US" altLang="en-US" dirty="0">
                <a:latin typeface="Times New Roman" pitchFamily="18" charset="0"/>
              </a:rPr>
              <a:t>	select</a:t>
            </a:r>
            <a:r>
              <a:rPr lang="en-US" altLang="en-US" baseline="0" dirty="0">
                <a:latin typeface="Times New Roman" pitchFamily="18" charset="0"/>
              </a:rPr>
              <a:t> </a:t>
            </a:r>
            <a:r>
              <a:rPr lang="en-US" altLang="en-US" baseline="0" dirty="0" err="1">
                <a:latin typeface="Times New Roman" pitchFamily="18" charset="0"/>
              </a:rPr>
              <a:t>FacCity</a:t>
            </a:r>
            <a:r>
              <a:rPr lang="en-US" altLang="en-US" baseline="0" dirty="0">
                <a:latin typeface="Times New Roman" pitchFamily="18" charset="0"/>
              </a:rPr>
              <a:t>, </a:t>
            </a:r>
            <a:r>
              <a:rPr lang="en-US" altLang="en-US" baseline="0" dirty="0" err="1">
                <a:latin typeface="Times New Roman" pitchFamily="18" charset="0"/>
              </a:rPr>
              <a:t>FacSalary</a:t>
            </a:r>
            <a:r>
              <a:rPr lang="en-US" altLang="en-US" baseline="0" dirty="0">
                <a:latin typeface="Times New Roman" pitchFamily="18" charset="0"/>
              </a:rPr>
              <a:t> From Faculty Having </a:t>
            </a:r>
            <a:r>
              <a:rPr lang="en-US" altLang="en-US" baseline="0" dirty="0" err="1">
                <a:latin typeface="Times New Roman" pitchFamily="18" charset="0"/>
              </a:rPr>
              <a:t>avg</a:t>
            </a:r>
            <a:r>
              <a:rPr lang="en-US" altLang="en-US" baseline="0" dirty="0">
                <a:latin typeface="Times New Roman" pitchFamily="18" charset="0"/>
              </a:rPr>
              <a:t>(salary) &gt; 100</a:t>
            </a:r>
            <a:endParaRPr lang="en-US" altLang="en-US" dirty="0">
              <a:latin typeface="Times New Roman" pitchFamily="18" charset="0"/>
            </a:endParaRPr>
          </a:p>
          <a:p>
            <a:pPr eaLnBrk="1" hangingPunct="1"/>
            <a:r>
              <a:rPr lang="en-US" altLang="en-US" dirty="0">
                <a:latin typeface="Times New Roman" pitchFamily="18" charset="0"/>
              </a:rPr>
              <a:t> - Query executes more slowly if HAVING includes row conditions</a:t>
            </a:r>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23</a:t>
            </a:fld>
            <a:endParaRPr lang="en-US"/>
          </a:p>
        </p:txBody>
      </p:sp>
    </p:spTree>
    <p:extLst>
      <p:ext uri="{BB962C8B-B14F-4D97-AF65-F5344CB8AC3E}">
        <p14:creationId xmlns:p14="http://schemas.microsoft.com/office/powerpoint/2010/main" val="406465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SQL? </a:t>
            </a:r>
          </a:p>
          <a:p>
            <a:pPr lvl="1" eaLnBrk="1" hangingPunct="1"/>
            <a:r>
              <a:rPr lang="en-US" altLang="en-US" dirty="0"/>
              <a:t>-Language for database definition, manipulation, and control</a:t>
            </a:r>
          </a:p>
          <a:p>
            <a:pPr lvl="1" eaLnBrk="1" hangingPunct="1"/>
            <a:r>
              <a:rPr lang="en-US" altLang="en-US" dirty="0"/>
              <a:t>-International standard</a:t>
            </a:r>
          </a:p>
          <a:p>
            <a:pPr eaLnBrk="1" hangingPunct="1"/>
            <a:r>
              <a:rPr lang="en-US" altLang="en-US" dirty="0">
                <a:latin typeface="Times New Roman" pitchFamily="18" charset="0"/>
              </a:rPr>
              <a:t>          - Write and execute statements using a specialized editor (standalone)</a:t>
            </a:r>
          </a:p>
          <a:p>
            <a:pPr eaLnBrk="1" hangingPunct="1"/>
            <a:r>
              <a:rPr lang="en-US" altLang="en-US" dirty="0">
                <a:latin typeface="Times New Roman" pitchFamily="18" charset="0"/>
              </a:rPr>
              <a:t>          - Embed statements into a procedural language (embedded)</a:t>
            </a:r>
          </a:p>
          <a:p>
            <a:pPr lvl="1" eaLnBrk="1" hangingPunct="1"/>
            <a:r>
              <a:rPr lang="en-US" altLang="en-US" dirty="0"/>
              <a:t>-Intergalactic database speak</a:t>
            </a:r>
          </a:p>
          <a:p>
            <a:pPr lvl="1" eaLnBrk="1" hangingPunct="1"/>
            <a:endParaRPr lang="en-US" altLang="en-US" dirty="0"/>
          </a:p>
          <a:p>
            <a:pPr lvl="1" eaLnBrk="1" hangingPunct="1"/>
            <a:r>
              <a:rPr lang="en-US" sz="1200" b="0" i="0" kern="1200" dirty="0">
                <a:solidFill>
                  <a:schemeClr val="tx1"/>
                </a:solidFill>
                <a:effectLst/>
                <a:latin typeface="+mn-lt"/>
                <a:ea typeface="+mn-ea"/>
                <a:cs typeface="+mn-cs"/>
              </a:rPr>
              <a:t>It is named after co-founder Michael </a:t>
            </a:r>
            <a:r>
              <a:rPr lang="en-US" sz="1200" b="0" i="0" kern="1200" dirty="0" err="1">
                <a:solidFill>
                  <a:schemeClr val="tx1"/>
                </a:solidFill>
                <a:effectLst/>
                <a:latin typeface="+mn-lt"/>
                <a:ea typeface="+mn-ea"/>
                <a:cs typeface="+mn-cs"/>
              </a:rPr>
              <a:t>Widenius</a:t>
            </a:r>
            <a:r>
              <a:rPr lang="en-US" sz="1200" b="0" i="0" kern="1200" dirty="0">
                <a:solidFill>
                  <a:schemeClr val="tx1"/>
                </a:solidFill>
                <a:effectLst/>
                <a:latin typeface="+mn-lt"/>
                <a:ea typeface="+mn-ea"/>
                <a:cs typeface="+mn-cs"/>
              </a:rPr>
              <a:t>' daughter, My. The SQL phrase </a:t>
            </a:r>
            <a:r>
              <a:rPr lang="en-US" sz="1200" b="1" i="0" kern="1200" dirty="0">
                <a:solidFill>
                  <a:schemeClr val="tx1"/>
                </a:solidFill>
                <a:effectLst/>
                <a:latin typeface="+mn-lt"/>
                <a:ea typeface="+mn-ea"/>
                <a:cs typeface="+mn-cs"/>
              </a:rPr>
              <a:t>stands for</a:t>
            </a:r>
            <a:r>
              <a:rPr lang="en-US" sz="1200" b="0" i="0" kern="1200" dirty="0">
                <a:solidFill>
                  <a:schemeClr val="tx1"/>
                </a:solidFill>
                <a:effectLst/>
                <a:latin typeface="+mn-lt"/>
                <a:ea typeface="+mn-ea"/>
                <a:cs typeface="+mn-cs"/>
              </a:rPr>
              <a:t> Structured Query Language.</a:t>
            </a:r>
            <a:endParaRPr lang="en-US" altLang="en-US" dirty="0"/>
          </a:p>
          <a:p>
            <a:pPr lvl="1"/>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5</a:t>
            </a:fld>
            <a:endParaRPr lang="en-US"/>
          </a:p>
        </p:txBody>
      </p:sp>
    </p:spTree>
    <p:extLst>
      <p:ext uri="{BB962C8B-B14F-4D97-AF65-F5344CB8AC3E}">
        <p14:creationId xmlns:p14="http://schemas.microsoft.com/office/powerpoint/2010/main" val="140525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Entity integrity: primary keys </a:t>
            </a:r>
          </a:p>
          <a:p>
            <a:pPr lvl="1" eaLnBrk="1" hangingPunct="1"/>
            <a:r>
              <a:rPr lang="en-US" altLang="en-US" dirty="0"/>
              <a:t>Each table has column(s) with unique values</a:t>
            </a:r>
          </a:p>
          <a:p>
            <a:pPr lvl="1" eaLnBrk="1" hangingPunct="1"/>
            <a:r>
              <a:rPr lang="en-US" altLang="en-US" dirty="0"/>
              <a:t>No</a:t>
            </a:r>
            <a:r>
              <a:rPr lang="en-US" altLang="en-US" baseline="0" dirty="0"/>
              <a:t> two rows with the same primary key</a:t>
            </a:r>
          </a:p>
          <a:p>
            <a:pPr lvl="1" eaLnBrk="1" hangingPunct="1"/>
            <a:r>
              <a:rPr lang="en-US" altLang="en-US" baseline="0" dirty="0"/>
              <a:t>No null values in any party of the primary key --- NO DUPLICATE DATA</a:t>
            </a:r>
            <a:endParaRPr lang="en-US" altLang="en-US" dirty="0"/>
          </a:p>
          <a:p>
            <a:pPr eaLnBrk="1" hangingPunct="1"/>
            <a:r>
              <a:rPr lang="en-US" altLang="en-US" dirty="0"/>
              <a:t>Referential integrity: foreign keys --- parent</a:t>
            </a:r>
            <a:r>
              <a:rPr lang="en-US" altLang="en-US" baseline="0" dirty="0"/>
              <a:t> and child tables</a:t>
            </a:r>
            <a:endParaRPr lang="en-US" altLang="en-US" dirty="0"/>
          </a:p>
          <a:p>
            <a:pPr lvl="1" eaLnBrk="1" hangingPunct="1"/>
            <a:r>
              <a:rPr lang="en-US" altLang="en-US" dirty="0"/>
              <a:t>Values of a column in one table match values in a source table</a:t>
            </a:r>
          </a:p>
          <a:p>
            <a:pPr lvl="1" eaLnBrk="1" hangingPunct="1"/>
            <a:r>
              <a:rPr lang="en-US" altLang="en-US" dirty="0"/>
              <a:t>Ensures valid references among tables</a:t>
            </a:r>
          </a:p>
          <a:p>
            <a:pPr lvl="1" eaLnBrk="1" hangingPunct="1"/>
            <a:r>
              <a:rPr lang="en-US" altLang="en-US" dirty="0"/>
              <a:t>Foreign</a:t>
            </a:r>
            <a:r>
              <a:rPr lang="en-US" altLang="en-US" baseline="0" dirty="0"/>
              <a:t> keys reference a table’s primary key --- They represent relationships</a:t>
            </a:r>
            <a:endParaRPr lang="en-US" altLang="en-US" dirty="0"/>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6</a:t>
            </a:fld>
            <a:endParaRPr lang="en-US"/>
          </a:p>
        </p:txBody>
      </p:sp>
    </p:spTree>
    <p:extLst>
      <p:ext uri="{BB962C8B-B14F-4D97-AF65-F5344CB8AC3E}">
        <p14:creationId xmlns:p14="http://schemas.microsoft.com/office/powerpoint/2010/main" val="17831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Every table has these and this where your PK resides</a:t>
            </a:r>
          </a:p>
          <a:p>
            <a:pPr lvl="1"/>
            <a:r>
              <a:rPr lang="en-US" dirty="0"/>
              <a:t>Many other rows exist that are not PK</a:t>
            </a:r>
          </a:p>
          <a:p>
            <a:pPr lvl="2"/>
            <a:r>
              <a:rPr lang="en-US" dirty="0"/>
              <a:t>Some may be FK rows</a:t>
            </a:r>
          </a:p>
          <a:p>
            <a:pPr lvl="2"/>
            <a:r>
              <a:rPr lang="en-US" dirty="0"/>
              <a:t>Some may be rows that have dupes and cannot be PK</a:t>
            </a:r>
          </a:p>
          <a:p>
            <a:pPr lvl="2"/>
            <a:endParaRPr lang="en-US" dirty="0"/>
          </a:p>
          <a:p>
            <a:pPr lvl="2"/>
            <a:endParaRPr lang="en-US" dirty="0"/>
          </a:p>
          <a:p>
            <a:pPr lvl="2"/>
            <a:endParaRPr lang="en-US" dirty="0"/>
          </a:p>
          <a:p>
            <a:pPr lvl="1"/>
            <a:r>
              <a:rPr lang="en-US" dirty="0"/>
              <a:t>These attributes or data fields that fill the table</a:t>
            </a:r>
          </a:p>
          <a:p>
            <a:pPr lvl="2"/>
            <a:r>
              <a:rPr lang="en-US" dirty="0"/>
              <a:t>These are the specific data values you think of when you see a table</a:t>
            </a:r>
          </a:p>
          <a:p>
            <a:pPr lvl="2"/>
            <a:endParaRPr lang="en-US" dirty="0"/>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8</a:t>
            </a:fld>
            <a:endParaRPr lang="en-US"/>
          </a:p>
        </p:txBody>
      </p:sp>
    </p:spTree>
    <p:extLst>
      <p:ext uri="{BB962C8B-B14F-4D97-AF65-F5344CB8AC3E}">
        <p14:creationId xmlns:p14="http://schemas.microsoft.com/office/powerpoint/2010/main" val="329375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Table</a:t>
            </a:r>
            <a:r>
              <a:rPr lang="en-US" baseline="0" dirty="0"/>
              <a:t> (PK = </a:t>
            </a:r>
            <a:r>
              <a:rPr lang="en-US" baseline="0" dirty="0" err="1"/>
              <a:t>StdSSN</a:t>
            </a:r>
            <a:r>
              <a:rPr lang="en-US" baseline="0" dirty="0"/>
              <a:t>), Offering Table (PK=</a:t>
            </a:r>
            <a:r>
              <a:rPr lang="en-US" baseline="0" dirty="0" err="1"/>
              <a:t>OfferNo</a:t>
            </a:r>
            <a:r>
              <a:rPr lang="en-US" baseline="0" dirty="0"/>
              <a:t>) </a:t>
            </a:r>
            <a:r>
              <a:rPr lang="en-US" baseline="0" dirty="0">
                <a:sym typeface="Wingdings" panose="05000000000000000000" pitchFamily="2" charset="2"/>
              </a:rPr>
              <a:t> these tables are made first</a:t>
            </a:r>
          </a:p>
          <a:p>
            <a:r>
              <a:rPr lang="en-US" baseline="0" dirty="0">
                <a:sym typeface="Wingdings" panose="05000000000000000000" pitchFamily="2" charset="2"/>
              </a:rPr>
              <a:t>Enrollment Table(FK = </a:t>
            </a:r>
            <a:r>
              <a:rPr lang="en-US" baseline="0" dirty="0" err="1">
                <a:sym typeface="Wingdings" panose="05000000000000000000" pitchFamily="2" charset="2"/>
              </a:rPr>
              <a:t>StdSSN</a:t>
            </a:r>
            <a:r>
              <a:rPr lang="en-US" baseline="0" dirty="0">
                <a:sym typeface="Wingdings" panose="05000000000000000000" pitchFamily="2" charset="2"/>
              </a:rPr>
              <a:t>, </a:t>
            </a:r>
            <a:r>
              <a:rPr lang="en-US" baseline="0" dirty="0" err="1">
                <a:sym typeface="Wingdings" panose="05000000000000000000" pitchFamily="2" charset="2"/>
              </a:rPr>
              <a:t>OfferNo</a:t>
            </a:r>
            <a:r>
              <a:rPr lang="en-US" baseline="0" dirty="0">
                <a:sym typeface="Wingdings" panose="05000000000000000000" pitchFamily="2" charset="2"/>
              </a:rPr>
              <a:t>) – What is its PK? (compound PK of both FK)</a:t>
            </a:r>
          </a:p>
          <a:p>
            <a:r>
              <a:rPr lang="en-US" baseline="0" dirty="0">
                <a:sym typeface="Wingdings" panose="05000000000000000000" pitchFamily="2" charset="2"/>
              </a:rPr>
              <a:t>    ---this table is a weak entity: it cannot exist on its own</a:t>
            </a:r>
          </a:p>
          <a:p>
            <a:endParaRPr lang="en-US" baseline="0" dirty="0">
              <a:sym typeface="Wingdings" panose="05000000000000000000" pitchFamily="2" charset="2"/>
            </a:endParaRPr>
          </a:p>
          <a:p>
            <a:r>
              <a:rPr lang="en-US" baseline="0" dirty="0">
                <a:sym typeface="Wingdings" panose="05000000000000000000" pitchFamily="2" charset="2"/>
              </a:rPr>
              <a:t>Why is this important? Select statements are often dependent on understanding PK and FK relationships</a:t>
            </a:r>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9</a:t>
            </a:fld>
            <a:endParaRPr lang="en-US"/>
          </a:p>
        </p:txBody>
      </p:sp>
    </p:spTree>
    <p:extLst>
      <p:ext uri="{BB962C8B-B14F-4D97-AF65-F5344CB8AC3E}">
        <p14:creationId xmlns:p14="http://schemas.microsoft.com/office/powerpoint/2010/main" val="94553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a:t>
            </a:r>
            <a:r>
              <a:rPr lang="en-US" baseline="0" dirty="0"/>
              <a:t> grabs desired column(s)</a:t>
            </a:r>
          </a:p>
          <a:p>
            <a:r>
              <a:rPr lang="en-US" baseline="0" dirty="0"/>
              <a:t>	-discuss usage of AS (creates alias column – not actual column but will see in output)</a:t>
            </a:r>
          </a:p>
          <a:p>
            <a:r>
              <a:rPr lang="en-US" baseline="0" dirty="0"/>
              <a:t>From describes the tables you are accessing</a:t>
            </a:r>
          </a:p>
          <a:p>
            <a:r>
              <a:rPr lang="en-US" baseline="0" dirty="0"/>
              <a:t>Where a=b, a&gt;b, a&lt;b</a:t>
            </a:r>
          </a:p>
          <a:p>
            <a:r>
              <a:rPr lang="en-US" baseline="0" dirty="0"/>
              <a:t>Group By: maybe I want to group by a date, year, semester</a:t>
            </a:r>
          </a:p>
          <a:p>
            <a:r>
              <a:rPr lang="en-US" baseline="0" dirty="0"/>
              <a:t>Having: specific characteristics that you want of the group --- use </a:t>
            </a:r>
            <a:r>
              <a:rPr lang="en-US" baseline="0" dirty="0" err="1"/>
              <a:t>aggregrate</a:t>
            </a:r>
            <a:r>
              <a:rPr lang="en-US" baseline="0" dirty="0"/>
              <a:t> summarizing values like ( AVG(GPA) &gt; 3.1) ---don’t use if you are not using aggregate functions</a:t>
            </a:r>
          </a:p>
          <a:p>
            <a:r>
              <a:rPr lang="en-US" baseline="0" dirty="0"/>
              <a:t>Order by: sorting specifications like ascending, descending, alphabetical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11</a:t>
            </a:fld>
            <a:endParaRPr lang="en-US"/>
          </a:p>
        </p:txBody>
      </p:sp>
    </p:spTree>
    <p:extLst>
      <p:ext uri="{BB962C8B-B14F-4D97-AF65-F5344CB8AC3E}">
        <p14:creationId xmlns:p14="http://schemas.microsoft.com/office/powerpoint/2010/main" val="242008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12</a:t>
            </a:fld>
            <a:endParaRPr lang="en-US"/>
          </a:p>
        </p:txBody>
      </p:sp>
    </p:spTree>
    <p:extLst>
      <p:ext uri="{BB962C8B-B14F-4D97-AF65-F5344CB8AC3E}">
        <p14:creationId xmlns:p14="http://schemas.microsoft.com/office/powerpoint/2010/main" val="2949130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itchFamily="18" charset="0"/>
              </a:rPr>
              <a:t>Example 1: </a:t>
            </a:r>
          </a:p>
          <a:p>
            <a:pPr eaLnBrk="1" hangingPunct="1"/>
            <a:r>
              <a:rPr lang="en-US" altLang="en-US" dirty="0">
                <a:latin typeface="Times New Roman" pitchFamily="18" charset="0"/>
              </a:rPr>
              <a:t> - Retrieves all rows and columns</a:t>
            </a:r>
          </a:p>
          <a:p>
            <a:pPr eaLnBrk="1" hangingPunct="1"/>
            <a:r>
              <a:rPr lang="en-US" altLang="en-US" dirty="0">
                <a:latin typeface="Times New Roman" pitchFamily="18" charset="0"/>
              </a:rPr>
              <a:t> - * in the SELECT clause evaluates to all columns of the FROM tables</a:t>
            </a:r>
          </a:p>
          <a:p>
            <a:pPr eaLnBrk="1" hangingPunct="1"/>
            <a:r>
              <a:rPr lang="en-US" altLang="en-US" dirty="0">
                <a:latin typeface="Times New Roman" pitchFamily="18" charset="0"/>
              </a:rPr>
              <a:t>Example 2:</a:t>
            </a:r>
          </a:p>
          <a:p>
            <a:pPr eaLnBrk="1" hangingPunct="1"/>
            <a:r>
              <a:rPr lang="en-US" altLang="en-US" dirty="0">
                <a:latin typeface="Times New Roman" pitchFamily="18" charset="0"/>
              </a:rPr>
              <a:t> - Retrieves a single faculty row (subset of rows)</a:t>
            </a:r>
          </a:p>
          <a:p>
            <a:pPr eaLnBrk="1" hangingPunct="1"/>
            <a:r>
              <a:rPr lang="en-US" altLang="en-US" dirty="0">
                <a:latin typeface="Times New Roman" pitchFamily="18" charset="0"/>
              </a:rPr>
              <a:t> - Relational algebra: restrict operation (row subset)</a:t>
            </a:r>
          </a:p>
          <a:p>
            <a:pPr eaLnBrk="1" hangingPunct="1"/>
            <a:r>
              <a:rPr lang="en-US" altLang="en-US" dirty="0">
                <a:latin typeface="Times New Roman" pitchFamily="18" charset="0"/>
              </a:rPr>
              <a:t> - Oracle: use hyphens in </a:t>
            </a:r>
            <a:r>
              <a:rPr lang="en-US" altLang="en-US" dirty="0" err="1">
                <a:latin typeface="Times New Roman" pitchFamily="18" charset="0"/>
              </a:rPr>
              <a:t>FacSSN</a:t>
            </a:r>
            <a:r>
              <a:rPr lang="en-US" altLang="en-US" dirty="0">
                <a:latin typeface="Times New Roman" pitchFamily="18" charset="0"/>
              </a:rPr>
              <a:t> constant (543-21-0987)</a:t>
            </a:r>
          </a:p>
          <a:p>
            <a:pPr eaLnBrk="1" hangingPunct="1"/>
            <a:r>
              <a:rPr lang="en-US" altLang="en-US" dirty="0">
                <a:latin typeface="Times New Roman" pitchFamily="18" charset="0"/>
              </a:rPr>
              <a:t>Example 3:</a:t>
            </a:r>
          </a:p>
          <a:p>
            <a:pPr eaLnBrk="1" hangingPunct="1"/>
            <a:r>
              <a:rPr lang="en-US" altLang="en-US" dirty="0">
                <a:latin typeface="Times New Roman" pitchFamily="18" charset="0"/>
              </a:rPr>
              <a:t> - Retrieves a subset of columns</a:t>
            </a:r>
          </a:p>
          <a:p>
            <a:pPr eaLnBrk="1" hangingPunct="1"/>
            <a:r>
              <a:rPr lang="en-US" altLang="en-US" dirty="0">
                <a:latin typeface="Times New Roman" pitchFamily="18" charset="0"/>
              </a:rPr>
              <a:t> - Relational algebra: subset of columns</a:t>
            </a:r>
          </a:p>
          <a:p>
            <a:pPr eaLnBrk="1" hangingPunct="1"/>
            <a:r>
              <a:rPr lang="en-US" altLang="en-US" dirty="0">
                <a:latin typeface="Times New Roman" pitchFamily="18" charset="0"/>
              </a:rPr>
              <a:t>Example 4:</a:t>
            </a:r>
          </a:p>
          <a:p>
            <a:pPr eaLnBrk="1" hangingPunct="1"/>
            <a:r>
              <a:rPr lang="en-US" altLang="en-US" dirty="0">
                <a:latin typeface="Times New Roman" pitchFamily="18" charset="0"/>
              </a:rPr>
              <a:t> - Retrieves a subset of rows and columns</a:t>
            </a:r>
          </a:p>
          <a:p>
            <a:pPr eaLnBrk="1" hangingPunct="1"/>
            <a:r>
              <a:rPr lang="en-US" altLang="en-US" dirty="0">
                <a:latin typeface="Times New Roman" pitchFamily="18" charset="0"/>
              </a:rPr>
              <a:t> - Sequence of restrict and project operations </a:t>
            </a:r>
          </a:p>
          <a:p>
            <a:pPr eaLnBrk="1" hangingPunct="1"/>
            <a:endParaRPr lang="en-US" altLang="en-US" dirty="0">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13</a:t>
            </a:fld>
            <a:endParaRPr lang="en-US"/>
          </a:p>
        </p:txBody>
      </p:sp>
    </p:spTree>
    <p:extLst>
      <p:ext uri="{BB962C8B-B14F-4D97-AF65-F5344CB8AC3E}">
        <p14:creationId xmlns:p14="http://schemas.microsoft.com/office/powerpoint/2010/main" val="1394301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imes New Roman" pitchFamily="18" charset="0"/>
              </a:rPr>
              <a:t>Common patterns:</a:t>
            </a:r>
          </a:p>
          <a:p>
            <a:pPr eaLnBrk="1" hangingPunct="1"/>
            <a:r>
              <a:rPr lang="en-US" altLang="en-US" dirty="0">
                <a:latin typeface="Times New Roman" pitchFamily="18" charset="0"/>
              </a:rPr>
              <a:t> - Strings with specified endings</a:t>
            </a:r>
          </a:p>
          <a:p>
            <a:pPr eaLnBrk="1" hangingPunct="1"/>
            <a:r>
              <a:rPr lang="en-US" altLang="en-US" dirty="0">
                <a:latin typeface="Times New Roman" pitchFamily="18" charset="0"/>
              </a:rPr>
              <a:t> - Strings with specified beginnings</a:t>
            </a:r>
          </a:p>
          <a:p>
            <a:pPr eaLnBrk="1" hangingPunct="1"/>
            <a:r>
              <a:rPr lang="en-US" altLang="en-US" dirty="0">
                <a:latin typeface="Times New Roman" pitchFamily="18" charset="0"/>
              </a:rPr>
              <a:t> - Strings containing a substring</a:t>
            </a:r>
          </a:p>
          <a:p>
            <a:pPr eaLnBrk="1" hangingPunct="1"/>
            <a:r>
              <a:rPr lang="en-US" altLang="en-US" dirty="0">
                <a:latin typeface="Times New Roman" pitchFamily="18" charset="0"/>
              </a:rPr>
              <a:t>Meta characters:</a:t>
            </a:r>
          </a:p>
          <a:p>
            <a:pPr eaLnBrk="1" hangingPunct="1"/>
            <a:r>
              <a:rPr lang="en-US" altLang="en-US" dirty="0">
                <a:latin typeface="Times New Roman" pitchFamily="18" charset="0"/>
              </a:rPr>
              <a:t> - Special meaning when using the LIKE operator</a:t>
            </a:r>
          </a:p>
          <a:p>
            <a:pPr eaLnBrk="1" hangingPunct="1"/>
            <a:r>
              <a:rPr lang="en-US" altLang="en-US" dirty="0">
                <a:latin typeface="Times New Roman" pitchFamily="18" charset="0"/>
              </a:rPr>
              <a:t> - Many others available: study DBMS documentation</a:t>
            </a:r>
          </a:p>
          <a:p>
            <a:pPr eaLnBrk="1" hangingPunct="1"/>
            <a:r>
              <a:rPr lang="en-US" altLang="en-US" dirty="0">
                <a:latin typeface="Times New Roman" pitchFamily="18" charset="0"/>
              </a:rPr>
              <a:t>Example 6: </a:t>
            </a:r>
          </a:p>
          <a:p>
            <a:pPr eaLnBrk="1" hangingPunct="1"/>
            <a:r>
              <a:rPr lang="en-US" altLang="en-US" dirty="0">
                <a:latin typeface="Times New Roman" pitchFamily="18" charset="0"/>
              </a:rPr>
              <a:t> - Retrieves offerings of MATH course numbers</a:t>
            </a:r>
          </a:p>
          <a:p>
            <a:pPr eaLnBrk="1" hangingPunct="1"/>
            <a:endParaRPr lang="en-US" altLang="en-US" dirty="0">
              <a:latin typeface="Times New Roman" pitchFamily="18" charset="0"/>
            </a:endParaRPr>
          </a:p>
          <a:p>
            <a:pPr eaLnBrk="1" hangingPunct="1"/>
            <a:r>
              <a:rPr lang="en-US" altLang="en-US" dirty="0">
                <a:latin typeface="Times New Roman" pitchFamily="18" charset="0"/>
              </a:rPr>
              <a:t>_ is for MySQL</a:t>
            </a:r>
          </a:p>
          <a:p>
            <a:endParaRPr lang="en-US" dirty="0"/>
          </a:p>
        </p:txBody>
      </p:sp>
      <p:sp>
        <p:nvSpPr>
          <p:cNvPr id="4" name="Slide Number Placeholder 3"/>
          <p:cNvSpPr>
            <a:spLocks noGrp="1"/>
          </p:cNvSpPr>
          <p:nvPr>
            <p:ph type="sldNum" sz="quarter" idx="10"/>
          </p:nvPr>
        </p:nvSpPr>
        <p:spPr/>
        <p:txBody>
          <a:bodyPr/>
          <a:lstStyle/>
          <a:p>
            <a:fld id="{C97DC9D9-F36C-4633-967B-F00853244DE7}" type="slidenum">
              <a:rPr lang="en-US" smtClean="0"/>
              <a:t>14</a:t>
            </a:fld>
            <a:endParaRPr lang="en-US"/>
          </a:p>
        </p:txBody>
      </p:sp>
    </p:spTree>
    <p:extLst>
      <p:ext uri="{BB962C8B-B14F-4D97-AF65-F5344CB8AC3E}">
        <p14:creationId xmlns:p14="http://schemas.microsoft.com/office/powerpoint/2010/main" val="204641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914E39B-C03A-443A-9674-30EB60437707}" type="datetimeFigureOut">
              <a:rPr lang="en-US" smtClean="0"/>
              <a:t>11/29/2017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75C018-8C1E-4553-940F-3BE9FA48F7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14E39B-C03A-443A-9674-30EB6043770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14E39B-C03A-443A-9674-30EB6043770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14E39B-C03A-443A-9674-30EB6043770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14E39B-C03A-443A-9674-30EB6043770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5C018-8C1E-4553-940F-3BE9FA48F7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14E39B-C03A-443A-9674-30EB6043770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14E39B-C03A-443A-9674-30EB60437707}"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914E39B-C03A-443A-9674-30EB60437707}"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4E39B-C03A-443A-9674-30EB60437707}"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14E39B-C03A-443A-9674-30EB6043770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5C018-8C1E-4553-940F-3BE9FA48F7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14E39B-C03A-443A-9674-30EB6043770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775C018-8C1E-4553-940F-3BE9FA48F7D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14E39B-C03A-443A-9674-30EB60437707}" type="datetimeFigureOut">
              <a:rPr lang="en-US" smtClean="0"/>
              <a:t>11/29/2017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75C018-8C1E-4553-940F-3BE9FA48F7D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Workshop</a:t>
            </a:r>
          </a:p>
        </p:txBody>
      </p:sp>
      <p:sp>
        <p:nvSpPr>
          <p:cNvPr id="3" name="Subtitle 2"/>
          <p:cNvSpPr>
            <a:spLocks noGrp="1"/>
          </p:cNvSpPr>
          <p:nvPr>
            <p:ph type="subTitle" idx="1"/>
          </p:nvPr>
        </p:nvSpPr>
        <p:spPr/>
        <p:txBody>
          <a:bodyPr/>
          <a:lstStyle/>
          <a:p>
            <a:r>
              <a:rPr lang="en-US" dirty="0"/>
              <a:t>An Introduction to and Basic </a:t>
            </a:r>
            <a:r>
              <a:rPr lang="en-US" dirty="0" err="1"/>
              <a:t>Applicaton</a:t>
            </a:r>
            <a:r>
              <a:rPr lang="en-US" dirty="0"/>
              <a:t> of SQL</a:t>
            </a:r>
          </a:p>
        </p:txBody>
      </p:sp>
    </p:spTree>
    <p:extLst>
      <p:ext uri="{BB962C8B-B14F-4D97-AF65-F5344CB8AC3E}">
        <p14:creationId xmlns:p14="http://schemas.microsoft.com/office/powerpoint/2010/main" val="28535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00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a:t>
            </a:r>
          </a:p>
        </p:txBody>
      </p:sp>
      <p:sp>
        <p:nvSpPr>
          <p:cNvPr id="3" name="Content Placeholder 2"/>
          <p:cNvSpPr>
            <a:spLocks noGrp="1"/>
          </p:cNvSpPr>
          <p:nvPr>
            <p:ph idx="1"/>
          </p:nvPr>
        </p:nvSpPr>
        <p:spPr/>
        <p:txBody>
          <a:bodyPr/>
          <a:lstStyle/>
          <a:p>
            <a:pPr>
              <a:spcBef>
                <a:spcPct val="0"/>
              </a:spcBef>
              <a:buNone/>
            </a:pPr>
            <a:r>
              <a:rPr lang="en-US" altLang="en-US" sz="2400" dirty="0">
                <a:latin typeface="Courier New" pitchFamily="49" charset="0"/>
                <a:cs typeface="Times New Roman" pitchFamily="18" charset="0"/>
              </a:rPr>
              <a:t>SELECT</a:t>
            </a:r>
            <a:r>
              <a:rPr lang="en-US" altLang="en-US" sz="2400" dirty="0">
                <a:cs typeface="Times New Roman" pitchFamily="18" charset="0"/>
              </a:rPr>
              <a:t> &lt;list of column expressions&gt;</a:t>
            </a:r>
          </a:p>
          <a:p>
            <a:pPr>
              <a:spcBef>
                <a:spcPct val="0"/>
              </a:spcBef>
              <a:buNone/>
            </a:pPr>
            <a:endParaRPr lang="en-US" altLang="en-US" sz="2400" dirty="0">
              <a:latin typeface="Courier New" pitchFamily="49" charset="0"/>
              <a:cs typeface="Times New Roman" pitchFamily="18" charset="0"/>
            </a:endParaRPr>
          </a:p>
          <a:p>
            <a:pPr>
              <a:spcBef>
                <a:spcPct val="0"/>
              </a:spcBef>
              <a:buNone/>
            </a:pPr>
            <a:r>
              <a:rPr lang="en-US" altLang="en-US" sz="2400" dirty="0">
                <a:latin typeface="Courier New" pitchFamily="49" charset="0"/>
                <a:cs typeface="Times New Roman" pitchFamily="18" charset="0"/>
              </a:rPr>
              <a:t> FROM</a:t>
            </a:r>
            <a:r>
              <a:rPr lang="en-US" altLang="en-US" sz="2400" dirty="0">
                <a:cs typeface="Times New Roman" pitchFamily="18" charset="0"/>
              </a:rPr>
              <a:t> &lt;list of tables and join operations&gt;</a:t>
            </a:r>
          </a:p>
          <a:p>
            <a:pPr>
              <a:spcBef>
                <a:spcPct val="0"/>
              </a:spcBef>
              <a:buNone/>
            </a:pPr>
            <a:endParaRPr lang="en-US" altLang="en-US" sz="2400" dirty="0">
              <a:latin typeface="Courier New" pitchFamily="49" charset="0"/>
              <a:cs typeface="Times New Roman" pitchFamily="18" charset="0"/>
            </a:endParaRPr>
          </a:p>
          <a:p>
            <a:pPr>
              <a:spcBef>
                <a:spcPct val="0"/>
              </a:spcBef>
              <a:buNone/>
            </a:pPr>
            <a:r>
              <a:rPr lang="en-US" altLang="en-US" sz="2400" dirty="0">
                <a:latin typeface="Courier New" pitchFamily="49" charset="0"/>
                <a:cs typeface="Times New Roman" pitchFamily="18" charset="0"/>
              </a:rPr>
              <a:t> WHERE</a:t>
            </a:r>
            <a:r>
              <a:rPr lang="en-US" altLang="en-US" sz="2400" dirty="0">
                <a:cs typeface="Times New Roman" pitchFamily="18" charset="0"/>
              </a:rPr>
              <a:t> &lt;list of logical expressions for </a:t>
            </a:r>
            <a:r>
              <a:rPr lang="en-US" altLang="en-US" sz="2400" u="sng" dirty="0">
                <a:cs typeface="Times New Roman" pitchFamily="18" charset="0"/>
              </a:rPr>
              <a:t>rows</a:t>
            </a:r>
            <a:r>
              <a:rPr lang="en-US" altLang="en-US" sz="2400" dirty="0">
                <a:cs typeface="Times New Roman" pitchFamily="18" charset="0"/>
              </a:rPr>
              <a:t>&gt;</a:t>
            </a:r>
          </a:p>
          <a:p>
            <a:pPr>
              <a:spcBef>
                <a:spcPct val="0"/>
              </a:spcBef>
              <a:buNone/>
            </a:pPr>
            <a:endParaRPr lang="en-US" altLang="en-US" sz="2400" dirty="0">
              <a:latin typeface="Courier New" pitchFamily="49" charset="0"/>
              <a:cs typeface="Times New Roman" pitchFamily="18" charset="0"/>
            </a:endParaRPr>
          </a:p>
          <a:p>
            <a:pPr>
              <a:spcBef>
                <a:spcPct val="0"/>
              </a:spcBef>
              <a:buNone/>
            </a:pPr>
            <a:r>
              <a:rPr lang="en-US" altLang="en-US" sz="2400" dirty="0">
                <a:latin typeface="Courier New" pitchFamily="49" charset="0"/>
                <a:cs typeface="Times New Roman" pitchFamily="18" charset="0"/>
              </a:rPr>
              <a:t> GROUP BY</a:t>
            </a:r>
            <a:r>
              <a:rPr lang="en-US" altLang="en-US" sz="2400" dirty="0">
                <a:cs typeface="Times New Roman" pitchFamily="18" charset="0"/>
              </a:rPr>
              <a:t> &lt;list of grouping columns&gt;</a:t>
            </a:r>
          </a:p>
          <a:p>
            <a:pPr>
              <a:spcBef>
                <a:spcPct val="0"/>
              </a:spcBef>
              <a:buNone/>
            </a:pPr>
            <a:endParaRPr lang="en-US" altLang="en-US" sz="2400" dirty="0">
              <a:latin typeface="Courier New" pitchFamily="49" charset="0"/>
              <a:cs typeface="Times New Roman" pitchFamily="18" charset="0"/>
            </a:endParaRPr>
          </a:p>
          <a:p>
            <a:pPr>
              <a:spcBef>
                <a:spcPct val="0"/>
              </a:spcBef>
              <a:buNone/>
            </a:pPr>
            <a:r>
              <a:rPr lang="en-US" altLang="en-US" sz="2400" dirty="0">
                <a:latin typeface="Courier New" pitchFamily="49" charset="0"/>
                <a:cs typeface="Times New Roman" pitchFamily="18" charset="0"/>
              </a:rPr>
              <a:t> HAVING</a:t>
            </a:r>
            <a:r>
              <a:rPr lang="en-US" altLang="en-US" sz="2400" dirty="0">
                <a:cs typeface="Times New Roman" pitchFamily="18" charset="0"/>
              </a:rPr>
              <a:t> &lt;list of logical expressions for </a:t>
            </a:r>
            <a:r>
              <a:rPr lang="en-US" altLang="en-US" sz="2400" u="sng" dirty="0">
                <a:cs typeface="Times New Roman" pitchFamily="18" charset="0"/>
              </a:rPr>
              <a:t>groups</a:t>
            </a:r>
            <a:r>
              <a:rPr lang="en-US" altLang="en-US" sz="2400" dirty="0">
                <a:cs typeface="Times New Roman" pitchFamily="18" charset="0"/>
              </a:rPr>
              <a:t>&gt;</a:t>
            </a:r>
          </a:p>
          <a:p>
            <a:pPr>
              <a:spcBef>
                <a:spcPct val="0"/>
              </a:spcBef>
              <a:buNone/>
            </a:pPr>
            <a:endParaRPr lang="en-US" altLang="en-US" sz="2400" dirty="0">
              <a:latin typeface="Courier New" pitchFamily="49" charset="0"/>
              <a:cs typeface="Times New Roman" pitchFamily="18" charset="0"/>
            </a:endParaRPr>
          </a:p>
          <a:p>
            <a:pPr>
              <a:spcBef>
                <a:spcPct val="0"/>
              </a:spcBef>
              <a:buNone/>
            </a:pPr>
            <a:r>
              <a:rPr lang="en-US" altLang="en-US" sz="2400" dirty="0">
                <a:latin typeface="Courier New" pitchFamily="49" charset="0"/>
                <a:cs typeface="Times New Roman" pitchFamily="18" charset="0"/>
              </a:rPr>
              <a:t> ORDER BY</a:t>
            </a:r>
            <a:r>
              <a:rPr lang="en-US" altLang="en-US" sz="2400" dirty="0">
                <a:cs typeface="Times New Roman" pitchFamily="18" charset="0"/>
              </a:rPr>
              <a:t> &lt;list of sorting specifications&gt;</a:t>
            </a:r>
            <a:endParaRPr lang="en-US" altLang="en-US" sz="2400" dirty="0">
              <a:latin typeface="Courier New" pitchFamily="49" charset="0"/>
              <a:cs typeface="Courier New"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315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 Database</a:t>
            </a:r>
          </a:p>
        </p:txBody>
      </p:sp>
      <p:pic>
        <p:nvPicPr>
          <p:cNvPr id="4" name="Picture 3" descr="Figure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783513"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1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Examples</a:t>
            </a:r>
          </a:p>
        </p:txBody>
      </p:sp>
      <p:sp>
        <p:nvSpPr>
          <p:cNvPr id="3" name="Content Placeholder 2"/>
          <p:cNvSpPr>
            <a:spLocks noGrp="1"/>
          </p:cNvSpPr>
          <p:nvPr>
            <p:ph idx="1"/>
          </p:nvPr>
        </p:nvSpPr>
        <p:spPr/>
        <p:txBody>
          <a:bodyPr>
            <a:normAutofit fontScale="85000" lnSpcReduction="20000"/>
          </a:bodyPr>
          <a:lstStyle/>
          <a:p>
            <a:pPr>
              <a:spcBef>
                <a:spcPct val="0"/>
              </a:spcBef>
              <a:buClrTx/>
              <a:buFontTx/>
              <a:buChar char="•"/>
            </a:pPr>
            <a:r>
              <a:rPr lang="en-US" altLang="en-US" sz="2800" dirty="0">
                <a:latin typeface="Times New Roman" pitchFamily="18" charset="0"/>
                <a:cs typeface="Courier New" pitchFamily="49" charset="0"/>
              </a:rPr>
              <a:t>SELECT * </a:t>
            </a:r>
          </a:p>
          <a:p>
            <a:pPr>
              <a:spcBef>
                <a:spcPct val="0"/>
              </a:spcBef>
              <a:buClrTx/>
              <a:buNone/>
            </a:pPr>
            <a:r>
              <a:rPr lang="en-US" altLang="en-US" sz="2800" dirty="0">
                <a:latin typeface="Times New Roman" pitchFamily="18" charset="0"/>
                <a:cs typeface="Courier New" pitchFamily="49" charset="0"/>
              </a:rPr>
              <a:t>	FROM Faculty</a:t>
            </a:r>
          </a:p>
          <a:p>
            <a:pPr>
              <a:spcBef>
                <a:spcPct val="0"/>
              </a:spcBef>
              <a:buClrTx/>
              <a:buNone/>
            </a:pPr>
            <a:endParaRPr lang="en-US" altLang="en-US" sz="2800" dirty="0">
              <a:latin typeface="Times New Roman" pitchFamily="18" charset="0"/>
              <a:cs typeface="Courier New" pitchFamily="49" charset="0"/>
            </a:endParaRPr>
          </a:p>
          <a:p>
            <a:pPr>
              <a:spcBef>
                <a:spcPct val="0"/>
              </a:spcBef>
              <a:buClrTx/>
              <a:buFontTx/>
              <a:buChar char="•"/>
            </a:pPr>
            <a:r>
              <a:rPr lang="en-US" altLang="en-US" sz="2800" dirty="0">
                <a:latin typeface="Times New Roman" pitchFamily="18" charset="0"/>
                <a:cs typeface="Courier New" pitchFamily="49" charset="0"/>
              </a:rPr>
              <a:t> SELECT * </a:t>
            </a:r>
          </a:p>
          <a:p>
            <a:pPr>
              <a:spcBef>
                <a:spcPct val="0"/>
              </a:spcBef>
              <a:buClrTx/>
              <a:buNone/>
            </a:pPr>
            <a:r>
              <a:rPr lang="en-US" altLang="en-US" sz="2800" dirty="0">
                <a:latin typeface="Times New Roman" pitchFamily="18" charset="0"/>
                <a:cs typeface="Courier New" pitchFamily="49" charset="0"/>
              </a:rPr>
              <a:t>	FROM Faculty </a:t>
            </a:r>
          </a:p>
          <a:p>
            <a:pPr>
              <a:spcBef>
                <a:spcPct val="0"/>
              </a:spcBef>
              <a:buClrTx/>
              <a:buNone/>
            </a:pPr>
            <a:r>
              <a:rPr lang="en-US" altLang="en-US" sz="2800" dirty="0">
                <a:latin typeface="Times New Roman" pitchFamily="18" charset="0"/>
                <a:cs typeface="Courier New" pitchFamily="49" charset="0"/>
              </a:rPr>
              <a:t>	WHERE </a:t>
            </a:r>
            <a:r>
              <a:rPr lang="en-US" altLang="en-US" sz="2800" dirty="0" err="1">
                <a:latin typeface="Times New Roman" pitchFamily="18" charset="0"/>
                <a:cs typeface="Courier New" pitchFamily="49" charset="0"/>
              </a:rPr>
              <a:t>FacSSN</a:t>
            </a:r>
            <a:r>
              <a:rPr lang="en-US" altLang="en-US" sz="2800" dirty="0">
                <a:latin typeface="Times New Roman" pitchFamily="18" charset="0"/>
                <a:cs typeface="Courier New" pitchFamily="49" charset="0"/>
              </a:rPr>
              <a:t> = '543210987'</a:t>
            </a:r>
          </a:p>
          <a:p>
            <a:pPr>
              <a:spcBef>
                <a:spcPct val="0"/>
              </a:spcBef>
              <a:buClrTx/>
              <a:buNone/>
            </a:pPr>
            <a:endParaRPr lang="en-US" altLang="en-US" sz="2800" dirty="0">
              <a:latin typeface="Times New Roman" pitchFamily="18" charset="0"/>
              <a:cs typeface="Courier New" pitchFamily="49" charset="0"/>
            </a:endParaRPr>
          </a:p>
          <a:p>
            <a:pPr>
              <a:spcBef>
                <a:spcPct val="0"/>
              </a:spcBef>
              <a:buClrTx/>
              <a:buFontTx/>
              <a:buChar char="•"/>
            </a:pPr>
            <a:r>
              <a:rPr lang="en-US" altLang="en-US" sz="2800" dirty="0">
                <a:latin typeface="Times New Roman" pitchFamily="18" charset="0"/>
                <a:cs typeface="Courier New" pitchFamily="49" charset="0"/>
              </a:rPr>
              <a:t> SELECT </a:t>
            </a:r>
            <a:r>
              <a:rPr lang="en-US" altLang="en-US" sz="2800" dirty="0" err="1">
                <a:latin typeface="Times New Roman" pitchFamily="18" charset="0"/>
                <a:cs typeface="Courier New" pitchFamily="49" charset="0"/>
              </a:rPr>
              <a:t>FacFirstName</a:t>
            </a:r>
            <a:r>
              <a:rPr lang="en-US" altLang="en-US" sz="2800" dirty="0">
                <a:latin typeface="Times New Roman" pitchFamily="18" charset="0"/>
                <a:cs typeface="Courier New" pitchFamily="49" charset="0"/>
              </a:rPr>
              <a:t>, </a:t>
            </a:r>
            <a:r>
              <a:rPr lang="en-US" altLang="en-US" sz="2800" dirty="0" err="1">
                <a:latin typeface="Times New Roman" pitchFamily="18" charset="0"/>
                <a:cs typeface="Courier New" pitchFamily="49" charset="0"/>
              </a:rPr>
              <a:t>FacLastName</a:t>
            </a:r>
            <a:r>
              <a:rPr lang="en-US" altLang="en-US" sz="2800" dirty="0">
                <a:latin typeface="Times New Roman" pitchFamily="18" charset="0"/>
                <a:cs typeface="Courier New" pitchFamily="49" charset="0"/>
              </a:rPr>
              <a:t>, </a:t>
            </a:r>
            <a:r>
              <a:rPr lang="en-US" altLang="en-US" sz="2800" dirty="0" err="1">
                <a:latin typeface="Times New Roman" pitchFamily="18" charset="0"/>
                <a:cs typeface="Courier New" pitchFamily="49" charset="0"/>
              </a:rPr>
              <a:t>FacSalary</a:t>
            </a:r>
            <a:r>
              <a:rPr lang="en-US" altLang="en-US" sz="2800" dirty="0">
                <a:latin typeface="Times New Roman" pitchFamily="18" charset="0"/>
                <a:cs typeface="Courier New" pitchFamily="49" charset="0"/>
              </a:rPr>
              <a:t> </a:t>
            </a:r>
          </a:p>
          <a:p>
            <a:pPr>
              <a:spcBef>
                <a:spcPct val="0"/>
              </a:spcBef>
              <a:buClrTx/>
              <a:buNone/>
            </a:pPr>
            <a:r>
              <a:rPr lang="en-US" altLang="en-US" sz="2800" dirty="0">
                <a:latin typeface="Times New Roman" pitchFamily="18" charset="0"/>
                <a:cs typeface="Courier New" pitchFamily="49" charset="0"/>
              </a:rPr>
              <a:t>	FROM Faculty</a:t>
            </a:r>
          </a:p>
          <a:p>
            <a:pPr>
              <a:spcBef>
                <a:spcPct val="0"/>
              </a:spcBef>
              <a:buClrTx/>
              <a:buNone/>
            </a:pPr>
            <a:endParaRPr lang="en-US" altLang="en-US" sz="2800" dirty="0">
              <a:latin typeface="Times New Roman" pitchFamily="18" charset="0"/>
              <a:cs typeface="Courier New" pitchFamily="49" charset="0"/>
            </a:endParaRPr>
          </a:p>
          <a:p>
            <a:pPr>
              <a:spcBef>
                <a:spcPct val="0"/>
              </a:spcBef>
              <a:buClrTx/>
              <a:buFontTx/>
              <a:buChar char="•"/>
            </a:pPr>
            <a:r>
              <a:rPr lang="en-US" altLang="en-US" sz="2800" dirty="0">
                <a:latin typeface="Times New Roman" pitchFamily="18" charset="0"/>
                <a:cs typeface="Courier New" pitchFamily="49" charset="0"/>
              </a:rPr>
              <a:t> SELECT </a:t>
            </a:r>
            <a:r>
              <a:rPr lang="en-US" altLang="en-US" sz="2800" dirty="0" err="1">
                <a:latin typeface="Times New Roman" pitchFamily="18" charset="0"/>
                <a:cs typeface="Courier New" pitchFamily="49" charset="0"/>
              </a:rPr>
              <a:t>FacFirstName</a:t>
            </a:r>
            <a:r>
              <a:rPr lang="en-US" altLang="en-US" sz="2800" dirty="0">
                <a:latin typeface="Times New Roman" pitchFamily="18" charset="0"/>
                <a:cs typeface="Courier New" pitchFamily="49" charset="0"/>
              </a:rPr>
              <a:t>, </a:t>
            </a:r>
            <a:r>
              <a:rPr lang="en-US" altLang="en-US" sz="2800" dirty="0" err="1">
                <a:latin typeface="Times New Roman" pitchFamily="18" charset="0"/>
                <a:cs typeface="Courier New" pitchFamily="49" charset="0"/>
              </a:rPr>
              <a:t>FacLastName</a:t>
            </a:r>
            <a:r>
              <a:rPr lang="en-US" altLang="en-US" sz="2800" dirty="0">
                <a:latin typeface="Times New Roman" pitchFamily="18" charset="0"/>
                <a:cs typeface="Courier New" pitchFamily="49" charset="0"/>
              </a:rPr>
              <a:t>, </a:t>
            </a:r>
            <a:r>
              <a:rPr lang="en-US" altLang="en-US" sz="2800" dirty="0" err="1">
                <a:latin typeface="Times New Roman" pitchFamily="18" charset="0"/>
                <a:cs typeface="Courier New" pitchFamily="49" charset="0"/>
              </a:rPr>
              <a:t>FacSalary</a:t>
            </a:r>
            <a:r>
              <a:rPr lang="en-US" altLang="en-US" sz="2800" dirty="0">
                <a:latin typeface="Times New Roman" pitchFamily="18" charset="0"/>
                <a:cs typeface="Courier New" pitchFamily="49" charset="0"/>
              </a:rPr>
              <a:t> </a:t>
            </a:r>
          </a:p>
          <a:p>
            <a:pPr>
              <a:spcBef>
                <a:spcPct val="0"/>
              </a:spcBef>
              <a:buClrTx/>
              <a:buNone/>
            </a:pPr>
            <a:r>
              <a:rPr lang="en-US" altLang="en-US" sz="2800" dirty="0">
                <a:latin typeface="Times New Roman" pitchFamily="18" charset="0"/>
                <a:cs typeface="Courier New" pitchFamily="49" charset="0"/>
              </a:rPr>
              <a:t>	FROM Faculty </a:t>
            </a:r>
          </a:p>
          <a:p>
            <a:pPr>
              <a:spcBef>
                <a:spcPct val="0"/>
              </a:spcBef>
              <a:buClrTx/>
              <a:buNone/>
            </a:pPr>
            <a:r>
              <a:rPr lang="en-US" altLang="en-US" sz="2800" dirty="0">
                <a:latin typeface="Times New Roman" pitchFamily="18" charset="0"/>
                <a:cs typeface="Courier New" pitchFamily="49" charset="0"/>
              </a:rPr>
              <a:t>	WHERE </a:t>
            </a:r>
            <a:r>
              <a:rPr lang="en-US" altLang="en-US" sz="2800" dirty="0" err="1">
                <a:latin typeface="Times New Roman" pitchFamily="18" charset="0"/>
                <a:cs typeface="Courier New" pitchFamily="49" charset="0"/>
              </a:rPr>
              <a:t>FacSalary</a:t>
            </a:r>
            <a:r>
              <a:rPr lang="en-US" altLang="en-US" sz="2800" dirty="0">
                <a:latin typeface="Times New Roman" pitchFamily="18" charset="0"/>
                <a:cs typeface="Courier New" pitchFamily="49" charset="0"/>
              </a:rPr>
              <a:t> &gt; 65000 </a:t>
            </a:r>
          </a:p>
          <a:p>
            <a:pPr>
              <a:spcBef>
                <a:spcPct val="0"/>
              </a:spcBef>
              <a:buClrTx/>
              <a:buNone/>
            </a:pPr>
            <a:r>
              <a:rPr lang="en-US" altLang="en-US" sz="2800" dirty="0">
                <a:latin typeface="Times New Roman" pitchFamily="18" charset="0"/>
                <a:cs typeface="Courier New" pitchFamily="49" charset="0"/>
              </a:rPr>
              <a:t>	AND </a:t>
            </a:r>
            <a:r>
              <a:rPr lang="en-US" altLang="en-US" sz="2800" dirty="0" err="1">
                <a:latin typeface="Times New Roman" pitchFamily="18" charset="0"/>
                <a:cs typeface="Courier New" pitchFamily="49" charset="0"/>
              </a:rPr>
              <a:t>FacRank</a:t>
            </a:r>
            <a:r>
              <a:rPr lang="en-US" altLang="en-US" sz="2800" dirty="0">
                <a:latin typeface="Times New Roman" pitchFamily="18" charset="0"/>
                <a:cs typeface="Courier New" pitchFamily="49" charset="0"/>
              </a:rPr>
              <a:t> = 'PROF'</a:t>
            </a:r>
          </a:p>
          <a:p>
            <a:endParaRPr lang="en-US" dirty="0"/>
          </a:p>
        </p:txBody>
      </p:sp>
    </p:spTree>
    <p:extLst>
      <p:ext uri="{BB962C8B-B14F-4D97-AF65-F5344CB8AC3E}">
        <p14:creationId xmlns:p14="http://schemas.microsoft.com/office/powerpoint/2010/main" val="316950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Inexact Matching</a:t>
            </a:r>
          </a:p>
        </p:txBody>
      </p:sp>
      <p:sp>
        <p:nvSpPr>
          <p:cNvPr id="3" name="Content Placeholder 2"/>
          <p:cNvSpPr>
            <a:spLocks noGrp="1"/>
          </p:cNvSpPr>
          <p:nvPr>
            <p:ph idx="1"/>
          </p:nvPr>
        </p:nvSpPr>
        <p:spPr/>
        <p:txBody>
          <a:bodyPr/>
          <a:lstStyle/>
          <a:p>
            <a:r>
              <a:rPr lang="en-US" dirty="0"/>
              <a:t>Match against a pattern : LIKE operator</a:t>
            </a:r>
          </a:p>
          <a:p>
            <a:pPr lvl="1"/>
            <a:r>
              <a:rPr lang="en-US" dirty="0"/>
              <a:t>Use meta characters to specific patterns</a:t>
            </a:r>
          </a:p>
          <a:p>
            <a:pPr lvl="2"/>
            <a:r>
              <a:rPr lang="en-US" dirty="0"/>
              <a:t>Wildcard (* or %)</a:t>
            </a:r>
          </a:p>
          <a:p>
            <a:pPr lvl="2"/>
            <a:r>
              <a:rPr lang="en-US" dirty="0"/>
              <a:t>Any single character (? or _)</a:t>
            </a:r>
          </a:p>
          <a:p>
            <a:r>
              <a:rPr lang="en-US" dirty="0"/>
              <a:t>Example</a:t>
            </a:r>
          </a:p>
          <a:p>
            <a:pPr lvl="1"/>
            <a:r>
              <a:rPr lang="en-US" altLang="en-US" sz="2200" dirty="0"/>
              <a:t>SELECT * </a:t>
            </a:r>
          </a:p>
          <a:p>
            <a:pPr lvl="1">
              <a:buNone/>
            </a:pPr>
            <a:r>
              <a:rPr lang="en-US" altLang="en-US" sz="2200" dirty="0"/>
              <a:t>	FROM Offering </a:t>
            </a:r>
          </a:p>
          <a:p>
            <a:pPr lvl="1">
              <a:buNone/>
            </a:pPr>
            <a:r>
              <a:rPr lang="en-US" altLang="en-US" sz="2200" dirty="0"/>
              <a:t>	WHERE </a:t>
            </a:r>
          </a:p>
          <a:p>
            <a:pPr lvl="1">
              <a:buNone/>
            </a:pPr>
            <a:r>
              <a:rPr lang="en-US" altLang="en-US" sz="2200" dirty="0"/>
              <a:t>	</a:t>
            </a:r>
            <a:r>
              <a:rPr lang="en-US" altLang="en-US" sz="2200" dirty="0" err="1"/>
              <a:t>CourseNo</a:t>
            </a:r>
            <a:r>
              <a:rPr lang="en-US" altLang="en-US" sz="2200" dirty="0"/>
              <a:t> LIKE ‘MATH%' </a:t>
            </a:r>
          </a:p>
          <a:p>
            <a:pPr>
              <a:buNone/>
            </a:pPr>
            <a:endParaRPr lang="en-US" altLang="en-US" sz="2400" dirty="0"/>
          </a:p>
          <a:p>
            <a:pPr lvl="1"/>
            <a:endParaRPr lang="en-US" dirty="0"/>
          </a:p>
        </p:txBody>
      </p:sp>
    </p:spTree>
    <p:extLst>
      <p:ext uri="{BB962C8B-B14F-4D97-AF65-F5344CB8AC3E}">
        <p14:creationId xmlns:p14="http://schemas.microsoft.com/office/powerpoint/2010/main" val="360711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Text Placeholder 2"/>
          <p:cNvSpPr>
            <a:spLocks noGrp="1"/>
          </p:cNvSpPr>
          <p:nvPr>
            <p:ph type="body" idx="1"/>
          </p:nvPr>
        </p:nvSpPr>
        <p:spPr/>
        <p:txBody>
          <a:bodyPr>
            <a:normAutofit/>
          </a:bodyPr>
          <a:lstStyle/>
          <a:p>
            <a:r>
              <a:rPr lang="en-US" sz="4000" dirty="0"/>
              <a:t>Joins</a:t>
            </a:r>
          </a:p>
        </p:txBody>
      </p:sp>
    </p:spTree>
    <p:extLst>
      <p:ext uri="{BB962C8B-B14F-4D97-AF65-F5344CB8AC3E}">
        <p14:creationId xmlns:p14="http://schemas.microsoft.com/office/powerpoint/2010/main" val="237522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Operator</a:t>
            </a:r>
          </a:p>
        </p:txBody>
      </p:sp>
      <p:sp>
        <p:nvSpPr>
          <p:cNvPr id="3" name="Content Placeholder 2"/>
          <p:cNvSpPr>
            <a:spLocks noGrp="1"/>
          </p:cNvSpPr>
          <p:nvPr>
            <p:ph idx="1"/>
          </p:nvPr>
        </p:nvSpPr>
        <p:spPr/>
        <p:txBody>
          <a:bodyPr/>
          <a:lstStyle/>
          <a:p>
            <a:endParaRPr lang="en-US" dirty="0"/>
          </a:p>
          <a:p>
            <a:r>
              <a:rPr lang="en-US" dirty="0"/>
              <a:t>Combining tables based up a specific characteristic</a:t>
            </a:r>
          </a:p>
          <a:p>
            <a:pPr lvl="1"/>
            <a:r>
              <a:rPr lang="en-US" dirty="0"/>
              <a:t>Most common is PK=FK</a:t>
            </a:r>
          </a:p>
          <a:p>
            <a:pPr lvl="1"/>
            <a:r>
              <a:rPr lang="en-US" dirty="0"/>
              <a:t>Can also use &lt;, &gt;, !=</a:t>
            </a:r>
          </a:p>
          <a:p>
            <a:pPr marL="393192" lvl="1" indent="0">
              <a:buNone/>
            </a:pPr>
            <a:endParaRPr lang="en-US" dirty="0"/>
          </a:p>
          <a:p>
            <a:r>
              <a:rPr lang="en-US" dirty="0"/>
              <a:t>Types of Joins</a:t>
            </a:r>
          </a:p>
          <a:p>
            <a:pPr lvl="1"/>
            <a:r>
              <a:rPr lang="en-US" dirty="0"/>
              <a:t>Inner</a:t>
            </a:r>
          </a:p>
          <a:p>
            <a:pPr lvl="1"/>
            <a:r>
              <a:rPr lang="en-US" dirty="0"/>
              <a:t>Outer</a:t>
            </a:r>
          </a:p>
          <a:p>
            <a:pPr lvl="2"/>
            <a:r>
              <a:rPr lang="en-US" dirty="0"/>
              <a:t>Left, Right, Full</a:t>
            </a:r>
          </a:p>
          <a:p>
            <a:pPr marL="667512" lvl="2" indent="0">
              <a:buNone/>
            </a:pPr>
            <a:endParaRPr lang="en-US" dirty="0"/>
          </a:p>
        </p:txBody>
      </p:sp>
    </p:spTree>
    <p:extLst>
      <p:ext uri="{BB962C8B-B14F-4D97-AF65-F5344CB8AC3E}">
        <p14:creationId xmlns:p14="http://schemas.microsoft.com/office/powerpoint/2010/main" val="162879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
          <p:cNvSpPr>
            <a:spLocks noChangeArrowheads="1"/>
          </p:cNvSpPr>
          <p:nvPr/>
        </p:nvSpPr>
        <p:spPr bwMode="auto">
          <a:xfrm>
            <a:off x="4038600" y="2393950"/>
            <a:ext cx="4191000" cy="16764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algn="r" eaLnBrk="1" hangingPunct="1">
              <a:spcBef>
                <a:spcPct val="0"/>
              </a:spcBef>
              <a:buClrTx/>
              <a:buFontTx/>
              <a:buNone/>
            </a:pPr>
            <a:r>
              <a:rPr lang="en-US" altLang="en-US" sz="2400">
                <a:latin typeface="Times New Roman" pitchFamily="18" charset="0"/>
              </a:rPr>
              <a:t>Right Outer Join</a:t>
            </a:r>
          </a:p>
        </p:txBody>
      </p:sp>
      <p:sp>
        <p:nvSpPr>
          <p:cNvPr id="6" name="Oval 4"/>
          <p:cNvSpPr>
            <a:spLocks noChangeArrowheads="1"/>
          </p:cNvSpPr>
          <p:nvPr/>
        </p:nvSpPr>
        <p:spPr bwMode="auto">
          <a:xfrm>
            <a:off x="914400" y="2393950"/>
            <a:ext cx="4191000" cy="16764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eaLnBrk="1" hangingPunct="1">
              <a:spcBef>
                <a:spcPct val="0"/>
              </a:spcBef>
              <a:buClrTx/>
              <a:buFontTx/>
              <a:buNone/>
            </a:pPr>
            <a:r>
              <a:rPr lang="en-US" altLang="en-US" sz="2400" dirty="0">
                <a:latin typeface="Times New Roman" pitchFamily="18" charset="0"/>
              </a:rPr>
              <a:t>Left Outer Join</a:t>
            </a:r>
          </a:p>
        </p:txBody>
      </p:sp>
      <p:sp>
        <p:nvSpPr>
          <p:cNvPr id="7" name="Oval 5"/>
          <p:cNvSpPr>
            <a:spLocks noChangeArrowheads="1"/>
          </p:cNvSpPr>
          <p:nvPr/>
        </p:nvSpPr>
        <p:spPr bwMode="auto">
          <a:xfrm flipV="1">
            <a:off x="3657600" y="2698750"/>
            <a:ext cx="1752600" cy="1066800"/>
          </a:xfrm>
          <a:prstGeom prst="ellipse">
            <a:avLst/>
          </a:prstGeom>
          <a:solidFill>
            <a:schemeClr val="bg1"/>
          </a:solidFill>
          <a:ln w="12700">
            <a:solidFill>
              <a:schemeClr val="tx1"/>
            </a:solidFill>
            <a:round/>
            <a:headEnd type="none" w="sm" len="sm"/>
            <a:tailEnd type="none" w="sm" len="sm"/>
          </a:ln>
        </p:spPr>
        <p:txBody>
          <a:bodyPr rot="10800000" wrap="none" anchor="ct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algn="ctr" eaLnBrk="1" hangingPunct="1">
              <a:spcBef>
                <a:spcPct val="0"/>
              </a:spcBef>
              <a:buClrTx/>
              <a:buFontTx/>
              <a:buNone/>
            </a:pPr>
            <a:r>
              <a:rPr lang="en-US" altLang="en-US" sz="2400" dirty="0">
                <a:latin typeface="Times New Roman" pitchFamily="18" charset="0"/>
              </a:rPr>
              <a:t>Inner Join</a:t>
            </a:r>
          </a:p>
        </p:txBody>
      </p:sp>
      <p:sp>
        <p:nvSpPr>
          <p:cNvPr id="8" name="Text Box 7"/>
          <p:cNvSpPr txBox="1">
            <a:spLocks noChangeArrowheads="1"/>
          </p:cNvSpPr>
          <p:nvPr/>
        </p:nvSpPr>
        <p:spPr bwMode="auto">
          <a:xfrm>
            <a:off x="838200" y="467995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eaLnBrk="1" hangingPunct="1">
              <a:spcBef>
                <a:spcPct val="50000"/>
              </a:spcBef>
              <a:buClrTx/>
              <a:buFontTx/>
              <a:buNone/>
            </a:pPr>
            <a:r>
              <a:rPr lang="en-US" altLang="en-US" sz="2400" dirty="0">
                <a:latin typeface="Times New Roman" pitchFamily="18" charset="0"/>
              </a:rPr>
              <a:t>Unmatched rows of the left table</a:t>
            </a:r>
          </a:p>
        </p:txBody>
      </p:sp>
      <p:sp>
        <p:nvSpPr>
          <p:cNvPr id="9" name="Text Box 8"/>
          <p:cNvSpPr txBox="1">
            <a:spLocks noChangeArrowheads="1"/>
          </p:cNvSpPr>
          <p:nvPr/>
        </p:nvSpPr>
        <p:spPr bwMode="auto">
          <a:xfrm>
            <a:off x="5943600" y="467995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eaLnBrk="1" hangingPunct="1">
              <a:spcBef>
                <a:spcPct val="50000"/>
              </a:spcBef>
              <a:buClrTx/>
              <a:buFontTx/>
              <a:buNone/>
            </a:pPr>
            <a:r>
              <a:rPr lang="en-US" altLang="en-US" sz="2400">
                <a:latin typeface="Times New Roman" pitchFamily="18" charset="0"/>
              </a:rPr>
              <a:t>Unmatched rows of the right table</a:t>
            </a:r>
          </a:p>
        </p:txBody>
      </p:sp>
      <p:sp>
        <p:nvSpPr>
          <p:cNvPr id="10" name="Line 9"/>
          <p:cNvSpPr>
            <a:spLocks noChangeShapeType="1"/>
          </p:cNvSpPr>
          <p:nvPr/>
        </p:nvSpPr>
        <p:spPr bwMode="auto">
          <a:xfrm flipV="1">
            <a:off x="4572000" y="3689350"/>
            <a:ext cx="0" cy="10668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6705600" y="3765550"/>
            <a:ext cx="0" cy="9144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flipV="1">
            <a:off x="2286000" y="3765550"/>
            <a:ext cx="0" cy="9906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AutoShape 12"/>
          <p:cNvSpPr>
            <a:spLocks/>
          </p:cNvSpPr>
          <p:nvPr/>
        </p:nvSpPr>
        <p:spPr bwMode="auto">
          <a:xfrm rot="16200000" flipV="1">
            <a:off x="4267200" y="-1568450"/>
            <a:ext cx="609600" cy="7315200"/>
          </a:xfrm>
          <a:prstGeom prst="rightBrace">
            <a:avLst>
              <a:gd name="adj1" fmla="val 10000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eaLnBrk="1" hangingPunct="1">
              <a:spcBef>
                <a:spcPct val="0"/>
              </a:spcBef>
              <a:buClrTx/>
              <a:buFontTx/>
              <a:buNone/>
            </a:pPr>
            <a:endParaRPr lang="en-US" altLang="en-US" sz="2400">
              <a:latin typeface="Times New Roman" pitchFamily="18" charset="0"/>
            </a:endParaRPr>
          </a:p>
        </p:txBody>
      </p:sp>
      <p:sp>
        <p:nvSpPr>
          <p:cNvPr id="4" name="TextBox 3"/>
          <p:cNvSpPr txBox="1"/>
          <p:nvPr/>
        </p:nvSpPr>
        <p:spPr>
          <a:xfrm>
            <a:off x="2743200" y="1117744"/>
            <a:ext cx="3886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Full Outer Join</a:t>
            </a:r>
          </a:p>
        </p:txBody>
      </p:sp>
      <p:sp>
        <p:nvSpPr>
          <p:cNvPr id="15" name="Text Box 6"/>
          <p:cNvSpPr txBox="1">
            <a:spLocks noChangeArrowheads="1"/>
          </p:cNvSpPr>
          <p:nvPr/>
        </p:nvSpPr>
        <p:spPr bwMode="auto">
          <a:xfrm>
            <a:off x="3733800" y="4679950"/>
            <a:ext cx="198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rgbClr val="5E2F24"/>
              </a:buClr>
              <a:buFont typeface="Wingdings" pitchFamily="2" charset="2"/>
              <a:buChar char="§"/>
              <a:defRPr sz="3200">
                <a:solidFill>
                  <a:schemeClr val="tx1"/>
                </a:solidFill>
                <a:latin typeface="Arial" charset="0"/>
                <a:ea typeface="MS PGothic" pitchFamily="34" charset="-128"/>
              </a:defRPr>
            </a:lvl1pPr>
            <a:lvl2pPr marL="37931725" indent="-37474525" eaLnBrk="0" hangingPunct="0">
              <a:spcBef>
                <a:spcPct val="20000"/>
              </a:spcBef>
              <a:buClr>
                <a:srgbClr val="990000"/>
              </a:buClr>
              <a:buFont typeface="Wingdings" pitchFamily="2" charset="2"/>
              <a:buChar char="§"/>
              <a:defRPr sz="2800">
                <a:solidFill>
                  <a:schemeClr val="tx1"/>
                </a:solidFill>
                <a:latin typeface="Arial" charset="0"/>
                <a:ea typeface="MS PGothic" pitchFamily="34" charset="-128"/>
              </a:defRPr>
            </a:lvl2pPr>
            <a:lvl3pPr marL="1143000" indent="-228600" eaLnBrk="0" hangingPunct="0">
              <a:spcBef>
                <a:spcPct val="20000"/>
              </a:spcBef>
              <a:buClr>
                <a:srgbClr val="008000"/>
              </a:buClr>
              <a:buFont typeface="Wingdings" pitchFamily="2" charset="2"/>
              <a:buChar char="§"/>
              <a:defRPr sz="2400">
                <a:solidFill>
                  <a:schemeClr val="tx1"/>
                </a:solidFill>
                <a:latin typeface="Arial" charset="0"/>
                <a:ea typeface="MS PGothic" pitchFamily="34" charset="-128"/>
              </a:defRPr>
            </a:lvl3pPr>
            <a:lvl4pPr marL="1600200" indent="-228600" eaLnBrk="0" hangingPunct="0">
              <a:spcBef>
                <a:spcPct val="20000"/>
              </a:spcBef>
              <a:buClr>
                <a:srgbClr val="3366CC"/>
              </a:buClr>
              <a:buFont typeface="Wingdings" pitchFamily="2" charset="2"/>
              <a:buChar char="§"/>
              <a:defRPr sz="2000">
                <a:solidFill>
                  <a:schemeClr val="tx1"/>
                </a:solidFill>
                <a:latin typeface="Arial" charset="0"/>
                <a:ea typeface="MS PGothic" pitchFamily="34" charset="-128"/>
              </a:defRPr>
            </a:lvl4pPr>
            <a:lvl5pPr marL="2057400" indent="-228600" eaLnBrk="0" hangingPunct="0">
              <a:spcBef>
                <a:spcPct val="20000"/>
              </a:spcBef>
              <a:buFont typeface="Wingdings" pitchFamily="2" charset="2"/>
              <a:buChar char="§"/>
              <a:defRPr sz="2000">
                <a:solidFill>
                  <a:schemeClr val="tx1"/>
                </a:solidFill>
                <a:latin typeface="Arial" charset="0"/>
                <a:ea typeface="MS PGothic" pitchFamily="34" charset="-128"/>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ea typeface="MS PGothic" pitchFamily="34" charset="-128"/>
              </a:defRPr>
            </a:lvl9pPr>
          </a:lstStyle>
          <a:p>
            <a:pPr eaLnBrk="1" fontAlgn="base" hangingPunct="1">
              <a:spcBef>
                <a:spcPct val="50000"/>
              </a:spcBef>
              <a:spcAft>
                <a:spcPct val="0"/>
              </a:spcAft>
              <a:buClrTx/>
              <a:buFontTx/>
              <a:buNone/>
            </a:pPr>
            <a:r>
              <a:rPr lang="en-US" altLang="en-US" sz="2400" dirty="0">
                <a:solidFill>
                  <a:srgbClr val="000000"/>
                </a:solidFill>
                <a:latin typeface="Times New Roman" pitchFamily="18" charset="0"/>
              </a:rPr>
              <a:t>Matched rows using the join condition</a:t>
            </a:r>
          </a:p>
        </p:txBody>
      </p:sp>
      <p:sp>
        <p:nvSpPr>
          <p:cNvPr id="2" name="TextBox 1"/>
          <p:cNvSpPr txBox="1"/>
          <p:nvPr/>
        </p:nvSpPr>
        <p:spPr>
          <a:xfrm>
            <a:off x="2286000" y="2089149"/>
            <a:ext cx="1676400" cy="369332"/>
          </a:xfrm>
          <a:prstGeom prst="rect">
            <a:avLst/>
          </a:prstGeom>
          <a:noFill/>
        </p:spPr>
        <p:txBody>
          <a:bodyPr wrap="square" rtlCol="0">
            <a:spAutoFit/>
          </a:bodyPr>
          <a:lstStyle/>
          <a:p>
            <a:r>
              <a:rPr lang="en-US" dirty="0"/>
              <a:t>Customer</a:t>
            </a:r>
          </a:p>
        </p:txBody>
      </p:sp>
      <p:sp>
        <p:nvSpPr>
          <p:cNvPr id="3" name="TextBox 2"/>
          <p:cNvSpPr txBox="1"/>
          <p:nvPr/>
        </p:nvSpPr>
        <p:spPr>
          <a:xfrm>
            <a:off x="5638800" y="2089149"/>
            <a:ext cx="1524000" cy="369332"/>
          </a:xfrm>
          <a:prstGeom prst="rect">
            <a:avLst/>
          </a:prstGeom>
          <a:noFill/>
        </p:spPr>
        <p:txBody>
          <a:bodyPr wrap="square" rtlCol="0">
            <a:spAutoFit/>
          </a:bodyPr>
          <a:lstStyle/>
          <a:p>
            <a:r>
              <a:rPr lang="en-US" dirty="0"/>
              <a:t>Order</a:t>
            </a:r>
          </a:p>
        </p:txBody>
      </p:sp>
    </p:spTree>
    <p:extLst>
      <p:ext uri="{BB962C8B-B14F-4D97-AF65-F5344CB8AC3E}">
        <p14:creationId xmlns:p14="http://schemas.microsoft.com/office/powerpoint/2010/main" val="382353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 Database</a:t>
            </a:r>
          </a:p>
        </p:txBody>
      </p:sp>
      <p:pic>
        <p:nvPicPr>
          <p:cNvPr id="4" name="Picture 3" descr="Figure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783513"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2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Join Example</a:t>
            </a:r>
          </a:p>
        </p:txBody>
      </p:sp>
      <p:sp>
        <p:nvSpPr>
          <p:cNvPr id="3" name="Content Placeholder 2"/>
          <p:cNvSpPr>
            <a:spLocks noGrp="1"/>
          </p:cNvSpPr>
          <p:nvPr>
            <p:ph idx="1"/>
          </p:nvPr>
        </p:nvSpPr>
        <p:spPr>
          <a:xfrm>
            <a:off x="76200" y="1600200"/>
            <a:ext cx="8991600" cy="4724400"/>
          </a:xfrm>
        </p:spPr>
        <p:txBody>
          <a:bodyPr>
            <a:normAutofit lnSpcReduction="10000"/>
          </a:bodyPr>
          <a:lstStyle/>
          <a:p>
            <a:pPr>
              <a:spcBef>
                <a:spcPct val="0"/>
              </a:spcBef>
              <a:buClrTx/>
              <a:buNone/>
            </a:pPr>
            <a:endParaRPr lang="en-US" altLang="en-US" sz="2800" dirty="0">
              <a:cs typeface="Times New Roman" pitchFamily="18" charset="0"/>
            </a:endParaRPr>
          </a:p>
          <a:p>
            <a:pPr>
              <a:spcBef>
                <a:spcPct val="0"/>
              </a:spcBef>
              <a:buClrTx/>
              <a:buNone/>
            </a:pPr>
            <a:r>
              <a:rPr lang="en-US" altLang="en-US" sz="2800" dirty="0">
                <a:cs typeface="Times New Roman" pitchFamily="18" charset="0"/>
              </a:rPr>
              <a:t>SELECT </a:t>
            </a:r>
            <a:r>
              <a:rPr lang="en-US" altLang="en-US" sz="2800" dirty="0" err="1">
                <a:cs typeface="Times New Roman" pitchFamily="18" charset="0"/>
              </a:rPr>
              <a:t>OfferNo</a:t>
            </a:r>
            <a:r>
              <a:rPr lang="en-US" altLang="en-US" sz="2800" dirty="0">
                <a:cs typeface="Times New Roman" pitchFamily="18" charset="0"/>
              </a:rPr>
              <a:t>, </a:t>
            </a:r>
            <a:r>
              <a:rPr lang="en-US" altLang="en-US" sz="2800" dirty="0" err="1">
                <a:cs typeface="Times New Roman" pitchFamily="18" charset="0"/>
              </a:rPr>
              <a:t>CourseNo</a:t>
            </a:r>
            <a:r>
              <a:rPr lang="en-US" altLang="en-US" sz="2800" dirty="0">
                <a:cs typeface="Times New Roman" pitchFamily="18" charset="0"/>
              </a:rPr>
              <a:t>, </a:t>
            </a:r>
          </a:p>
          <a:p>
            <a:pPr>
              <a:spcBef>
                <a:spcPct val="0"/>
              </a:spcBef>
              <a:buClrTx/>
              <a:buNone/>
            </a:pPr>
            <a:r>
              <a:rPr lang="en-US" altLang="en-US" sz="2800" dirty="0" err="1">
                <a:cs typeface="Times New Roman" pitchFamily="18" charset="0"/>
              </a:rPr>
              <a:t>FacFirstName</a:t>
            </a:r>
            <a:r>
              <a:rPr lang="en-US" altLang="en-US" sz="2800" dirty="0">
                <a:cs typeface="Times New Roman" pitchFamily="18" charset="0"/>
              </a:rPr>
              <a:t>, </a:t>
            </a:r>
            <a:r>
              <a:rPr lang="en-US" altLang="en-US" sz="2800" dirty="0" err="1">
                <a:cs typeface="Times New Roman" pitchFamily="18" charset="0"/>
              </a:rPr>
              <a:t>FacLastName</a:t>
            </a:r>
            <a:r>
              <a:rPr lang="en-US" altLang="en-US" sz="2800" dirty="0">
                <a:cs typeface="Times New Roman" pitchFamily="18" charset="0"/>
              </a:rPr>
              <a:t>  </a:t>
            </a:r>
          </a:p>
          <a:p>
            <a:pPr>
              <a:spcBef>
                <a:spcPct val="0"/>
              </a:spcBef>
              <a:buClrTx/>
              <a:buNone/>
            </a:pPr>
            <a:r>
              <a:rPr lang="en-US" altLang="en-US" sz="2800" dirty="0">
                <a:cs typeface="Times New Roman" pitchFamily="18" charset="0"/>
              </a:rPr>
              <a:t> </a:t>
            </a:r>
          </a:p>
          <a:p>
            <a:pPr>
              <a:spcBef>
                <a:spcPct val="0"/>
              </a:spcBef>
              <a:buClrTx/>
              <a:buNone/>
            </a:pPr>
            <a:r>
              <a:rPr lang="en-US" altLang="en-US" sz="2800" dirty="0">
                <a:cs typeface="Times New Roman" pitchFamily="18" charset="0"/>
              </a:rPr>
              <a:t>FROM Offering INNER JOIN Faculty </a:t>
            </a:r>
          </a:p>
          <a:p>
            <a:pPr>
              <a:spcBef>
                <a:spcPct val="0"/>
              </a:spcBef>
              <a:buClrTx/>
              <a:buNone/>
            </a:pPr>
            <a:r>
              <a:rPr lang="en-US" altLang="en-US" sz="2800" dirty="0">
                <a:cs typeface="Times New Roman" pitchFamily="18" charset="0"/>
              </a:rPr>
              <a:t>   </a:t>
            </a:r>
          </a:p>
          <a:p>
            <a:pPr>
              <a:spcBef>
                <a:spcPct val="0"/>
              </a:spcBef>
              <a:buClrTx/>
              <a:buNone/>
            </a:pPr>
            <a:r>
              <a:rPr lang="en-US" altLang="en-US" sz="2800" dirty="0">
                <a:cs typeface="Times New Roman" pitchFamily="18" charset="0"/>
              </a:rPr>
              <a:t>ON </a:t>
            </a:r>
            <a:r>
              <a:rPr lang="en-US" altLang="en-US" sz="2800" dirty="0" err="1">
                <a:cs typeface="Times New Roman" pitchFamily="18" charset="0"/>
              </a:rPr>
              <a:t>Faculty.FacSSN</a:t>
            </a:r>
            <a:r>
              <a:rPr lang="en-US" altLang="en-US" sz="2800" dirty="0">
                <a:cs typeface="Times New Roman" pitchFamily="18" charset="0"/>
              </a:rPr>
              <a:t> = </a:t>
            </a:r>
            <a:r>
              <a:rPr lang="en-US" altLang="en-US" sz="2800" dirty="0" err="1">
                <a:cs typeface="Times New Roman" pitchFamily="18" charset="0"/>
              </a:rPr>
              <a:t>Offering.FacSSN</a:t>
            </a:r>
            <a:endParaRPr lang="en-US" altLang="en-US" sz="2800" dirty="0">
              <a:cs typeface="Times New Roman" pitchFamily="18" charset="0"/>
            </a:endParaRPr>
          </a:p>
          <a:p>
            <a:pPr>
              <a:spcBef>
                <a:spcPct val="0"/>
              </a:spcBef>
              <a:buClrTx/>
              <a:buNone/>
            </a:pPr>
            <a:r>
              <a:rPr lang="en-US" altLang="en-US" sz="2800" dirty="0">
                <a:cs typeface="Times New Roman" pitchFamily="18" charset="0"/>
              </a:rPr>
              <a:t> </a:t>
            </a:r>
          </a:p>
          <a:p>
            <a:pPr>
              <a:spcBef>
                <a:spcPct val="0"/>
              </a:spcBef>
              <a:buClrTx/>
              <a:buNone/>
            </a:pPr>
            <a:r>
              <a:rPr lang="en-US" altLang="en-US" sz="2800" dirty="0">
                <a:cs typeface="Times New Roman" pitchFamily="18" charset="0"/>
              </a:rPr>
              <a:t>WHERE </a:t>
            </a:r>
            <a:r>
              <a:rPr lang="en-US" altLang="en-US" sz="2800" dirty="0" err="1">
                <a:cs typeface="Times New Roman" pitchFamily="18" charset="0"/>
              </a:rPr>
              <a:t>OffTerm</a:t>
            </a:r>
            <a:r>
              <a:rPr lang="en-US" altLang="en-US" sz="2800" dirty="0">
                <a:cs typeface="Times New Roman" pitchFamily="18" charset="0"/>
              </a:rPr>
              <a:t> = 'FALL' AND </a:t>
            </a:r>
            <a:r>
              <a:rPr lang="en-US" altLang="en-US" sz="2800" dirty="0" err="1">
                <a:cs typeface="Times New Roman" pitchFamily="18" charset="0"/>
              </a:rPr>
              <a:t>OffYear</a:t>
            </a:r>
            <a:r>
              <a:rPr lang="en-US" altLang="en-US" sz="2800" dirty="0">
                <a:cs typeface="Times New Roman" pitchFamily="18" charset="0"/>
              </a:rPr>
              <a:t> = 2002 </a:t>
            </a:r>
          </a:p>
          <a:p>
            <a:pPr>
              <a:spcBef>
                <a:spcPct val="0"/>
              </a:spcBef>
              <a:buClrTx/>
              <a:buNone/>
            </a:pPr>
            <a:r>
              <a:rPr lang="en-US" altLang="en-US" sz="2800" dirty="0">
                <a:cs typeface="Times New Roman" pitchFamily="18" charset="0"/>
              </a:rPr>
              <a:t>   </a:t>
            </a:r>
          </a:p>
          <a:p>
            <a:pPr>
              <a:spcBef>
                <a:spcPct val="0"/>
              </a:spcBef>
              <a:buClrTx/>
              <a:buNone/>
            </a:pPr>
            <a:r>
              <a:rPr lang="en-US" altLang="en-US" sz="2800" dirty="0">
                <a:cs typeface="Times New Roman" pitchFamily="18" charset="0"/>
              </a:rPr>
              <a:t>AND </a:t>
            </a:r>
            <a:r>
              <a:rPr lang="en-US" altLang="en-US" sz="2800" dirty="0" err="1">
                <a:cs typeface="Times New Roman" pitchFamily="18" charset="0"/>
              </a:rPr>
              <a:t>FacRank</a:t>
            </a:r>
            <a:r>
              <a:rPr lang="en-US" altLang="en-US" sz="2800" dirty="0">
                <a:cs typeface="Times New Roman" pitchFamily="18" charset="0"/>
              </a:rPr>
              <a:t> = 'ASST' AND </a:t>
            </a:r>
            <a:r>
              <a:rPr lang="en-US" altLang="en-US" sz="2800" dirty="0" err="1">
                <a:cs typeface="Times New Roman" pitchFamily="18" charset="0"/>
              </a:rPr>
              <a:t>CourseNo</a:t>
            </a:r>
            <a:r>
              <a:rPr lang="en-US" altLang="en-US" sz="2800" dirty="0">
                <a:cs typeface="Times New Roman" pitchFamily="18" charset="0"/>
              </a:rPr>
              <a:t> LIKE ‘IS%’;</a:t>
            </a:r>
          </a:p>
          <a:p>
            <a:endParaRPr lang="en-US" dirty="0"/>
          </a:p>
        </p:txBody>
      </p:sp>
    </p:spTree>
    <p:extLst>
      <p:ext uri="{BB962C8B-B14F-4D97-AF65-F5344CB8AC3E}">
        <p14:creationId xmlns:p14="http://schemas.microsoft.com/office/powerpoint/2010/main" val="90782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endParaRPr lang="en-US" dirty="0"/>
          </a:p>
          <a:p>
            <a:r>
              <a:rPr lang="en-US" dirty="0"/>
              <a:t>Vocabulary</a:t>
            </a:r>
          </a:p>
          <a:p>
            <a:endParaRPr lang="en-US" dirty="0"/>
          </a:p>
          <a:p>
            <a:r>
              <a:rPr lang="en-US" dirty="0"/>
              <a:t>Relational Databases</a:t>
            </a:r>
          </a:p>
          <a:p>
            <a:endParaRPr lang="en-US" dirty="0"/>
          </a:p>
          <a:p>
            <a:r>
              <a:rPr lang="en-US" dirty="0"/>
              <a:t>Select Statements</a:t>
            </a:r>
          </a:p>
          <a:p>
            <a:endParaRPr lang="en-US" dirty="0"/>
          </a:p>
          <a:p>
            <a:r>
              <a:rPr lang="en-US" dirty="0"/>
              <a:t>Select Statement Practice</a:t>
            </a:r>
          </a:p>
          <a:p>
            <a:endParaRPr lang="en-US" dirty="0"/>
          </a:p>
          <a:p>
            <a:endParaRPr lang="en-US" dirty="0"/>
          </a:p>
        </p:txBody>
      </p:sp>
    </p:spTree>
    <p:extLst>
      <p:ext uri="{BB962C8B-B14F-4D97-AF65-F5344CB8AC3E}">
        <p14:creationId xmlns:p14="http://schemas.microsoft.com/office/powerpoint/2010/main" val="28058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Text Placeholder 2"/>
          <p:cNvSpPr>
            <a:spLocks noGrp="1"/>
          </p:cNvSpPr>
          <p:nvPr>
            <p:ph type="body" idx="1"/>
          </p:nvPr>
        </p:nvSpPr>
        <p:spPr/>
        <p:txBody>
          <a:bodyPr>
            <a:normAutofit/>
          </a:bodyPr>
          <a:lstStyle/>
          <a:p>
            <a:r>
              <a:rPr lang="en-US" sz="4000" dirty="0"/>
              <a:t>Summarizing Tables</a:t>
            </a:r>
          </a:p>
        </p:txBody>
      </p:sp>
    </p:spTree>
    <p:extLst>
      <p:ext uri="{BB962C8B-B14F-4D97-AF65-F5344CB8AC3E}">
        <p14:creationId xmlns:p14="http://schemas.microsoft.com/office/powerpoint/2010/main" val="149827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Tables</a:t>
            </a:r>
          </a:p>
        </p:txBody>
      </p:sp>
      <p:sp>
        <p:nvSpPr>
          <p:cNvPr id="3" name="Content Placeholder 2"/>
          <p:cNvSpPr>
            <a:spLocks noGrp="1"/>
          </p:cNvSpPr>
          <p:nvPr>
            <p:ph idx="1"/>
          </p:nvPr>
        </p:nvSpPr>
        <p:spPr/>
        <p:txBody>
          <a:bodyPr/>
          <a:lstStyle/>
          <a:p>
            <a:pPr>
              <a:lnSpc>
                <a:spcPct val="90000"/>
              </a:lnSpc>
            </a:pPr>
            <a:r>
              <a:rPr lang="en-US" altLang="en-US" sz="2800" dirty="0"/>
              <a:t>Row summaries important for decision-making tasks</a:t>
            </a:r>
          </a:p>
          <a:p>
            <a:pPr>
              <a:lnSpc>
                <a:spcPct val="90000"/>
              </a:lnSpc>
            </a:pPr>
            <a:r>
              <a:rPr lang="en-US" altLang="en-US" sz="2800" dirty="0"/>
              <a:t>Row summary</a:t>
            </a:r>
          </a:p>
          <a:p>
            <a:pPr lvl="1">
              <a:lnSpc>
                <a:spcPct val="90000"/>
              </a:lnSpc>
            </a:pPr>
            <a:r>
              <a:rPr lang="en-US" altLang="en-US" dirty="0"/>
              <a:t>Result contains statistical (aggregate) functions</a:t>
            </a:r>
          </a:p>
          <a:p>
            <a:pPr lvl="1">
              <a:lnSpc>
                <a:spcPct val="90000"/>
              </a:lnSpc>
            </a:pPr>
            <a:r>
              <a:rPr lang="en-US" altLang="en-US" dirty="0"/>
              <a:t>Conditions involve statistical functions</a:t>
            </a:r>
          </a:p>
          <a:p>
            <a:pPr>
              <a:lnSpc>
                <a:spcPct val="90000"/>
              </a:lnSpc>
            </a:pPr>
            <a:r>
              <a:rPr lang="en-US" altLang="en-US" sz="2800" dirty="0"/>
              <a:t>SQL keywords</a:t>
            </a:r>
          </a:p>
          <a:p>
            <a:pPr lvl="1">
              <a:lnSpc>
                <a:spcPct val="90000"/>
              </a:lnSpc>
            </a:pPr>
            <a:r>
              <a:rPr lang="en-US" altLang="en-US" dirty="0"/>
              <a:t>Aggregate functions in the output list</a:t>
            </a:r>
          </a:p>
          <a:p>
            <a:pPr lvl="1">
              <a:lnSpc>
                <a:spcPct val="90000"/>
              </a:lnSpc>
            </a:pPr>
            <a:r>
              <a:rPr lang="en-US" altLang="en-US" dirty="0"/>
              <a:t>GROUP BY: summary columns</a:t>
            </a:r>
          </a:p>
          <a:p>
            <a:pPr lvl="1">
              <a:lnSpc>
                <a:spcPct val="90000"/>
              </a:lnSpc>
            </a:pPr>
            <a:r>
              <a:rPr lang="en-US" altLang="en-US" dirty="0"/>
              <a:t>HAVING: summary conditions</a:t>
            </a:r>
          </a:p>
        </p:txBody>
      </p:sp>
    </p:spTree>
    <p:extLst>
      <p:ext uri="{BB962C8B-B14F-4D97-AF65-F5344CB8AC3E}">
        <p14:creationId xmlns:p14="http://schemas.microsoft.com/office/powerpoint/2010/main" val="218531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Examples</a:t>
            </a:r>
          </a:p>
        </p:txBody>
      </p:sp>
      <p:sp>
        <p:nvSpPr>
          <p:cNvPr id="3" name="Content Placeholder 2"/>
          <p:cNvSpPr>
            <a:spLocks noGrp="1"/>
          </p:cNvSpPr>
          <p:nvPr>
            <p:ph idx="1"/>
          </p:nvPr>
        </p:nvSpPr>
        <p:spPr/>
        <p:txBody>
          <a:bodyPr>
            <a:normAutofit lnSpcReduction="10000"/>
          </a:bodyPr>
          <a:lstStyle/>
          <a:p>
            <a:pPr>
              <a:spcBef>
                <a:spcPct val="0"/>
              </a:spcBef>
              <a:buClrTx/>
              <a:buNone/>
            </a:pPr>
            <a:r>
              <a:rPr lang="en-US" altLang="en-US" sz="2800" dirty="0">
                <a:latin typeface="Courier New" pitchFamily="49" charset="0"/>
                <a:cs typeface="Times New Roman" pitchFamily="18" charset="0"/>
              </a:rPr>
              <a:t>SELECT </a:t>
            </a:r>
            <a:r>
              <a:rPr lang="en-US" altLang="en-US" sz="2800" dirty="0" err="1">
                <a:latin typeface="Courier New" pitchFamily="49" charset="0"/>
                <a:cs typeface="Times New Roman" pitchFamily="18" charset="0"/>
              </a:rPr>
              <a:t>FacRank</a:t>
            </a:r>
            <a:r>
              <a:rPr lang="en-US" altLang="en-US" sz="2800" dirty="0">
                <a:latin typeface="Courier New" pitchFamily="49" charset="0"/>
                <a:cs typeface="Times New Roman" pitchFamily="18" charset="0"/>
              </a:rPr>
              <a:t>, AVG(</a:t>
            </a:r>
            <a:r>
              <a:rPr lang="en-US" altLang="en-US" sz="2800" dirty="0" err="1">
                <a:latin typeface="Courier New" pitchFamily="49" charset="0"/>
                <a:cs typeface="Times New Roman" pitchFamily="18" charset="0"/>
              </a:rPr>
              <a:t>FacSalary</a:t>
            </a:r>
            <a:r>
              <a:rPr lang="en-US" altLang="en-US" sz="2800" dirty="0">
                <a:latin typeface="Courier New" pitchFamily="49" charset="0"/>
                <a:cs typeface="Times New Roman" pitchFamily="18" charset="0"/>
              </a:rPr>
              <a:t>) AS </a:t>
            </a:r>
            <a:r>
              <a:rPr lang="en-US" altLang="en-US" sz="2800" dirty="0" err="1">
                <a:latin typeface="Courier New" pitchFamily="49" charset="0"/>
                <a:cs typeface="Times New Roman" pitchFamily="18" charset="0"/>
              </a:rPr>
              <a:t>AvgSalary</a:t>
            </a:r>
            <a:endParaRPr lang="en-US" altLang="en-US" sz="2800" dirty="0">
              <a:latin typeface="Courier New" pitchFamily="49" charset="0"/>
              <a:cs typeface="Times New Roman" pitchFamily="18" charset="0"/>
            </a:endParaRPr>
          </a:p>
          <a:p>
            <a:pPr>
              <a:spcBef>
                <a:spcPct val="0"/>
              </a:spcBef>
              <a:buClrTx/>
              <a:buNone/>
            </a:pPr>
            <a:r>
              <a:rPr lang="en-US" altLang="en-US" sz="2800" dirty="0">
                <a:latin typeface="Courier New" pitchFamily="49" charset="0"/>
                <a:cs typeface="Times New Roman" pitchFamily="18" charset="0"/>
              </a:rPr>
              <a:t>  FROM Faculty </a:t>
            </a:r>
          </a:p>
          <a:p>
            <a:pPr>
              <a:spcBef>
                <a:spcPct val="0"/>
              </a:spcBef>
              <a:buClrTx/>
              <a:buNone/>
            </a:pPr>
            <a:r>
              <a:rPr lang="en-US" altLang="en-US" sz="2800" dirty="0">
                <a:latin typeface="Courier New" pitchFamily="49" charset="0"/>
                <a:cs typeface="Times New Roman" pitchFamily="18" charset="0"/>
              </a:rPr>
              <a:t>  GROUP BY </a:t>
            </a:r>
            <a:r>
              <a:rPr lang="en-US" altLang="en-US" sz="2800" dirty="0" err="1">
                <a:latin typeface="Courier New" pitchFamily="49" charset="0"/>
                <a:cs typeface="Times New Roman" pitchFamily="18" charset="0"/>
              </a:rPr>
              <a:t>FacRank</a:t>
            </a:r>
            <a:endParaRPr lang="en-US" altLang="en-US" sz="2800" dirty="0">
              <a:latin typeface="Courier New" pitchFamily="49" charset="0"/>
              <a:cs typeface="Times New Roman" pitchFamily="18" charset="0"/>
            </a:endParaRPr>
          </a:p>
          <a:p>
            <a:pPr>
              <a:lnSpc>
                <a:spcPct val="75000"/>
              </a:lnSpc>
              <a:spcBef>
                <a:spcPct val="0"/>
              </a:spcBef>
              <a:buClr>
                <a:schemeClr val="tx2"/>
              </a:buClr>
              <a:buSzPct val="75000"/>
              <a:buNone/>
            </a:pPr>
            <a:endParaRPr lang="en-US" altLang="en-US" sz="2800" dirty="0">
              <a:latin typeface="Courier New" pitchFamily="49" charset="0"/>
              <a:cs typeface="Courier New" pitchFamily="49" charset="0"/>
            </a:endParaRPr>
          </a:p>
          <a:p>
            <a:pPr>
              <a:spcBef>
                <a:spcPct val="0"/>
              </a:spcBef>
              <a:buClr>
                <a:schemeClr val="tx2"/>
              </a:buClr>
              <a:buSzPct val="75000"/>
              <a:buNone/>
            </a:pPr>
            <a:r>
              <a:rPr lang="en-US" altLang="en-US" sz="2800" dirty="0">
                <a:latin typeface="Courier New" pitchFamily="49" charset="0"/>
                <a:cs typeface="Times New Roman" pitchFamily="18" charset="0"/>
              </a:rPr>
              <a:t>SELECT </a:t>
            </a:r>
            <a:r>
              <a:rPr lang="en-US" altLang="en-US" sz="2800" dirty="0" err="1">
                <a:latin typeface="Courier New" pitchFamily="49" charset="0"/>
                <a:cs typeface="Times New Roman" pitchFamily="18" charset="0"/>
              </a:rPr>
              <a:t>StdMajor</a:t>
            </a:r>
            <a:r>
              <a:rPr lang="en-US" altLang="en-US" sz="2800" dirty="0">
                <a:latin typeface="Courier New" pitchFamily="49" charset="0"/>
                <a:cs typeface="Times New Roman" pitchFamily="18" charset="0"/>
              </a:rPr>
              <a:t>, AVG(</a:t>
            </a:r>
            <a:r>
              <a:rPr lang="en-US" altLang="en-US" sz="2800" dirty="0" err="1">
                <a:latin typeface="Courier New" pitchFamily="49" charset="0"/>
                <a:cs typeface="Times New Roman" pitchFamily="18" charset="0"/>
              </a:rPr>
              <a:t>StdGPA</a:t>
            </a:r>
            <a:r>
              <a:rPr lang="en-US" altLang="en-US" sz="2800" dirty="0">
                <a:latin typeface="Courier New" pitchFamily="49" charset="0"/>
                <a:cs typeface="Times New Roman" pitchFamily="18" charset="0"/>
              </a:rPr>
              <a:t>) AS </a:t>
            </a:r>
            <a:r>
              <a:rPr lang="en-US" altLang="en-US" sz="2800" dirty="0" err="1">
                <a:latin typeface="Courier New" pitchFamily="49" charset="0"/>
                <a:cs typeface="Times New Roman" pitchFamily="18" charset="0"/>
              </a:rPr>
              <a:t>AvgGpa</a:t>
            </a:r>
            <a:r>
              <a:rPr lang="en-US" altLang="en-US" sz="2800" dirty="0">
                <a:latin typeface="Courier New" pitchFamily="49" charset="0"/>
                <a:cs typeface="Times New Roman" pitchFamily="18" charset="0"/>
              </a:rPr>
              <a:t> </a:t>
            </a:r>
          </a:p>
          <a:p>
            <a:pPr>
              <a:spcBef>
                <a:spcPct val="0"/>
              </a:spcBef>
              <a:buClr>
                <a:schemeClr val="tx2"/>
              </a:buClr>
              <a:buSzPct val="75000"/>
              <a:buNone/>
            </a:pPr>
            <a:r>
              <a:rPr lang="en-US" altLang="en-US" sz="2800" dirty="0">
                <a:latin typeface="Courier New" pitchFamily="49" charset="0"/>
                <a:cs typeface="Times New Roman" pitchFamily="18" charset="0"/>
              </a:rPr>
              <a:t>  FROM Student </a:t>
            </a:r>
          </a:p>
          <a:p>
            <a:pPr>
              <a:spcBef>
                <a:spcPct val="0"/>
              </a:spcBef>
              <a:buClr>
                <a:schemeClr val="tx2"/>
              </a:buClr>
              <a:buSzPct val="75000"/>
              <a:buNone/>
            </a:pPr>
            <a:r>
              <a:rPr lang="en-US" altLang="en-US" sz="2800" dirty="0">
                <a:latin typeface="Courier New" pitchFamily="49" charset="0"/>
                <a:cs typeface="Times New Roman" pitchFamily="18" charset="0"/>
              </a:rPr>
              <a:t>  WHERE </a:t>
            </a:r>
            <a:r>
              <a:rPr lang="en-US" altLang="en-US" sz="2800" dirty="0" err="1">
                <a:latin typeface="Courier New" pitchFamily="49" charset="0"/>
                <a:cs typeface="Times New Roman" pitchFamily="18" charset="0"/>
              </a:rPr>
              <a:t>StdClass</a:t>
            </a:r>
            <a:r>
              <a:rPr lang="en-US" altLang="en-US" sz="2800" dirty="0">
                <a:latin typeface="Courier New" pitchFamily="49" charset="0"/>
                <a:cs typeface="Times New Roman" pitchFamily="18" charset="0"/>
              </a:rPr>
              <a:t> IN ('JR', 'SR')</a:t>
            </a:r>
          </a:p>
          <a:p>
            <a:pPr>
              <a:spcBef>
                <a:spcPct val="0"/>
              </a:spcBef>
              <a:buClr>
                <a:schemeClr val="tx2"/>
              </a:buClr>
              <a:buSzPct val="75000"/>
              <a:buNone/>
            </a:pPr>
            <a:r>
              <a:rPr lang="en-US" altLang="en-US" sz="2800" dirty="0">
                <a:latin typeface="Courier New" pitchFamily="49" charset="0"/>
                <a:cs typeface="Times New Roman" pitchFamily="18" charset="0"/>
              </a:rPr>
              <a:t>  GROUP BY </a:t>
            </a:r>
            <a:r>
              <a:rPr lang="en-US" altLang="en-US" sz="2800" dirty="0" err="1">
                <a:latin typeface="Courier New" pitchFamily="49" charset="0"/>
                <a:cs typeface="Times New Roman" pitchFamily="18" charset="0"/>
              </a:rPr>
              <a:t>StdMajor</a:t>
            </a:r>
            <a:r>
              <a:rPr lang="en-US" altLang="en-US" sz="2800" dirty="0">
                <a:latin typeface="Courier New" pitchFamily="49" charset="0"/>
                <a:cs typeface="Times New Roman" pitchFamily="18" charset="0"/>
              </a:rPr>
              <a:t> </a:t>
            </a:r>
          </a:p>
          <a:p>
            <a:pPr>
              <a:spcBef>
                <a:spcPct val="0"/>
              </a:spcBef>
              <a:buClr>
                <a:schemeClr val="tx2"/>
              </a:buClr>
              <a:buSzPct val="75000"/>
              <a:buNone/>
            </a:pPr>
            <a:r>
              <a:rPr lang="en-US" altLang="en-US" sz="2800" dirty="0">
                <a:latin typeface="Courier New" pitchFamily="49" charset="0"/>
                <a:cs typeface="Times New Roman" pitchFamily="18" charset="0"/>
              </a:rPr>
              <a:t>  HAVING AVG(</a:t>
            </a:r>
            <a:r>
              <a:rPr lang="en-US" altLang="en-US" sz="2800" dirty="0" err="1">
                <a:latin typeface="Courier New" pitchFamily="49" charset="0"/>
                <a:cs typeface="Times New Roman" pitchFamily="18" charset="0"/>
              </a:rPr>
              <a:t>StdGPA</a:t>
            </a:r>
            <a:r>
              <a:rPr lang="en-US" altLang="en-US" sz="2800" dirty="0">
                <a:latin typeface="Courier New" pitchFamily="49" charset="0"/>
                <a:cs typeface="Times New Roman" pitchFamily="18" charset="0"/>
              </a:rPr>
              <a:t>) &gt; 3.1 </a:t>
            </a:r>
          </a:p>
          <a:p>
            <a:endParaRPr lang="en-US" dirty="0"/>
          </a:p>
        </p:txBody>
      </p:sp>
    </p:spTree>
    <p:extLst>
      <p:ext uri="{BB962C8B-B14F-4D97-AF65-F5344CB8AC3E}">
        <p14:creationId xmlns:p14="http://schemas.microsoft.com/office/powerpoint/2010/main" val="308313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Summarization Rules</a:t>
            </a:r>
          </a:p>
        </p:txBody>
      </p:sp>
      <p:sp>
        <p:nvSpPr>
          <p:cNvPr id="3" name="Content Placeholder 2"/>
          <p:cNvSpPr>
            <a:spLocks noGrp="1"/>
          </p:cNvSpPr>
          <p:nvPr>
            <p:ph idx="1"/>
          </p:nvPr>
        </p:nvSpPr>
        <p:spPr/>
        <p:txBody>
          <a:bodyPr>
            <a:normAutofit fontScale="92500" lnSpcReduction="10000"/>
          </a:bodyPr>
          <a:lstStyle/>
          <a:p>
            <a:endParaRPr lang="en-US" altLang="en-US" dirty="0"/>
          </a:p>
          <a:p>
            <a:r>
              <a:rPr lang="en-US" altLang="en-US" sz="3200" dirty="0"/>
              <a:t>Columns in SELECT and GROUP BY</a:t>
            </a:r>
          </a:p>
          <a:p>
            <a:pPr lvl="1"/>
            <a:r>
              <a:rPr lang="en-US" altLang="en-US" sz="3200" dirty="0"/>
              <a:t>SELECT: non aggregate and aggregate columns </a:t>
            </a:r>
          </a:p>
          <a:p>
            <a:pPr lvl="1"/>
            <a:r>
              <a:rPr lang="en-US" altLang="en-US" sz="3200" dirty="0"/>
              <a:t>GROUP BY: list </a:t>
            </a:r>
            <a:r>
              <a:rPr lang="en-US" altLang="en-US" sz="3200" u="sng" dirty="0"/>
              <a:t>all</a:t>
            </a:r>
            <a:r>
              <a:rPr lang="en-US" altLang="en-US" sz="3200" dirty="0"/>
              <a:t> non aggregate columns</a:t>
            </a:r>
          </a:p>
          <a:p>
            <a:pPr marL="393192" lvl="1" indent="0">
              <a:buNone/>
            </a:pPr>
            <a:endParaRPr lang="en-US" altLang="en-US" sz="3200" dirty="0"/>
          </a:p>
          <a:p>
            <a:r>
              <a:rPr lang="en-US" altLang="en-US" sz="3200" dirty="0"/>
              <a:t>WHERE versus HAVING</a:t>
            </a:r>
          </a:p>
          <a:p>
            <a:pPr lvl="1"/>
            <a:r>
              <a:rPr lang="en-US" altLang="en-US" sz="3200" dirty="0"/>
              <a:t>Row conditions in WHERE</a:t>
            </a:r>
          </a:p>
          <a:p>
            <a:pPr lvl="1"/>
            <a:r>
              <a:rPr lang="en-US" altLang="en-US" sz="3200" dirty="0"/>
              <a:t>Group conditions in HAVING</a:t>
            </a:r>
          </a:p>
        </p:txBody>
      </p:sp>
    </p:spTree>
    <p:extLst>
      <p:ext uri="{BB962C8B-B14F-4D97-AF65-F5344CB8AC3E}">
        <p14:creationId xmlns:p14="http://schemas.microsoft.com/office/powerpoint/2010/main" val="40720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66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Data….Its a Big Deal</a:t>
            </a:r>
          </a:p>
        </p:txBody>
      </p:sp>
      <p:sp>
        <p:nvSpPr>
          <p:cNvPr id="3" name="Content Placeholder 2"/>
          <p:cNvSpPr>
            <a:spLocks noGrp="1"/>
          </p:cNvSpPr>
          <p:nvPr>
            <p:ph idx="1"/>
          </p:nvPr>
        </p:nvSpPr>
        <p:spPr/>
        <p:txBody>
          <a:bodyPr/>
          <a:lstStyle/>
          <a:p>
            <a:r>
              <a:rPr lang="en-US" altLang="en-US" dirty="0"/>
              <a:t>Poor data quality leads to poor decision making</a:t>
            </a:r>
          </a:p>
          <a:p>
            <a:pPr lvl="1"/>
            <a:r>
              <a:rPr lang="en-US" altLang="en-US" dirty="0"/>
              <a:t>Difficult customer communication</a:t>
            </a:r>
          </a:p>
          <a:p>
            <a:pPr lvl="1"/>
            <a:r>
              <a:rPr lang="en-US" altLang="en-US" dirty="0"/>
              <a:t>Inventory shortages</a:t>
            </a:r>
          </a:p>
          <a:p>
            <a:r>
              <a:rPr lang="en-US" altLang="en-US" dirty="0"/>
              <a:t>Metrics vs KPIs</a:t>
            </a:r>
          </a:p>
          <a:p>
            <a:r>
              <a:rPr lang="en-US" altLang="en-US" dirty="0"/>
              <a:t>S.M.A.R.T</a:t>
            </a:r>
          </a:p>
          <a:p>
            <a:r>
              <a:rPr lang="en-US" altLang="en-US" dirty="0"/>
              <a:t>Cost-benefit tradeoff to achieve desired level of data quality</a:t>
            </a:r>
          </a:p>
          <a:p>
            <a:r>
              <a:rPr lang="en-US" altLang="en-US" dirty="0"/>
              <a:t>Long-term effects of poor data quality</a:t>
            </a:r>
          </a:p>
          <a:p>
            <a:endParaRPr lang="en-US" dirty="0"/>
          </a:p>
        </p:txBody>
      </p:sp>
    </p:spTree>
    <p:extLst>
      <p:ext uri="{BB962C8B-B14F-4D97-AF65-F5344CB8AC3E}">
        <p14:creationId xmlns:p14="http://schemas.microsoft.com/office/powerpoint/2010/main" val="217621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normAutofit fontScale="92500" lnSpcReduction="10000"/>
          </a:bodyPr>
          <a:lstStyle/>
          <a:p>
            <a:r>
              <a:rPr lang="en-US" altLang="en-US" dirty="0"/>
              <a:t>MySQL: Standard Query Language</a:t>
            </a:r>
          </a:p>
          <a:p>
            <a:r>
              <a:rPr lang="en-US" dirty="0"/>
              <a:t>Query: request for data to answer a question</a:t>
            </a:r>
            <a:endParaRPr lang="en-US" altLang="en-US" dirty="0"/>
          </a:p>
          <a:p>
            <a:r>
              <a:rPr lang="en-US" altLang="en-US" dirty="0"/>
              <a:t>Data: raw facts/statistics about things and events</a:t>
            </a:r>
          </a:p>
          <a:p>
            <a:r>
              <a:rPr lang="en-US" altLang="en-US" dirty="0"/>
              <a:t>Information: transformed data that has value for decision making</a:t>
            </a:r>
          </a:p>
          <a:p>
            <a:r>
              <a:rPr lang="en-US" dirty="0"/>
              <a:t>Knowledge: refers to a deterministic process where patterns within a given set of information are ascertained</a:t>
            </a:r>
          </a:p>
          <a:p>
            <a:pPr marL="0" indent="0">
              <a:buNone/>
            </a:pPr>
            <a:endParaRPr lang="en-US" dirty="0"/>
          </a:p>
          <a:p>
            <a:pPr marL="0" indent="0">
              <a:buNone/>
            </a:pPr>
            <a:r>
              <a:rPr lang="en-US" dirty="0"/>
              <a:t>Data </a:t>
            </a:r>
            <a:r>
              <a:rPr lang="en-US" dirty="0">
                <a:sym typeface="Wingdings" panose="05000000000000000000" pitchFamily="2" charset="2"/>
              </a:rPr>
              <a:t> Information  Knowledge  Decisions</a:t>
            </a:r>
            <a:br>
              <a:rPr lang="en-US" dirty="0"/>
            </a:br>
            <a:br>
              <a:rPr lang="en-US" dirty="0"/>
            </a:br>
            <a:endParaRPr lang="en-US" altLang="en-US" dirty="0"/>
          </a:p>
        </p:txBody>
      </p:sp>
    </p:spTree>
    <p:extLst>
      <p:ext uri="{BB962C8B-B14F-4D97-AF65-F5344CB8AC3E}">
        <p14:creationId xmlns:p14="http://schemas.microsoft.com/office/powerpoint/2010/main" val="400739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Vocabulary…Part 2</a:t>
            </a:r>
          </a:p>
        </p:txBody>
      </p:sp>
      <p:sp>
        <p:nvSpPr>
          <p:cNvPr id="3" name="Content Placeholder 2"/>
          <p:cNvSpPr>
            <a:spLocks noGrp="1"/>
          </p:cNvSpPr>
          <p:nvPr>
            <p:ph idx="1"/>
          </p:nvPr>
        </p:nvSpPr>
        <p:spPr/>
        <p:txBody>
          <a:bodyPr/>
          <a:lstStyle/>
          <a:p>
            <a:r>
              <a:rPr lang="en-US" dirty="0"/>
              <a:t>SELECT statement</a:t>
            </a:r>
          </a:p>
          <a:p>
            <a:pPr lvl="1"/>
            <a:r>
              <a:rPr lang="en-US" dirty="0"/>
              <a:t>Query statement</a:t>
            </a:r>
          </a:p>
          <a:p>
            <a:r>
              <a:rPr lang="en-US" dirty="0"/>
              <a:t>INSERT statement</a:t>
            </a:r>
          </a:p>
          <a:p>
            <a:r>
              <a:rPr lang="en-US" dirty="0"/>
              <a:t>Relational Database</a:t>
            </a:r>
          </a:p>
          <a:p>
            <a:pPr lvl="1"/>
            <a:r>
              <a:rPr lang="en-US" dirty="0"/>
              <a:t>Entity Integrity</a:t>
            </a:r>
          </a:p>
          <a:p>
            <a:pPr lvl="1"/>
            <a:r>
              <a:rPr lang="en-US" dirty="0"/>
              <a:t>Referential Integrity</a:t>
            </a:r>
          </a:p>
          <a:p>
            <a:r>
              <a:rPr lang="en-US" dirty="0"/>
              <a:t>Primary Keys</a:t>
            </a:r>
          </a:p>
          <a:p>
            <a:r>
              <a:rPr lang="en-US" dirty="0"/>
              <a:t>Foreign Keys	 </a:t>
            </a:r>
          </a:p>
        </p:txBody>
      </p:sp>
    </p:spTree>
    <p:extLst>
      <p:ext uri="{BB962C8B-B14F-4D97-AF65-F5344CB8AC3E}">
        <p14:creationId xmlns:p14="http://schemas.microsoft.com/office/powerpoint/2010/main" val="319444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79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Table?</a:t>
            </a:r>
          </a:p>
        </p:txBody>
      </p:sp>
      <p:sp>
        <p:nvSpPr>
          <p:cNvPr id="3" name="Content Placeholder 2"/>
          <p:cNvSpPr>
            <a:spLocks noGrp="1"/>
          </p:cNvSpPr>
          <p:nvPr>
            <p:ph idx="1"/>
          </p:nvPr>
        </p:nvSpPr>
        <p:spPr/>
        <p:txBody>
          <a:bodyPr/>
          <a:lstStyle/>
          <a:p>
            <a:r>
              <a:rPr lang="en-US" dirty="0"/>
              <a:t>Rows</a:t>
            </a:r>
          </a:p>
          <a:p>
            <a:pPr lvl="1"/>
            <a:r>
              <a:rPr lang="en-US" dirty="0"/>
              <a:t>These are the records you are storing in the database</a:t>
            </a:r>
          </a:p>
          <a:p>
            <a:pPr lvl="1"/>
            <a:r>
              <a:rPr lang="en-US" dirty="0"/>
              <a:t>Specific data stored</a:t>
            </a:r>
          </a:p>
          <a:p>
            <a:pPr marL="393192" lvl="1" indent="0">
              <a:buNone/>
            </a:pPr>
            <a:endParaRPr lang="en-US" dirty="0"/>
          </a:p>
          <a:p>
            <a:r>
              <a:rPr lang="en-US" dirty="0"/>
              <a:t>Columns</a:t>
            </a:r>
          </a:p>
          <a:p>
            <a:pPr lvl="1"/>
            <a:r>
              <a:rPr lang="en-US" dirty="0"/>
              <a:t>These are the identifiers of the rows</a:t>
            </a:r>
          </a:p>
          <a:p>
            <a:pPr lvl="1"/>
            <a:r>
              <a:rPr lang="en-US" dirty="0"/>
              <a:t>PK, FK, and others</a:t>
            </a:r>
          </a:p>
          <a:p>
            <a:endParaRPr lang="en-US" dirty="0"/>
          </a:p>
          <a:p>
            <a:r>
              <a:rPr lang="en-US" dirty="0"/>
              <a:t>If a row has a value in a PK column, it must be unique!</a:t>
            </a:r>
          </a:p>
          <a:p>
            <a:endParaRPr lang="en-US" dirty="0"/>
          </a:p>
        </p:txBody>
      </p:sp>
    </p:spTree>
    <p:extLst>
      <p:ext uri="{BB962C8B-B14F-4D97-AF65-F5344CB8AC3E}">
        <p14:creationId xmlns:p14="http://schemas.microsoft.com/office/powerpoint/2010/main" val="305353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Database: How It 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29995"/>
            <a:ext cx="6833111" cy="392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266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1619</TotalTime>
  <Words>1357</Words>
  <Application>Microsoft Office PowerPoint</Application>
  <PresentationFormat>On-screen Show (4:3)</PresentationFormat>
  <Paragraphs>283</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MS PGothic</vt:lpstr>
      <vt:lpstr>Calibri</vt:lpstr>
      <vt:lpstr>Constantia</vt:lpstr>
      <vt:lpstr>Courier New</vt:lpstr>
      <vt:lpstr>Times New Roman</vt:lpstr>
      <vt:lpstr>Wingdings</vt:lpstr>
      <vt:lpstr>Wingdings 2</vt:lpstr>
      <vt:lpstr>Flow</vt:lpstr>
      <vt:lpstr>SQL Workshop</vt:lpstr>
      <vt:lpstr>Agenda</vt:lpstr>
      <vt:lpstr>The Basics</vt:lpstr>
      <vt:lpstr>Data….Its a Big Deal</vt:lpstr>
      <vt:lpstr>Vocabulary</vt:lpstr>
      <vt:lpstr>Vocabulary…Part 2</vt:lpstr>
      <vt:lpstr>Relational Databases</vt:lpstr>
      <vt:lpstr>What is a Table?</vt:lpstr>
      <vt:lpstr>Relational Database: How It Works</vt:lpstr>
      <vt:lpstr>Select Statements</vt:lpstr>
      <vt:lpstr>Select Statement</vt:lpstr>
      <vt:lpstr>University Database</vt:lpstr>
      <vt:lpstr>Select Examples</vt:lpstr>
      <vt:lpstr>Inexact Matching</vt:lpstr>
      <vt:lpstr>Select Statements</vt:lpstr>
      <vt:lpstr>Join Operator</vt:lpstr>
      <vt:lpstr>PowerPoint Presentation</vt:lpstr>
      <vt:lpstr>University Database</vt:lpstr>
      <vt:lpstr>Join Example</vt:lpstr>
      <vt:lpstr>Select Statements</vt:lpstr>
      <vt:lpstr>Summarizing Tables</vt:lpstr>
      <vt:lpstr>GROUP BY Examples</vt:lpstr>
      <vt:lpstr>SQL Summarization Rules</vt:lpstr>
    </vt:vector>
  </TitlesOfParts>
  <Company>Razer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richards</dc:creator>
  <cp:lastModifiedBy>sam richards</cp:lastModifiedBy>
  <cp:revision>33</cp:revision>
  <dcterms:created xsi:type="dcterms:W3CDTF">2017-10-15T23:39:38Z</dcterms:created>
  <dcterms:modified xsi:type="dcterms:W3CDTF">2017-11-29T22:58:58Z</dcterms:modified>
</cp:coreProperties>
</file>