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5143500" type="screen16x9"/>
  <p:notesSz cx="6858000" cy="9144000"/>
  <p:embeddedFontLst>
    <p:embeddedFont>
      <p:font typeface="Roboto" panose="020B0604020202020204" charset="0"/>
      <p:regular r:id="rId59"/>
      <p:bold r:id="rId60"/>
      <p:italic r:id="rId61"/>
      <p:boldItalic r:id="rId62"/>
    </p:embeddedFont>
    <p:embeddedFont>
      <p:font typeface="Merriweather" panose="020B0604020202020204"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45" y="7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5.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2" name="Shape 2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0" name="Shape 2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7" name="Shape 2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4" name="Shape 2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1" name="Shape 3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5" name="Shape 3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2" name="Shape 3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9" name="Shape 3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6" name="Shape 3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3" name="Shape 3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0" name="Shape 3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5" name="Shape 3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2" name="Shape 3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9" name="Shape 3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6" name="Shape 3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 name="Shape 3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0" name="Shape 3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7" name="Shape 3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4" name="Shape 4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1" name="Shape 4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8" name="Shape 4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Shape 42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5" name="Shape 4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Shape 43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1" name="Shape 4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125" y="0"/>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Shape 11"/>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Shape 1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Shape 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311750" y="831175"/>
            <a:ext cx="5334900" cy="12447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endParaRPr/>
          </a:p>
        </p:txBody>
      </p:sp>
      <p:sp>
        <p:nvSpPr>
          <p:cNvPr id="56" name="Shape 56"/>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Shape 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Shape 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Shape 15"/>
          <p:cNvSpPr/>
          <p:nvPr/>
        </p:nvSpPr>
        <p:spPr>
          <a:xfrm>
            <a:off x="0" y="48099"/>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Shape 16"/>
          <p:cNvSpPr/>
          <p:nvPr/>
        </p:nvSpPr>
        <p:spPr>
          <a:xfrm>
            <a:off x="0" y="0"/>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Shape 17"/>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accent1"/>
                </a:solidFill>
              </a:defRPr>
            </a:lvl1pPr>
            <a:lvl2pPr lvl="1">
              <a:spcBef>
                <a:spcPts val="0"/>
              </a:spcBef>
              <a:buNone/>
              <a:defRPr>
                <a:solidFill>
                  <a:schemeClr val="accent1"/>
                </a:solidFill>
              </a:defRPr>
            </a:lvl2pPr>
            <a:lvl3pPr lvl="2">
              <a:spcBef>
                <a:spcPts val="0"/>
              </a:spcBef>
              <a:buNone/>
              <a:defRPr>
                <a:solidFill>
                  <a:schemeClr val="accent1"/>
                </a:solidFill>
              </a:defRPr>
            </a:lvl3pPr>
            <a:lvl4pPr lvl="3">
              <a:spcBef>
                <a:spcPts val="0"/>
              </a:spcBef>
              <a:buNone/>
              <a:defRPr>
                <a:solidFill>
                  <a:schemeClr val="accent1"/>
                </a:solidFill>
              </a:defRPr>
            </a:lvl4pPr>
            <a:lvl5pPr lvl="4">
              <a:spcBef>
                <a:spcPts val="0"/>
              </a:spcBef>
              <a:buNone/>
              <a:defRPr>
                <a:solidFill>
                  <a:schemeClr val="accent1"/>
                </a:solidFill>
              </a:defRPr>
            </a:lvl5pPr>
            <a:lvl6pPr lvl="5">
              <a:spcBef>
                <a:spcPts val="0"/>
              </a:spcBef>
              <a:buNone/>
              <a:defRPr>
                <a:solidFill>
                  <a:schemeClr val="accent1"/>
                </a:solidFill>
              </a:defRPr>
            </a:lvl6pPr>
            <a:lvl7pPr lvl="6">
              <a:spcBef>
                <a:spcPts val="0"/>
              </a:spcBef>
              <a:buNone/>
              <a:defRPr>
                <a:solidFill>
                  <a:schemeClr val="accent1"/>
                </a:solidFill>
              </a:defRPr>
            </a:lvl7pPr>
            <a:lvl8pPr lvl="7">
              <a:spcBef>
                <a:spcPts val="0"/>
              </a:spcBef>
              <a:buNone/>
              <a:defRPr>
                <a:solidFill>
                  <a:schemeClr val="accent1"/>
                </a:solidFill>
              </a:defRPr>
            </a:lvl8pPr>
            <a:lvl9pPr lvl="8">
              <a:spcBef>
                <a:spcPts val="0"/>
              </a:spcBef>
              <a:buNone/>
              <a:defRPr>
                <a:solidFill>
                  <a:schemeClr val="accen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Shape 20"/>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0" y="44125"/>
            <a:ext cx="4313625" cy="4399375"/>
          </a:xfrm>
          <a:custGeom>
            <a:avLst/>
            <a:gdLst/>
            <a:ahLst/>
            <a:cxnLst/>
            <a:rect l="0" t="0" r="0" b="0"/>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Shape 22"/>
          <p:cNvSpPr/>
          <p:nvPr/>
        </p:nvSpPr>
        <p:spPr>
          <a:xfrm>
            <a:off x="-125" y="0"/>
            <a:ext cx="4316900" cy="4395600"/>
          </a:xfrm>
          <a:custGeom>
            <a:avLst/>
            <a:gdLst/>
            <a:ahLst/>
            <a:cxnLst/>
            <a:rect l="0" t="0" r="0" b="0"/>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Shape 23"/>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Shape 2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Shape 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Shape 27"/>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Shape 29"/>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Shape 30"/>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Shape 33"/>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Shape 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Shape 3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Shape 39"/>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accent1"/>
                </a:solidFill>
              </a:defRPr>
            </a:lvl1pPr>
            <a:lvl2pPr lvl="1">
              <a:spcBef>
                <a:spcPts val="0"/>
              </a:spcBef>
              <a:buNone/>
              <a:defRPr>
                <a:solidFill>
                  <a:schemeClr val="accent1"/>
                </a:solidFill>
              </a:defRPr>
            </a:lvl2pPr>
            <a:lvl3pPr lvl="2">
              <a:spcBef>
                <a:spcPts val="0"/>
              </a:spcBef>
              <a:buNone/>
              <a:defRPr>
                <a:solidFill>
                  <a:schemeClr val="accent1"/>
                </a:solidFill>
              </a:defRPr>
            </a:lvl3pPr>
            <a:lvl4pPr lvl="3">
              <a:spcBef>
                <a:spcPts val="0"/>
              </a:spcBef>
              <a:buNone/>
              <a:defRPr>
                <a:solidFill>
                  <a:schemeClr val="accent1"/>
                </a:solidFill>
              </a:defRPr>
            </a:lvl4pPr>
            <a:lvl5pPr lvl="4">
              <a:spcBef>
                <a:spcPts val="0"/>
              </a:spcBef>
              <a:buNone/>
              <a:defRPr>
                <a:solidFill>
                  <a:schemeClr val="accent1"/>
                </a:solidFill>
              </a:defRPr>
            </a:lvl5pPr>
            <a:lvl6pPr lvl="5">
              <a:spcBef>
                <a:spcPts val="0"/>
              </a:spcBef>
              <a:buNone/>
              <a:defRPr>
                <a:solidFill>
                  <a:schemeClr val="accent1"/>
                </a:solidFill>
              </a:defRPr>
            </a:lvl6pPr>
            <a:lvl7pPr lvl="6">
              <a:spcBef>
                <a:spcPts val="0"/>
              </a:spcBef>
              <a:buNone/>
              <a:defRPr>
                <a:solidFill>
                  <a:schemeClr val="accent1"/>
                </a:solidFill>
              </a:defRPr>
            </a:lvl7pPr>
            <a:lvl8pPr lvl="7">
              <a:spcBef>
                <a:spcPts val="0"/>
              </a:spcBef>
              <a:buNone/>
              <a:defRPr>
                <a:solidFill>
                  <a:schemeClr val="accent1"/>
                </a:solidFill>
              </a:defRPr>
            </a:lvl8pPr>
            <a:lvl9pPr lvl="8">
              <a:spcBef>
                <a:spcPts val="0"/>
              </a:spcBef>
              <a:buNone/>
              <a:defRPr>
                <a:solidFill>
                  <a:schemeClr val="accen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Shape 45"/>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Shape 47"/>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Shape 48"/>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Shape 51"/>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Shape 52"/>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Shape 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spcBef>
                <a:spcPts val="0"/>
              </a:spcBef>
              <a:buNone/>
              <a:defRPr sz="1000">
                <a:solidFill>
                  <a:schemeClr val="dk2"/>
                </a:solidFill>
                <a:latin typeface="Roboto"/>
                <a:ea typeface="Roboto"/>
                <a:cs typeface="Roboto"/>
                <a:sym typeface="Roboto"/>
              </a:defRPr>
            </a:lvl1pPr>
            <a:lvl2pPr lvl="1" algn="r">
              <a:spcBef>
                <a:spcPts val="0"/>
              </a:spcBef>
              <a:buNone/>
              <a:defRPr sz="1000">
                <a:solidFill>
                  <a:schemeClr val="dk2"/>
                </a:solidFill>
                <a:latin typeface="Roboto"/>
                <a:ea typeface="Roboto"/>
                <a:cs typeface="Roboto"/>
                <a:sym typeface="Roboto"/>
              </a:defRPr>
            </a:lvl2pPr>
            <a:lvl3pPr lvl="2" algn="r">
              <a:spcBef>
                <a:spcPts val="0"/>
              </a:spcBef>
              <a:buNone/>
              <a:defRPr sz="1000">
                <a:solidFill>
                  <a:schemeClr val="dk2"/>
                </a:solidFill>
                <a:latin typeface="Roboto"/>
                <a:ea typeface="Roboto"/>
                <a:cs typeface="Roboto"/>
                <a:sym typeface="Roboto"/>
              </a:defRPr>
            </a:lvl3pPr>
            <a:lvl4pPr lvl="3" algn="r">
              <a:spcBef>
                <a:spcPts val="0"/>
              </a:spcBef>
              <a:buNone/>
              <a:defRPr sz="1000">
                <a:solidFill>
                  <a:schemeClr val="dk2"/>
                </a:solidFill>
                <a:latin typeface="Roboto"/>
                <a:ea typeface="Roboto"/>
                <a:cs typeface="Roboto"/>
                <a:sym typeface="Roboto"/>
              </a:defRPr>
            </a:lvl4pPr>
            <a:lvl5pPr lvl="4" algn="r">
              <a:spcBef>
                <a:spcPts val="0"/>
              </a:spcBef>
              <a:buNone/>
              <a:defRPr sz="1000">
                <a:solidFill>
                  <a:schemeClr val="dk2"/>
                </a:solidFill>
                <a:latin typeface="Roboto"/>
                <a:ea typeface="Roboto"/>
                <a:cs typeface="Roboto"/>
                <a:sym typeface="Roboto"/>
              </a:defRPr>
            </a:lvl5pPr>
            <a:lvl6pPr lvl="5" algn="r">
              <a:spcBef>
                <a:spcPts val="0"/>
              </a:spcBef>
              <a:buNone/>
              <a:defRPr sz="1000">
                <a:solidFill>
                  <a:schemeClr val="dk2"/>
                </a:solidFill>
                <a:latin typeface="Roboto"/>
                <a:ea typeface="Roboto"/>
                <a:cs typeface="Roboto"/>
                <a:sym typeface="Roboto"/>
              </a:defRPr>
            </a:lvl6pPr>
            <a:lvl7pPr lvl="6" algn="r">
              <a:spcBef>
                <a:spcPts val="0"/>
              </a:spcBef>
              <a:buNone/>
              <a:defRPr sz="1000">
                <a:solidFill>
                  <a:schemeClr val="dk2"/>
                </a:solidFill>
                <a:latin typeface="Roboto"/>
                <a:ea typeface="Roboto"/>
                <a:cs typeface="Roboto"/>
                <a:sym typeface="Roboto"/>
              </a:defRPr>
            </a:lvl7pPr>
            <a:lvl8pPr lvl="7" algn="r">
              <a:spcBef>
                <a:spcPts val="0"/>
              </a:spcBef>
              <a:buNone/>
              <a:defRPr sz="1000">
                <a:solidFill>
                  <a:schemeClr val="dk2"/>
                </a:solidFill>
                <a:latin typeface="Roboto"/>
                <a:ea typeface="Roboto"/>
                <a:cs typeface="Roboto"/>
                <a:sym typeface="Roboto"/>
              </a:defRPr>
            </a:lvl8pPr>
            <a:lvl9pPr lvl="8" algn="r">
              <a:spcBef>
                <a:spcPts val="0"/>
              </a:spcBef>
              <a:buNone/>
              <a:defRPr sz="1000">
                <a:solidFill>
                  <a:schemeClr val="dk2"/>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Profiling Potential Recruits		</a:t>
            </a:r>
            <a:endParaRPr/>
          </a:p>
        </p:txBody>
      </p:sp>
      <p:sp>
        <p:nvSpPr>
          <p:cNvPr id="65" name="Shape 65"/>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Tess Hart and Sam Richards</a:t>
            </a:r>
            <a:endParaRPr/>
          </a:p>
          <a:p>
            <a:pPr marL="0" lvl="0" indent="0">
              <a:spcBef>
                <a:spcPts val="0"/>
              </a:spcBef>
              <a:spcAft>
                <a:spcPts val="0"/>
              </a:spcAft>
              <a:buNone/>
            </a:pPr>
            <a:r>
              <a:rPr lang="en"/>
              <a:t>February 2018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Gender of Potential Recruits</a:t>
            </a:r>
            <a:endParaRPr/>
          </a:p>
        </p:txBody>
      </p:sp>
      <p:sp>
        <p:nvSpPr>
          <p:cNvPr id="119" name="Shape 119"/>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500"/>
              <a:t>The gender breakdown of the potential recruit group was 61.5% male and 38.5% female. </a:t>
            </a:r>
            <a:endParaRPr sz="1500"/>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120" name="Shape 120"/>
          <p:cNvPicPr preferRelativeResize="0"/>
          <p:nvPr/>
        </p:nvPicPr>
        <p:blipFill>
          <a:blip r:embed="rId3">
            <a:alphaModFix/>
          </a:blip>
          <a:stretch>
            <a:fillRect/>
          </a:stretch>
        </p:blipFill>
        <p:spPr>
          <a:xfrm>
            <a:off x="4528575" y="1567625"/>
            <a:ext cx="4409024" cy="2412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Age of Potential Recruits</a:t>
            </a:r>
            <a:endParaRPr/>
          </a:p>
        </p:txBody>
      </p:sp>
      <p:sp>
        <p:nvSpPr>
          <p:cNvPr id="126" name="Shape 12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500"/>
              <a:t>The age breakdown of the potential recruit group was 40.1% under 18 years old and 59.9% 18 years or older</a:t>
            </a:r>
            <a:r>
              <a:rPr lang="en"/>
              <a:t>. </a:t>
            </a: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127" name="Shape 127"/>
          <p:cNvPicPr preferRelativeResize="0"/>
          <p:nvPr/>
        </p:nvPicPr>
        <p:blipFill>
          <a:blip r:embed="rId3">
            <a:alphaModFix/>
          </a:blip>
          <a:stretch>
            <a:fillRect/>
          </a:stretch>
        </p:blipFill>
        <p:spPr>
          <a:xfrm>
            <a:off x="4576550" y="1855350"/>
            <a:ext cx="4357974" cy="2388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Marital Status of Potential Recruits</a:t>
            </a:r>
            <a:endParaRPr/>
          </a:p>
        </p:txBody>
      </p:sp>
      <p:sp>
        <p:nvSpPr>
          <p:cNvPr id="133" name="Shape 133"/>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500"/>
              <a:t>The marital status  breakdown of the potential recruit group was 90.4% single, 5.5% married, 2.6% engaged, and 1.4% separated or divided.</a:t>
            </a:r>
            <a:r>
              <a:rPr lang="en"/>
              <a:t> </a:t>
            </a: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134" name="Shape 134"/>
          <p:cNvPicPr preferRelativeResize="0"/>
          <p:nvPr/>
        </p:nvPicPr>
        <p:blipFill>
          <a:blip r:embed="rId3">
            <a:alphaModFix/>
          </a:blip>
          <a:stretch>
            <a:fillRect/>
          </a:stretch>
        </p:blipFill>
        <p:spPr>
          <a:xfrm>
            <a:off x="4528575" y="1711475"/>
            <a:ext cx="4282500" cy="2569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Area where Potential Recruits Grew Up</a:t>
            </a:r>
            <a:endParaRPr/>
          </a:p>
        </p:txBody>
      </p:sp>
      <p:sp>
        <p:nvSpPr>
          <p:cNvPr id="140" name="Shape 140"/>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500"/>
              <a:t>The breakdown of where the  potential recruit group grew up is shown below in the graph. </a:t>
            </a:r>
            <a:endParaRPr sz="1500"/>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141" name="Shape 141"/>
          <p:cNvPicPr preferRelativeResize="0"/>
          <p:nvPr/>
        </p:nvPicPr>
        <p:blipFill>
          <a:blip r:embed="rId3">
            <a:alphaModFix/>
          </a:blip>
          <a:stretch>
            <a:fillRect/>
          </a:stretch>
        </p:blipFill>
        <p:spPr>
          <a:xfrm>
            <a:off x="4516600" y="1531650"/>
            <a:ext cx="4294475" cy="277798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Father Education Level of Potential Recruits </a:t>
            </a:r>
            <a:endParaRPr/>
          </a:p>
        </p:txBody>
      </p:sp>
      <p:sp>
        <p:nvSpPr>
          <p:cNvPr id="147" name="Shape 147"/>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500"/>
              <a:t>The breakdown of father’s highest education level for the potential recruit group is shown below in the graph. </a:t>
            </a:r>
            <a:endParaRPr sz="1500"/>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148" name="Shape 148"/>
          <p:cNvPicPr preferRelativeResize="0"/>
          <p:nvPr/>
        </p:nvPicPr>
        <p:blipFill>
          <a:blip r:embed="rId3">
            <a:alphaModFix/>
          </a:blip>
          <a:stretch>
            <a:fillRect/>
          </a:stretch>
        </p:blipFill>
        <p:spPr>
          <a:xfrm>
            <a:off x="4516575" y="1903325"/>
            <a:ext cx="4422226" cy="2293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Mother Education Level of Potential Recruits </a:t>
            </a:r>
            <a:endParaRPr/>
          </a:p>
        </p:txBody>
      </p:sp>
      <p:sp>
        <p:nvSpPr>
          <p:cNvPr id="154" name="Shape 15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500"/>
              <a:t>The breakdown of mother’s highest education level for the potential recruit group is shown below in the graph. </a:t>
            </a:r>
            <a:endParaRPr sz="1500"/>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155" name="Shape 155"/>
          <p:cNvPicPr preferRelativeResize="0"/>
          <p:nvPr/>
        </p:nvPicPr>
        <p:blipFill>
          <a:blip r:embed="rId3">
            <a:alphaModFix/>
          </a:blip>
          <a:stretch>
            <a:fillRect/>
          </a:stretch>
        </p:blipFill>
        <p:spPr>
          <a:xfrm>
            <a:off x="4552550" y="1657329"/>
            <a:ext cx="4258526" cy="236113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346800" y="1235675"/>
            <a:ext cx="8450400" cy="197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t>In terms of the primary variables listed above, how do potential recruits differ from the other two groups in the sample? </a:t>
            </a:r>
            <a:endParaRPr sz="3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Race of potential recruits versus race of other students </a:t>
            </a:r>
            <a:endParaRPr/>
          </a:p>
        </p:txBody>
      </p:sp>
      <p:sp>
        <p:nvSpPr>
          <p:cNvPr id="166" name="Shape 16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500"/>
              <a:t>The breakdown of race in the potential recruit group versus the breakdown of race ofother students is seen in the graph below: </a:t>
            </a:r>
            <a:endParaRPr sz="1500"/>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167" name="Shape 167"/>
          <p:cNvPicPr preferRelativeResize="0"/>
          <p:nvPr/>
        </p:nvPicPr>
        <p:blipFill>
          <a:blip r:embed="rId3">
            <a:alphaModFix/>
          </a:blip>
          <a:stretch>
            <a:fillRect/>
          </a:stretch>
        </p:blipFill>
        <p:spPr>
          <a:xfrm>
            <a:off x="4480600" y="1657330"/>
            <a:ext cx="4473875" cy="2610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Gender of potential recruits versus other students </a:t>
            </a:r>
            <a:endParaRPr/>
          </a:p>
        </p:txBody>
      </p:sp>
      <p:sp>
        <p:nvSpPr>
          <p:cNvPr id="173" name="Shape 173"/>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500"/>
              <a:t>The breakdown of gender in the potential recruit group versus the breakdown of gender of other students is seen in the graph below: </a:t>
            </a:r>
            <a:endParaRPr sz="1500"/>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174" name="Shape 174"/>
          <p:cNvPicPr preferRelativeResize="0"/>
          <p:nvPr/>
        </p:nvPicPr>
        <p:blipFill>
          <a:blip r:embed="rId3">
            <a:alphaModFix/>
          </a:blip>
          <a:stretch>
            <a:fillRect/>
          </a:stretch>
        </p:blipFill>
        <p:spPr>
          <a:xfrm>
            <a:off x="4504600" y="1635805"/>
            <a:ext cx="4400575" cy="2632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Place of origin of potential recruits versus other students </a:t>
            </a:r>
            <a:endParaRPr/>
          </a:p>
        </p:txBody>
      </p:sp>
      <p:sp>
        <p:nvSpPr>
          <p:cNvPr id="180" name="Shape 180"/>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500"/>
              <a:t>The breakdown of place of origin in  the potential recruit group versus the breakdown of place of origin in the other students is seen in the graph below: </a:t>
            </a:r>
            <a:endParaRPr sz="1500"/>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181" name="Shape 181"/>
          <p:cNvPicPr preferRelativeResize="0"/>
          <p:nvPr/>
        </p:nvPicPr>
        <p:blipFill>
          <a:blip r:embed="rId3">
            <a:alphaModFix/>
          </a:blip>
          <a:stretch>
            <a:fillRect/>
          </a:stretch>
        </p:blipFill>
        <p:spPr>
          <a:xfrm>
            <a:off x="4444650" y="1867350"/>
            <a:ext cx="4513175" cy="2784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a:t>Project Goals </a:t>
            </a:r>
            <a:endParaRPr/>
          </a:p>
        </p:txBody>
      </p:sp>
      <p:sp>
        <p:nvSpPr>
          <p:cNvPr id="71" name="Shape 71"/>
          <p:cNvSpPr txBox="1">
            <a:spLocks noGrp="1"/>
          </p:cNvSpPr>
          <p:nvPr>
            <p:ph type="body" idx="1"/>
          </p:nvPr>
        </p:nvSpPr>
        <p:spPr>
          <a:xfrm>
            <a:off x="4412150" y="299750"/>
            <a:ext cx="4675800" cy="42999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800"/>
              <a:t>To Profile Potential Military Recruits</a:t>
            </a:r>
            <a:endParaRPr sz="1800"/>
          </a:p>
          <a:p>
            <a:pPr marL="914400" lvl="1" indent="-317500" rtl="0">
              <a:spcBef>
                <a:spcPts val="0"/>
              </a:spcBef>
              <a:spcAft>
                <a:spcPts val="0"/>
              </a:spcAft>
              <a:buSzPts val="1400"/>
              <a:buChar char="○"/>
            </a:pPr>
            <a:r>
              <a:rPr lang="en" sz="1400"/>
              <a:t>Students who said they probably won’t serve the military</a:t>
            </a:r>
            <a:endParaRPr sz="1400"/>
          </a:p>
          <a:p>
            <a:pPr marL="457200" lvl="0" indent="-342900" rtl="0">
              <a:spcBef>
                <a:spcPts val="0"/>
              </a:spcBef>
              <a:spcAft>
                <a:spcPts val="0"/>
              </a:spcAft>
              <a:buSzPts val="1800"/>
              <a:buChar char="●"/>
            </a:pPr>
            <a:r>
              <a:rPr lang="en" sz="1800"/>
              <a:t>Discover key differences between potential recruits and other recruit groups</a:t>
            </a:r>
            <a:endParaRPr sz="1800"/>
          </a:p>
          <a:p>
            <a:pPr marL="457200" lvl="0" indent="-342900" rtl="0">
              <a:spcBef>
                <a:spcPts val="0"/>
              </a:spcBef>
              <a:spcAft>
                <a:spcPts val="0"/>
              </a:spcAft>
              <a:buSzPts val="1800"/>
              <a:buChar char="●"/>
            </a:pPr>
            <a:r>
              <a:rPr lang="en" sz="1800"/>
              <a:t>Develop recommendations for recruiting strategies for potential recruits</a:t>
            </a:r>
            <a:endParaRPr sz="1800"/>
          </a:p>
          <a:p>
            <a:pPr marL="457200" lvl="0" indent="-342900" rtl="0">
              <a:spcBef>
                <a:spcPts val="0"/>
              </a:spcBef>
              <a:spcAft>
                <a:spcPts val="0"/>
              </a:spcAft>
              <a:buSzPts val="1800"/>
              <a:buChar char="●"/>
            </a:pPr>
            <a:r>
              <a:rPr lang="en" sz="1800"/>
              <a:t>Develop recommendations for promotional messages for potential recruits</a:t>
            </a:r>
            <a:r>
              <a:rPr lang="en" sz="1400"/>
              <a:t> </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Mother’s education level of potential recruits versus other students </a:t>
            </a:r>
            <a:endParaRPr/>
          </a:p>
        </p:txBody>
      </p:sp>
      <p:sp>
        <p:nvSpPr>
          <p:cNvPr id="187" name="Shape 187"/>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500"/>
              <a:t>The breakdown of mother’s education level n  the potential recruit group versus the breakdown of mother’s education level in the other students is seen in the graph below: </a:t>
            </a:r>
            <a:endParaRPr sz="1500"/>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188" name="Shape 188"/>
          <p:cNvPicPr preferRelativeResize="0"/>
          <p:nvPr/>
        </p:nvPicPr>
        <p:blipFill>
          <a:blip r:embed="rId3">
            <a:alphaModFix/>
          </a:blip>
          <a:stretch>
            <a:fillRect/>
          </a:stretch>
        </p:blipFill>
        <p:spPr>
          <a:xfrm>
            <a:off x="4456650" y="1939300"/>
            <a:ext cx="4552350" cy="2293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Importance of living close to parents for potential recruits versus other students </a:t>
            </a:r>
            <a:endParaRPr/>
          </a:p>
        </p:txBody>
      </p:sp>
      <p:sp>
        <p:nvSpPr>
          <p:cNvPr id="194" name="Shape 19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500"/>
              <a:t>The breakdown of how important students found living close to parents differ between the potential recruit group and other students. The breakdown can be seen in the graph below:  </a:t>
            </a:r>
            <a:endParaRPr sz="1500"/>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195" name="Shape 195"/>
          <p:cNvPicPr preferRelativeResize="0"/>
          <p:nvPr/>
        </p:nvPicPr>
        <p:blipFill>
          <a:blip r:embed="rId3">
            <a:alphaModFix/>
          </a:blip>
          <a:stretch>
            <a:fillRect/>
          </a:stretch>
        </p:blipFill>
        <p:spPr>
          <a:xfrm>
            <a:off x="4396675" y="2071175"/>
            <a:ext cx="4676700" cy="2388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Importance of getting away from this area of the country for potential recruits versus other students </a:t>
            </a:r>
            <a:endParaRPr/>
          </a:p>
        </p:txBody>
      </p:sp>
      <p:sp>
        <p:nvSpPr>
          <p:cNvPr id="201" name="Shape 201"/>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500"/>
              <a:t>The breakdown of how important students found getting away from this area of the country differ between the potential recruit group and other students. The breakdown can be seen in the graph below:  </a:t>
            </a:r>
            <a:endParaRPr sz="1500"/>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202" name="Shape 202"/>
          <p:cNvPicPr preferRelativeResize="0"/>
          <p:nvPr/>
        </p:nvPicPr>
        <p:blipFill>
          <a:blip r:embed="rId3">
            <a:alphaModFix/>
          </a:blip>
          <a:stretch>
            <a:fillRect/>
          </a:stretch>
        </p:blipFill>
        <p:spPr>
          <a:xfrm>
            <a:off x="4432650" y="2131125"/>
            <a:ext cx="4559474" cy="2719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Importance of finding purpose in life for potential recruits versus other students </a:t>
            </a:r>
            <a:endParaRPr/>
          </a:p>
        </p:txBody>
      </p:sp>
      <p:sp>
        <p:nvSpPr>
          <p:cNvPr id="208" name="Shape 208"/>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500"/>
              <a:t>The breakdown of how important students found finding purpose in life differ between the potential recruit group and other students. The breakdown can be seen in the graph below:  </a:t>
            </a:r>
            <a:endParaRPr sz="1500"/>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209" name="Shape 209"/>
          <p:cNvPicPr preferRelativeResize="0"/>
          <p:nvPr/>
        </p:nvPicPr>
        <p:blipFill>
          <a:blip r:embed="rId3">
            <a:alphaModFix/>
          </a:blip>
          <a:stretch>
            <a:fillRect/>
          </a:stretch>
        </p:blipFill>
        <p:spPr>
          <a:xfrm>
            <a:off x="4408675" y="2047200"/>
            <a:ext cx="4516020" cy="2508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Importance of discovering new ways to experience things for potential recruits versus other students </a:t>
            </a:r>
            <a:endParaRPr/>
          </a:p>
        </p:txBody>
      </p:sp>
      <p:sp>
        <p:nvSpPr>
          <p:cNvPr id="215" name="Shape 215"/>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500"/>
              <a:t>The breakdown of how important students found discovering new ways to experience things differ between the potential recruit group and other students. The breakdown can be seen in the graph below:  </a:t>
            </a:r>
            <a:endParaRPr sz="1500"/>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216" name="Shape 216"/>
          <p:cNvPicPr preferRelativeResize="0"/>
          <p:nvPr/>
        </p:nvPicPr>
        <p:blipFill>
          <a:blip r:embed="rId3">
            <a:alphaModFix/>
          </a:blip>
          <a:stretch>
            <a:fillRect/>
          </a:stretch>
        </p:blipFill>
        <p:spPr>
          <a:xfrm>
            <a:off x="4420675" y="2047200"/>
            <a:ext cx="4547475" cy="2709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Satisfaction with life for potential recruits versus other students </a:t>
            </a:r>
            <a:endParaRPr/>
          </a:p>
        </p:txBody>
      </p:sp>
      <p:sp>
        <p:nvSpPr>
          <p:cNvPr id="222" name="Shape 222"/>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500"/>
              <a:t>The breakdown of how satisfied students were with life differ between the potential recruit group and other students. The breakdown can be seen in the graph below:  </a:t>
            </a:r>
            <a:endParaRPr sz="1500"/>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223" name="Shape 223"/>
          <p:cNvPicPr preferRelativeResize="0"/>
          <p:nvPr/>
        </p:nvPicPr>
        <p:blipFill>
          <a:blip r:embed="rId3">
            <a:alphaModFix/>
          </a:blip>
          <a:stretch>
            <a:fillRect/>
          </a:stretch>
        </p:blipFill>
        <p:spPr>
          <a:xfrm>
            <a:off x="4396700" y="1879350"/>
            <a:ext cx="4524663" cy="2508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Satisfaction with current job for potential recruits versus other students </a:t>
            </a:r>
            <a:endParaRPr/>
          </a:p>
        </p:txBody>
      </p:sp>
      <p:sp>
        <p:nvSpPr>
          <p:cNvPr id="229" name="Shape 229"/>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500"/>
              <a:t>The breakdown of how satisfied students were with their current job differ between the potential recruit group and other students. The breakdown can be seen in the graph below: </a:t>
            </a:r>
            <a:r>
              <a:rPr lang="en"/>
              <a:t> </a:t>
            </a: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230" name="Shape 230"/>
          <p:cNvPicPr preferRelativeResize="0"/>
          <p:nvPr/>
        </p:nvPicPr>
        <p:blipFill>
          <a:blip r:embed="rId3">
            <a:alphaModFix/>
          </a:blip>
          <a:stretch>
            <a:fillRect/>
          </a:stretch>
        </p:blipFill>
        <p:spPr>
          <a:xfrm>
            <a:off x="4356450" y="2203075"/>
            <a:ext cx="4706087" cy="2508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311725" y="272325"/>
            <a:ext cx="37065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Number of days that students skipped school in the past four weeks  for potential recruits versus other students </a:t>
            </a:r>
            <a:endParaRPr/>
          </a:p>
        </p:txBody>
      </p:sp>
      <p:sp>
        <p:nvSpPr>
          <p:cNvPr id="236" name="Shape 23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500"/>
              <a:t>The breakdown of how many days students skipped school in the past four weeks differ between the potential recruit group and other students. The breakdown can be seen in the graph below: </a:t>
            </a:r>
            <a:r>
              <a:rPr lang="en"/>
              <a:t> </a:t>
            </a: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237" name="Shape 237"/>
          <p:cNvPicPr preferRelativeResize="0"/>
          <p:nvPr/>
        </p:nvPicPr>
        <p:blipFill>
          <a:blip r:embed="rId3">
            <a:alphaModFix/>
          </a:blip>
          <a:stretch>
            <a:fillRect/>
          </a:stretch>
        </p:blipFill>
        <p:spPr>
          <a:xfrm>
            <a:off x="4540550" y="2059175"/>
            <a:ext cx="4487224" cy="2700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311725" y="272325"/>
            <a:ext cx="37065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How much students thought doing well in school was important broken down by potential recruits versus other students </a:t>
            </a:r>
            <a:endParaRPr/>
          </a:p>
        </p:txBody>
      </p:sp>
      <p:sp>
        <p:nvSpPr>
          <p:cNvPr id="243" name="Shape 243"/>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500"/>
              <a:t>The breakdown of how much students thought doing well in school was important was different between the potential recruit group and other students. The breakdown can be seen in the graph below:  </a:t>
            </a:r>
            <a:endParaRPr sz="1500"/>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244" name="Shape 244"/>
          <p:cNvPicPr preferRelativeResize="0"/>
          <p:nvPr/>
        </p:nvPicPr>
        <p:blipFill>
          <a:blip r:embed="rId3">
            <a:alphaModFix/>
          </a:blip>
          <a:stretch>
            <a:fillRect/>
          </a:stretch>
        </p:blipFill>
        <p:spPr>
          <a:xfrm>
            <a:off x="4492600" y="2047200"/>
            <a:ext cx="4487550" cy="26234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346800" y="930875"/>
            <a:ext cx="8450400" cy="19770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 sz="3000"/>
              <a:t>Within the recruit group, were there gender differences in the variables studied? </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a:t>Dataset Overview</a:t>
            </a:r>
            <a:endParaRPr/>
          </a:p>
        </p:txBody>
      </p:sp>
      <p:sp>
        <p:nvSpPr>
          <p:cNvPr id="77" name="Shape 77"/>
          <p:cNvSpPr txBox="1">
            <a:spLocks noGrp="1"/>
          </p:cNvSpPr>
          <p:nvPr>
            <p:ph type="body" idx="1"/>
          </p:nvPr>
        </p:nvSpPr>
        <p:spPr>
          <a:xfrm>
            <a:off x="4436125" y="500925"/>
            <a:ext cx="4639800" cy="4098600"/>
          </a:xfrm>
          <a:prstGeom prst="rect">
            <a:avLst/>
          </a:prstGeom>
        </p:spPr>
        <p:txBody>
          <a:bodyPr spcFirstLastPara="1" wrap="square" lIns="91425" tIns="91425" rIns="91425" bIns="91425" anchor="t" anchorCtr="0">
            <a:noAutofit/>
          </a:bodyPr>
          <a:lstStyle/>
          <a:p>
            <a:pPr marL="457200" lvl="0" indent="-355600" rtl="0">
              <a:spcBef>
                <a:spcPts val="0"/>
              </a:spcBef>
              <a:spcAft>
                <a:spcPts val="0"/>
              </a:spcAft>
              <a:buSzPts val="2000"/>
              <a:buChar char="●"/>
            </a:pPr>
            <a:r>
              <a:rPr lang="en" sz="2000"/>
              <a:t>Data pulled from the 2016 Monitoring the Future survey through Institute for Social Research at University of Michigan </a:t>
            </a:r>
            <a:endParaRPr sz="2000"/>
          </a:p>
          <a:p>
            <a:pPr marL="914400" lvl="1" indent="-355600" rtl="0">
              <a:spcBef>
                <a:spcPts val="0"/>
              </a:spcBef>
              <a:spcAft>
                <a:spcPts val="0"/>
              </a:spcAft>
              <a:buSzPts val="2000"/>
              <a:buChar char="○"/>
            </a:pPr>
            <a:r>
              <a:rPr lang="en" sz="2000"/>
              <a:t>Survey was given to high schools seniors across U.S. </a:t>
            </a:r>
            <a:endParaRPr sz="2000"/>
          </a:p>
          <a:p>
            <a:pPr marL="914400" lvl="1" indent="-355600" rtl="0">
              <a:spcBef>
                <a:spcPts val="0"/>
              </a:spcBef>
              <a:spcAft>
                <a:spcPts val="0"/>
              </a:spcAft>
              <a:buSzPts val="2000"/>
              <a:buChar char="○"/>
            </a:pPr>
            <a:r>
              <a:rPr lang="en" sz="2000"/>
              <a:t>Survey was funded by National Institute on Drug Abuse</a:t>
            </a:r>
            <a:endParaRPr sz="2000"/>
          </a:p>
          <a:p>
            <a:pPr marL="1371600" lvl="2" indent="-342900" rtl="0">
              <a:spcBef>
                <a:spcPts val="0"/>
              </a:spcBef>
              <a:spcAft>
                <a:spcPts val="0"/>
              </a:spcAft>
              <a:buSzPts val="1800"/>
              <a:buChar char="■"/>
            </a:pPr>
            <a:r>
              <a:rPr lang="en" sz="1800"/>
              <a:t>Big focus on drug, alcohol, and tobacco use</a:t>
            </a:r>
            <a:endParaRPr sz="1800"/>
          </a:p>
          <a:p>
            <a:pPr marL="0" lvl="0" indent="0">
              <a:spcBef>
                <a:spcPts val="1600"/>
              </a:spcBef>
              <a:spcAft>
                <a:spcPts val="160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Importance of Being Successful at Work </a:t>
            </a:r>
            <a:endParaRPr/>
          </a:p>
        </p:txBody>
      </p:sp>
      <p:sp>
        <p:nvSpPr>
          <p:cNvPr id="255" name="Shape 255"/>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Males on average thought it was more important to be successful at work than females did</a:t>
            </a: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256" name="Shape 256"/>
          <p:cNvPicPr preferRelativeResize="0"/>
          <p:nvPr/>
        </p:nvPicPr>
        <p:blipFill>
          <a:blip r:embed="rId3">
            <a:alphaModFix/>
          </a:blip>
          <a:stretch>
            <a:fillRect/>
          </a:stretch>
        </p:blipFill>
        <p:spPr>
          <a:xfrm>
            <a:off x="4568475" y="1342425"/>
            <a:ext cx="4499324" cy="269959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Importance of Having Good Marriage and Relationship with Family</a:t>
            </a:r>
            <a:endParaRPr/>
          </a:p>
        </p:txBody>
      </p:sp>
      <p:sp>
        <p:nvSpPr>
          <p:cNvPr id="262" name="Shape 262"/>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Females on average thought it was more important to have a good marriage and family than males did </a:t>
            </a: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263" name="Shape 263"/>
          <p:cNvPicPr preferRelativeResize="0"/>
          <p:nvPr/>
        </p:nvPicPr>
        <p:blipFill>
          <a:blip r:embed="rId3">
            <a:alphaModFix/>
          </a:blip>
          <a:stretch>
            <a:fillRect/>
          </a:stretch>
        </p:blipFill>
        <p:spPr>
          <a:xfrm>
            <a:off x="4566875" y="1474700"/>
            <a:ext cx="4320400" cy="25922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Importance of Having Lots of Money</a:t>
            </a:r>
            <a:endParaRPr/>
          </a:p>
        </p:txBody>
      </p:sp>
      <p:sp>
        <p:nvSpPr>
          <p:cNvPr id="269" name="Shape 269"/>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Males on average thought it was more important to have lots of money compared to females.  </a:t>
            </a: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270" name="Shape 270"/>
          <p:cNvPicPr preferRelativeResize="0"/>
          <p:nvPr/>
        </p:nvPicPr>
        <p:blipFill>
          <a:blip r:embed="rId3">
            <a:alphaModFix/>
          </a:blip>
          <a:stretch>
            <a:fillRect/>
          </a:stretch>
        </p:blipFill>
        <p:spPr>
          <a:xfrm>
            <a:off x="4484075" y="1429750"/>
            <a:ext cx="4550926" cy="27305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Importance of Getting Away from this Area of the Country</a:t>
            </a:r>
            <a:endParaRPr/>
          </a:p>
        </p:txBody>
      </p:sp>
      <p:sp>
        <p:nvSpPr>
          <p:cNvPr id="276" name="Shape 27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Females on average thought it was more important than males to get away from this area of the country. </a:t>
            </a: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277" name="Shape 277"/>
          <p:cNvPicPr preferRelativeResize="0"/>
          <p:nvPr/>
        </p:nvPicPr>
        <p:blipFill>
          <a:blip r:embed="rId3">
            <a:alphaModFix/>
          </a:blip>
          <a:stretch>
            <a:fillRect/>
          </a:stretch>
        </p:blipFill>
        <p:spPr>
          <a:xfrm>
            <a:off x="4644675" y="1635805"/>
            <a:ext cx="4166400" cy="249980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Importance of Correcting Inequalities</a:t>
            </a:r>
            <a:endParaRPr/>
          </a:p>
        </p:txBody>
      </p:sp>
      <p:sp>
        <p:nvSpPr>
          <p:cNvPr id="283" name="Shape 283"/>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Females on average thought it was more important to correct inequalities than males did. . </a:t>
            </a: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284" name="Shape 284"/>
          <p:cNvPicPr preferRelativeResize="0"/>
          <p:nvPr/>
        </p:nvPicPr>
        <p:blipFill>
          <a:blip r:embed="rId3">
            <a:alphaModFix/>
          </a:blip>
          <a:stretch>
            <a:fillRect/>
          </a:stretch>
        </p:blipFill>
        <p:spPr>
          <a:xfrm>
            <a:off x="4504600" y="1495700"/>
            <a:ext cx="4441075" cy="26646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Importance of Having New Experiences</a:t>
            </a:r>
            <a:endParaRPr/>
          </a:p>
        </p:txBody>
      </p:sp>
      <p:sp>
        <p:nvSpPr>
          <p:cNvPr id="290" name="Shape 290"/>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Females on average thought it was more important to have new experiences than males did. . </a:t>
            </a: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291" name="Shape 291"/>
          <p:cNvPicPr preferRelativeResize="0"/>
          <p:nvPr/>
        </p:nvPicPr>
        <p:blipFill>
          <a:blip r:embed="rId3">
            <a:alphaModFix/>
          </a:blip>
          <a:stretch>
            <a:fillRect/>
          </a:stretch>
        </p:blipFill>
        <p:spPr>
          <a:xfrm>
            <a:off x="4372175" y="1523875"/>
            <a:ext cx="4572000" cy="2743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Importance of Finding Purpose in Life</a:t>
            </a:r>
            <a:endParaRPr/>
          </a:p>
        </p:txBody>
      </p:sp>
      <p:sp>
        <p:nvSpPr>
          <p:cNvPr id="297" name="Shape 297"/>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Females on average thought it was more important to find purpose in life  than males did. . </a:t>
            </a: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298" name="Shape 298"/>
          <p:cNvPicPr preferRelativeResize="0"/>
          <p:nvPr/>
        </p:nvPicPr>
        <p:blipFill>
          <a:blip r:embed="rId3">
            <a:alphaModFix/>
          </a:blip>
          <a:stretch>
            <a:fillRect/>
          </a:stretch>
        </p:blipFill>
        <p:spPr>
          <a:xfrm>
            <a:off x="4552550" y="1657331"/>
            <a:ext cx="4391550" cy="26349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Satisfaction with Personal Safety </a:t>
            </a:r>
            <a:endParaRPr/>
          </a:p>
        </p:txBody>
      </p:sp>
      <p:sp>
        <p:nvSpPr>
          <p:cNvPr id="304" name="Shape 30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Males on average were more satisfied with their personal safety than females were. </a:t>
            </a: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305" name="Shape 305"/>
          <p:cNvPicPr preferRelativeResize="0"/>
          <p:nvPr/>
        </p:nvPicPr>
        <p:blipFill>
          <a:blip r:embed="rId3">
            <a:alphaModFix/>
          </a:blip>
          <a:stretch>
            <a:fillRect/>
          </a:stretch>
        </p:blipFill>
        <p:spPr>
          <a:xfrm>
            <a:off x="4456650" y="1567625"/>
            <a:ext cx="4475525" cy="26853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Satisfaction with Amount of Free Time </a:t>
            </a:r>
            <a:endParaRPr/>
          </a:p>
        </p:txBody>
      </p:sp>
      <p:sp>
        <p:nvSpPr>
          <p:cNvPr id="311" name="Shape 311"/>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Males on average were more satisfied with their amount of free time  than females were. </a:t>
            </a: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312" name="Shape 312"/>
          <p:cNvPicPr preferRelativeResize="0"/>
          <p:nvPr/>
        </p:nvPicPr>
        <p:blipFill>
          <a:blip r:embed="rId3">
            <a:alphaModFix/>
          </a:blip>
          <a:stretch>
            <a:fillRect/>
          </a:stretch>
        </p:blipFill>
        <p:spPr>
          <a:xfrm>
            <a:off x="4480600" y="1519675"/>
            <a:ext cx="4401125" cy="26406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Satisfaction with Leisure Time</a:t>
            </a:r>
            <a:endParaRPr/>
          </a:p>
        </p:txBody>
      </p:sp>
      <p:sp>
        <p:nvSpPr>
          <p:cNvPr id="318" name="Shape 318"/>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Males on average were more satisfied with how they spent their leisure time  than females were. </a:t>
            </a: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319" name="Shape 319"/>
          <p:cNvPicPr preferRelativeResize="0"/>
          <p:nvPr/>
        </p:nvPicPr>
        <p:blipFill>
          <a:blip r:embed="rId3">
            <a:alphaModFix/>
          </a:blip>
          <a:stretch>
            <a:fillRect/>
          </a:stretch>
        </p:blipFill>
        <p:spPr>
          <a:xfrm>
            <a:off x="4492600" y="1567625"/>
            <a:ext cx="4441124" cy="2664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a:t>Primary Variables</a:t>
            </a:r>
            <a:endParaRPr/>
          </a:p>
        </p:txBody>
      </p:sp>
      <p:sp>
        <p:nvSpPr>
          <p:cNvPr id="83" name="Shape 83"/>
          <p:cNvSpPr txBox="1">
            <a:spLocks noGrp="1"/>
          </p:cNvSpPr>
          <p:nvPr>
            <p:ph type="body" idx="1"/>
          </p:nvPr>
        </p:nvSpPr>
        <p:spPr>
          <a:xfrm>
            <a:off x="4424125" y="500925"/>
            <a:ext cx="4615800" cy="4098600"/>
          </a:xfrm>
          <a:prstGeom prst="rect">
            <a:avLst/>
          </a:prstGeom>
        </p:spPr>
        <p:txBody>
          <a:bodyPr spcFirstLastPara="1" wrap="square" lIns="91425" tIns="91425" rIns="91425" bIns="91425" anchor="t" anchorCtr="0">
            <a:noAutofit/>
          </a:bodyPr>
          <a:lstStyle/>
          <a:p>
            <a:pPr marL="457200" lvl="0" indent="-355600">
              <a:spcBef>
                <a:spcPts val="0"/>
              </a:spcBef>
              <a:spcAft>
                <a:spcPts val="0"/>
              </a:spcAft>
              <a:buSzPts val="2000"/>
              <a:buChar char="●"/>
            </a:pPr>
            <a:r>
              <a:rPr lang="en" sz="2000"/>
              <a:t>Demographic characteristics </a:t>
            </a:r>
            <a:endParaRPr sz="2000"/>
          </a:p>
          <a:p>
            <a:pPr marL="457200" lvl="0" indent="-355600">
              <a:spcBef>
                <a:spcPts val="0"/>
              </a:spcBef>
              <a:spcAft>
                <a:spcPts val="0"/>
              </a:spcAft>
              <a:buSzPts val="2000"/>
              <a:buChar char="●"/>
            </a:pPr>
            <a:r>
              <a:rPr lang="en" sz="2000"/>
              <a:t>Students’ values (that is, what they consider to be important in life) </a:t>
            </a:r>
            <a:endParaRPr sz="2000"/>
          </a:p>
          <a:p>
            <a:pPr marL="457200" lvl="0" indent="-355600" rtl="0">
              <a:spcBef>
                <a:spcPts val="0"/>
              </a:spcBef>
              <a:spcAft>
                <a:spcPts val="0"/>
              </a:spcAft>
              <a:buSzPts val="2000"/>
              <a:buChar char="●"/>
            </a:pPr>
            <a:r>
              <a:rPr lang="en" sz="2000"/>
              <a:t>Satisfaction with various life domains</a:t>
            </a:r>
            <a:endParaRPr sz="2000"/>
          </a:p>
          <a:p>
            <a:pPr marL="457200" lvl="0" indent="-355600" rtl="0">
              <a:spcBef>
                <a:spcPts val="0"/>
              </a:spcBef>
              <a:spcAft>
                <a:spcPts val="0"/>
              </a:spcAft>
              <a:buSzPts val="2000"/>
              <a:buChar char="●"/>
            </a:pPr>
            <a:r>
              <a:rPr lang="en" sz="2000"/>
              <a:t>Student trustworthiness and fairness</a:t>
            </a:r>
            <a:endParaRPr sz="2000"/>
          </a:p>
          <a:p>
            <a:pPr marL="457200" lvl="0" indent="-355600">
              <a:spcBef>
                <a:spcPts val="0"/>
              </a:spcBef>
              <a:spcAft>
                <a:spcPts val="0"/>
              </a:spcAft>
              <a:buSzPts val="2000"/>
              <a:buChar char="●"/>
            </a:pPr>
            <a:r>
              <a:rPr lang="en" sz="2000"/>
              <a:t>Student relationship with government</a:t>
            </a:r>
            <a:endParaRPr sz="2000"/>
          </a:p>
          <a:p>
            <a:pPr marL="457200" lvl="0" indent="-355600" rtl="0">
              <a:spcBef>
                <a:spcPts val="0"/>
              </a:spcBef>
              <a:spcAft>
                <a:spcPts val="0"/>
              </a:spcAft>
              <a:buSzPts val="2000"/>
              <a:buChar char="●"/>
            </a:pPr>
            <a:r>
              <a:rPr lang="en" sz="2000"/>
              <a:t>Student ability to follow rules</a:t>
            </a:r>
            <a:endParaRPr sz="2000"/>
          </a:p>
          <a:p>
            <a:pPr marL="0" lvl="0" indent="0">
              <a:spcBef>
                <a:spcPts val="1600"/>
              </a:spcBef>
              <a:spcAft>
                <a:spcPts val="1600"/>
              </a:spcAft>
              <a:buNone/>
            </a:pPr>
            <a:endParaRPr sz="1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Satisfaction with Life</a:t>
            </a:r>
            <a:endParaRPr/>
          </a:p>
        </p:txBody>
      </p:sp>
      <p:sp>
        <p:nvSpPr>
          <p:cNvPr id="325" name="Shape 325"/>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Males on average were more satisfied with life as a whole than females were. </a:t>
            </a: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326" name="Shape 326"/>
          <p:cNvPicPr preferRelativeResize="0"/>
          <p:nvPr/>
        </p:nvPicPr>
        <p:blipFill>
          <a:blip r:embed="rId3">
            <a:alphaModFix/>
          </a:blip>
          <a:stretch>
            <a:fillRect/>
          </a:stretch>
        </p:blipFill>
        <p:spPr>
          <a:xfrm>
            <a:off x="4516575" y="1657331"/>
            <a:ext cx="4411525" cy="26469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Satisfaction with Amount of Fun</a:t>
            </a:r>
            <a:endParaRPr/>
          </a:p>
        </p:txBody>
      </p:sp>
      <p:sp>
        <p:nvSpPr>
          <p:cNvPr id="332" name="Shape 332"/>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Males on average were more satisfied with the amount of fun they have than females were. </a:t>
            </a: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333" name="Shape 333"/>
          <p:cNvPicPr preferRelativeResize="0"/>
          <p:nvPr/>
        </p:nvPicPr>
        <p:blipFill>
          <a:blip r:embed="rId3">
            <a:alphaModFix/>
          </a:blip>
          <a:stretch>
            <a:fillRect/>
          </a:stretch>
        </p:blipFill>
        <p:spPr>
          <a:xfrm>
            <a:off x="4516575" y="1759450"/>
            <a:ext cx="4381175" cy="26287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Agreement with the Statement: </a:t>
            </a:r>
            <a:endParaRPr/>
          </a:p>
          <a:p>
            <a:pPr marL="0" lvl="0" indent="0" algn="ctr" rtl="0">
              <a:spcBef>
                <a:spcPts val="0"/>
              </a:spcBef>
              <a:spcAft>
                <a:spcPts val="0"/>
              </a:spcAft>
              <a:buNone/>
            </a:pPr>
            <a:endParaRPr/>
          </a:p>
          <a:p>
            <a:pPr marL="0" lvl="0" indent="0" algn="ctr" rtl="0">
              <a:spcBef>
                <a:spcPts val="0"/>
              </a:spcBef>
              <a:spcAft>
                <a:spcPts val="0"/>
              </a:spcAft>
              <a:buNone/>
            </a:pPr>
            <a:r>
              <a:rPr lang="en"/>
              <a:t>“Our system is the best in the world”</a:t>
            </a:r>
            <a:endParaRPr/>
          </a:p>
        </p:txBody>
      </p:sp>
      <p:sp>
        <p:nvSpPr>
          <p:cNvPr id="339" name="Shape 339"/>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Males on average agreed more that our system is the best in the world compared to females. </a:t>
            </a: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340" name="Shape 340"/>
          <p:cNvPicPr preferRelativeResize="0"/>
          <p:nvPr/>
        </p:nvPicPr>
        <p:blipFill>
          <a:blip r:embed="rId3">
            <a:alphaModFix/>
          </a:blip>
          <a:stretch>
            <a:fillRect/>
          </a:stretch>
        </p:blipFill>
        <p:spPr>
          <a:xfrm>
            <a:off x="4528575" y="1657330"/>
            <a:ext cx="4367650" cy="26205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167850" y="500925"/>
            <a:ext cx="38505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Agreement with the Idea that: </a:t>
            </a:r>
            <a:endParaRPr/>
          </a:p>
          <a:p>
            <a:pPr marL="0" lvl="0" indent="0" algn="ctr" rtl="0">
              <a:spcBef>
                <a:spcPts val="0"/>
              </a:spcBef>
              <a:spcAft>
                <a:spcPts val="0"/>
              </a:spcAft>
              <a:buNone/>
            </a:pPr>
            <a:endParaRPr/>
          </a:p>
          <a:p>
            <a:pPr marL="0" lvl="0" indent="0" algn="ctr" rtl="0">
              <a:spcBef>
                <a:spcPts val="0"/>
              </a:spcBef>
              <a:spcAft>
                <a:spcPts val="0"/>
              </a:spcAft>
              <a:buNone/>
            </a:pPr>
            <a:r>
              <a:rPr lang="en"/>
              <a:t>“Doing well in school is important”</a:t>
            </a:r>
            <a:endParaRPr/>
          </a:p>
        </p:txBody>
      </p:sp>
      <p:sp>
        <p:nvSpPr>
          <p:cNvPr id="346" name="Shape 34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Females on average thought more strongly that doing well in school is important than males did. </a:t>
            </a: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347" name="Shape 347"/>
          <p:cNvPicPr preferRelativeResize="0"/>
          <p:nvPr/>
        </p:nvPicPr>
        <p:blipFill>
          <a:blip r:embed="rId3">
            <a:alphaModFix/>
          </a:blip>
          <a:stretch>
            <a:fillRect/>
          </a:stretch>
        </p:blipFill>
        <p:spPr>
          <a:xfrm>
            <a:off x="4516600" y="1579625"/>
            <a:ext cx="4401125" cy="26406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346800" y="930875"/>
            <a:ext cx="8450400" cy="197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t>Within the recruit group, were there racial differences in the variables studied? </a:t>
            </a:r>
            <a:endParaRPr sz="30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Importance of Having Strong Friendships</a:t>
            </a:r>
            <a:endParaRPr/>
          </a:p>
        </p:txBody>
      </p:sp>
      <p:sp>
        <p:nvSpPr>
          <p:cNvPr id="358" name="Shape 358"/>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On average, whites thought it was more important to have strong friendships than non-whites did. </a:t>
            </a: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359" name="Shape 359"/>
          <p:cNvPicPr preferRelativeResize="0"/>
          <p:nvPr/>
        </p:nvPicPr>
        <p:blipFill>
          <a:blip r:embed="rId3">
            <a:alphaModFix/>
          </a:blip>
          <a:stretch>
            <a:fillRect/>
          </a:stretch>
        </p:blipFill>
        <p:spPr>
          <a:xfrm>
            <a:off x="4480625" y="1657331"/>
            <a:ext cx="4431524" cy="26589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Importance of Giving Children Better Opportunities </a:t>
            </a:r>
            <a:endParaRPr/>
          </a:p>
        </p:txBody>
      </p:sp>
      <p:sp>
        <p:nvSpPr>
          <p:cNvPr id="365" name="Shape 365"/>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On average, non-whites thought it was more important to be able to give their children better opportunities than whites did. </a:t>
            </a: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366" name="Shape 366"/>
          <p:cNvPicPr preferRelativeResize="0"/>
          <p:nvPr/>
        </p:nvPicPr>
        <p:blipFill>
          <a:blip r:embed="rId3">
            <a:alphaModFix/>
          </a:blip>
          <a:stretch>
            <a:fillRect/>
          </a:stretch>
        </p:blipFill>
        <p:spPr>
          <a:xfrm>
            <a:off x="4480625" y="1657331"/>
            <a:ext cx="4451550" cy="26709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Importance of Correcting Inequalities </a:t>
            </a:r>
            <a:endParaRPr/>
          </a:p>
        </p:txBody>
      </p:sp>
      <p:sp>
        <p:nvSpPr>
          <p:cNvPr id="372" name="Shape 372"/>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On average, non-whites thought it was more important to correct inequalities than whites did. </a:t>
            </a: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373" name="Shape 373"/>
          <p:cNvPicPr preferRelativeResize="0"/>
          <p:nvPr/>
        </p:nvPicPr>
        <p:blipFill>
          <a:blip r:embed="rId3">
            <a:alphaModFix/>
          </a:blip>
          <a:stretch>
            <a:fillRect/>
          </a:stretch>
        </p:blipFill>
        <p:spPr>
          <a:xfrm>
            <a:off x="4468625" y="1471700"/>
            <a:ext cx="4441124" cy="26646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Importance of Having New Experiences</a:t>
            </a:r>
            <a:endParaRPr/>
          </a:p>
        </p:txBody>
      </p:sp>
      <p:sp>
        <p:nvSpPr>
          <p:cNvPr id="379" name="Shape 379"/>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On average, non-whites thought it was more important to have new experiences than whites did. </a:t>
            </a: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380" name="Shape 380"/>
          <p:cNvPicPr preferRelativeResize="0"/>
          <p:nvPr/>
        </p:nvPicPr>
        <p:blipFill>
          <a:blip r:embed="rId3">
            <a:alphaModFix/>
          </a:blip>
          <a:stretch>
            <a:fillRect/>
          </a:stretch>
        </p:blipFill>
        <p:spPr>
          <a:xfrm>
            <a:off x="4468625" y="1543650"/>
            <a:ext cx="4481075" cy="26886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Satisfaction with Present Job</a:t>
            </a:r>
            <a:endParaRPr/>
          </a:p>
        </p:txBody>
      </p:sp>
      <p:sp>
        <p:nvSpPr>
          <p:cNvPr id="386" name="Shape 38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On average, whites were more satisfied with their present jobs than non-whites were. </a:t>
            </a: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387" name="Shape 387"/>
          <p:cNvPicPr preferRelativeResize="0"/>
          <p:nvPr/>
        </p:nvPicPr>
        <p:blipFill>
          <a:blip r:embed="rId3">
            <a:alphaModFix/>
          </a:blip>
          <a:stretch>
            <a:fillRect/>
          </a:stretch>
        </p:blipFill>
        <p:spPr>
          <a:xfrm>
            <a:off x="4480600" y="1567600"/>
            <a:ext cx="4481125" cy="2688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Questions to be Answered</a:t>
            </a:r>
            <a:endParaRPr/>
          </a:p>
        </p:txBody>
      </p:sp>
      <p:sp>
        <p:nvSpPr>
          <p:cNvPr id="89" name="Shape 89"/>
          <p:cNvSpPr txBox="1">
            <a:spLocks noGrp="1"/>
          </p:cNvSpPr>
          <p:nvPr>
            <p:ph type="body" idx="1"/>
          </p:nvPr>
        </p:nvSpPr>
        <p:spPr>
          <a:xfrm>
            <a:off x="4644675" y="348525"/>
            <a:ext cx="4166400" cy="4098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500"/>
              <a:t>1. How big is the pool of potential recruits in the U.S. population of high school seniors? </a:t>
            </a:r>
            <a:endParaRPr sz="1500"/>
          </a:p>
          <a:p>
            <a:pPr marL="0" lvl="0" indent="0">
              <a:spcBef>
                <a:spcPts val="1600"/>
              </a:spcBef>
              <a:spcAft>
                <a:spcPts val="0"/>
              </a:spcAft>
              <a:buNone/>
            </a:pPr>
            <a:r>
              <a:rPr lang="en" sz="1500"/>
              <a:t>2. What are the demographic characteristics of potential recruits? </a:t>
            </a:r>
            <a:endParaRPr sz="1500"/>
          </a:p>
          <a:p>
            <a:pPr marL="0" lvl="0" indent="0">
              <a:spcBef>
                <a:spcPts val="1600"/>
              </a:spcBef>
              <a:spcAft>
                <a:spcPts val="0"/>
              </a:spcAft>
              <a:buNone/>
            </a:pPr>
            <a:r>
              <a:rPr lang="en" sz="1500"/>
              <a:t>3. In terms of the primary variables listed above, how do potential recruits differ from the other two groups in the sample? In what ways do they not differ? </a:t>
            </a:r>
            <a:endParaRPr sz="1500"/>
          </a:p>
          <a:p>
            <a:pPr marL="0" lvl="0" indent="0">
              <a:spcBef>
                <a:spcPts val="1600"/>
              </a:spcBef>
              <a:spcAft>
                <a:spcPts val="0"/>
              </a:spcAft>
              <a:buNone/>
            </a:pPr>
            <a:r>
              <a:rPr lang="en" sz="1500"/>
              <a:t>4. Within the potential recruit group, are there gender differences in the variables studied? </a:t>
            </a:r>
            <a:endParaRPr sz="1500"/>
          </a:p>
          <a:p>
            <a:pPr marL="0" lvl="0" indent="0" rtl="0">
              <a:spcBef>
                <a:spcPts val="1600"/>
              </a:spcBef>
              <a:spcAft>
                <a:spcPts val="1600"/>
              </a:spcAft>
              <a:buNone/>
            </a:pPr>
            <a:r>
              <a:rPr lang="en" sz="1500"/>
              <a:t>5. Within the potential recruit group, are there racial differences (white vs non-white) in the variables studied? </a:t>
            </a:r>
            <a:endParaRPr sz="15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Satisfaction with Current Neighborhood</a:t>
            </a:r>
            <a:endParaRPr/>
          </a:p>
        </p:txBody>
      </p:sp>
      <p:sp>
        <p:nvSpPr>
          <p:cNvPr id="393" name="Shape 393"/>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On average, whites were more satisfied with their current neighborhood than non-whites were. </a:t>
            </a: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394" name="Shape 394"/>
          <p:cNvPicPr preferRelativeResize="0"/>
          <p:nvPr/>
        </p:nvPicPr>
        <p:blipFill>
          <a:blip r:embed="rId3">
            <a:alphaModFix/>
          </a:blip>
          <a:stretch>
            <a:fillRect/>
          </a:stretch>
        </p:blipFill>
        <p:spPr>
          <a:xfrm>
            <a:off x="4420675" y="1579625"/>
            <a:ext cx="4541000" cy="27246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Satisfaction with Friends</a:t>
            </a:r>
            <a:endParaRPr/>
          </a:p>
        </p:txBody>
      </p:sp>
      <p:sp>
        <p:nvSpPr>
          <p:cNvPr id="400" name="Shape 400"/>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On average, whites were more satisfied with their friends than non-whites were. </a:t>
            </a: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401" name="Shape 401"/>
          <p:cNvPicPr preferRelativeResize="0"/>
          <p:nvPr/>
        </p:nvPicPr>
        <p:blipFill>
          <a:blip r:embed="rId3">
            <a:alphaModFix/>
          </a:blip>
          <a:stretch>
            <a:fillRect/>
          </a:stretch>
        </p:blipFill>
        <p:spPr>
          <a:xfrm>
            <a:off x="4468600" y="1531650"/>
            <a:ext cx="4441124" cy="26646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Satisfaction with Standard of Living</a:t>
            </a:r>
            <a:endParaRPr/>
          </a:p>
        </p:txBody>
      </p:sp>
      <p:sp>
        <p:nvSpPr>
          <p:cNvPr id="407" name="Shape 407"/>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On average, whites were more satisfied with their standard of living  than non-whites were. </a:t>
            </a: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408" name="Shape 408"/>
          <p:cNvPicPr preferRelativeResize="0"/>
          <p:nvPr/>
        </p:nvPicPr>
        <p:blipFill>
          <a:blip r:embed="rId3">
            <a:alphaModFix/>
          </a:blip>
          <a:stretch>
            <a:fillRect/>
          </a:stretch>
        </p:blipFill>
        <p:spPr>
          <a:xfrm>
            <a:off x="4520825" y="1411750"/>
            <a:ext cx="4366450" cy="261987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Shape 413"/>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Satisfaction with Amount of Fun </a:t>
            </a:r>
            <a:endParaRPr/>
          </a:p>
        </p:txBody>
      </p:sp>
      <p:sp>
        <p:nvSpPr>
          <p:cNvPr id="414" name="Shape 41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On average, whites were more satisfied with their amount of fun than non-whites were. </a:t>
            </a: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415" name="Shape 415"/>
          <p:cNvPicPr preferRelativeResize="0"/>
          <p:nvPr/>
        </p:nvPicPr>
        <p:blipFill>
          <a:blip r:embed="rId3">
            <a:alphaModFix/>
          </a:blip>
          <a:stretch>
            <a:fillRect/>
          </a:stretch>
        </p:blipFill>
        <p:spPr>
          <a:xfrm>
            <a:off x="4629540" y="1635800"/>
            <a:ext cx="4181534" cy="25089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Agreement with the Statement that: </a:t>
            </a:r>
            <a:endParaRPr/>
          </a:p>
          <a:p>
            <a:pPr marL="0" lvl="0" indent="0" algn="ctr" rtl="0">
              <a:spcBef>
                <a:spcPts val="0"/>
              </a:spcBef>
              <a:spcAft>
                <a:spcPts val="0"/>
              </a:spcAft>
              <a:buNone/>
            </a:pPr>
            <a:endParaRPr/>
          </a:p>
          <a:p>
            <a:pPr marL="0" lvl="0" indent="0" algn="ctr" rtl="0">
              <a:spcBef>
                <a:spcPts val="0"/>
              </a:spcBef>
              <a:spcAft>
                <a:spcPts val="0"/>
              </a:spcAft>
              <a:buNone/>
            </a:pPr>
            <a:r>
              <a:rPr lang="en"/>
              <a:t>“People will take advantage if given the opportunity”</a:t>
            </a:r>
            <a:endParaRPr/>
          </a:p>
        </p:txBody>
      </p:sp>
      <p:sp>
        <p:nvSpPr>
          <p:cNvPr id="421" name="Shape 421"/>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On average, whites thought more strongly that people will take advantage of others if given the opportunity. </a:t>
            </a: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422" name="Shape 422"/>
          <p:cNvPicPr preferRelativeResize="0"/>
          <p:nvPr/>
        </p:nvPicPr>
        <p:blipFill>
          <a:blip r:embed="rId3">
            <a:alphaModFix/>
          </a:blip>
          <a:stretch>
            <a:fillRect/>
          </a:stretch>
        </p:blipFill>
        <p:spPr>
          <a:xfrm>
            <a:off x="4392900" y="1455950"/>
            <a:ext cx="4551275" cy="27307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Shape 42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a:t>Recommendations for Recruiting Strategies </a:t>
            </a:r>
            <a:endParaRPr/>
          </a:p>
        </p:txBody>
      </p:sp>
      <p:sp>
        <p:nvSpPr>
          <p:cNvPr id="428" name="Shape 428"/>
          <p:cNvSpPr txBox="1">
            <a:spLocks noGrp="1"/>
          </p:cNvSpPr>
          <p:nvPr>
            <p:ph type="body" idx="1"/>
          </p:nvPr>
        </p:nvSpPr>
        <p:spPr>
          <a:xfrm>
            <a:off x="4656650" y="189200"/>
            <a:ext cx="4166400" cy="40986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sz="1400" dirty="0"/>
              <a:t>Commercials showing travel, financial benefits, and strong bonds being formed through enlisting</a:t>
            </a:r>
            <a:endParaRPr sz="1400" dirty="0"/>
          </a:p>
          <a:p>
            <a:pPr marL="914400" lvl="1" indent="-317500" rtl="0">
              <a:spcBef>
                <a:spcPts val="0"/>
              </a:spcBef>
              <a:spcAft>
                <a:spcPts val="0"/>
              </a:spcAft>
              <a:buSzPts val="1400"/>
              <a:buChar char="○"/>
            </a:pPr>
            <a:r>
              <a:rPr lang="en" sz="1400" dirty="0"/>
              <a:t>Really hitting on the fun experiences that can be had while being in the military and the friendships made</a:t>
            </a:r>
            <a:endParaRPr sz="1400" dirty="0"/>
          </a:p>
          <a:p>
            <a:pPr marL="457200" lvl="0" indent="-317500" rtl="0">
              <a:spcBef>
                <a:spcPts val="0"/>
              </a:spcBef>
              <a:spcAft>
                <a:spcPts val="0"/>
              </a:spcAft>
              <a:buSzPts val="1400"/>
              <a:buChar char="●"/>
            </a:pPr>
            <a:r>
              <a:rPr lang="en" sz="1400" dirty="0"/>
              <a:t>Presentations at the schools about how joining betters one’s life and gives purpose </a:t>
            </a:r>
            <a:endParaRPr sz="1400" dirty="0"/>
          </a:p>
          <a:p>
            <a:pPr marL="457200" lvl="0" indent="-317500" rtl="0">
              <a:spcBef>
                <a:spcPts val="0"/>
              </a:spcBef>
              <a:spcAft>
                <a:spcPts val="0"/>
              </a:spcAft>
              <a:buSzPts val="1400"/>
              <a:buChar char="●"/>
            </a:pPr>
            <a:r>
              <a:rPr lang="en" sz="1400" dirty="0"/>
              <a:t>Messages that highlight diversity will attract the potential recruit group</a:t>
            </a:r>
            <a:endParaRPr sz="1400" dirty="0"/>
          </a:p>
          <a:p>
            <a:pPr marL="457200" lvl="0" indent="-317500" rtl="0">
              <a:spcBef>
                <a:spcPts val="0"/>
              </a:spcBef>
              <a:spcAft>
                <a:spcPts val="0"/>
              </a:spcAft>
              <a:buSzPts val="1400"/>
              <a:buChar char="●"/>
            </a:pPr>
            <a:r>
              <a:rPr lang="en" sz="1400" dirty="0"/>
              <a:t>Promotional materials should demonstrate the benefits of getting outside of one's comfort zone </a:t>
            </a:r>
            <a:endParaRPr sz="1400" dirty="0"/>
          </a:p>
          <a:p>
            <a:pPr marL="0" lvl="0" indent="0">
              <a:spcBef>
                <a:spcPts val="1600"/>
              </a:spcBef>
              <a:spcAft>
                <a:spcPts val="1600"/>
              </a:spcAft>
              <a:buNone/>
            </a:pPr>
            <a:endParaRP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Shape 433"/>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a:t>Recommendations for Promotional Messages </a:t>
            </a:r>
            <a:endParaRPr/>
          </a:p>
        </p:txBody>
      </p:sp>
      <p:sp>
        <p:nvSpPr>
          <p:cNvPr id="434" name="Shape 43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dirty="0"/>
              <a:t>Targeting white males will be critical in getting a large number to join the armed forces from the potential recruit group</a:t>
            </a:r>
            <a:endParaRPr dirty="0"/>
          </a:p>
          <a:p>
            <a:pPr marL="457200" lvl="0" indent="-311150" rtl="0">
              <a:spcBef>
                <a:spcPts val="0"/>
              </a:spcBef>
              <a:spcAft>
                <a:spcPts val="0"/>
              </a:spcAft>
              <a:buSzPts val="1300"/>
              <a:buChar char="●"/>
            </a:pPr>
            <a:r>
              <a:rPr lang="en" dirty="0"/>
              <a:t>To target males in the potential recruit group, focus on country pride, financial benefits, and spending free time with fellow military members</a:t>
            </a:r>
            <a:endParaRPr dirty="0"/>
          </a:p>
          <a:p>
            <a:pPr marL="457200" lvl="0" indent="-311150" rtl="0">
              <a:spcBef>
                <a:spcPts val="0"/>
              </a:spcBef>
              <a:spcAft>
                <a:spcPts val="0"/>
              </a:spcAft>
              <a:buSzPts val="1300"/>
              <a:buChar char="●"/>
            </a:pPr>
            <a:r>
              <a:rPr lang="en" dirty="0"/>
              <a:t>To target females in the potential recruit group, focus on travel experiences and having a life full of purpose through enlisting</a:t>
            </a:r>
            <a:endParaRPr dirty="0"/>
          </a:p>
          <a:p>
            <a:pPr marL="457200" lvl="0" indent="-311150" rtl="0">
              <a:spcBef>
                <a:spcPts val="0"/>
              </a:spcBef>
              <a:spcAft>
                <a:spcPts val="0"/>
              </a:spcAft>
              <a:buSzPts val="1300"/>
              <a:buChar char="●"/>
            </a:pPr>
            <a:r>
              <a:rPr lang="en" dirty="0"/>
              <a:t>To target whites, focus on strong friendships that will be formed</a:t>
            </a:r>
            <a:endParaRPr dirty="0"/>
          </a:p>
          <a:p>
            <a:pPr marL="457200" lvl="0" indent="-311150" rtl="0">
              <a:spcBef>
                <a:spcPts val="0"/>
              </a:spcBef>
              <a:spcAft>
                <a:spcPts val="0"/>
              </a:spcAft>
              <a:buSzPts val="1300"/>
              <a:buChar char="●"/>
            </a:pPr>
            <a:r>
              <a:rPr lang="en" dirty="0"/>
              <a:t>To target non-whites, focus on them getting to meet new friends with trustworthy individuals and getting out of their current neighborhoods</a:t>
            </a:r>
            <a:endParaRPr dirty="0"/>
          </a:p>
          <a:p>
            <a:pPr marL="457200" lvl="0" indent="-311150" rtl="0">
              <a:spcBef>
                <a:spcPts val="0"/>
              </a:spcBef>
              <a:spcAft>
                <a:spcPts val="0"/>
              </a:spcAft>
              <a:buSzPts val="1300"/>
              <a:buChar char="●"/>
            </a:pPr>
            <a:r>
              <a:rPr lang="en" dirty="0"/>
              <a:t>To target the potential recruit group as a whole, it will be key to display ways that joining can make life better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46800" y="245075"/>
            <a:ext cx="8450400" cy="197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t>How big is the pool of potential recruits in the U.S. population of high school seniors? </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Size of Potential Recruit Pool</a:t>
            </a:r>
            <a:endParaRPr/>
          </a:p>
        </p:txBody>
      </p:sp>
      <p:sp>
        <p:nvSpPr>
          <p:cNvPr id="100" name="Shape 100"/>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500"/>
              <a:t>The potential recruit pool were students who stated that they probably will not served in the armed forces after high school. </a:t>
            </a:r>
            <a:endParaRPr sz="1500"/>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101" name="Shape 101"/>
          <p:cNvPicPr preferRelativeResize="0"/>
          <p:nvPr/>
        </p:nvPicPr>
        <p:blipFill>
          <a:blip r:embed="rId3">
            <a:alphaModFix/>
          </a:blip>
          <a:stretch>
            <a:fillRect/>
          </a:stretch>
        </p:blipFill>
        <p:spPr>
          <a:xfrm>
            <a:off x="4416075" y="1962128"/>
            <a:ext cx="4499326" cy="226168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346800" y="473675"/>
            <a:ext cx="8450400" cy="197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t>What are the demographic characteristics of potential recruits?  </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Race of Potential Recruits</a:t>
            </a:r>
            <a:endParaRPr/>
          </a:p>
        </p:txBody>
      </p:sp>
      <p:sp>
        <p:nvSpPr>
          <p:cNvPr id="112" name="Shape 112"/>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500"/>
              <a:t>The race breakdown of the potential recruit group was 75.6% white, 17.2% hispanic, and 7.2% black. </a:t>
            </a:r>
            <a:endParaRPr sz="1500"/>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113" name="Shape 113"/>
          <p:cNvPicPr preferRelativeResize="0"/>
          <p:nvPr/>
        </p:nvPicPr>
        <p:blipFill>
          <a:blip r:embed="rId3">
            <a:alphaModFix/>
          </a:blip>
          <a:stretch>
            <a:fillRect/>
          </a:stretch>
        </p:blipFill>
        <p:spPr>
          <a:xfrm>
            <a:off x="4432650" y="1735475"/>
            <a:ext cx="4492322" cy="2508900"/>
          </a:xfrm>
          <a:prstGeom prst="rect">
            <a:avLst/>
          </a:prstGeom>
          <a:noFill/>
          <a:ln>
            <a:noFill/>
          </a:ln>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1803</Words>
  <Application>Microsoft Office PowerPoint</Application>
  <PresentationFormat>On-screen Show (16:9)</PresentationFormat>
  <Paragraphs>255</Paragraphs>
  <Slides>56</Slides>
  <Notes>56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Roboto</vt:lpstr>
      <vt:lpstr>Merriweather</vt:lpstr>
      <vt:lpstr>Arial</vt:lpstr>
      <vt:lpstr>Paradigm</vt:lpstr>
      <vt:lpstr>Profiling Potential Recruits  </vt:lpstr>
      <vt:lpstr>Project Goals </vt:lpstr>
      <vt:lpstr>Dataset Overview</vt:lpstr>
      <vt:lpstr>Primary Variables</vt:lpstr>
      <vt:lpstr>Questions to be Answered</vt:lpstr>
      <vt:lpstr>How big is the pool of potential recruits in the U.S. population of high school seniors? </vt:lpstr>
      <vt:lpstr>Size of Potential Recruit Pool</vt:lpstr>
      <vt:lpstr>What are the demographic characteristics of potential recruits?  </vt:lpstr>
      <vt:lpstr>Race of Potential Recruits</vt:lpstr>
      <vt:lpstr>Gender of Potential Recruits</vt:lpstr>
      <vt:lpstr>Age of Potential Recruits</vt:lpstr>
      <vt:lpstr>Marital Status of Potential Recruits</vt:lpstr>
      <vt:lpstr>Area where Potential Recruits Grew Up</vt:lpstr>
      <vt:lpstr>Father Education Level of Potential Recruits </vt:lpstr>
      <vt:lpstr>Mother Education Level of Potential Recruits </vt:lpstr>
      <vt:lpstr>In terms of the primary variables listed above, how do potential recruits differ from the other two groups in the sample? </vt:lpstr>
      <vt:lpstr>Race of potential recruits versus race of other students </vt:lpstr>
      <vt:lpstr>Gender of potential recruits versus other students </vt:lpstr>
      <vt:lpstr>Place of origin of potential recruits versus other students </vt:lpstr>
      <vt:lpstr>Mother’s education level of potential recruits versus other students </vt:lpstr>
      <vt:lpstr>Importance of living close to parents for potential recruits versus other students </vt:lpstr>
      <vt:lpstr>Importance of getting away from this area of the country for potential recruits versus other students </vt:lpstr>
      <vt:lpstr>Importance of finding purpose in life for potential recruits versus other students </vt:lpstr>
      <vt:lpstr>Importance of discovering new ways to experience things for potential recruits versus other students </vt:lpstr>
      <vt:lpstr>Satisfaction with life for potential recruits versus other students </vt:lpstr>
      <vt:lpstr>Satisfaction with current job for potential recruits versus other students </vt:lpstr>
      <vt:lpstr>Number of days that students skipped school in the past four weeks  for potential recruits versus other students </vt:lpstr>
      <vt:lpstr>How much students thought doing well in school was important broken down by potential recruits versus other students </vt:lpstr>
      <vt:lpstr>Within the recruit group, were there gender differences in the variables studied? </vt:lpstr>
      <vt:lpstr>Importance of Being Successful at Work </vt:lpstr>
      <vt:lpstr>Importance of Having Good Marriage and Relationship with Family</vt:lpstr>
      <vt:lpstr>Importance of Having Lots of Money</vt:lpstr>
      <vt:lpstr>Importance of Getting Away from this Area of the Country</vt:lpstr>
      <vt:lpstr>Importance of Correcting Inequalities</vt:lpstr>
      <vt:lpstr>Importance of Having New Experiences</vt:lpstr>
      <vt:lpstr>Importance of Finding Purpose in Life</vt:lpstr>
      <vt:lpstr>Satisfaction with Personal Safety </vt:lpstr>
      <vt:lpstr>Satisfaction with Amount of Free Time </vt:lpstr>
      <vt:lpstr>Satisfaction with Leisure Time</vt:lpstr>
      <vt:lpstr>Satisfaction with Life</vt:lpstr>
      <vt:lpstr>Satisfaction with Amount of Fun</vt:lpstr>
      <vt:lpstr>Agreement with the Statement:   “Our system is the best in the world”</vt:lpstr>
      <vt:lpstr>Agreement with the Idea that:   “Doing well in school is important”</vt:lpstr>
      <vt:lpstr>Within the recruit group, were there racial differences in the variables studied? </vt:lpstr>
      <vt:lpstr>Importance of Having Strong Friendships</vt:lpstr>
      <vt:lpstr>Importance of Giving Children Better Opportunities </vt:lpstr>
      <vt:lpstr>Importance of Correcting Inequalities </vt:lpstr>
      <vt:lpstr>Importance of Having New Experiences</vt:lpstr>
      <vt:lpstr>Satisfaction with Present Job</vt:lpstr>
      <vt:lpstr>Satisfaction with Current Neighborhood</vt:lpstr>
      <vt:lpstr>Satisfaction with Friends</vt:lpstr>
      <vt:lpstr>Satisfaction with Standard of Living</vt:lpstr>
      <vt:lpstr>Satisfaction with Amount of Fun </vt:lpstr>
      <vt:lpstr>Agreement with the Statement that:   “People will take advantage if given the opportunity”</vt:lpstr>
      <vt:lpstr>Recommendations for Recruiting Strategies </vt:lpstr>
      <vt:lpstr>Recommendations for Promotional Messages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Profiling Potential Recruits</dc:title>
  <dc:creator>sam richards</dc:creator>
  <cp:lastModifiedBy>sam richards</cp:lastModifiedBy>
  <cp:revision>2</cp:revision>
  <dcterms:modified xsi:type="dcterms:W3CDTF">2018-03-02T17:29:49Z</dcterms:modified>
</cp:coreProperties>
</file>