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7" r:id="rId3"/>
    <p:sldId id="258" r:id="rId4"/>
    <p:sldId id="263" r:id="rId5"/>
    <p:sldId id="259" r:id="rId6"/>
    <p:sldId id="260" r:id="rId7"/>
    <p:sldId id="261" r:id="rId8"/>
    <p:sldId id="262"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75" autoAdjust="0"/>
    <p:restoredTop sz="94660"/>
  </p:normalViewPr>
  <p:slideViewPr>
    <p:cSldViewPr snapToGrid="0">
      <p:cViewPr varScale="1">
        <p:scale>
          <a:sx n="118" d="100"/>
          <a:sy n="118" d="100"/>
        </p:scale>
        <p:origin x="138"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4464028"/>
            <a:ext cx="9144000" cy="1641490"/>
          </a:xfrm>
        </p:spPr>
        <p:txBody>
          <a:bodyPr wrap="none" anchor="t">
            <a:normAutofit/>
          </a:bodyPr>
          <a:lstStyle>
            <a:lvl1pPr algn="r">
              <a:defRPr sz="9600" b="0" spc="-300">
                <a:gradFill flip="none" rotWithShape="1">
                  <a:gsLst>
                    <a:gs pos="32000">
                      <a:schemeClr val="tx1">
                        <a:lumMod val="89000"/>
                      </a:schemeClr>
                    </a:gs>
                    <a:gs pos="0">
                      <a:schemeClr val="bg1">
                        <a:lumMod val="41000"/>
                        <a:lumOff val="59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smtClean="0"/>
              <a:t>Click to edit Master title style</a:t>
            </a:r>
            <a:endParaRPr lang="en-US" dirty="0"/>
          </a:p>
        </p:txBody>
      </p:sp>
      <p:sp>
        <p:nvSpPr>
          <p:cNvPr id="3" name="Subtitle 2"/>
          <p:cNvSpPr>
            <a:spLocks noGrp="1"/>
          </p:cNvSpPr>
          <p:nvPr>
            <p:ph type="subTitle" idx="1"/>
          </p:nvPr>
        </p:nvSpPr>
        <p:spPr>
          <a:xfrm>
            <a:off x="2209799" y="3694375"/>
            <a:ext cx="9144000" cy="754025"/>
          </a:xfrm>
        </p:spPr>
        <p:txBody>
          <a:bodyPr anchor="b">
            <a:normAutofit/>
          </a:bodyPr>
          <a:lstStyle>
            <a:lvl1pPr marL="0" indent="0" algn="r">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7" name="Date Placeholder 6"/>
          <p:cNvSpPr>
            <a:spLocks noGrp="1"/>
          </p:cNvSpPr>
          <p:nvPr>
            <p:ph type="dt" sz="half" idx="10"/>
          </p:nvPr>
        </p:nvSpPr>
        <p:spPr/>
        <p:txBody>
          <a:bodyPr/>
          <a:lstStyle/>
          <a:p>
            <a:fld id="{F8637088-CBB1-4A3B-8DDD-4D1A25B756C1}" type="datetimeFigureOut">
              <a:rPr lang="en-US" smtClean="0"/>
              <a:t>4/14/2016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911C2F6-8A02-4FE4-9F98-6FE94FE48F58}" type="slidenum">
              <a:rPr lang="en-US" smtClean="0"/>
              <a:t>‹#›</a:t>
            </a:fld>
            <a:endParaRPr lang="en-US"/>
          </a:p>
        </p:txBody>
      </p:sp>
    </p:spTree>
    <p:extLst>
      <p:ext uri="{BB962C8B-B14F-4D97-AF65-F5344CB8AC3E}">
        <p14:creationId xmlns:p14="http://schemas.microsoft.com/office/powerpoint/2010/main" val="7488062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367160"/>
            <a:ext cx="10515600" cy="819355"/>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839788" y="987425"/>
            <a:ext cx="10515600" cy="337973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39788" y="5186516"/>
            <a:ext cx="10514012" cy="682472"/>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8637088-CBB1-4A3B-8DDD-4D1A25B756C1}" type="datetimeFigureOut">
              <a:rPr lang="en-US" smtClean="0"/>
              <a:t>4/14/2016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911C2F6-8A02-4FE4-9F98-6FE94FE48F58}" type="slidenum">
              <a:rPr lang="en-US" smtClean="0"/>
              <a:t>‹#›</a:t>
            </a:fld>
            <a:endParaRPr lang="en-US"/>
          </a:p>
        </p:txBody>
      </p:sp>
    </p:spTree>
    <p:extLst>
      <p:ext uri="{BB962C8B-B14F-4D97-AF65-F5344CB8AC3E}">
        <p14:creationId xmlns:p14="http://schemas.microsoft.com/office/powerpoint/2010/main" val="9127912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3534344"/>
          </a:xfrm>
        </p:spPr>
        <p:txBody>
          <a:bodyPr anchor="ctr"/>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839788" y="4489399"/>
            <a:ext cx="10514012" cy="1501826"/>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8637088-CBB1-4A3B-8DDD-4D1A25B756C1}" type="datetimeFigureOut">
              <a:rPr lang="en-US" smtClean="0"/>
              <a:t>4/14/2016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911C2F6-8A02-4FE4-9F98-6FE94FE48F58}" type="slidenum">
              <a:rPr lang="en-US" smtClean="0"/>
              <a:t>‹#›</a:t>
            </a:fld>
            <a:endParaRPr lang="en-US"/>
          </a:p>
        </p:txBody>
      </p:sp>
    </p:spTree>
    <p:extLst>
      <p:ext uri="{BB962C8B-B14F-4D97-AF65-F5344CB8AC3E}">
        <p14:creationId xmlns:p14="http://schemas.microsoft.com/office/powerpoint/2010/main" val="34900302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365125"/>
            <a:ext cx="9302752" cy="2992904"/>
          </a:xfrm>
        </p:spPr>
        <p:txBody>
          <a:bodyPr anchor="ctr"/>
          <a:lstStyle>
            <a:lvl1pPr>
              <a:defRPr sz="44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838200" y="4501729"/>
            <a:ext cx="10512424" cy="1489496"/>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8637088-CBB1-4A3B-8DDD-4D1A25B756C1}" type="datetimeFigureOut">
              <a:rPr lang="en-US" smtClean="0"/>
              <a:t>4/14/2016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911C2F6-8A02-4FE4-9F98-6FE94FE48F58}" type="slidenum">
              <a:rPr lang="en-US" smtClean="0"/>
              <a:t>‹#›</a:t>
            </a:fld>
            <a:endParaRPr lang="en-US"/>
          </a:p>
        </p:txBody>
      </p:sp>
      <p:sp>
        <p:nvSpPr>
          <p:cNvPr id="9" name="TextBox 8"/>
          <p:cNvSpPr txBox="1"/>
          <p:nvPr/>
        </p:nvSpPr>
        <p:spPr>
          <a:xfrm>
            <a:off x="1111044"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7136721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39788" y="2326967"/>
            <a:ext cx="10515600" cy="2511835"/>
          </a:xfrm>
        </p:spPr>
        <p:txBody>
          <a:bodyPr anchor="b">
            <a:normAutofit/>
          </a:bodyPr>
          <a:lstStyle>
            <a:lvl1pPr>
              <a:defRPr sz="5400"/>
            </a:lvl1pPr>
          </a:lstStyle>
          <a:p>
            <a:r>
              <a:rPr lang="en-US" smtClean="0"/>
              <a:t>Click to edit Master title style</a:t>
            </a:r>
            <a:endParaRPr lang="en-US" dirty="0"/>
          </a:p>
        </p:txBody>
      </p:sp>
      <p:sp>
        <p:nvSpPr>
          <p:cNvPr id="4" name="Text Placeholder 3"/>
          <p:cNvSpPr>
            <a:spLocks noGrp="1"/>
          </p:cNvSpPr>
          <p:nvPr>
            <p:ph type="body" sz="half" idx="2"/>
          </p:nvPr>
        </p:nvSpPr>
        <p:spPr>
          <a:xfrm>
            <a:off x="839788" y="4850581"/>
            <a:ext cx="10514012" cy="1140644"/>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8637088-CBB1-4A3B-8DDD-4D1A25B756C1}" type="datetimeFigureOut">
              <a:rPr lang="en-US" smtClean="0"/>
              <a:t>4/14/2016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911C2F6-8A02-4FE4-9F98-6FE94FE48F58}" type="slidenum">
              <a:rPr lang="en-US" smtClean="0"/>
              <a:t>‹#›</a:t>
            </a:fld>
            <a:endParaRPr lang="en-US"/>
          </a:p>
        </p:txBody>
      </p:sp>
    </p:spTree>
    <p:extLst>
      <p:ext uri="{BB962C8B-B14F-4D97-AF65-F5344CB8AC3E}">
        <p14:creationId xmlns:p14="http://schemas.microsoft.com/office/powerpoint/2010/main" val="12180506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838200" y="365125"/>
            <a:ext cx="10515600" cy="1325563"/>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1337282" y="1885950"/>
            <a:ext cx="2946866" cy="576262"/>
          </a:xfrm>
        </p:spPr>
        <p:txBody>
          <a:bodyPr anchor="b">
            <a:noAutofit/>
          </a:bodyPr>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1356798" y="257175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587994" y="1885950"/>
            <a:ext cx="2936241" cy="576262"/>
          </a:xfrm>
        </p:spPr>
        <p:txBody>
          <a:bodyPr vert="horz" lIns="91440" tIns="45720" rIns="91440" bIns="45720" rtlCol="0" anchor="b">
            <a:no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smtClean="0"/>
              <a:t>Click to edit Master text styles</a:t>
            </a:r>
          </a:p>
        </p:txBody>
      </p:sp>
      <p:sp>
        <p:nvSpPr>
          <p:cNvPr id="10" name="Text Placeholder 3"/>
          <p:cNvSpPr>
            <a:spLocks noGrp="1"/>
          </p:cNvSpPr>
          <p:nvPr>
            <p:ph type="body" sz="half" idx="16"/>
          </p:nvPr>
        </p:nvSpPr>
        <p:spPr>
          <a:xfrm>
            <a:off x="4577441" y="257175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829035" y="1885950"/>
            <a:ext cx="2932113" cy="576262"/>
          </a:xfrm>
        </p:spPr>
        <p:txBody>
          <a:bodyPr vert="horz" lIns="91440" tIns="45720" rIns="91440" bIns="45720" rtlCol="0" anchor="b">
            <a:noAutofit/>
          </a:bodyPr>
          <a:lstStyle>
            <a:lvl1pPr>
              <a:buNone/>
              <a:defRPr lang="en-US" sz="2400" b="0" dirty="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smtClean="0"/>
              <a:t>Click to edit Master text styles</a:t>
            </a:r>
          </a:p>
        </p:txBody>
      </p:sp>
      <p:sp>
        <p:nvSpPr>
          <p:cNvPr id="12" name="Text Placeholder 3"/>
          <p:cNvSpPr>
            <a:spLocks noGrp="1"/>
          </p:cNvSpPr>
          <p:nvPr>
            <p:ph type="body" sz="half" idx="17"/>
          </p:nvPr>
        </p:nvSpPr>
        <p:spPr>
          <a:xfrm>
            <a:off x="7829035" y="257175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F8637088-CBB1-4A3B-8DDD-4D1A25B756C1}" type="datetimeFigureOut">
              <a:rPr lang="en-US" smtClean="0"/>
              <a:t>4/14/2016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911C2F6-8A02-4FE4-9F98-6FE94FE48F58}" type="slidenum">
              <a:rPr lang="en-US" smtClean="0"/>
              <a:t>‹#›</a:t>
            </a:fld>
            <a:endParaRPr lang="en-US"/>
          </a:p>
        </p:txBody>
      </p:sp>
    </p:spTree>
    <p:extLst>
      <p:ext uri="{BB962C8B-B14F-4D97-AF65-F5344CB8AC3E}">
        <p14:creationId xmlns:p14="http://schemas.microsoft.com/office/powerpoint/2010/main" val="159169538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838200" y="365125"/>
            <a:ext cx="10515600" cy="1325563"/>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1332085" y="4297503"/>
            <a:ext cx="2940050"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1332085" y="2256354"/>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1332085" y="4873765"/>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568997" y="4297503"/>
            <a:ext cx="2930525"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568996" y="2256354"/>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567644" y="4873764"/>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804322" y="4297503"/>
            <a:ext cx="2932113"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7804321" y="2256354"/>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804197" y="4873762"/>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F8637088-CBB1-4A3B-8DDD-4D1A25B756C1}" type="datetimeFigureOut">
              <a:rPr lang="en-US" smtClean="0"/>
              <a:t>4/14/2016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911C2F6-8A02-4FE4-9F98-6FE94FE48F58}" type="slidenum">
              <a:rPr lang="en-US" smtClean="0"/>
              <a:t>‹#›</a:t>
            </a:fld>
            <a:endParaRPr lang="en-US"/>
          </a:p>
        </p:txBody>
      </p:sp>
    </p:spTree>
    <p:extLst>
      <p:ext uri="{BB962C8B-B14F-4D97-AF65-F5344CB8AC3E}">
        <p14:creationId xmlns:p14="http://schemas.microsoft.com/office/powerpoint/2010/main" val="153320920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8637088-CBB1-4A3B-8DDD-4D1A25B756C1}" type="datetimeFigureOut">
              <a:rPr lang="en-US" smtClean="0"/>
              <a:t>4/14/2016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11C2F6-8A02-4FE4-9F98-6FE94FE48F58}" type="slidenum">
              <a:rPr lang="en-US" smtClean="0"/>
              <a:t>‹#›</a:t>
            </a:fld>
            <a:endParaRPr lang="en-US"/>
          </a:p>
        </p:txBody>
      </p:sp>
    </p:spTree>
    <p:extLst>
      <p:ext uri="{BB962C8B-B14F-4D97-AF65-F5344CB8AC3E}">
        <p14:creationId xmlns:p14="http://schemas.microsoft.com/office/powerpoint/2010/main" val="352434363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8637088-CBB1-4A3B-8DDD-4D1A25B756C1}" type="datetimeFigureOut">
              <a:rPr lang="en-US" smtClean="0"/>
              <a:t>4/14/2016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11C2F6-8A02-4FE4-9F98-6FE94FE48F58}" type="slidenum">
              <a:rPr lang="en-US" smtClean="0"/>
              <a:t>‹#›</a:t>
            </a:fld>
            <a:endParaRPr lang="en-US"/>
          </a:p>
        </p:txBody>
      </p:sp>
    </p:spTree>
    <p:extLst>
      <p:ext uri="{BB962C8B-B14F-4D97-AF65-F5344CB8AC3E}">
        <p14:creationId xmlns:p14="http://schemas.microsoft.com/office/powerpoint/2010/main" val="34232711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8"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8637088-CBB1-4A3B-8DDD-4D1A25B756C1}" type="datetimeFigureOut">
              <a:rPr lang="en-US" smtClean="0"/>
              <a:t>4/14/2016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11C2F6-8A02-4FE4-9F98-6FE94FE48F58}" type="slidenum">
              <a:rPr lang="en-US" smtClean="0"/>
              <a:t>‹#›</a:t>
            </a:fld>
            <a:endParaRPr lang="en-US"/>
          </a:p>
        </p:txBody>
      </p:sp>
    </p:spTree>
    <p:extLst>
      <p:ext uri="{BB962C8B-B14F-4D97-AF65-F5344CB8AC3E}">
        <p14:creationId xmlns:p14="http://schemas.microsoft.com/office/powerpoint/2010/main" val="29111315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Title 1"/>
          <p:cNvSpPr>
            <a:spLocks noGrp="1"/>
          </p:cNvSpPr>
          <p:nvPr>
            <p:ph type="ctrTitle"/>
          </p:nvPr>
        </p:nvSpPr>
        <p:spPr>
          <a:xfrm>
            <a:off x="854532" y="4464028"/>
            <a:ext cx="9144000" cy="1641490"/>
          </a:xfrm>
        </p:spPr>
        <p:txBody>
          <a:bodyPr wrap="none" anchor="t">
            <a:normAutofit/>
          </a:bodyPr>
          <a:lstStyle>
            <a:lvl1pPr algn="l">
              <a:defRPr sz="9600" b="0" spc="-300">
                <a:gradFill flip="none" rotWithShape="1">
                  <a:gsLst>
                    <a:gs pos="32000">
                      <a:schemeClr val="tx1">
                        <a:lumMod val="89000"/>
                      </a:schemeClr>
                    </a:gs>
                    <a:gs pos="0">
                      <a:schemeClr val="bg1">
                        <a:lumMod val="47000"/>
                        <a:lumOff val="53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smtClean="0"/>
              <a:t>Click to edit Master title style</a:t>
            </a:r>
            <a:endParaRPr lang="en-US" dirty="0"/>
          </a:p>
        </p:txBody>
      </p:sp>
      <p:sp>
        <p:nvSpPr>
          <p:cNvPr id="8" name="Subtitle 2"/>
          <p:cNvSpPr>
            <a:spLocks noGrp="1"/>
          </p:cNvSpPr>
          <p:nvPr>
            <p:ph type="subTitle" idx="1"/>
          </p:nvPr>
        </p:nvSpPr>
        <p:spPr>
          <a:xfrm>
            <a:off x="854532" y="3693674"/>
            <a:ext cx="9144000" cy="754025"/>
          </a:xfrm>
        </p:spPr>
        <p:txBody>
          <a:bodyPr anchor="b">
            <a:normAutofit/>
          </a:bodyPr>
          <a:lstStyle>
            <a:lvl1pPr marL="0" indent="0" algn="l">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F8637088-CBB1-4A3B-8DDD-4D1A25B756C1}" type="datetimeFigureOut">
              <a:rPr lang="en-US" smtClean="0"/>
              <a:t>4/14/2016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11C2F6-8A02-4FE4-9F98-6FE94FE48F58}" type="slidenum">
              <a:rPr lang="en-US" smtClean="0"/>
              <a:t>‹#›</a:t>
            </a:fld>
            <a:endParaRPr lang="en-US"/>
          </a:p>
        </p:txBody>
      </p:sp>
    </p:spTree>
    <p:extLst>
      <p:ext uri="{BB962C8B-B14F-4D97-AF65-F5344CB8AC3E}">
        <p14:creationId xmlns:p14="http://schemas.microsoft.com/office/powerpoint/2010/main" val="24296301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20000" y="1825625"/>
            <a:ext cx="5025216"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319840" y="1825625"/>
            <a:ext cx="503396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F8637088-CBB1-4A3B-8DDD-4D1A25B756C1}" type="datetimeFigureOut">
              <a:rPr lang="en-US" smtClean="0"/>
              <a:t>4/14/2016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911C2F6-8A02-4FE4-9F98-6FE94FE48F58}" type="slidenum">
              <a:rPr lang="en-US" smtClean="0"/>
              <a:t>‹#›</a:t>
            </a:fld>
            <a:endParaRPr lang="en-US"/>
          </a:p>
        </p:txBody>
      </p:sp>
    </p:spTree>
    <p:extLst>
      <p:ext uri="{BB962C8B-B14F-4D97-AF65-F5344CB8AC3E}">
        <p14:creationId xmlns:p14="http://schemas.microsoft.com/office/powerpoint/2010/main" val="26881623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120000" y="1681163"/>
            <a:ext cx="5025216" cy="823912"/>
          </a:xfrm>
        </p:spPr>
        <p:txBody>
          <a:bodyPr anchor="b"/>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20000" y="2505075"/>
            <a:ext cx="5025216"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19840" y="1681163"/>
            <a:ext cx="5035548" cy="823912"/>
          </a:xfrm>
        </p:spPr>
        <p:txBody>
          <a:bodyPr vert="horz" lIns="91440" tIns="45720" rIns="91440" bIns="45720" rtlCol="0" anchor="b">
            <a:norm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smtClean="0"/>
              <a:t>Click to edit Master text styles</a:t>
            </a:r>
          </a:p>
        </p:txBody>
      </p:sp>
      <p:sp>
        <p:nvSpPr>
          <p:cNvPr id="6" name="Content Placeholder 5"/>
          <p:cNvSpPr>
            <a:spLocks noGrp="1"/>
          </p:cNvSpPr>
          <p:nvPr>
            <p:ph sz="quarter" idx="4"/>
          </p:nvPr>
        </p:nvSpPr>
        <p:spPr>
          <a:xfrm>
            <a:off x="6319840" y="2505075"/>
            <a:ext cx="503554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F8637088-CBB1-4A3B-8DDD-4D1A25B756C1}" type="datetimeFigureOut">
              <a:rPr lang="en-US" smtClean="0"/>
              <a:t>4/14/2016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911C2F6-8A02-4FE4-9F98-6FE94FE48F58}" type="slidenum">
              <a:rPr lang="en-US" smtClean="0"/>
              <a:t>‹#›</a:t>
            </a:fld>
            <a:endParaRPr lang="en-US"/>
          </a:p>
        </p:txBody>
      </p:sp>
    </p:spTree>
    <p:extLst>
      <p:ext uri="{BB962C8B-B14F-4D97-AF65-F5344CB8AC3E}">
        <p14:creationId xmlns:p14="http://schemas.microsoft.com/office/powerpoint/2010/main" val="42471238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F8637088-CBB1-4A3B-8DDD-4D1A25B756C1}" type="datetimeFigureOut">
              <a:rPr lang="en-US" smtClean="0"/>
              <a:t>4/14/2016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911C2F6-8A02-4FE4-9F98-6FE94FE48F58}" type="slidenum">
              <a:rPr lang="en-US" smtClean="0"/>
              <a:t>‹#›</a:t>
            </a:fld>
            <a:endParaRPr lang="en-US"/>
          </a:p>
        </p:txBody>
      </p:sp>
    </p:spTree>
    <p:extLst>
      <p:ext uri="{BB962C8B-B14F-4D97-AF65-F5344CB8AC3E}">
        <p14:creationId xmlns:p14="http://schemas.microsoft.com/office/powerpoint/2010/main" val="6048337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8637088-CBB1-4A3B-8DDD-4D1A25B756C1}" type="datetimeFigureOut">
              <a:rPr lang="en-US" smtClean="0"/>
              <a:t>4/14/2016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911C2F6-8A02-4FE4-9F98-6FE94FE48F58}" type="slidenum">
              <a:rPr lang="en-US" smtClean="0"/>
              <a:t>‹#›</a:t>
            </a:fld>
            <a:endParaRPr lang="en-US"/>
          </a:p>
        </p:txBody>
      </p:sp>
    </p:spTree>
    <p:extLst>
      <p:ext uri="{BB962C8B-B14F-4D97-AF65-F5344CB8AC3E}">
        <p14:creationId xmlns:p14="http://schemas.microsoft.com/office/powerpoint/2010/main" val="40871062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8637088-CBB1-4A3B-8DDD-4D1A25B756C1}" type="datetimeFigureOut">
              <a:rPr lang="en-US" smtClean="0"/>
              <a:t>4/14/2016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911C2F6-8A02-4FE4-9F98-6FE94FE48F58}" type="slidenum">
              <a:rPr lang="en-US" smtClean="0"/>
              <a:t>‹#›</a:t>
            </a:fld>
            <a:endParaRPr lang="en-US"/>
          </a:p>
        </p:txBody>
      </p:sp>
    </p:spTree>
    <p:extLst>
      <p:ext uri="{BB962C8B-B14F-4D97-AF65-F5344CB8AC3E}">
        <p14:creationId xmlns:p14="http://schemas.microsoft.com/office/powerpoint/2010/main" val="20655382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8637088-CBB1-4A3B-8DDD-4D1A25B756C1}" type="datetimeFigureOut">
              <a:rPr lang="en-US" smtClean="0"/>
              <a:t>4/14/2016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911C2F6-8A02-4FE4-9F98-6FE94FE48F58}" type="slidenum">
              <a:rPr lang="en-US" smtClean="0"/>
              <a:t>‹#›</a:t>
            </a:fld>
            <a:endParaRPr lang="en-US"/>
          </a:p>
        </p:txBody>
      </p:sp>
    </p:spTree>
    <p:extLst>
      <p:ext uri="{BB962C8B-B14F-4D97-AF65-F5344CB8AC3E}">
        <p14:creationId xmlns:p14="http://schemas.microsoft.com/office/powerpoint/2010/main" val="37162017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9">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120000" y="1825625"/>
            <a:ext cx="102338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F8637088-CBB1-4A3B-8DDD-4D1A25B756C1}" type="datetimeFigureOut">
              <a:rPr lang="en-US" smtClean="0"/>
              <a:t>4/14/2016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1911C2F6-8A02-4FE4-9F98-6FE94FE48F58}" type="slidenum">
              <a:rPr lang="en-US" smtClean="0"/>
              <a:t>‹#›</a:t>
            </a:fld>
            <a:endParaRPr lang="en-US"/>
          </a:p>
        </p:txBody>
      </p:sp>
    </p:spTree>
    <p:extLst>
      <p:ext uri="{BB962C8B-B14F-4D97-AF65-F5344CB8AC3E}">
        <p14:creationId xmlns:p14="http://schemas.microsoft.com/office/powerpoint/2010/main" val="1189362742"/>
      </p:ext>
    </p:extLst>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Lst>
  <p:txStyles>
    <p:title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09799" y="3634520"/>
            <a:ext cx="9144000" cy="1641490"/>
          </a:xfrm>
        </p:spPr>
        <p:txBody>
          <a:bodyPr/>
          <a:lstStyle/>
          <a:p>
            <a:r>
              <a:rPr lang="en-US" dirty="0" smtClean="0"/>
              <a:t>Sample Output</a:t>
            </a:r>
            <a:endParaRPr lang="en-US" dirty="0"/>
          </a:p>
        </p:txBody>
      </p:sp>
      <p:sp>
        <p:nvSpPr>
          <p:cNvPr id="3" name="Subtitle 2"/>
          <p:cNvSpPr>
            <a:spLocks noGrp="1"/>
          </p:cNvSpPr>
          <p:nvPr>
            <p:ph type="subTitle" idx="1"/>
          </p:nvPr>
        </p:nvSpPr>
        <p:spPr>
          <a:xfrm>
            <a:off x="2209799" y="5238972"/>
            <a:ext cx="9144000" cy="754025"/>
          </a:xfrm>
        </p:spPr>
        <p:txBody>
          <a:bodyPr/>
          <a:lstStyle/>
          <a:p>
            <a:r>
              <a:rPr lang="en-US" dirty="0" smtClean="0"/>
              <a:t>(and other things)</a:t>
            </a:r>
            <a:endParaRPr lang="en-US" dirty="0"/>
          </a:p>
        </p:txBody>
      </p:sp>
    </p:spTree>
    <p:extLst>
      <p:ext uri="{BB962C8B-B14F-4D97-AF65-F5344CB8AC3E}">
        <p14:creationId xmlns:p14="http://schemas.microsoft.com/office/powerpoint/2010/main" val="31319146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852688" y="546212"/>
            <a:ext cx="2872672" cy="707886"/>
          </a:xfrm>
          <a:prstGeom prst="rect">
            <a:avLst/>
          </a:prstGeom>
          <a:noFill/>
        </p:spPr>
        <p:txBody>
          <a:bodyPr wrap="square" rtlCol="0">
            <a:spAutoFit/>
          </a:bodyPr>
          <a:lstStyle/>
          <a:p>
            <a:pPr algn="ctr"/>
            <a:r>
              <a:rPr lang="en-US" sz="4000" dirty="0" smtClean="0"/>
              <a:t>BST Picture</a:t>
            </a:r>
            <a:endParaRPr lang="en-US" sz="4000" dirty="0"/>
          </a:p>
        </p:txBody>
      </p:sp>
      <p:sp>
        <p:nvSpPr>
          <p:cNvPr id="5" name="Rectangle 4"/>
          <p:cNvSpPr/>
          <p:nvPr/>
        </p:nvSpPr>
        <p:spPr>
          <a:xfrm>
            <a:off x="4482987" y="220292"/>
            <a:ext cx="2638004" cy="15800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a:p>
            <a:pPr algn="ctr"/>
            <a:r>
              <a:rPr lang="en-US" dirty="0" err="1" smtClean="0"/>
              <a:t>int</a:t>
            </a:r>
            <a:r>
              <a:rPr lang="en-US" dirty="0" smtClean="0"/>
              <a:t> floor</a:t>
            </a:r>
          </a:p>
          <a:p>
            <a:pPr algn="ctr"/>
            <a:r>
              <a:rPr lang="en-US" dirty="0" err="1" smtClean="0"/>
              <a:t>int</a:t>
            </a:r>
            <a:r>
              <a:rPr lang="en-US" dirty="0" smtClean="0"/>
              <a:t> ceiling</a:t>
            </a:r>
          </a:p>
          <a:p>
            <a:pPr algn="ctr"/>
            <a:r>
              <a:rPr lang="en-US" dirty="0" err="1" smtClean="0"/>
              <a:t>ActionNode</a:t>
            </a:r>
            <a:r>
              <a:rPr lang="en-US" dirty="0" smtClean="0"/>
              <a:t>* </a:t>
            </a:r>
            <a:r>
              <a:rPr lang="en-US" dirty="0" err="1" smtClean="0"/>
              <a:t>FirstAction</a:t>
            </a:r>
            <a:endParaRPr lang="en-US" dirty="0" smtClean="0"/>
          </a:p>
          <a:p>
            <a:pPr algn="ctr"/>
            <a:r>
              <a:rPr lang="en-US" dirty="0" err="1" smtClean="0"/>
              <a:t>DecisionTreeNode</a:t>
            </a:r>
            <a:r>
              <a:rPr lang="en-US" dirty="0" smtClean="0"/>
              <a:t>* left</a:t>
            </a:r>
          </a:p>
          <a:p>
            <a:pPr algn="ctr"/>
            <a:r>
              <a:rPr lang="en-US" dirty="0" err="1"/>
              <a:t>DecisionTreeNode</a:t>
            </a:r>
            <a:r>
              <a:rPr lang="en-US" dirty="0"/>
              <a:t>* </a:t>
            </a:r>
            <a:r>
              <a:rPr lang="en-US" dirty="0" smtClean="0"/>
              <a:t>right</a:t>
            </a:r>
            <a:endParaRPr lang="en-US" dirty="0"/>
          </a:p>
          <a:p>
            <a:pPr algn="ctr"/>
            <a:endParaRPr lang="en-US" dirty="0" smtClean="0"/>
          </a:p>
        </p:txBody>
      </p:sp>
      <p:sp>
        <p:nvSpPr>
          <p:cNvPr id="6" name="Down Arrow 5"/>
          <p:cNvSpPr/>
          <p:nvPr/>
        </p:nvSpPr>
        <p:spPr>
          <a:xfrm rot="2837783">
            <a:off x="4441038" y="1568683"/>
            <a:ext cx="781925" cy="213446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Down Arrow 8"/>
          <p:cNvSpPr/>
          <p:nvPr/>
        </p:nvSpPr>
        <p:spPr>
          <a:xfrm rot="18720372">
            <a:off x="6540891" y="1573082"/>
            <a:ext cx="691918" cy="212567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Down Arrow 9"/>
          <p:cNvSpPr/>
          <p:nvPr/>
        </p:nvSpPr>
        <p:spPr>
          <a:xfrm rot="2099953">
            <a:off x="2526713" y="5024712"/>
            <a:ext cx="691918" cy="157767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Down Arrow 10"/>
          <p:cNvSpPr/>
          <p:nvPr/>
        </p:nvSpPr>
        <p:spPr>
          <a:xfrm rot="2099953">
            <a:off x="7510878" y="5010089"/>
            <a:ext cx="691918" cy="157767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Down Arrow 11"/>
          <p:cNvSpPr/>
          <p:nvPr/>
        </p:nvSpPr>
        <p:spPr>
          <a:xfrm rot="19474033">
            <a:off x="3969756" y="5011393"/>
            <a:ext cx="691918" cy="157767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Down Arrow 12"/>
          <p:cNvSpPr/>
          <p:nvPr/>
        </p:nvSpPr>
        <p:spPr>
          <a:xfrm rot="19474033">
            <a:off x="9048037" y="4996770"/>
            <a:ext cx="691918" cy="157767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ight Arrow 15"/>
          <p:cNvSpPr/>
          <p:nvPr/>
        </p:nvSpPr>
        <p:spPr>
          <a:xfrm>
            <a:off x="6967241" y="942607"/>
            <a:ext cx="582627" cy="18947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7478362" y="898846"/>
            <a:ext cx="995670" cy="276999"/>
          </a:xfrm>
          <a:prstGeom prst="rect">
            <a:avLst/>
          </a:prstGeom>
          <a:noFill/>
        </p:spPr>
        <p:txBody>
          <a:bodyPr wrap="square" rtlCol="0">
            <a:spAutoFit/>
          </a:bodyPr>
          <a:lstStyle/>
          <a:p>
            <a:r>
              <a:rPr lang="en-US" sz="1200" dirty="0" smtClean="0"/>
              <a:t>To linked list</a:t>
            </a:r>
            <a:endParaRPr lang="en-US" sz="1200" dirty="0"/>
          </a:p>
        </p:txBody>
      </p:sp>
      <p:sp>
        <p:nvSpPr>
          <p:cNvPr id="20" name="Rectangle 19"/>
          <p:cNvSpPr/>
          <p:nvPr/>
        </p:nvSpPr>
        <p:spPr>
          <a:xfrm>
            <a:off x="361466" y="589623"/>
            <a:ext cx="2638004" cy="109242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char name[]</a:t>
            </a:r>
          </a:p>
          <a:p>
            <a:pPr algn="ctr"/>
            <a:r>
              <a:rPr lang="en-US" dirty="0" smtClean="0"/>
              <a:t>…</a:t>
            </a:r>
          </a:p>
          <a:p>
            <a:pPr algn="ctr"/>
            <a:r>
              <a:rPr lang="en-US" dirty="0" err="1" smtClean="0"/>
              <a:t>DecisionTreeNode</a:t>
            </a:r>
            <a:r>
              <a:rPr lang="en-US" dirty="0" smtClean="0"/>
              <a:t>* root</a:t>
            </a:r>
          </a:p>
        </p:txBody>
      </p:sp>
      <p:sp>
        <p:nvSpPr>
          <p:cNvPr id="21" name="TextBox 20"/>
          <p:cNvSpPr txBox="1"/>
          <p:nvPr/>
        </p:nvSpPr>
        <p:spPr>
          <a:xfrm>
            <a:off x="898216" y="220291"/>
            <a:ext cx="1751528" cy="369332"/>
          </a:xfrm>
          <a:prstGeom prst="rect">
            <a:avLst/>
          </a:prstGeom>
          <a:noFill/>
        </p:spPr>
        <p:txBody>
          <a:bodyPr wrap="square" rtlCol="0">
            <a:spAutoFit/>
          </a:bodyPr>
          <a:lstStyle/>
          <a:p>
            <a:pPr algn="ctr"/>
            <a:r>
              <a:rPr lang="en-US" dirty="0" smtClean="0"/>
              <a:t>Boss</a:t>
            </a:r>
            <a:endParaRPr lang="en-US" dirty="0"/>
          </a:p>
        </p:txBody>
      </p:sp>
      <p:sp>
        <p:nvSpPr>
          <p:cNvPr id="22" name="Right Arrow 21"/>
          <p:cNvSpPr/>
          <p:nvPr/>
        </p:nvSpPr>
        <p:spPr>
          <a:xfrm rot="19186830">
            <a:off x="2696363" y="757519"/>
            <a:ext cx="1859145" cy="22471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2193997" y="3392516"/>
            <a:ext cx="2638004" cy="15800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a:p>
            <a:pPr algn="ctr"/>
            <a:r>
              <a:rPr lang="en-US" dirty="0" err="1" smtClean="0"/>
              <a:t>int</a:t>
            </a:r>
            <a:r>
              <a:rPr lang="en-US" dirty="0" smtClean="0"/>
              <a:t> floor</a:t>
            </a:r>
          </a:p>
          <a:p>
            <a:pPr algn="ctr"/>
            <a:r>
              <a:rPr lang="en-US" dirty="0" err="1" smtClean="0"/>
              <a:t>int</a:t>
            </a:r>
            <a:r>
              <a:rPr lang="en-US" dirty="0" smtClean="0"/>
              <a:t> ceiling</a:t>
            </a:r>
          </a:p>
          <a:p>
            <a:pPr algn="ctr"/>
            <a:r>
              <a:rPr lang="en-US" dirty="0" err="1" smtClean="0"/>
              <a:t>ActionNode</a:t>
            </a:r>
            <a:r>
              <a:rPr lang="en-US" dirty="0" smtClean="0"/>
              <a:t>* </a:t>
            </a:r>
            <a:r>
              <a:rPr lang="en-US" dirty="0" err="1" smtClean="0"/>
              <a:t>FirstAction</a:t>
            </a:r>
            <a:endParaRPr lang="en-US" dirty="0" smtClean="0"/>
          </a:p>
          <a:p>
            <a:pPr algn="ctr"/>
            <a:r>
              <a:rPr lang="en-US" dirty="0" err="1" smtClean="0"/>
              <a:t>DecisionTreeNode</a:t>
            </a:r>
            <a:r>
              <a:rPr lang="en-US" dirty="0" smtClean="0"/>
              <a:t>* left</a:t>
            </a:r>
          </a:p>
          <a:p>
            <a:pPr algn="ctr"/>
            <a:r>
              <a:rPr lang="en-US" dirty="0" err="1"/>
              <a:t>DecisionTreeNode</a:t>
            </a:r>
            <a:r>
              <a:rPr lang="en-US" dirty="0"/>
              <a:t>* </a:t>
            </a:r>
            <a:r>
              <a:rPr lang="en-US" dirty="0" smtClean="0"/>
              <a:t>right</a:t>
            </a:r>
            <a:endParaRPr lang="en-US" dirty="0"/>
          </a:p>
          <a:p>
            <a:pPr algn="ctr"/>
            <a:endParaRPr lang="en-US" dirty="0" smtClean="0"/>
          </a:p>
        </p:txBody>
      </p:sp>
      <p:sp>
        <p:nvSpPr>
          <p:cNvPr id="24" name="Right Arrow 23"/>
          <p:cNvSpPr/>
          <p:nvPr/>
        </p:nvSpPr>
        <p:spPr>
          <a:xfrm>
            <a:off x="4678251" y="4114831"/>
            <a:ext cx="582627" cy="18947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p:cNvSpPr txBox="1"/>
          <p:nvPr/>
        </p:nvSpPr>
        <p:spPr>
          <a:xfrm>
            <a:off x="5189372" y="4071070"/>
            <a:ext cx="995670" cy="276999"/>
          </a:xfrm>
          <a:prstGeom prst="rect">
            <a:avLst/>
          </a:prstGeom>
          <a:noFill/>
        </p:spPr>
        <p:txBody>
          <a:bodyPr wrap="square" rtlCol="0">
            <a:spAutoFit/>
          </a:bodyPr>
          <a:lstStyle/>
          <a:p>
            <a:r>
              <a:rPr lang="en-US" sz="1200" dirty="0" smtClean="0"/>
              <a:t>To linked list</a:t>
            </a:r>
            <a:endParaRPr lang="en-US" sz="1200" dirty="0"/>
          </a:p>
        </p:txBody>
      </p:sp>
      <p:sp>
        <p:nvSpPr>
          <p:cNvPr id="26" name="Rectangle 25"/>
          <p:cNvSpPr/>
          <p:nvPr/>
        </p:nvSpPr>
        <p:spPr>
          <a:xfrm>
            <a:off x="7264013" y="3392516"/>
            <a:ext cx="2638004" cy="15800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a:p>
            <a:pPr algn="ctr"/>
            <a:r>
              <a:rPr lang="en-US" dirty="0" err="1" smtClean="0"/>
              <a:t>int</a:t>
            </a:r>
            <a:r>
              <a:rPr lang="en-US" dirty="0" smtClean="0"/>
              <a:t> floor</a:t>
            </a:r>
          </a:p>
          <a:p>
            <a:pPr algn="ctr"/>
            <a:r>
              <a:rPr lang="en-US" dirty="0" err="1" smtClean="0"/>
              <a:t>int</a:t>
            </a:r>
            <a:r>
              <a:rPr lang="en-US" dirty="0" smtClean="0"/>
              <a:t> ceiling</a:t>
            </a:r>
          </a:p>
          <a:p>
            <a:pPr algn="ctr"/>
            <a:r>
              <a:rPr lang="en-US" dirty="0" err="1" smtClean="0"/>
              <a:t>ActionNode</a:t>
            </a:r>
            <a:r>
              <a:rPr lang="en-US" dirty="0" smtClean="0"/>
              <a:t>* </a:t>
            </a:r>
            <a:r>
              <a:rPr lang="en-US" dirty="0" err="1" smtClean="0"/>
              <a:t>FirstAction</a:t>
            </a:r>
            <a:endParaRPr lang="en-US" dirty="0" smtClean="0"/>
          </a:p>
          <a:p>
            <a:pPr algn="ctr"/>
            <a:r>
              <a:rPr lang="en-US" dirty="0" err="1" smtClean="0"/>
              <a:t>DecisionTreeNode</a:t>
            </a:r>
            <a:r>
              <a:rPr lang="en-US" dirty="0" smtClean="0"/>
              <a:t>* left</a:t>
            </a:r>
          </a:p>
          <a:p>
            <a:pPr algn="ctr"/>
            <a:r>
              <a:rPr lang="en-US" dirty="0" err="1"/>
              <a:t>DecisionTreeNode</a:t>
            </a:r>
            <a:r>
              <a:rPr lang="en-US" dirty="0"/>
              <a:t>* </a:t>
            </a:r>
            <a:r>
              <a:rPr lang="en-US" dirty="0" smtClean="0"/>
              <a:t>right</a:t>
            </a:r>
            <a:endParaRPr lang="en-US" dirty="0"/>
          </a:p>
          <a:p>
            <a:pPr algn="ctr"/>
            <a:endParaRPr lang="en-US" dirty="0" smtClean="0"/>
          </a:p>
        </p:txBody>
      </p:sp>
      <p:sp>
        <p:nvSpPr>
          <p:cNvPr id="27" name="Right Arrow 26"/>
          <p:cNvSpPr/>
          <p:nvPr/>
        </p:nvSpPr>
        <p:spPr>
          <a:xfrm>
            <a:off x="9748267" y="4114831"/>
            <a:ext cx="582627" cy="18947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p:cNvSpPr txBox="1"/>
          <p:nvPr/>
        </p:nvSpPr>
        <p:spPr>
          <a:xfrm>
            <a:off x="10259388" y="4071070"/>
            <a:ext cx="995670" cy="276999"/>
          </a:xfrm>
          <a:prstGeom prst="rect">
            <a:avLst/>
          </a:prstGeom>
          <a:noFill/>
        </p:spPr>
        <p:txBody>
          <a:bodyPr wrap="square" rtlCol="0">
            <a:spAutoFit/>
          </a:bodyPr>
          <a:lstStyle/>
          <a:p>
            <a:r>
              <a:rPr lang="en-US" sz="1200" dirty="0" smtClean="0"/>
              <a:t>To linked list</a:t>
            </a:r>
            <a:endParaRPr lang="en-US" sz="1200" dirty="0"/>
          </a:p>
        </p:txBody>
      </p:sp>
    </p:spTree>
    <p:extLst>
      <p:ext uri="{BB962C8B-B14F-4D97-AF65-F5344CB8AC3E}">
        <p14:creationId xmlns:p14="http://schemas.microsoft.com/office/powerpoint/2010/main" val="29678353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own Arrow 4"/>
          <p:cNvSpPr/>
          <p:nvPr/>
        </p:nvSpPr>
        <p:spPr>
          <a:xfrm rot="2099953">
            <a:off x="1393341" y="3847460"/>
            <a:ext cx="691918" cy="157767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Down Arrow 5"/>
          <p:cNvSpPr/>
          <p:nvPr/>
        </p:nvSpPr>
        <p:spPr>
          <a:xfrm rot="19474033">
            <a:off x="2836384" y="3834141"/>
            <a:ext cx="691918" cy="157767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3762797" y="590719"/>
            <a:ext cx="4329239" cy="707886"/>
          </a:xfrm>
          <a:prstGeom prst="rect">
            <a:avLst/>
          </a:prstGeom>
          <a:noFill/>
        </p:spPr>
        <p:txBody>
          <a:bodyPr wrap="square" rtlCol="0">
            <a:spAutoFit/>
          </a:bodyPr>
          <a:lstStyle/>
          <a:p>
            <a:pPr algn="ctr"/>
            <a:r>
              <a:rPr lang="en-US" sz="4000" dirty="0" smtClean="0"/>
              <a:t>A Closer Look</a:t>
            </a:r>
            <a:endParaRPr lang="en-US" sz="4000" dirty="0"/>
          </a:p>
        </p:txBody>
      </p:sp>
      <p:sp>
        <p:nvSpPr>
          <p:cNvPr id="11" name="Rectangle 10"/>
          <p:cNvSpPr/>
          <p:nvPr/>
        </p:nvSpPr>
        <p:spPr>
          <a:xfrm>
            <a:off x="5097982" y="2492346"/>
            <a:ext cx="1982548" cy="97104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Decision </a:t>
            </a:r>
            <a:r>
              <a:rPr lang="en-US" dirty="0" err="1" smtClean="0"/>
              <a:t>decision</a:t>
            </a:r>
            <a:endParaRPr lang="en-US" dirty="0" smtClean="0"/>
          </a:p>
          <a:p>
            <a:pPr algn="ctr"/>
            <a:r>
              <a:rPr lang="en-US" dirty="0" err="1" smtClean="0"/>
              <a:t>ActionNode</a:t>
            </a:r>
            <a:r>
              <a:rPr lang="en-US" dirty="0" smtClean="0"/>
              <a:t>* next</a:t>
            </a:r>
            <a:endParaRPr lang="en-US" dirty="0"/>
          </a:p>
        </p:txBody>
      </p:sp>
      <p:sp>
        <p:nvSpPr>
          <p:cNvPr id="12" name="Right Arrow 11"/>
          <p:cNvSpPr/>
          <p:nvPr/>
        </p:nvSpPr>
        <p:spPr>
          <a:xfrm rot="20985098">
            <a:off x="6958610" y="2941580"/>
            <a:ext cx="1147819" cy="22292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8092036" y="2504135"/>
            <a:ext cx="1982548" cy="97104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Decision </a:t>
            </a:r>
            <a:r>
              <a:rPr lang="en-US" dirty="0" err="1" smtClean="0"/>
              <a:t>decision</a:t>
            </a:r>
            <a:endParaRPr lang="en-US" dirty="0" smtClean="0"/>
          </a:p>
          <a:p>
            <a:pPr algn="ctr"/>
            <a:r>
              <a:rPr lang="en-US" dirty="0" err="1" smtClean="0"/>
              <a:t>ActionNode</a:t>
            </a:r>
            <a:r>
              <a:rPr lang="en-US" dirty="0" smtClean="0"/>
              <a:t>* next</a:t>
            </a:r>
            <a:endParaRPr lang="en-US" dirty="0"/>
          </a:p>
        </p:txBody>
      </p:sp>
      <p:sp>
        <p:nvSpPr>
          <p:cNvPr id="15" name="Rectangle 14"/>
          <p:cNvSpPr/>
          <p:nvPr/>
        </p:nvSpPr>
        <p:spPr>
          <a:xfrm>
            <a:off x="1124793" y="2199648"/>
            <a:ext cx="2638004" cy="15800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a:p>
            <a:pPr algn="ctr"/>
            <a:r>
              <a:rPr lang="en-US" dirty="0" err="1" smtClean="0"/>
              <a:t>int</a:t>
            </a:r>
            <a:r>
              <a:rPr lang="en-US" dirty="0" smtClean="0"/>
              <a:t> floor</a:t>
            </a:r>
          </a:p>
          <a:p>
            <a:pPr algn="ctr"/>
            <a:r>
              <a:rPr lang="en-US" dirty="0" err="1" smtClean="0"/>
              <a:t>int</a:t>
            </a:r>
            <a:r>
              <a:rPr lang="en-US" dirty="0" smtClean="0"/>
              <a:t> ceiling</a:t>
            </a:r>
          </a:p>
          <a:p>
            <a:pPr algn="ctr"/>
            <a:r>
              <a:rPr lang="en-US" dirty="0" err="1" smtClean="0"/>
              <a:t>ActionNode</a:t>
            </a:r>
            <a:r>
              <a:rPr lang="en-US" dirty="0" smtClean="0"/>
              <a:t>* </a:t>
            </a:r>
            <a:r>
              <a:rPr lang="en-US" dirty="0" err="1" smtClean="0"/>
              <a:t>FirstAction</a:t>
            </a:r>
            <a:endParaRPr lang="en-US" dirty="0" smtClean="0"/>
          </a:p>
          <a:p>
            <a:pPr algn="ctr"/>
            <a:r>
              <a:rPr lang="en-US" dirty="0" err="1" smtClean="0"/>
              <a:t>DecisionTreeNode</a:t>
            </a:r>
            <a:r>
              <a:rPr lang="en-US" dirty="0" smtClean="0"/>
              <a:t>* left</a:t>
            </a:r>
          </a:p>
          <a:p>
            <a:pPr algn="ctr"/>
            <a:r>
              <a:rPr lang="en-US" dirty="0" err="1"/>
              <a:t>DecisionTreeNode</a:t>
            </a:r>
            <a:r>
              <a:rPr lang="en-US" dirty="0"/>
              <a:t>* </a:t>
            </a:r>
            <a:r>
              <a:rPr lang="en-US" dirty="0" smtClean="0"/>
              <a:t>right</a:t>
            </a:r>
            <a:endParaRPr lang="en-US" dirty="0"/>
          </a:p>
          <a:p>
            <a:pPr algn="ctr"/>
            <a:endParaRPr lang="en-US" dirty="0" smtClean="0"/>
          </a:p>
        </p:txBody>
      </p:sp>
      <p:sp>
        <p:nvSpPr>
          <p:cNvPr id="16" name="Right Arrow 15"/>
          <p:cNvSpPr/>
          <p:nvPr/>
        </p:nvSpPr>
        <p:spPr>
          <a:xfrm>
            <a:off x="3657601" y="2921963"/>
            <a:ext cx="1351368" cy="17728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ight Arrow 17"/>
          <p:cNvSpPr/>
          <p:nvPr/>
        </p:nvSpPr>
        <p:spPr>
          <a:xfrm rot="20985098">
            <a:off x="9977731" y="2941581"/>
            <a:ext cx="1147819" cy="22292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696923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354326" y="309793"/>
            <a:ext cx="3538768" cy="2554545"/>
          </a:xfrm>
          <a:prstGeom prst="rect">
            <a:avLst/>
          </a:prstGeom>
          <a:noFill/>
        </p:spPr>
        <p:txBody>
          <a:bodyPr wrap="square" rtlCol="0">
            <a:spAutoFit/>
          </a:bodyPr>
          <a:lstStyle/>
          <a:p>
            <a:pPr algn="ctr"/>
            <a:r>
              <a:rPr lang="en-US" sz="4000" dirty="0" smtClean="0"/>
              <a:t>Sample Values (to see how the floors and ceilings work)</a:t>
            </a:r>
            <a:endParaRPr lang="en-US" sz="4000" dirty="0"/>
          </a:p>
        </p:txBody>
      </p:sp>
      <p:sp>
        <p:nvSpPr>
          <p:cNvPr id="5" name="Rectangle 4"/>
          <p:cNvSpPr/>
          <p:nvPr/>
        </p:nvSpPr>
        <p:spPr>
          <a:xfrm>
            <a:off x="3147801" y="412693"/>
            <a:ext cx="2638004" cy="151709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a:p>
            <a:pPr algn="ctr"/>
            <a:r>
              <a:rPr lang="en-US" dirty="0" err="1" smtClean="0"/>
              <a:t>int</a:t>
            </a:r>
            <a:r>
              <a:rPr lang="en-US" dirty="0" smtClean="0"/>
              <a:t> floor = 5000</a:t>
            </a:r>
          </a:p>
          <a:p>
            <a:pPr algn="ctr"/>
            <a:r>
              <a:rPr lang="en-US" dirty="0" err="1" smtClean="0"/>
              <a:t>int</a:t>
            </a:r>
            <a:r>
              <a:rPr lang="en-US" dirty="0" smtClean="0"/>
              <a:t> ceiling = 6000</a:t>
            </a:r>
          </a:p>
          <a:p>
            <a:pPr algn="ctr"/>
            <a:r>
              <a:rPr lang="en-US" dirty="0" err="1" smtClean="0"/>
              <a:t>ActionNode</a:t>
            </a:r>
            <a:r>
              <a:rPr lang="en-US" dirty="0" smtClean="0"/>
              <a:t>* </a:t>
            </a:r>
            <a:r>
              <a:rPr lang="en-US" dirty="0" err="1" smtClean="0"/>
              <a:t>FirstAction</a:t>
            </a:r>
            <a:endParaRPr lang="en-US" dirty="0" smtClean="0"/>
          </a:p>
          <a:p>
            <a:pPr algn="ctr"/>
            <a:r>
              <a:rPr lang="en-US" dirty="0" err="1"/>
              <a:t>DecisionTreeNode</a:t>
            </a:r>
            <a:r>
              <a:rPr lang="en-US" dirty="0"/>
              <a:t>* left</a:t>
            </a:r>
          </a:p>
          <a:p>
            <a:pPr algn="ctr"/>
            <a:r>
              <a:rPr lang="en-US" dirty="0" err="1"/>
              <a:t>DecisionTreeNode</a:t>
            </a:r>
            <a:r>
              <a:rPr lang="en-US" dirty="0"/>
              <a:t>* right</a:t>
            </a:r>
          </a:p>
          <a:p>
            <a:pPr algn="ctr"/>
            <a:endParaRPr lang="en-US" dirty="0" smtClean="0"/>
          </a:p>
        </p:txBody>
      </p:sp>
      <p:sp>
        <p:nvSpPr>
          <p:cNvPr id="6" name="Down Arrow 5"/>
          <p:cNvSpPr/>
          <p:nvPr/>
        </p:nvSpPr>
        <p:spPr>
          <a:xfrm rot="2837783">
            <a:off x="3105852" y="1698154"/>
            <a:ext cx="781925" cy="213446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715219" y="3552403"/>
            <a:ext cx="2638004" cy="144851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int</a:t>
            </a:r>
            <a:r>
              <a:rPr lang="en-US" dirty="0" smtClean="0"/>
              <a:t> floor = 4750</a:t>
            </a:r>
          </a:p>
          <a:p>
            <a:pPr algn="ctr"/>
            <a:r>
              <a:rPr lang="en-US" dirty="0" err="1" smtClean="0"/>
              <a:t>int</a:t>
            </a:r>
            <a:r>
              <a:rPr lang="en-US" dirty="0" smtClean="0"/>
              <a:t> ceiling = 4890</a:t>
            </a:r>
          </a:p>
          <a:p>
            <a:pPr algn="ctr"/>
            <a:r>
              <a:rPr lang="en-US" dirty="0" err="1" smtClean="0"/>
              <a:t>ActionNode</a:t>
            </a:r>
            <a:r>
              <a:rPr lang="en-US" dirty="0" smtClean="0"/>
              <a:t>* </a:t>
            </a:r>
            <a:r>
              <a:rPr lang="en-US" dirty="0" err="1" smtClean="0"/>
              <a:t>FirstAction</a:t>
            </a:r>
            <a:endParaRPr lang="en-US" dirty="0" smtClean="0"/>
          </a:p>
          <a:p>
            <a:pPr algn="ctr"/>
            <a:r>
              <a:rPr lang="en-US" dirty="0" err="1" smtClean="0"/>
              <a:t>DecisionTreeNode</a:t>
            </a:r>
            <a:r>
              <a:rPr lang="en-US" dirty="0" smtClean="0"/>
              <a:t>* left</a:t>
            </a:r>
          </a:p>
          <a:p>
            <a:pPr algn="ctr"/>
            <a:r>
              <a:rPr lang="en-US" dirty="0" err="1" smtClean="0"/>
              <a:t>DecisionTreeNode</a:t>
            </a:r>
            <a:r>
              <a:rPr lang="en-US" dirty="0" smtClean="0"/>
              <a:t>* right</a:t>
            </a:r>
          </a:p>
        </p:txBody>
      </p:sp>
      <p:sp>
        <p:nvSpPr>
          <p:cNvPr id="8" name="Rectangle 7"/>
          <p:cNvSpPr/>
          <p:nvPr/>
        </p:nvSpPr>
        <p:spPr>
          <a:xfrm>
            <a:off x="5716322" y="3578094"/>
            <a:ext cx="2638004" cy="142742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a:p>
            <a:pPr algn="ctr"/>
            <a:r>
              <a:rPr lang="en-US" dirty="0" err="1" smtClean="0"/>
              <a:t>int</a:t>
            </a:r>
            <a:r>
              <a:rPr lang="en-US" dirty="0" smtClean="0"/>
              <a:t> floor = 6080</a:t>
            </a:r>
          </a:p>
          <a:p>
            <a:pPr algn="ctr"/>
            <a:r>
              <a:rPr lang="en-US" dirty="0" err="1" smtClean="0"/>
              <a:t>int</a:t>
            </a:r>
            <a:r>
              <a:rPr lang="en-US" dirty="0" smtClean="0"/>
              <a:t> ceiling = 7010</a:t>
            </a:r>
          </a:p>
          <a:p>
            <a:pPr algn="ctr"/>
            <a:r>
              <a:rPr lang="en-US" dirty="0" err="1" smtClean="0"/>
              <a:t>ActionNode</a:t>
            </a:r>
            <a:r>
              <a:rPr lang="en-US" dirty="0" smtClean="0"/>
              <a:t>* </a:t>
            </a:r>
            <a:r>
              <a:rPr lang="en-US" dirty="0" err="1" smtClean="0"/>
              <a:t>FirstAction</a:t>
            </a:r>
            <a:endParaRPr lang="en-US" dirty="0" smtClean="0"/>
          </a:p>
          <a:p>
            <a:pPr algn="ctr"/>
            <a:r>
              <a:rPr lang="en-US" dirty="0" err="1"/>
              <a:t>DecisionTreeNode</a:t>
            </a:r>
            <a:r>
              <a:rPr lang="en-US" dirty="0"/>
              <a:t>* left</a:t>
            </a:r>
          </a:p>
          <a:p>
            <a:pPr algn="ctr"/>
            <a:r>
              <a:rPr lang="en-US" dirty="0" err="1"/>
              <a:t>DecisionTreeNode</a:t>
            </a:r>
            <a:r>
              <a:rPr lang="en-US" dirty="0"/>
              <a:t>* right</a:t>
            </a:r>
          </a:p>
          <a:p>
            <a:pPr algn="ctr"/>
            <a:endParaRPr lang="en-US" dirty="0" smtClean="0"/>
          </a:p>
        </p:txBody>
      </p:sp>
      <p:sp>
        <p:nvSpPr>
          <p:cNvPr id="9" name="Down Arrow 8"/>
          <p:cNvSpPr/>
          <p:nvPr/>
        </p:nvSpPr>
        <p:spPr>
          <a:xfrm rot="18720372">
            <a:off x="5205705" y="1702553"/>
            <a:ext cx="691918" cy="212567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Down Arrow 9"/>
          <p:cNvSpPr/>
          <p:nvPr/>
        </p:nvSpPr>
        <p:spPr>
          <a:xfrm rot="2099953">
            <a:off x="952415" y="5158071"/>
            <a:ext cx="691918" cy="157767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Down Arrow 10"/>
          <p:cNvSpPr/>
          <p:nvPr/>
        </p:nvSpPr>
        <p:spPr>
          <a:xfrm rot="2099953">
            <a:off x="5953518" y="5080471"/>
            <a:ext cx="691918" cy="157767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Down Arrow 11"/>
          <p:cNvSpPr/>
          <p:nvPr/>
        </p:nvSpPr>
        <p:spPr>
          <a:xfrm rot="19474033">
            <a:off x="2395458" y="5144752"/>
            <a:ext cx="691918" cy="157767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Down Arrow 12"/>
          <p:cNvSpPr/>
          <p:nvPr/>
        </p:nvSpPr>
        <p:spPr>
          <a:xfrm rot="19474033">
            <a:off x="7490677" y="5067152"/>
            <a:ext cx="691918" cy="157767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ight Arrow 13"/>
          <p:cNvSpPr/>
          <p:nvPr/>
        </p:nvSpPr>
        <p:spPr>
          <a:xfrm>
            <a:off x="3221671" y="4197067"/>
            <a:ext cx="582627" cy="18947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a:off x="3732792" y="4153306"/>
            <a:ext cx="995670" cy="276999"/>
          </a:xfrm>
          <a:prstGeom prst="rect">
            <a:avLst/>
          </a:prstGeom>
          <a:noFill/>
        </p:spPr>
        <p:txBody>
          <a:bodyPr wrap="square" rtlCol="0">
            <a:spAutoFit/>
          </a:bodyPr>
          <a:lstStyle/>
          <a:p>
            <a:r>
              <a:rPr lang="en-US" sz="1200" dirty="0" smtClean="0"/>
              <a:t>To linked list</a:t>
            </a:r>
            <a:endParaRPr lang="en-US" sz="1200" dirty="0"/>
          </a:p>
        </p:txBody>
      </p:sp>
      <p:sp>
        <p:nvSpPr>
          <p:cNvPr id="16" name="Right Arrow 15"/>
          <p:cNvSpPr/>
          <p:nvPr/>
        </p:nvSpPr>
        <p:spPr>
          <a:xfrm>
            <a:off x="5653501" y="1103688"/>
            <a:ext cx="582627" cy="18947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6164622" y="1059927"/>
            <a:ext cx="995670" cy="276999"/>
          </a:xfrm>
          <a:prstGeom prst="rect">
            <a:avLst/>
          </a:prstGeom>
          <a:noFill/>
        </p:spPr>
        <p:txBody>
          <a:bodyPr wrap="square" rtlCol="0">
            <a:spAutoFit/>
          </a:bodyPr>
          <a:lstStyle/>
          <a:p>
            <a:r>
              <a:rPr lang="en-US" sz="1200" dirty="0" smtClean="0"/>
              <a:t>To linked list</a:t>
            </a:r>
            <a:endParaRPr lang="en-US" sz="1200" dirty="0"/>
          </a:p>
        </p:txBody>
      </p:sp>
      <p:sp>
        <p:nvSpPr>
          <p:cNvPr id="18" name="Right Arrow 17"/>
          <p:cNvSpPr/>
          <p:nvPr/>
        </p:nvSpPr>
        <p:spPr>
          <a:xfrm>
            <a:off x="8284536" y="4207252"/>
            <a:ext cx="582627" cy="18947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8795657" y="4163491"/>
            <a:ext cx="995670" cy="276999"/>
          </a:xfrm>
          <a:prstGeom prst="rect">
            <a:avLst/>
          </a:prstGeom>
          <a:noFill/>
        </p:spPr>
        <p:txBody>
          <a:bodyPr wrap="square" rtlCol="0">
            <a:spAutoFit/>
          </a:bodyPr>
          <a:lstStyle/>
          <a:p>
            <a:r>
              <a:rPr lang="en-US" sz="1200" dirty="0" smtClean="0"/>
              <a:t>To linked list</a:t>
            </a:r>
            <a:endParaRPr lang="en-US" sz="1200" dirty="0"/>
          </a:p>
        </p:txBody>
      </p:sp>
    </p:spTree>
    <p:extLst>
      <p:ext uri="{BB962C8B-B14F-4D97-AF65-F5344CB8AC3E}">
        <p14:creationId xmlns:p14="http://schemas.microsoft.com/office/powerpoint/2010/main" val="15466966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4"/>
          <p:cNvSpPr txBox="1"/>
          <p:nvPr/>
        </p:nvSpPr>
        <p:spPr>
          <a:xfrm>
            <a:off x="752559" y="655455"/>
            <a:ext cx="10810960" cy="5262979"/>
          </a:xfrm>
          <a:prstGeom prst="rect">
            <a:avLst/>
          </a:prstGeom>
          <a:noFill/>
        </p:spPr>
        <p:txBody>
          <a:bodyPr wrap="square" rtlCol="0">
            <a:spAutoFit/>
          </a:bodyPr>
          <a:lstStyle/>
          <a:p>
            <a:pPr algn="ctr"/>
            <a:r>
              <a:rPr lang="en-US" sz="2800" b="1" u="sng" dirty="0" smtClean="0"/>
              <a:t>Control flow of </a:t>
            </a:r>
            <a:r>
              <a:rPr lang="en-US" sz="2800" b="1" u="sng" dirty="0" err="1" smtClean="0"/>
              <a:t>boss.c</a:t>
            </a:r>
            <a:r>
              <a:rPr lang="en-US" sz="2800" b="1" u="sng" dirty="0" smtClean="0"/>
              <a:t>:</a:t>
            </a:r>
          </a:p>
          <a:p>
            <a:pPr marL="342900" indent="-342900">
              <a:buFont typeface="+mj-lt"/>
              <a:buAutoNum type="arabicPeriod"/>
            </a:pPr>
            <a:r>
              <a:rPr lang="en-US" sz="2800" dirty="0" err="1" smtClean="0"/>
              <a:t>loadBoss</a:t>
            </a:r>
            <a:r>
              <a:rPr lang="en-US" sz="2800" dirty="0" smtClean="0"/>
              <a:t>() will get the basic boss information from the input file</a:t>
            </a:r>
          </a:p>
          <a:p>
            <a:pPr marL="342900" indent="-342900">
              <a:buFont typeface="+mj-lt"/>
              <a:buAutoNum type="arabicPeriod"/>
            </a:pPr>
            <a:r>
              <a:rPr lang="en-US" sz="2800" dirty="0" err="1" smtClean="0"/>
              <a:t>loadBoss</a:t>
            </a:r>
            <a:r>
              <a:rPr lang="en-US" sz="2800" dirty="0" smtClean="0"/>
              <a:t>() will then create the decision tree for the boss</a:t>
            </a:r>
          </a:p>
          <a:p>
            <a:pPr marL="800100" lvl="1" indent="-342900">
              <a:buFont typeface="+mj-lt"/>
              <a:buAutoNum type="arabicPeriod"/>
            </a:pPr>
            <a:r>
              <a:rPr lang="en-US" sz="2800" dirty="0" smtClean="0"/>
              <a:t>Get the information for the next node that will be added to the tree</a:t>
            </a:r>
          </a:p>
          <a:p>
            <a:pPr marL="800100" lvl="1" indent="-342900">
              <a:buFont typeface="+mj-lt"/>
              <a:buAutoNum type="arabicPeriod"/>
            </a:pPr>
            <a:r>
              <a:rPr lang="en-US" sz="2800" dirty="0" smtClean="0"/>
              <a:t>Using that information, read the next set of lines into a queue (using </a:t>
            </a:r>
            <a:r>
              <a:rPr lang="en-US" sz="2800" dirty="0" err="1" smtClean="0"/>
              <a:t>addActionToList</a:t>
            </a:r>
            <a:r>
              <a:rPr lang="en-US" sz="2800" dirty="0" smtClean="0"/>
              <a:t>()). Once that queue is made, connect it to the tree node as pictured two slides ago. </a:t>
            </a:r>
          </a:p>
          <a:p>
            <a:pPr marL="800100" lvl="1" indent="-342900">
              <a:buFont typeface="+mj-lt"/>
              <a:buAutoNum type="arabicPeriod"/>
            </a:pPr>
            <a:r>
              <a:rPr lang="en-US" sz="2800" dirty="0" smtClean="0"/>
              <a:t> Add this node that you have built to the BST (using </a:t>
            </a:r>
            <a:r>
              <a:rPr lang="en-US" sz="2800" dirty="0" err="1" smtClean="0"/>
              <a:t>addNodeToTree</a:t>
            </a:r>
            <a:r>
              <a:rPr lang="en-US" sz="2800" dirty="0" smtClean="0"/>
              <a:t>()). Update the node the boss is keeping track of as needed. </a:t>
            </a:r>
          </a:p>
          <a:p>
            <a:pPr marL="800100" lvl="1" indent="-342900">
              <a:buFont typeface="+mj-lt"/>
              <a:buAutoNum type="arabicPeriod"/>
            </a:pPr>
            <a:r>
              <a:rPr lang="en-US" sz="2800" dirty="0" smtClean="0"/>
              <a:t>Repeat 1-3 until there are no more nodes to read </a:t>
            </a:r>
          </a:p>
          <a:p>
            <a:pPr marL="342900" indent="-342900">
              <a:buFont typeface="+mj-lt"/>
              <a:buAutoNum type="arabicPeriod"/>
            </a:pPr>
            <a:r>
              <a:rPr lang="en-US" sz="2800" dirty="0" smtClean="0"/>
              <a:t>Return the boss you have created. </a:t>
            </a:r>
            <a:endParaRPr lang="en-US" sz="2800" dirty="0"/>
          </a:p>
        </p:txBody>
      </p:sp>
    </p:spTree>
    <p:extLst>
      <p:ext uri="{BB962C8B-B14F-4D97-AF65-F5344CB8AC3E}">
        <p14:creationId xmlns:p14="http://schemas.microsoft.com/office/powerpoint/2010/main" val="7128684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758859" y="404603"/>
            <a:ext cx="4580092" cy="461665"/>
          </a:xfrm>
          <a:prstGeom prst="rect">
            <a:avLst/>
          </a:prstGeom>
          <a:noFill/>
        </p:spPr>
        <p:txBody>
          <a:bodyPr wrap="square" rtlCol="0">
            <a:spAutoFit/>
          </a:bodyPr>
          <a:lstStyle/>
          <a:p>
            <a:pPr algn="ctr"/>
            <a:r>
              <a:rPr lang="en-US" sz="2400" b="1" u="sng" dirty="0" smtClean="0"/>
              <a:t>Pictures of sample output</a:t>
            </a:r>
            <a:endParaRPr lang="en-US" sz="2400" b="1" u="sng"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0391" y="1131046"/>
            <a:ext cx="11677029" cy="2185214"/>
          </a:xfrm>
          <a:prstGeom prst="rect">
            <a:avLst/>
          </a:prstGeom>
        </p:spPr>
      </p:pic>
      <p:sp>
        <p:nvSpPr>
          <p:cNvPr id="7" name="TextBox 6"/>
          <p:cNvSpPr txBox="1"/>
          <p:nvPr/>
        </p:nvSpPr>
        <p:spPr>
          <a:xfrm>
            <a:off x="663547" y="3508209"/>
            <a:ext cx="9621429" cy="2031325"/>
          </a:xfrm>
          <a:prstGeom prst="rect">
            <a:avLst/>
          </a:prstGeom>
          <a:noFill/>
        </p:spPr>
        <p:txBody>
          <a:bodyPr wrap="square" rtlCol="0">
            <a:spAutoFit/>
          </a:bodyPr>
          <a:lstStyle/>
          <a:p>
            <a:r>
              <a:rPr lang="en-US" dirty="0" smtClean="0"/>
              <a:t>There will not be many descriptions of the sample output, since much of the code behind it is either self-explanatory or already completed. </a:t>
            </a:r>
          </a:p>
          <a:p>
            <a:endParaRPr lang="en-US" dirty="0"/>
          </a:p>
          <a:p>
            <a:endParaRPr lang="en-US" dirty="0" smtClean="0"/>
          </a:p>
          <a:p>
            <a:r>
              <a:rPr lang="en-US" dirty="0" smtClean="0"/>
              <a:t>Note here: the makefile. The makefile successfully compiles all of the .c files into the executable called Gauntlet. The </a:t>
            </a:r>
            <a:r>
              <a:rPr lang="en-US" dirty="0" err="1" smtClean="0"/>
              <a:t>a.out</a:t>
            </a:r>
            <a:r>
              <a:rPr lang="en-US" dirty="0" smtClean="0"/>
              <a:t> file here can be ignored. A saved file has already been created at this point for demonstration purposes; nothing has changed from HW1 and HW2. </a:t>
            </a:r>
            <a:endParaRPr lang="en-US" dirty="0"/>
          </a:p>
        </p:txBody>
      </p:sp>
    </p:spTree>
    <p:extLst>
      <p:ext uri="{BB962C8B-B14F-4D97-AF65-F5344CB8AC3E}">
        <p14:creationId xmlns:p14="http://schemas.microsoft.com/office/powerpoint/2010/main" val="42390768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4197" y="226577"/>
            <a:ext cx="5275938" cy="6376524"/>
          </a:xfrm>
          <a:prstGeom prst="rect">
            <a:avLst/>
          </a:prstGeom>
        </p:spPr>
      </p:pic>
      <p:sp>
        <p:nvSpPr>
          <p:cNvPr id="6" name="TextBox 5"/>
          <p:cNvSpPr txBox="1"/>
          <p:nvPr/>
        </p:nvSpPr>
        <p:spPr>
          <a:xfrm>
            <a:off x="6489812" y="2071562"/>
            <a:ext cx="4798577" cy="1477328"/>
          </a:xfrm>
          <a:prstGeom prst="rect">
            <a:avLst/>
          </a:prstGeom>
          <a:noFill/>
        </p:spPr>
        <p:txBody>
          <a:bodyPr wrap="square" rtlCol="0">
            <a:spAutoFit/>
          </a:bodyPr>
          <a:lstStyle/>
          <a:p>
            <a:r>
              <a:rPr lang="en-US" dirty="0" smtClean="0"/>
              <a:t>Notice the names and the descriptions of the items. All of the data is still the same as before, except now the names have nice spacing, and the descriptions have been added. This is a result of the parsing you will complete. </a:t>
            </a:r>
            <a:endParaRPr lang="en-US" dirty="0"/>
          </a:p>
        </p:txBody>
      </p:sp>
    </p:spTree>
    <p:extLst>
      <p:ext uri="{BB962C8B-B14F-4D97-AF65-F5344CB8AC3E}">
        <p14:creationId xmlns:p14="http://schemas.microsoft.com/office/powerpoint/2010/main" val="41571915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4029786" cy="3050697"/>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528127"/>
            <a:ext cx="4718758" cy="3329873"/>
          </a:xfrm>
          <a:prstGeom prst="rect">
            <a:avLst/>
          </a:prstGeom>
        </p:spPr>
      </p:pic>
      <p:sp>
        <p:nvSpPr>
          <p:cNvPr id="6" name="TextBox 5"/>
          <p:cNvSpPr txBox="1"/>
          <p:nvPr/>
        </p:nvSpPr>
        <p:spPr>
          <a:xfrm>
            <a:off x="1011505" y="2881796"/>
            <a:ext cx="1675051" cy="646331"/>
          </a:xfrm>
          <a:prstGeom prst="rect">
            <a:avLst/>
          </a:prstGeom>
          <a:noFill/>
        </p:spPr>
        <p:txBody>
          <a:bodyPr wrap="square" rtlCol="0">
            <a:spAutoFit/>
          </a:bodyPr>
          <a:lstStyle/>
          <a:p>
            <a:r>
              <a:rPr lang="en-US" sz="3600" dirty="0" smtClean="0"/>
              <a:t>…</a:t>
            </a:r>
            <a:endParaRPr lang="en-US" sz="3600" dirty="0"/>
          </a:p>
        </p:txBody>
      </p:sp>
      <p:sp>
        <p:nvSpPr>
          <p:cNvPr id="7" name="TextBox 6"/>
          <p:cNvSpPr txBox="1"/>
          <p:nvPr/>
        </p:nvSpPr>
        <p:spPr>
          <a:xfrm>
            <a:off x="6732573" y="219292"/>
            <a:ext cx="4531540" cy="6740307"/>
          </a:xfrm>
          <a:prstGeom prst="rect">
            <a:avLst/>
          </a:prstGeom>
          <a:noFill/>
        </p:spPr>
        <p:txBody>
          <a:bodyPr wrap="square" rtlCol="0">
            <a:spAutoFit/>
          </a:bodyPr>
          <a:lstStyle/>
          <a:p>
            <a:r>
              <a:rPr lang="en-US" dirty="0" smtClean="0"/>
              <a:t>This shows how the fight is taking place. All the logic for this has been done for you; you are simply putting together the data structure that is the boss. The key here is that the game progresses as it should, with no </a:t>
            </a:r>
            <a:r>
              <a:rPr lang="en-US" dirty="0" err="1" smtClean="0"/>
              <a:t>seg</a:t>
            </a:r>
            <a:r>
              <a:rPr lang="en-US" dirty="0" smtClean="0"/>
              <a:t> faults. This is your first hint to knowing if your code works. The second is seeing that the name and health of the boss is correct. The final hint at this point is seeing that the boss attacks three times, then defends three times. This means that the correct node was found for the first set of actions the boss will take. </a:t>
            </a:r>
          </a:p>
          <a:p>
            <a:endParaRPr lang="en-US" dirty="0" smtClean="0"/>
          </a:p>
          <a:p>
            <a:r>
              <a:rPr lang="en-US" dirty="0" smtClean="0"/>
              <a:t>When the fight is over, the fight should end cleanly, so it will display a message and go back to the main menu. This is a small hint that your free worked, because there were no double frees, </a:t>
            </a:r>
            <a:r>
              <a:rPr lang="en-US" dirty="0" err="1" smtClean="0"/>
              <a:t>seg</a:t>
            </a:r>
            <a:r>
              <a:rPr lang="en-US" dirty="0" smtClean="0"/>
              <a:t> faults, </a:t>
            </a:r>
            <a:r>
              <a:rPr lang="en-US" dirty="0" err="1" smtClean="0"/>
              <a:t>etc</a:t>
            </a:r>
            <a:r>
              <a:rPr lang="en-US" dirty="0"/>
              <a:t> </a:t>
            </a:r>
            <a:r>
              <a:rPr lang="en-US" dirty="0" smtClean="0"/>
              <a:t>that happened. </a:t>
            </a:r>
            <a:endParaRPr lang="en-US" dirty="0"/>
          </a:p>
          <a:p>
            <a:endParaRPr lang="en-US" dirty="0" smtClean="0"/>
          </a:p>
          <a:p>
            <a:r>
              <a:rPr lang="en-US" dirty="0" smtClean="0"/>
              <a:t>Later on, more instructions will be released to you to thoroughly test your BST, so keep an eye out for this. </a:t>
            </a:r>
            <a:endParaRPr lang="en-US" dirty="0"/>
          </a:p>
          <a:p>
            <a:endParaRPr lang="en-US" dirty="0" smtClean="0"/>
          </a:p>
          <a:p>
            <a:endParaRPr lang="en-US" dirty="0"/>
          </a:p>
        </p:txBody>
      </p:sp>
    </p:spTree>
    <p:extLst>
      <p:ext uri="{BB962C8B-B14F-4D97-AF65-F5344CB8AC3E}">
        <p14:creationId xmlns:p14="http://schemas.microsoft.com/office/powerpoint/2010/main" val="16003158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Things to note</a:t>
            </a:r>
            <a:endParaRPr lang="en-US" dirty="0"/>
          </a:p>
        </p:txBody>
      </p:sp>
      <p:sp>
        <p:nvSpPr>
          <p:cNvPr id="3" name="Content Placeholder 2"/>
          <p:cNvSpPr>
            <a:spLocks noGrp="1"/>
          </p:cNvSpPr>
          <p:nvPr>
            <p:ph idx="1"/>
          </p:nvPr>
        </p:nvSpPr>
        <p:spPr/>
        <p:txBody>
          <a:bodyPr/>
          <a:lstStyle/>
          <a:p>
            <a:r>
              <a:rPr lang="en-US" dirty="0" smtClean="0"/>
              <a:t>Once you have completed the HW, it is yours to expand, change, improve, etc. It’s public domain, but don’t make it public to your classmates until the deadline has passed</a:t>
            </a:r>
          </a:p>
          <a:p>
            <a:r>
              <a:rPr lang="en-US" dirty="0" smtClean="0"/>
              <a:t>Most of the code you write will affect things behind the scenes. You are encouraged to write your own functions to test your code, but you will be provided with test code later. </a:t>
            </a:r>
          </a:p>
          <a:p>
            <a:r>
              <a:rPr lang="en-US" dirty="0" smtClean="0"/>
              <a:t>As with the test code, you will get submission instructions later as well. Stay tuned!</a:t>
            </a:r>
            <a:endParaRPr lang="en-US" dirty="0"/>
          </a:p>
        </p:txBody>
      </p:sp>
    </p:spTree>
    <p:extLst>
      <p:ext uri="{BB962C8B-B14F-4D97-AF65-F5344CB8AC3E}">
        <p14:creationId xmlns:p14="http://schemas.microsoft.com/office/powerpoint/2010/main" val="1428387042"/>
      </p:ext>
    </p:extLst>
  </p:cSld>
  <p:clrMapOvr>
    <a:masterClrMapping/>
  </p:clrMapOvr>
</p:sld>
</file>

<file path=ppt/theme/theme1.xml><?xml version="1.0" encoding="utf-8"?>
<a:theme xmlns:a="http://schemas.openxmlformats.org/drawingml/2006/main" name="Depth">
  <a:themeElements>
    <a:clrScheme name="Depth">
      <a:dk1>
        <a:sysClr val="windowText" lastClr="000000"/>
      </a:dk1>
      <a:lt1>
        <a:sysClr val="window" lastClr="FFFFFF"/>
      </a:lt1>
      <a:dk2>
        <a:srgbClr val="455F51"/>
      </a:dk2>
      <a:lt2>
        <a:srgbClr val="94D7E4"/>
      </a:lt2>
      <a:accent1>
        <a:srgbClr val="41AEBD"/>
      </a:accent1>
      <a:accent2>
        <a:srgbClr val="97E9D5"/>
      </a:accent2>
      <a:accent3>
        <a:srgbClr val="A2CF49"/>
      </a:accent3>
      <a:accent4>
        <a:srgbClr val="608F3D"/>
      </a:accent4>
      <a:accent5>
        <a:srgbClr val="F4DE3A"/>
      </a:accent5>
      <a:accent6>
        <a:srgbClr val="FCB11C"/>
      </a:accent6>
      <a:hlink>
        <a:srgbClr val="FBCA98"/>
      </a:hlink>
      <a:folHlink>
        <a:srgbClr val="D3B86D"/>
      </a:folHlink>
    </a:clrScheme>
    <a:fontScheme name="Depth">
      <a:maj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epth">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epth" id="{7BEAFC2A-325C-49C4-AC08-2B765DA903F9}" vid="{1735E755-43E6-43AA-ABA2-C989ECC79AF5}"/>
    </a:ext>
  </a:extLst>
</a:theme>
</file>

<file path=docProps/app.xml><?xml version="1.0" encoding="utf-8"?>
<Properties xmlns="http://schemas.openxmlformats.org/officeDocument/2006/extended-properties" xmlns:vt="http://schemas.openxmlformats.org/officeDocument/2006/docPropsVTypes">
  <Template>TM04033923[[fn=Depth]]</Template>
  <TotalTime>72</TotalTime>
  <Words>696</Words>
  <Application>Microsoft Office PowerPoint</Application>
  <PresentationFormat>Widescreen</PresentationFormat>
  <Paragraphs>84</Paragraphs>
  <Slides>9</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9</vt:i4>
      </vt:variant>
    </vt:vector>
  </HeadingPairs>
  <TitlesOfParts>
    <vt:vector size="12" baseType="lpstr">
      <vt:lpstr>Arial</vt:lpstr>
      <vt:lpstr>Corbel</vt:lpstr>
      <vt:lpstr>Depth</vt:lpstr>
      <vt:lpstr>Sample Output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Things to note</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Raymon, Daniel J. (MU-Student)</dc:creator>
  <cp:lastModifiedBy>Raymon, Daniel J. (MU-Student)</cp:lastModifiedBy>
  <cp:revision>10</cp:revision>
  <dcterms:created xsi:type="dcterms:W3CDTF">2016-04-13T02:33:09Z</dcterms:created>
  <dcterms:modified xsi:type="dcterms:W3CDTF">2016-04-14T22:05:23Z</dcterms:modified>
</cp:coreProperties>
</file>