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66" r:id="rId16"/>
    <p:sldId id="267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AE8F0-39E0-43B4-963F-37F71F52FDD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08B41-5C7F-4475-9A8C-7AAB016D7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63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financial modeling, it is common practice to use the return of equities by their returns and not their price levels. Graphs of returns look weird due to a lot of volatility, so we are showing the price levels as visuals.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08B41-5C7F-4475-9A8C-7AAB016D72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6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7C40-9663-4BDF-18B1-39AFC6594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E7ED6-93B9-3F4D-F355-047471407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22270-5931-6B41-120B-433E48DC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2DC5-F8F6-4D58-B455-763C7CB1E17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0A7F4-370A-6C42-BE0D-D45E3077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53C79-3A6D-5E9F-A53D-DFC5CA6A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6A02-5793-49D4-893A-1C37189A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9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B218-E746-EAE4-F409-A2AC7C4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ABA4F-9276-EDA6-7C5B-10867FB34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7E09D-0FAA-3BCE-8E9D-FC6B1CED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2DC5-F8F6-4D58-B455-763C7CB1E17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793AE-731B-6511-47A2-F136C4D0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09442-F424-49D0-557B-69878402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6A02-5793-49D4-893A-1C37189A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FCDA6A-22A8-3BA5-8002-2D594A38D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7C5EA-724F-85C3-CC74-CF2E00CE9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21494-C7CF-4AEE-E9A4-0146B513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2DC5-F8F6-4D58-B455-763C7CB1E17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6304A-2601-F6C7-6657-97910983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F9576-8368-A6A4-653D-656AC0D2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6A02-5793-49D4-893A-1C37189A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3CC1-7CBC-93C2-78BD-A8CFE779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9184E-D3DD-1BE4-0AB7-73D881A47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CB7C9-2A80-FF91-DE2B-291B099A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2DC5-F8F6-4D58-B455-763C7CB1E17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B6667-10DD-9EAC-EAEB-7FCD1B84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BA5D4-34E4-EE8A-A47E-0C16933E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6A02-5793-49D4-893A-1C37189A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9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7AF7-7F41-3814-9C36-0C4EABB4D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6545D-BE82-A49A-D3B2-8F266FE2E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CABD2-AE4D-F5C5-3B9D-162EA888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2DC5-F8F6-4D58-B455-763C7CB1E17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A88DA-C63F-175C-76AE-0D343433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A40FE-5D03-635D-4FE5-1C256B30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6A02-5793-49D4-893A-1C37189A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68E9-FF66-84E7-26C6-2C802181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D9DD6-1726-BB56-1084-B844FE076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AEC43-9F4F-9CD3-E793-0352A60E9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B4FD4-A2A8-53CF-08CB-B3EB8EFC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2DC5-F8F6-4D58-B455-763C7CB1E17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A9BBE-A0F0-B77F-312E-F2B2BD37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FB73C-4695-B41E-3D5D-1D9E626D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6A02-5793-49D4-893A-1C37189A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3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E7B51-9975-C4CA-B88B-CE414FF0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FEA99-94E6-8A60-D713-4F9D086F4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83C46-2614-D441-9AA4-E5F681B7A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958D6-7A0B-83A5-D15F-63EDDABE4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84D47-ED03-0969-80DE-BAD363D17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EA3CA0-5C3D-8911-09A5-A440B40E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2DC5-F8F6-4D58-B455-763C7CB1E17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3E0E8-87D6-9094-C57D-D23845E5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9A20C-0C0D-B266-DFBA-DEBEA1C9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6A02-5793-49D4-893A-1C37189A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FEA7-181B-4CA9-E910-DAA6F6DB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DD16F6-E0DA-98ED-9D59-9B0CCA55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2DC5-F8F6-4D58-B455-763C7CB1E17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E0789-DAA2-A3D2-4A7C-20FE57A8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21306-E7E7-0326-D719-FA9EDB57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6A02-5793-49D4-893A-1C37189A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1420B5-1B48-8F02-AC89-F97C49C6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2DC5-F8F6-4D58-B455-763C7CB1E17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8F91E-1D22-C50F-74E2-46D8AF3B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E7BE5-634A-100A-33AB-135D86DD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6A02-5793-49D4-893A-1C37189A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0269-8523-5BF0-4D7B-597956CF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782F4-6E30-770E-C66C-CC9F1BFC2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C8969-5FB9-3956-83BC-8F911D1D4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78F48-E05A-3AF3-282D-751178B9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2DC5-F8F6-4D58-B455-763C7CB1E17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30752-41D0-0CB7-532D-C1D01F5D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1A0C5-FBBB-3BB7-C1E0-D888D915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6A02-5793-49D4-893A-1C37189A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5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C330-9CCD-E2A5-9F70-C7DABF4B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87207-124F-D11B-C30C-F375CB78B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F4B1B-203E-B2CF-9E7D-F7101F6A4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B5A5C-9EE8-BEE3-A25F-F26BB6D2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2DC5-F8F6-4D58-B455-763C7CB1E17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0D013-A3DA-1E8D-6C51-5C1B8C94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87BAD-5FF8-7F64-246F-2BC6EDD5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6A02-5793-49D4-893A-1C37189A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2B3D2-7DAE-8687-E736-5C4FC933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03A62-E07E-0FC1-006A-AB8E9470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4DA28-3260-5B14-F00F-7F36044CE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692DC5-F8F6-4D58-B455-763C7CB1E17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A642B-F9F7-6719-544A-062C037C6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7F3F1-CBC1-6934-3441-425D40635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576A02-5793-49D4-893A-1C37189A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0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red.org/" TargetMode="External"/><Relationship Id="rId2" Type="http://schemas.openxmlformats.org/officeDocument/2006/relationships/hyperlink" Target="https://www.investing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5AE3-D62B-E982-7317-E350DB215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Magnificent 7 and the S&amp;P 500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98422-8446-F7FF-90A9-3D415F13B5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Ian Choi, Utsav </a:t>
            </a:r>
            <a:r>
              <a:rPr lang="en-US" dirty="0" err="1"/>
              <a:t>Manandhar</a:t>
            </a:r>
            <a:r>
              <a:rPr lang="en-US" dirty="0"/>
              <a:t>, Fiona Mustard, and Spencer Smith</a:t>
            </a:r>
          </a:p>
        </p:txBody>
      </p:sp>
    </p:spTree>
    <p:extLst>
      <p:ext uri="{BB962C8B-B14F-4D97-AF65-F5344CB8AC3E}">
        <p14:creationId xmlns:p14="http://schemas.microsoft.com/office/powerpoint/2010/main" val="325756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D460-685C-7EFE-3175-81E1A0A7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54542-B666-00B4-33DA-C993ACB76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Correlations were moderate to strong in our first regression, and slightly higher in the second</a:t>
            </a:r>
          </a:p>
          <a:p>
            <a:r>
              <a:rPr lang="en-US" dirty="0"/>
              <a:t> We obtained a better R2 score in the second regression, though both have issues with normality.</a:t>
            </a:r>
          </a:p>
          <a:p>
            <a:r>
              <a:rPr lang="en-US" dirty="0"/>
              <a:t>This means that both our models are not significant </a:t>
            </a:r>
          </a:p>
          <a:p>
            <a:pPr lvl="1"/>
            <a:r>
              <a:rPr lang="en-US" dirty="0"/>
              <a:t>The assumption of normality not being met means our results are not valid and we should not make decisions based off them</a:t>
            </a:r>
          </a:p>
          <a:p>
            <a:r>
              <a:rPr lang="en-US" dirty="0"/>
              <a:t>We did learn that there is a meaningful relationship between several of these large stocks and the S&amp;P 500</a:t>
            </a:r>
          </a:p>
          <a:p>
            <a:pPr lvl="1"/>
            <a:r>
              <a:rPr lang="en-US" dirty="0"/>
              <a:t>AAPL, GOOGL, MSFT, and NVDA all seem to have strong positive relationships with the return of the overall market</a:t>
            </a:r>
          </a:p>
        </p:txBody>
      </p:sp>
    </p:spTree>
    <p:extLst>
      <p:ext uri="{BB962C8B-B14F-4D97-AF65-F5344CB8AC3E}">
        <p14:creationId xmlns:p14="http://schemas.microsoft.com/office/powerpoint/2010/main" val="2516262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EDDF-6E29-0145-3C12-47D2FAA3F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90592" cy="1325563"/>
          </a:xfrm>
        </p:spPr>
        <p:txBody>
          <a:bodyPr/>
          <a:lstStyle/>
          <a:p>
            <a:r>
              <a:rPr lang="en-US" dirty="0"/>
              <a:t>Part 3: Building on our 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09411-B473-652D-D357-03F345E5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721" y="1825625"/>
            <a:ext cx="5802297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Initially wanted to see if Magnificent 7 had any influence on interest rates or inflation</a:t>
            </a:r>
          </a:p>
          <a:p>
            <a:r>
              <a:rPr lang="en-US" dirty="0"/>
              <a:t>The early findings looked like there was not much of a relationship there, so we decided to continue with our work from part 2</a:t>
            </a:r>
          </a:p>
          <a:p>
            <a:r>
              <a:rPr lang="en-US" dirty="0"/>
              <a:t>We wanted to see if we could improve our current model with hopes of building a predictive model</a:t>
            </a:r>
          </a:p>
          <a:p>
            <a:r>
              <a:rPr lang="en-US" dirty="0"/>
              <a:t>Same regression equation as part 2, but with one added independent variable: the lagged 1 period return of the S&amp;P 500</a:t>
            </a:r>
          </a:p>
        </p:txBody>
      </p:sp>
      <p:pic>
        <p:nvPicPr>
          <p:cNvPr id="4" name="Content Placeholder 4" descr="A colorful chart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C8B983F7-0597-6B03-8E5F-0613B7E0F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018" y="979263"/>
            <a:ext cx="6085982" cy="489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79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50D8-5ABA-1B83-D5E5-AB2FCE3C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02763" cy="1325563"/>
          </a:xfrm>
        </p:spPr>
        <p:txBody>
          <a:bodyPr/>
          <a:lstStyle/>
          <a:p>
            <a:r>
              <a:rPr lang="en-US" dirty="0"/>
              <a:t>OLS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68B6F3-D9F1-9F7A-B099-2E4ED7D49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88" y="1690688"/>
            <a:ext cx="5356101" cy="4351338"/>
          </a:xfrm>
        </p:spPr>
      </p:pic>
      <p:pic>
        <p:nvPicPr>
          <p:cNvPr id="7" name="Picture 6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EE4FF192-5279-B263-65C8-A60B4CAAA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89" y="1283314"/>
            <a:ext cx="6358423" cy="475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90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789F-3A2F-3703-C441-6AC643B8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and Ridge Results</a:t>
            </a:r>
          </a:p>
        </p:txBody>
      </p:sp>
      <p:pic>
        <p:nvPicPr>
          <p:cNvPr id="5" name="Picture 4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D0416C2A-4C54-1846-F39C-5B0A13446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425020"/>
            <a:ext cx="6763694" cy="1352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677AA1-DA94-8775-4673-6CD8844789EB}"/>
              </a:ext>
            </a:extLst>
          </p:cNvPr>
          <p:cNvSpPr txBox="1"/>
          <p:nvPr/>
        </p:nvSpPr>
        <p:spPr>
          <a:xfrm>
            <a:off x="838199" y="1873188"/>
            <a:ext cx="503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F3CFD-2D2F-CB4C-61D2-536A9B971753}"/>
              </a:ext>
            </a:extLst>
          </p:cNvPr>
          <p:cNvSpPr txBox="1"/>
          <p:nvPr/>
        </p:nvSpPr>
        <p:spPr>
          <a:xfrm>
            <a:off x="914400" y="4083728"/>
            <a:ext cx="290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Ridge:</a:t>
            </a:r>
          </a:p>
        </p:txBody>
      </p:sp>
      <p:pic>
        <p:nvPicPr>
          <p:cNvPr id="9" name="Picture 8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91916B49-2A37-3BD1-CF09-EEECCF704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12091"/>
            <a:ext cx="6706536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87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43F8-0728-FDA6-DC04-831629A2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 Path Plot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34A03E1-4E08-5FFA-5177-F95932CBB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36" y="1690688"/>
            <a:ext cx="8612527" cy="4743401"/>
          </a:xfrm>
        </p:spPr>
      </p:pic>
    </p:spTree>
    <p:extLst>
      <p:ext uri="{BB962C8B-B14F-4D97-AF65-F5344CB8AC3E}">
        <p14:creationId xmlns:p14="http://schemas.microsoft.com/office/powerpoint/2010/main" val="1692085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DCAC-ABE2-9ED3-4872-BFF8EF7A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Score Learning Curves</a:t>
            </a:r>
          </a:p>
        </p:txBody>
      </p:sp>
      <p:pic>
        <p:nvPicPr>
          <p:cNvPr id="5" name="Content Placeholder 4" descr="A graph of a graph showing the growth of a number of classes&#10;&#10;Description automatically generated with medium confidence">
            <a:extLst>
              <a:ext uri="{FF2B5EF4-FFF2-40B4-BE49-F238E27FC236}">
                <a16:creationId xmlns:a16="http://schemas.microsoft.com/office/drawing/2014/main" id="{30BCF512-9AA6-88C3-ECEA-DE45E9060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" y="1979937"/>
            <a:ext cx="6011457" cy="3907679"/>
          </a:xfrm>
        </p:spPr>
      </p:pic>
      <p:pic>
        <p:nvPicPr>
          <p:cNvPr id="7" name="Picture 6" descr="A graph with green and red lines&#10;&#10;Description automatically generated">
            <a:extLst>
              <a:ext uri="{FF2B5EF4-FFF2-40B4-BE49-F238E27FC236}">
                <a16:creationId xmlns:a16="http://schemas.microsoft.com/office/drawing/2014/main" id="{BC034771-45C6-582D-ED84-D093CD419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79936"/>
            <a:ext cx="6096000" cy="390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50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1B4D-E0AE-7A7D-0FF4-1BA17297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Learning Curves</a:t>
            </a:r>
          </a:p>
        </p:txBody>
      </p:sp>
      <p:pic>
        <p:nvPicPr>
          <p:cNvPr id="5" name="Content Placeholder 4" descr="A graph showing the growth of a number of classes&#10;&#10;Description automatically generated">
            <a:extLst>
              <a:ext uri="{FF2B5EF4-FFF2-40B4-BE49-F238E27FC236}">
                <a16:creationId xmlns:a16="http://schemas.microsoft.com/office/drawing/2014/main" id="{7772E440-8100-9697-6469-48F9C2C6F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096000" cy="4351338"/>
          </a:xfrm>
        </p:spPr>
      </p:pic>
      <p:pic>
        <p:nvPicPr>
          <p:cNvPr id="7" name="Picture 6" descr="A graph showing the growth of a ridge regression&#10;&#10;Description automatically generated">
            <a:extLst>
              <a:ext uri="{FF2B5EF4-FFF2-40B4-BE49-F238E27FC236}">
                <a16:creationId xmlns:a16="http://schemas.microsoft.com/office/drawing/2014/main" id="{26725EF2-F31C-9C56-7A5C-097804664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096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4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6D4D-DDDC-A781-6241-808A2FEA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Final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60D93-E101-F8DF-34C3-5F508A23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still cannot confidently say that our findings are significant due to the issues of normality in our data, here are our findings:</a:t>
            </a:r>
          </a:p>
          <a:p>
            <a:pPr lvl="1"/>
            <a:r>
              <a:rPr lang="en-US" dirty="0"/>
              <a:t>OLS had the lowest Mean Squared Error (MSE) out of the 3 models</a:t>
            </a:r>
          </a:p>
          <a:p>
            <a:pPr lvl="1"/>
            <a:r>
              <a:rPr lang="en-US" dirty="0"/>
              <a:t>Lasso and Ridge had similar MSE scores and similar R2 scores for both the training and test data</a:t>
            </a:r>
          </a:p>
          <a:p>
            <a:pPr lvl="1"/>
            <a:r>
              <a:rPr lang="en-US" dirty="0"/>
              <a:t>When looking at the R2 score, both Lasso and Ridge performed slightly better out of sample</a:t>
            </a:r>
          </a:p>
          <a:p>
            <a:pPr lvl="1"/>
            <a:r>
              <a:rPr lang="en-US" dirty="0"/>
              <a:t>This indicates that both regularizations worked well for the data</a:t>
            </a:r>
          </a:p>
          <a:p>
            <a:r>
              <a:rPr lang="en-US" dirty="0"/>
              <a:t>Caveats to the Conclusion</a:t>
            </a:r>
          </a:p>
          <a:p>
            <a:pPr lvl="1"/>
            <a:r>
              <a:rPr lang="en-US" dirty="0"/>
              <a:t>MSE can be more heavily influenced by large values and outliers, while R2 is not</a:t>
            </a:r>
          </a:p>
          <a:p>
            <a:pPr lvl="1"/>
            <a:r>
              <a:rPr lang="en-US" dirty="0"/>
              <a:t>This is likely why we see better R2 scores with Lasso and Ridge, but a lower MSE with OLS</a:t>
            </a:r>
          </a:p>
          <a:p>
            <a:pPr lvl="1"/>
            <a:r>
              <a:rPr lang="en-US" dirty="0"/>
              <a:t>OLS may fit certain points (large outliers) better than Lasso and Ridge, explaining the lower MSE</a:t>
            </a:r>
          </a:p>
          <a:p>
            <a:pPr lvl="1"/>
            <a:r>
              <a:rPr lang="en-US" dirty="0"/>
              <a:t>Lasso and Ridge models both do a better job of capturing the variance in the data</a:t>
            </a:r>
          </a:p>
        </p:txBody>
      </p:sp>
    </p:spTree>
    <p:extLst>
      <p:ext uri="{BB962C8B-B14F-4D97-AF65-F5344CB8AC3E}">
        <p14:creationId xmlns:p14="http://schemas.microsoft.com/office/powerpoint/2010/main" val="4048671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B140-2F08-AC78-04AE-F924A5BC6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B0900-7718-D9EF-B5DE-E50E6A794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significant findings due to issues with normality in our data.</a:t>
            </a:r>
          </a:p>
          <a:p>
            <a:r>
              <a:rPr lang="en-US" dirty="0"/>
              <a:t>Linear Regression (OLS) appears to perform best when we look at Mean Squared Error</a:t>
            </a:r>
          </a:p>
          <a:p>
            <a:r>
              <a:rPr lang="en-US" dirty="0"/>
              <a:t>Lasso and Ridge perform better when using R2 scores</a:t>
            </a:r>
          </a:p>
          <a:p>
            <a:r>
              <a:rPr lang="en-US" dirty="0"/>
              <a:t>Though our current model doesn’t have any significant predictive power, we recommend further research since it appears there is a significant relationship between certain variables and the return of the S&amp;P 500</a:t>
            </a:r>
          </a:p>
        </p:txBody>
      </p:sp>
    </p:spTree>
    <p:extLst>
      <p:ext uri="{BB962C8B-B14F-4D97-AF65-F5344CB8AC3E}">
        <p14:creationId xmlns:p14="http://schemas.microsoft.com/office/powerpoint/2010/main" val="149240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C7C8-C991-2B9D-0B7C-502CDDA0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238DE-965C-3FAF-13DF-B4AC3A6C2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some of the largest stocks in the S&amp;P 500 effect the entire market?</a:t>
            </a:r>
          </a:p>
          <a:p>
            <a:r>
              <a:rPr lang="en-US" dirty="0"/>
              <a:t>What are their correlations, and is there enough relationship to fit an explanatory model?</a:t>
            </a:r>
          </a:p>
          <a:p>
            <a:r>
              <a:rPr lang="en-US" dirty="0"/>
              <a:t>Could we then use that information to build and fit a predictive model that is significant in explaining the variation in returns of the S&amp;P 500?</a:t>
            </a:r>
          </a:p>
          <a:p>
            <a:r>
              <a:rPr lang="en-US" dirty="0"/>
              <a:t>Do these large stocks have any influence on the broader market?</a:t>
            </a:r>
          </a:p>
        </p:txBody>
      </p:sp>
    </p:spTree>
    <p:extLst>
      <p:ext uri="{BB962C8B-B14F-4D97-AF65-F5344CB8AC3E}">
        <p14:creationId xmlns:p14="http://schemas.microsoft.com/office/powerpoint/2010/main" val="312565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D972-995A-A20A-30C7-2E3E52D3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D841-1B99-6088-7B84-026580797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gathered returns for the following stocks:</a:t>
            </a:r>
          </a:p>
          <a:p>
            <a:pPr lvl="1"/>
            <a:r>
              <a:rPr lang="en-US" dirty="0"/>
              <a:t>Apple (AAPL), Amazon (AMZN), Google (GOOGL), Meta (META), Microsoft (MSFT), Nvidia (NVDA), and Tesla (TSLA)</a:t>
            </a:r>
          </a:p>
          <a:p>
            <a:pPr lvl="1"/>
            <a:r>
              <a:rPr lang="en-US" dirty="0"/>
              <a:t>We also gathered returns for the S&amp;P 500 index (SPX)</a:t>
            </a:r>
          </a:p>
          <a:p>
            <a:pPr lvl="1"/>
            <a:r>
              <a:rPr lang="en-US" dirty="0"/>
              <a:t>This data came from </a:t>
            </a:r>
            <a:r>
              <a:rPr lang="en-US" dirty="0">
                <a:hlinkClick r:id="rId2"/>
              </a:rPr>
              <a:t>https://www.investing.com/</a:t>
            </a:r>
            <a:r>
              <a:rPr lang="en-US" dirty="0"/>
              <a:t> </a:t>
            </a:r>
          </a:p>
          <a:p>
            <a:r>
              <a:rPr lang="en-US" dirty="0"/>
              <a:t>For the third part, we gathered data on Inflation and Interest Rates</a:t>
            </a:r>
          </a:p>
          <a:p>
            <a:pPr lvl="1"/>
            <a:r>
              <a:rPr lang="en-US" dirty="0"/>
              <a:t>Inflation – Consumer Price Index (CPI)</a:t>
            </a:r>
          </a:p>
          <a:p>
            <a:pPr lvl="1"/>
            <a:r>
              <a:rPr lang="en-US" dirty="0"/>
              <a:t>Interest Rate – 10 minus 2 Year Treasury Yield Spread (10-2Y)</a:t>
            </a:r>
          </a:p>
          <a:p>
            <a:pPr lvl="1"/>
            <a:r>
              <a:rPr lang="en-US" dirty="0"/>
              <a:t>This data came from the Federal Reserve Economic Data (FRED) website </a:t>
            </a:r>
            <a:r>
              <a:rPr lang="en-US" dirty="0">
                <a:hlinkClick r:id="rId3"/>
              </a:rPr>
              <a:t>https://fred.stlouisfred.org/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259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377B-DC55-A5C7-B9A2-49F84BD96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" name="Content Placeholder 4" descr="A graph of stock prices&#10;&#10;Description automatically generated">
            <a:extLst>
              <a:ext uri="{FF2B5EF4-FFF2-40B4-BE49-F238E27FC236}">
                <a16:creationId xmlns:a16="http://schemas.microsoft.com/office/drawing/2014/main" id="{813E9E58-2DA4-77D1-28D8-3F9553306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036816" cy="4351338"/>
          </a:xfrm>
        </p:spPr>
      </p:pic>
      <p:pic>
        <p:nvPicPr>
          <p:cNvPr id="7" name="Picture 6" descr="A graph showing a line&#10;&#10;Description automatically generated with medium confidence">
            <a:extLst>
              <a:ext uri="{FF2B5EF4-FFF2-40B4-BE49-F238E27FC236}">
                <a16:creationId xmlns:a16="http://schemas.microsoft.com/office/drawing/2014/main" id="{E1F4050C-80CD-68CC-B771-C83E46CB8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6" y="1690688"/>
            <a:ext cx="6096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4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90E0-E0AB-33DB-1058-E171D527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05979" cy="1325563"/>
          </a:xfrm>
        </p:spPr>
        <p:txBody>
          <a:bodyPr/>
          <a:lstStyle/>
          <a:p>
            <a:r>
              <a:rPr lang="en-US" dirty="0"/>
              <a:t>Results (part 2)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0583E86-1EC0-B42E-5D36-7A5C86286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3" y="1690687"/>
            <a:ext cx="5957597" cy="4497049"/>
          </a:xfr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358D7FE-D1BF-682B-FB78-559098245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612" y="193374"/>
            <a:ext cx="3791479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2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5FCF-8036-26FF-5E24-A5CDB11C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42927" cy="1325563"/>
          </a:xfrm>
        </p:spPr>
        <p:txBody>
          <a:bodyPr/>
          <a:lstStyle/>
          <a:p>
            <a:r>
              <a:rPr lang="en-US" dirty="0"/>
              <a:t>Results (part 2)</a:t>
            </a:r>
          </a:p>
        </p:txBody>
      </p:sp>
      <p:pic>
        <p:nvPicPr>
          <p:cNvPr id="5" name="Content Placeholder 4" descr="A diagram of blue dots&#10;&#10;Description automatically generated">
            <a:extLst>
              <a:ext uri="{FF2B5EF4-FFF2-40B4-BE49-F238E27FC236}">
                <a16:creationId xmlns:a16="http://schemas.microsoft.com/office/drawing/2014/main" id="{3CB29EC1-C6CF-B83F-7ECF-78C401AB4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0808"/>
            <a:ext cx="6096000" cy="37875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9763A-4E92-D45F-FA73-AC879715C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9614"/>
            <a:ext cx="5856514" cy="469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867E-C785-5447-B10D-5543EF76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Conclusions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C4797-3455-29D8-1F63-371C71659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did get a significant model, but the summary statistics tell us that our data has some issues:</a:t>
            </a:r>
          </a:p>
          <a:p>
            <a:pPr lvl="1"/>
            <a:r>
              <a:rPr lang="en-US" dirty="0"/>
              <a:t>Residuals not normally distributed</a:t>
            </a:r>
          </a:p>
          <a:p>
            <a:pPr lvl="1"/>
            <a:r>
              <a:rPr lang="en-US" dirty="0"/>
              <a:t>Data is leptokurtic rather than normally distributed</a:t>
            </a:r>
          </a:p>
          <a:p>
            <a:pPr lvl="1"/>
            <a:r>
              <a:rPr lang="en-US" dirty="0"/>
              <a:t>Possible issues with heteroskedasticity </a:t>
            </a:r>
          </a:p>
          <a:p>
            <a:pPr lvl="1"/>
            <a:r>
              <a:rPr lang="en-US" dirty="0"/>
              <a:t>Possible issues with extreme values &amp; outliers</a:t>
            </a:r>
          </a:p>
          <a:p>
            <a:r>
              <a:rPr lang="en-US" dirty="0"/>
              <a:t>We decided to then do another regression on a smaller time frame to see if we could obtain normal data and more significant results.</a:t>
            </a:r>
          </a:p>
          <a:p>
            <a:pPr lvl="1"/>
            <a:r>
              <a:rPr lang="en-US" dirty="0"/>
              <a:t>The 7 stocks increased largely during this time, and we wanted to investigate their relationship over this time period. </a:t>
            </a:r>
          </a:p>
        </p:txBody>
      </p:sp>
    </p:spTree>
    <p:extLst>
      <p:ext uri="{BB962C8B-B14F-4D97-AF65-F5344CB8AC3E}">
        <p14:creationId xmlns:p14="http://schemas.microsoft.com/office/powerpoint/2010/main" val="56247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2A59-E673-3940-8B7C-B840A48E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93024" cy="1325563"/>
          </a:xfrm>
        </p:spPr>
        <p:txBody>
          <a:bodyPr/>
          <a:lstStyle/>
          <a:p>
            <a:r>
              <a:rPr lang="en-US" dirty="0"/>
              <a:t>Results (part 2)</a:t>
            </a:r>
          </a:p>
        </p:txBody>
      </p:sp>
      <p:pic>
        <p:nvPicPr>
          <p:cNvPr id="11" name="Content Placeholder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56D6E3F-2F2F-830E-132B-2FA8F8E33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7"/>
            <a:ext cx="6096000" cy="4532559"/>
          </a:xfr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CCD11AC1-7F10-00C9-628F-98115360E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224" y="304364"/>
            <a:ext cx="3825552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6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5FCF-8036-26FF-5E24-A5CDB11C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42927" cy="1325563"/>
          </a:xfrm>
        </p:spPr>
        <p:txBody>
          <a:bodyPr/>
          <a:lstStyle/>
          <a:p>
            <a:r>
              <a:rPr lang="en-US" dirty="0"/>
              <a:t>Results (part 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A9763A-4E92-D45F-FA73-AC879715C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269614"/>
            <a:ext cx="5856514" cy="4695576"/>
          </a:xfrm>
          <a:prstGeom prst="rect">
            <a:avLst/>
          </a:prstGeom>
        </p:spPr>
      </p:pic>
      <p:pic>
        <p:nvPicPr>
          <p:cNvPr id="8" name="Content Placeholder 7" descr="A graph showing a red line&#10;&#10;Description automatically generated">
            <a:extLst>
              <a:ext uri="{FF2B5EF4-FFF2-40B4-BE49-F238E27FC236}">
                <a16:creationId xmlns:a16="http://schemas.microsoft.com/office/drawing/2014/main" id="{CA6A5231-92BC-C7BC-7181-B820AE84B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8299"/>
            <a:ext cx="6003600" cy="3918206"/>
          </a:xfrm>
        </p:spPr>
      </p:pic>
    </p:spTree>
    <p:extLst>
      <p:ext uri="{BB962C8B-B14F-4D97-AF65-F5344CB8AC3E}">
        <p14:creationId xmlns:p14="http://schemas.microsoft.com/office/powerpoint/2010/main" val="397364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841</Words>
  <Application>Microsoft Office PowerPoint</Application>
  <PresentationFormat>Widescreen</PresentationFormat>
  <Paragraphs>66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The Magnificent 7 and the S&amp;P 500 </vt:lpstr>
      <vt:lpstr>Research Questions</vt:lpstr>
      <vt:lpstr>Data</vt:lpstr>
      <vt:lpstr>Data</vt:lpstr>
      <vt:lpstr>Results (part 2)</vt:lpstr>
      <vt:lpstr>Results (part 2)</vt:lpstr>
      <vt:lpstr>Initial Conclusions (part 2)</vt:lpstr>
      <vt:lpstr>Results (part 2)</vt:lpstr>
      <vt:lpstr>Results (part 2)</vt:lpstr>
      <vt:lpstr>Conclusions (part 2)</vt:lpstr>
      <vt:lpstr>Part 3: Building on our Previous Work</vt:lpstr>
      <vt:lpstr>OLS Results</vt:lpstr>
      <vt:lpstr>Lasso and Ridge Results</vt:lpstr>
      <vt:lpstr>Coefficient Path Plot</vt:lpstr>
      <vt:lpstr>R2 Score Learning Curves</vt:lpstr>
      <vt:lpstr>MSE Learning Curves</vt:lpstr>
      <vt:lpstr>Results and Final Conclusions</vt:lpstr>
      <vt:lpstr>Final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Magnificent 7 and the S&amp;P 500 </dc:title>
  <dc:creator>Smith, Spencer</dc:creator>
  <cp:lastModifiedBy>Smith, Spencer</cp:lastModifiedBy>
  <cp:revision>1</cp:revision>
  <dcterms:created xsi:type="dcterms:W3CDTF">2024-04-29T17:51:42Z</dcterms:created>
  <dcterms:modified xsi:type="dcterms:W3CDTF">2024-04-29T21:01:46Z</dcterms:modified>
</cp:coreProperties>
</file>