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611" r:id="rId4"/>
    <p:sldId id="647" r:id="rId5"/>
    <p:sldId id="693" r:id="rId6"/>
    <p:sldId id="694" r:id="rId7"/>
    <p:sldId id="697" r:id="rId8"/>
    <p:sldId id="698" r:id="rId9"/>
    <p:sldId id="699" r:id="rId10"/>
    <p:sldId id="695" r:id="rId11"/>
    <p:sldId id="700" r:id="rId12"/>
    <p:sldId id="701" r:id="rId13"/>
    <p:sldId id="702" r:id="rId14"/>
    <p:sldId id="703" r:id="rId15"/>
    <p:sldId id="704" r:id="rId16"/>
    <p:sldId id="705" r:id="rId17"/>
    <p:sldId id="706" r:id="rId18"/>
    <p:sldId id="707" r:id="rId19"/>
    <p:sldId id="714" r:id="rId20"/>
    <p:sldId id="715" r:id="rId21"/>
    <p:sldId id="716" r:id="rId22"/>
    <p:sldId id="717" r:id="rId23"/>
    <p:sldId id="708" r:id="rId24"/>
    <p:sldId id="710" r:id="rId25"/>
    <p:sldId id="711" r:id="rId26"/>
    <p:sldId id="712" r:id="rId27"/>
    <p:sldId id="713" r:id="rId28"/>
    <p:sldId id="718" r:id="rId29"/>
    <p:sldId id="719" r:id="rId30"/>
    <p:sldId id="720" r:id="rId31"/>
    <p:sldId id="721" r:id="rId32"/>
    <p:sldId id="722" r:id="rId33"/>
    <p:sldId id="723" r:id="rId34"/>
    <p:sldId id="724" r:id="rId35"/>
    <p:sldId id="727" r:id="rId36"/>
    <p:sldId id="728" r:id="rId37"/>
    <p:sldId id="729" r:id="rId38"/>
    <p:sldId id="730" r:id="rId39"/>
    <p:sldId id="731" r:id="rId40"/>
    <p:sldId id="732" r:id="rId41"/>
    <p:sldId id="733" r:id="rId42"/>
    <p:sldId id="734" r:id="rId43"/>
    <p:sldId id="735" r:id="rId44"/>
    <p:sldId id="736" r:id="rId45"/>
    <p:sldId id="725" r:id="rId46"/>
    <p:sldId id="330" r:id="rId47"/>
    <p:sldId id="726" r:id="rId48"/>
    <p:sldId id="294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324B"/>
    <a:srgbClr val="FFCB53"/>
    <a:srgbClr val="67D2DD"/>
    <a:srgbClr val="E74D57"/>
    <a:srgbClr val="025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6" autoAdjust="0"/>
    <p:restoredTop sz="82772" autoAdjust="0"/>
  </p:normalViewPr>
  <p:slideViewPr>
    <p:cSldViewPr snapToGrid="0">
      <p:cViewPr varScale="1">
        <p:scale>
          <a:sx n="71" d="100"/>
          <a:sy n="71" d="100"/>
        </p:scale>
        <p:origin x="17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47754C1-8C51-45E3-9C4D-F0A3039CE0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5F5A04-5FC3-4D38-8982-0A343EA683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12C5D-12CE-445E-BE5A-737256D54BE6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D5D6667-6859-4F67-84D4-DD3F30A330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570060-460D-438C-97CD-ACA641F55E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0AC6C-3D9E-4791-BF56-C8BDEBD857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592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6F0F0-D4B8-406A-B3AA-6FEE355D5E5E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53B8C-E76F-4C5E-A71C-50841C9B4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18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https://towardsdatascience.com/text-mining-with-r-gathering-and-cleaning-data-8f8b0d65e67c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53B8C-E76F-4C5E-A71C-50841C9B428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https://towardsdatascience.com/text-mining-with-r-gathering-and-cleaning-data-8f8b0d65e67c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53B8C-E76F-4C5E-A71C-50841C9B428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20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https://stackoverflow.com/questions/67576269/how-can-i-replace-emojis-with-text-and-treat-them-as-single-words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53B8C-E76F-4C5E-A71C-50841C9B428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12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https://books.psychstat.org/textmining/association-of-words.html#pairwise-association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53B8C-E76F-4C5E-A71C-50841C9B428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36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https://books.psychstat.org/textmining/association-of-words.html#pairwise-association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53B8C-E76F-4C5E-A71C-50841C9B428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096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https://books.psychstat.org/textmining/association-of-words.html#pairwise-association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53B8C-E76F-4C5E-A71C-50841C9B4280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55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5AB6-4DA9-4BD5-BA74-51A95C8F7066}" type="datetime1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8EAE7E8B-EAC0-4FB1-890C-7CD3DB7D5F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4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41A4-93C6-46C3-8DE1-3218FD4CA0F4}" type="datetime1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27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9567-2C71-4939-9DF9-2C9A4E8CF5EB}" type="datetime1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6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89D8-7E40-430A-825A-5BFC0E08741E}" type="datetime1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91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C1AD-C72F-4304-ACF2-2CE787F6C6C5}" type="datetime1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96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6FFA-E8CB-4840-9AF9-C670226E5CF1}" type="datetime1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61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C647-6528-4D45-A7CE-D0910583CFAC}" type="datetime1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68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2809-A3BF-4578-ADEE-EFD6465A6A5D}" type="datetime1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21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B445-588B-426D-894B-12476F8B4772}" type="datetime1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50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3312-46FE-4787-B9CF-0F339463F5B0}" type="datetime1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67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8544-9B74-4DE7-A17C-403FE89C6175}" type="datetime1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90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C183B-6A4E-43E3-9BFF-55EDDA3E7501}" type="datetime1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E7E8B-EAC0-4FB1-890C-7CD3DB7D5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1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701AD3-581F-4769-9B4F-2E6DE0B8705F}"/>
              </a:ext>
            </a:extLst>
          </p:cNvPr>
          <p:cNvSpPr/>
          <p:nvPr/>
        </p:nvSpPr>
        <p:spPr>
          <a:xfrm>
            <a:off x="-34290" y="0"/>
            <a:ext cx="9178290" cy="6858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81130AC-CF69-41B4-AA91-C99119D231A8}"/>
              </a:ext>
            </a:extLst>
          </p:cNvPr>
          <p:cNvSpPr txBox="1"/>
          <p:nvPr/>
        </p:nvSpPr>
        <p:spPr>
          <a:xfrm>
            <a:off x="4835970" y="5129744"/>
            <a:ext cx="4245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1">
                    <a:lumMod val="60000"/>
                    <a:lumOff val="40000"/>
                  </a:schemeClr>
                </a:solidFill>
              </a:rPr>
              <a:t>ZU1942001/266868001/Z23937001/ZM1941001</a:t>
            </a:r>
            <a:endParaRPr lang="zh-TW" altLang="en-US" sz="16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E5C9C92-EF4C-4AFC-A45C-C9E0A2BE61C4}"/>
              </a:ext>
            </a:extLst>
          </p:cNvPr>
          <p:cNvSpPr txBox="1"/>
          <p:nvPr/>
        </p:nvSpPr>
        <p:spPr>
          <a:xfrm>
            <a:off x="6949440" y="2082542"/>
            <a:ext cx="2131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Week09</a:t>
            </a:r>
            <a:r>
              <a:rPr lang="en-US" altLang="zh-TW" sz="1600">
                <a:solidFill>
                  <a:schemeClr val="accent3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Text Mining</a:t>
            </a:r>
            <a:endParaRPr lang="zh-TW" alt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A3C7B7D-BC3A-4FAF-9AF5-E2917BC50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37" y="5632191"/>
            <a:ext cx="2189939" cy="1054117"/>
          </a:xfrm>
          <a:prstGeom prst="rect">
            <a:avLst/>
          </a:prstGeom>
        </p:spPr>
      </p:pic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8E1D2BB9-B87F-4950-9CEB-E0AE0617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t>1</a:t>
            </a:fld>
            <a:endParaRPr lang="zh-TW" altLang="en-US"/>
          </a:p>
        </p:txBody>
      </p:sp>
      <p:cxnSp>
        <p:nvCxnSpPr>
          <p:cNvPr id="22" name="直接连接符 36">
            <a:extLst>
              <a:ext uri="{FF2B5EF4-FFF2-40B4-BE49-F238E27FC236}">
                <a16:creationId xmlns:a16="http://schemas.microsoft.com/office/drawing/2014/main" id="{5B578AE5-DBD6-4689-AA88-68933792632A}"/>
              </a:ext>
            </a:extLst>
          </p:cNvPr>
          <p:cNvCxnSpPr>
            <a:cxnSpLocks/>
          </p:cNvCxnSpPr>
          <p:nvPr/>
        </p:nvCxnSpPr>
        <p:spPr>
          <a:xfrm>
            <a:off x="174812" y="4646123"/>
            <a:ext cx="8752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39">
            <a:extLst>
              <a:ext uri="{FF2B5EF4-FFF2-40B4-BE49-F238E27FC236}">
                <a16:creationId xmlns:a16="http://schemas.microsoft.com/office/drawing/2014/main" id="{431834CE-167D-4849-8AFD-ED055A8BA823}"/>
              </a:ext>
            </a:extLst>
          </p:cNvPr>
          <p:cNvCxnSpPr>
            <a:cxnSpLocks/>
          </p:cNvCxnSpPr>
          <p:nvPr/>
        </p:nvCxnSpPr>
        <p:spPr>
          <a:xfrm flipV="1">
            <a:off x="174812" y="2606385"/>
            <a:ext cx="10898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45">
            <a:extLst>
              <a:ext uri="{FF2B5EF4-FFF2-40B4-BE49-F238E27FC236}">
                <a16:creationId xmlns:a16="http://schemas.microsoft.com/office/drawing/2014/main" id="{C988B306-D723-4BC4-9DB0-92E2CD54DEEF}"/>
              </a:ext>
            </a:extLst>
          </p:cNvPr>
          <p:cNvCxnSpPr>
            <a:cxnSpLocks/>
          </p:cNvCxnSpPr>
          <p:nvPr/>
        </p:nvCxnSpPr>
        <p:spPr>
          <a:xfrm>
            <a:off x="2801953" y="2593288"/>
            <a:ext cx="61672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517F2ED-9946-4047-A8B4-37B5314FAB49}"/>
              </a:ext>
            </a:extLst>
          </p:cNvPr>
          <p:cNvSpPr/>
          <p:nvPr/>
        </p:nvSpPr>
        <p:spPr>
          <a:xfrm>
            <a:off x="135815" y="3008528"/>
            <a:ext cx="32583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1" kern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微软雅黑" panose="020B0503020204020204" pitchFamily="34" charset="-122"/>
              </a:rPr>
              <a:t>Big Data</a:t>
            </a:r>
            <a:endParaRPr lang="zh-CN" altLang="en-US" sz="6000" b="1" kern="2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A39FB5-2E60-4DA6-9ACD-6E163684F31C}"/>
              </a:ext>
            </a:extLst>
          </p:cNvPr>
          <p:cNvSpPr/>
          <p:nvPr/>
        </p:nvSpPr>
        <p:spPr>
          <a:xfrm>
            <a:off x="5198067" y="2625067"/>
            <a:ext cx="30897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5400" i="0" u="none" strike="noStrike" kern="2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Social Analysis</a:t>
            </a:r>
            <a:endParaRPr lang="zh-CN" altLang="en-US" sz="5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27" name="文本框 33">
            <a:extLst>
              <a:ext uri="{FF2B5EF4-FFF2-40B4-BE49-F238E27FC236}">
                <a16:creationId xmlns:a16="http://schemas.microsoft.com/office/drawing/2014/main" id="{831D7AC3-2FDF-4222-8E7A-753D927C163D}"/>
              </a:ext>
            </a:extLst>
          </p:cNvPr>
          <p:cNvSpPr txBox="1"/>
          <p:nvPr/>
        </p:nvSpPr>
        <p:spPr>
          <a:xfrm rot="1783492">
            <a:off x="3877804" y="2196776"/>
            <a:ext cx="6858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500" b="1">
                <a:ln w="22225">
                  <a:noFill/>
                </a:ln>
                <a:solidFill>
                  <a:srgbClr val="BAD0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&amp;</a:t>
            </a:r>
            <a:endParaRPr lang="zh-CN" altLang="en-US" sz="18600" b="1">
              <a:ln w="22225">
                <a:noFill/>
              </a:ln>
              <a:solidFill>
                <a:srgbClr val="BAD0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MStiffHeiHK-UltraBold" panose="00000900000000000000" pitchFamily="50" charset="-120"/>
            </a:endParaRPr>
          </a:p>
        </p:txBody>
      </p:sp>
      <p:sp>
        <p:nvSpPr>
          <p:cNvPr id="28" name="椭圆形标注 77">
            <a:extLst>
              <a:ext uri="{FF2B5EF4-FFF2-40B4-BE49-F238E27FC236}">
                <a16:creationId xmlns:a16="http://schemas.microsoft.com/office/drawing/2014/main" id="{3B5C59DF-2FEC-4261-A39E-356A126C4B73}"/>
              </a:ext>
            </a:extLst>
          </p:cNvPr>
          <p:cNvSpPr/>
          <p:nvPr/>
        </p:nvSpPr>
        <p:spPr>
          <a:xfrm>
            <a:off x="1264616" y="1772999"/>
            <a:ext cx="1477109" cy="989663"/>
          </a:xfrm>
          <a:prstGeom prst="wedgeEllipseCallout">
            <a:avLst>
              <a:gd name="adj1" fmla="val -24642"/>
              <a:gd name="adj2" fmla="val 61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424242"/>
                </a:solidFill>
              </a:rPr>
              <a:t>Show me the data!</a:t>
            </a:r>
            <a:endParaRPr lang="zh-CN" altLang="en-US" b="1">
              <a:solidFill>
                <a:srgbClr val="424242"/>
              </a:solidFill>
            </a:endParaRPr>
          </a:p>
        </p:txBody>
      </p:sp>
      <p:sp>
        <p:nvSpPr>
          <p:cNvPr id="30" name="文本框 23">
            <a:extLst>
              <a:ext uri="{FF2B5EF4-FFF2-40B4-BE49-F238E27FC236}">
                <a16:creationId xmlns:a16="http://schemas.microsoft.com/office/drawing/2014/main" id="{2E4CD98D-208C-45E0-B1F6-399F00AB139E}"/>
              </a:ext>
            </a:extLst>
          </p:cNvPr>
          <p:cNvSpPr txBox="1"/>
          <p:nvPr/>
        </p:nvSpPr>
        <p:spPr>
          <a:xfrm>
            <a:off x="3563349" y="4668708"/>
            <a:ext cx="545473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lnSpc>
                <a:spcPct val="150000"/>
              </a:lnSpc>
            </a:pPr>
            <a:r>
              <a:rPr lang="en-US" altLang="zh-TW" b="1">
                <a:solidFill>
                  <a:prstClr val="white"/>
                </a:solidFill>
                <a:latin typeface="微软雅黑"/>
                <a:ea typeface="微软雅黑"/>
              </a:rPr>
              <a:t>Instructors</a:t>
            </a:r>
            <a:r>
              <a:rPr lang="zh-TW" altLang="en-US" b="1">
                <a:solidFill>
                  <a:prstClr val="white"/>
                </a:solidFill>
                <a:latin typeface="微软雅黑"/>
                <a:ea typeface="微软雅黑"/>
              </a:rPr>
              <a:t>：</a:t>
            </a:r>
            <a:r>
              <a:rPr lang="en-US" altLang="zh-TW" b="1">
                <a:solidFill>
                  <a:prstClr val="white"/>
                </a:solidFill>
                <a:latin typeface="微软雅黑"/>
                <a:ea typeface="微软雅黑"/>
              </a:rPr>
              <a:t>Chung-pei Pien</a:t>
            </a:r>
            <a:endParaRPr lang="zh-CN" altLang="en-US" b="1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16EED49-EDA4-4038-86AA-0CD14375E1D1}"/>
              </a:ext>
            </a:extLst>
          </p:cNvPr>
          <p:cNvSpPr/>
          <p:nvPr/>
        </p:nvSpPr>
        <p:spPr>
          <a:xfrm>
            <a:off x="8147254" y="2822377"/>
            <a:ext cx="808687" cy="1421150"/>
          </a:xfrm>
          <a:prstGeom prst="rect">
            <a:avLst/>
          </a:prstGeom>
          <a:solidFill>
            <a:srgbClr val="BAD047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微软雅黑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B49184-97A8-42DA-AEFF-D1AEC563BE49}"/>
              </a:ext>
            </a:extLst>
          </p:cNvPr>
          <p:cNvSpPr/>
          <p:nvPr/>
        </p:nvSpPr>
        <p:spPr>
          <a:xfrm>
            <a:off x="8147253" y="3127709"/>
            <a:ext cx="808687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4400" b="1" kern="2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</a:rPr>
              <a:t>R</a:t>
            </a:r>
            <a:endParaRPr lang="zh-CN" altLang="en-US" sz="44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/>
              <a:ea typeface="微软雅黑"/>
            </a:endParaRPr>
          </a:p>
        </p:txBody>
      </p:sp>
      <p:grpSp>
        <p:nvGrpSpPr>
          <p:cNvPr id="36" name="组合 58">
            <a:extLst>
              <a:ext uri="{FF2B5EF4-FFF2-40B4-BE49-F238E27FC236}">
                <a16:creationId xmlns:a16="http://schemas.microsoft.com/office/drawing/2014/main" id="{7BFF7926-1871-4F3A-81C7-D1C6F87173AF}"/>
              </a:ext>
            </a:extLst>
          </p:cNvPr>
          <p:cNvGrpSpPr/>
          <p:nvPr/>
        </p:nvGrpSpPr>
        <p:grpSpPr>
          <a:xfrm>
            <a:off x="4944024" y="2792473"/>
            <a:ext cx="274320" cy="1399032"/>
            <a:chOff x="6891339" y="2624137"/>
            <a:chExt cx="274320" cy="139903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0599EDB-D9B0-41C8-A88B-3CDAB9502101}"/>
                </a:ext>
              </a:extLst>
            </p:cNvPr>
            <p:cNvSpPr/>
            <p:nvPr/>
          </p:nvSpPr>
          <p:spPr>
            <a:xfrm>
              <a:off x="6891339" y="2624137"/>
              <a:ext cx="274320" cy="1399032"/>
            </a:xfrm>
            <a:prstGeom prst="rect">
              <a:avLst/>
            </a:prstGeom>
            <a:solidFill>
              <a:srgbClr val="BAD047"/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3EDDA5A-F135-4905-94A5-06CD6597EF1F}"/>
                </a:ext>
              </a:extLst>
            </p:cNvPr>
            <p:cNvCxnSpPr/>
            <p:nvPr/>
          </p:nvCxnSpPr>
          <p:spPr>
            <a:xfrm>
              <a:off x="7057709" y="2694308"/>
              <a:ext cx="10795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2">
              <a:extLst>
                <a:ext uri="{FF2B5EF4-FFF2-40B4-BE49-F238E27FC236}">
                  <a16:creationId xmlns:a16="http://schemas.microsoft.com/office/drawing/2014/main" id="{20DF5EA8-7FC1-4457-A7D9-290106C25B20}"/>
                </a:ext>
              </a:extLst>
            </p:cNvPr>
            <p:cNvCxnSpPr/>
            <p:nvPr/>
          </p:nvCxnSpPr>
          <p:spPr>
            <a:xfrm>
              <a:off x="7057709" y="2795908"/>
              <a:ext cx="10795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3">
              <a:extLst>
                <a:ext uri="{FF2B5EF4-FFF2-40B4-BE49-F238E27FC236}">
                  <a16:creationId xmlns:a16="http://schemas.microsoft.com/office/drawing/2014/main" id="{414D5A6B-23C7-4453-BEDD-845FB284C58F}"/>
                </a:ext>
              </a:extLst>
            </p:cNvPr>
            <p:cNvCxnSpPr/>
            <p:nvPr/>
          </p:nvCxnSpPr>
          <p:spPr>
            <a:xfrm>
              <a:off x="6981509" y="2897508"/>
              <a:ext cx="1828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4">
              <a:extLst>
                <a:ext uri="{FF2B5EF4-FFF2-40B4-BE49-F238E27FC236}">
                  <a16:creationId xmlns:a16="http://schemas.microsoft.com/office/drawing/2014/main" id="{BD80D198-0B7C-43D9-9DD3-63397B47ED16}"/>
                </a:ext>
              </a:extLst>
            </p:cNvPr>
            <p:cNvCxnSpPr/>
            <p:nvPr/>
          </p:nvCxnSpPr>
          <p:spPr>
            <a:xfrm>
              <a:off x="7057709" y="2999108"/>
              <a:ext cx="10795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6">
              <a:extLst>
                <a:ext uri="{FF2B5EF4-FFF2-40B4-BE49-F238E27FC236}">
                  <a16:creationId xmlns:a16="http://schemas.microsoft.com/office/drawing/2014/main" id="{314A6BA6-D502-4A4E-A3FA-475AF575419E}"/>
                </a:ext>
              </a:extLst>
            </p:cNvPr>
            <p:cNvCxnSpPr/>
            <p:nvPr/>
          </p:nvCxnSpPr>
          <p:spPr>
            <a:xfrm>
              <a:off x="7057709" y="3100708"/>
              <a:ext cx="10795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7">
              <a:extLst>
                <a:ext uri="{FF2B5EF4-FFF2-40B4-BE49-F238E27FC236}">
                  <a16:creationId xmlns:a16="http://schemas.microsoft.com/office/drawing/2014/main" id="{418B51AA-BAC5-43F0-9570-73A8ED0519CA}"/>
                </a:ext>
              </a:extLst>
            </p:cNvPr>
            <p:cNvCxnSpPr/>
            <p:nvPr/>
          </p:nvCxnSpPr>
          <p:spPr>
            <a:xfrm>
              <a:off x="6981509" y="3202308"/>
              <a:ext cx="1828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8">
              <a:extLst>
                <a:ext uri="{FF2B5EF4-FFF2-40B4-BE49-F238E27FC236}">
                  <a16:creationId xmlns:a16="http://schemas.microsoft.com/office/drawing/2014/main" id="{F37530C6-F2D9-4B89-8950-681950747892}"/>
                </a:ext>
              </a:extLst>
            </p:cNvPr>
            <p:cNvCxnSpPr/>
            <p:nvPr/>
          </p:nvCxnSpPr>
          <p:spPr>
            <a:xfrm>
              <a:off x="7057709" y="3303908"/>
              <a:ext cx="10795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0">
              <a:extLst>
                <a:ext uri="{FF2B5EF4-FFF2-40B4-BE49-F238E27FC236}">
                  <a16:creationId xmlns:a16="http://schemas.microsoft.com/office/drawing/2014/main" id="{4E4270AA-4313-42F2-A5B3-0430E1797F67}"/>
                </a:ext>
              </a:extLst>
            </p:cNvPr>
            <p:cNvCxnSpPr/>
            <p:nvPr/>
          </p:nvCxnSpPr>
          <p:spPr>
            <a:xfrm>
              <a:off x="7057709" y="3405508"/>
              <a:ext cx="10795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51">
              <a:extLst>
                <a:ext uri="{FF2B5EF4-FFF2-40B4-BE49-F238E27FC236}">
                  <a16:creationId xmlns:a16="http://schemas.microsoft.com/office/drawing/2014/main" id="{C5A56660-DA3F-441F-B98C-F20B77516485}"/>
                </a:ext>
              </a:extLst>
            </p:cNvPr>
            <p:cNvCxnSpPr/>
            <p:nvPr/>
          </p:nvCxnSpPr>
          <p:spPr>
            <a:xfrm>
              <a:off x="6981509" y="3507108"/>
              <a:ext cx="1828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52">
              <a:extLst>
                <a:ext uri="{FF2B5EF4-FFF2-40B4-BE49-F238E27FC236}">
                  <a16:creationId xmlns:a16="http://schemas.microsoft.com/office/drawing/2014/main" id="{B051630B-E32E-4024-8826-665914FE8A2A}"/>
                </a:ext>
              </a:extLst>
            </p:cNvPr>
            <p:cNvCxnSpPr/>
            <p:nvPr/>
          </p:nvCxnSpPr>
          <p:spPr>
            <a:xfrm>
              <a:off x="7057709" y="3608708"/>
              <a:ext cx="10795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54">
              <a:extLst>
                <a:ext uri="{FF2B5EF4-FFF2-40B4-BE49-F238E27FC236}">
                  <a16:creationId xmlns:a16="http://schemas.microsoft.com/office/drawing/2014/main" id="{C11DD83A-35E2-498F-A65B-071CE63A8676}"/>
                </a:ext>
              </a:extLst>
            </p:cNvPr>
            <p:cNvCxnSpPr/>
            <p:nvPr/>
          </p:nvCxnSpPr>
          <p:spPr>
            <a:xfrm>
              <a:off x="7057709" y="3710308"/>
              <a:ext cx="10795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55">
              <a:extLst>
                <a:ext uri="{FF2B5EF4-FFF2-40B4-BE49-F238E27FC236}">
                  <a16:creationId xmlns:a16="http://schemas.microsoft.com/office/drawing/2014/main" id="{1666BE57-F4AC-485C-AD9A-BDFB8749618E}"/>
                </a:ext>
              </a:extLst>
            </p:cNvPr>
            <p:cNvCxnSpPr/>
            <p:nvPr/>
          </p:nvCxnSpPr>
          <p:spPr>
            <a:xfrm>
              <a:off x="6981509" y="3811908"/>
              <a:ext cx="1828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56">
              <a:extLst>
                <a:ext uri="{FF2B5EF4-FFF2-40B4-BE49-F238E27FC236}">
                  <a16:creationId xmlns:a16="http://schemas.microsoft.com/office/drawing/2014/main" id="{7C6A9ECE-C971-499D-A76C-A63855345E26}"/>
                </a:ext>
              </a:extLst>
            </p:cNvPr>
            <p:cNvCxnSpPr/>
            <p:nvPr/>
          </p:nvCxnSpPr>
          <p:spPr>
            <a:xfrm>
              <a:off x="7057709" y="3913508"/>
              <a:ext cx="10795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486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701AD3-581F-4769-9B4F-2E6DE0B8705F}"/>
              </a:ext>
            </a:extLst>
          </p:cNvPr>
          <p:cNvSpPr/>
          <p:nvPr/>
        </p:nvSpPr>
        <p:spPr>
          <a:xfrm>
            <a:off x="-34290" y="0"/>
            <a:ext cx="9178290" cy="6858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8E1D2BB9-B87F-4950-9CEB-E0AE0617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2C3E5A93-3316-4985-B138-12E15AD80B66}"/>
              </a:ext>
            </a:extLst>
          </p:cNvPr>
          <p:cNvSpPr txBox="1">
            <a:spLocks/>
          </p:cNvSpPr>
          <p:nvPr/>
        </p:nvSpPr>
        <p:spPr>
          <a:xfrm>
            <a:off x="255270" y="3116253"/>
            <a:ext cx="8633460" cy="625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kern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tidytext</a:t>
            </a:r>
            <a:endParaRPr lang="zh-CN" altLang="en-US" sz="1800" b="1" kern="2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7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11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02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tidytext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E3B581-511D-49E1-ADCA-CAA6C115AB30}"/>
              </a:ext>
            </a:extLst>
          </p:cNvPr>
          <p:cNvSpPr/>
          <p:nvPr/>
        </p:nvSpPr>
        <p:spPr>
          <a:xfrm>
            <a:off x="783781" y="1818952"/>
            <a:ext cx="77315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>
                <a:latin typeface="Palatino Linotype" panose="02040502050505030304" pitchFamily="18" charset="0"/>
              </a:rPr>
              <a:t>There are two popular text mining packages </a:t>
            </a:r>
            <a:r>
              <a:rPr lang="en-US" altLang="zh-TW" sz="2400" b="1" dirty="0">
                <a:latin typeface="Palatino Linotype" panose="02040502050505030304" pitchFamily="18" charset="0"/>
              </a:rPr>
              <a:t>in R:</a:t>
            </a:r>
          </a:p>
          <a:p>
            <a:endParaRPr lang="en-US" altLang="zh-TW" sz="2400" b="1" dirty="0">
              <a:latin typeface="Palatino Linotype" panose="0204050205050503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b="1" dirty="0">
                <a:latin typeface="Palatino Linotype" panose="02040502050505030304" pitchFamily="18" charset="0"/>
              </a:rPr>
              <a:t>tm: a classic text mining package</a:t>
            </a:r>
          </a:p>
          <a:p>
            <a:pPr lvl="1"/>
            <a:r>
              <a:rPr lang="en-US" altLang="zh-TW" sz="2400" b="1" dirty="0">
                <a:latin typeface="Palatino Linotype" panose="02040502050505030304" pitchFamily="18" charset="0"/>
              </a:rPr>
              <a:t>tm can show you the detail of text mining processes.</a:t>
            </a:r>
          </a:p>
          <a:p>
            <a:pPr lvl="1"/>
            <a:endParaRPr lang="en-US" altLang="zh-TW" sz="2400" b="1" dirty="0">
              <a:latin typeface="Palatino Linotype" panose="0204050205050503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b="1" dirty="0" err="1">
                <a:latin typeface="Palatino Linotype" panose="02040502050505030304" pitchFamily="18" charset="0"/>
              </a:rPr>
              <a:t>tidytext</a:t>
            </a:r>
            <a:r>
              <a:rPr lang="en-US" altLang="zh-TW" sz="2400" b="1" dirty="0">
                <a:latin typeface="Palatino Linotype" panose="02040502050505030304" pitchFamily="18" charset="0"/>
              </a:rPr>
              <a:t>: an efficient tool for text mining in R, merging with </a:t>
            </a:r>
            <a:r>
              <a:rPr lang="en-US" altLang="zh-TW" sz="2400" b="1" dirty="0" err="1">
                <a:latin typeface="Palatino Linotype" panose="02040502050505030304" pitchFamily="18" charset="0"/>
              </a:rPr>
              <a:t>dplyr</a:t>
            </a:r>
            <a:r>
              <a:rPr lang="en-US" altLang="zh-TW" sz="2400" b="1" dirty="0">
                <a:latin typeface="Palatino Linotype" panose="02040502050505030304" pitchFamily="18" charset="0"/>
              </a:rPr>
              <a:t> package.</a:t>
            </a:r>
          </a:p>
          <a:p>
            <a:endParaRPr lang="en-US" altLang="zh-TW" sz="2400" b="1" dirty="0">
              <a:latin typeface="Palatino Linotype" panose="02040502050505030304" pitchFamily="18" charset="0"/>
            </a:endParaRPr>
          </a:p>
          <a:p>
            <a:endParaRPr lang="en-US" altLang="zh-TW" sz="2400" b="1" dirty="0">
              <a:latin typeface="Palatino Linotype" panose="02040502050505030304" pitchFamily="18" charset="0"/>
            </a:endParaRPr>
          </a:p>
          <a:p>
            <a:endParaRPr lang="en-US" altLang="zh-TW" sz="2400" b="1" dirty="0">
              <a:latin typeface="Palatino Linotype" panose="0204050205050503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BE99FF2-CD0A-4454-A708-CB109B78768E}"/>
              </a:ext>
            </a:extLst>
          </p:cNvPr>
          <p:cNvSpPr txBox="1"/>
          <p:nvPr/>
        </p:nvSpPr>
        <p:spPr>
          <a:xfrm>
            <a:off x="401977" y="400402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68103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12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02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tidytext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E3B581-511D-49E1-ADCA-CAA6C115AB30}"/>
              </a:ext>
            </a:extLst>
          </p:cNvPr>
          <p:cNvSpPr/>
          <p:nvPr/>
        </p:nvSpPr>
        <p:spPr>
          <a:xfrm>
            <a:off x="783781" y="1463474"/>
            <a:ext cx="77315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Palatino Linotype" panose="02040502050505030304" pitchFamily="18" charset="0"/>
              </a:rPr>
              <a:t>The first step to use </a:t>
            </a:r>
            <a:r>
              <a:rPr lang="en-US" altLang="zh-TW" sz="2400" b="1" dirty="0" err="1">
                <a:latin typeface="Palatino Linotype" panose="02040502050505030304" pitchFamily="18" charset="0"/>
              </a:rPr>
              <a:t>tidytext</a:t>
            </a:r>
            <a:r>
              <a:rPr lang="en-US" altLang="zh-TW" sz="2400" b="1" dirty="0">
                <a:latin typeface="Palatino Linotype" panose="02040502050505030304" pitchFamily="18" charset="0"/>
              </a:rPr>
              <a:t> to do text mining is to </a:t>
            </a:r>
            <a:r>
              <a:rPr lang="en-US" altLang="zh-TW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tokenize</a:t>
            </a:r>
            <a:r>
              <a:rPr lang="en-US" altLang="zh-TW" sz="2400" b="1" dirty="0">
                <a:latin typeface="Palatino Linotype" panose="02040502050505030304" pitchFamily="18" charset="0"/>
              </a:rPr>
              <a:t> your text.</a:t>
            </a:r>
          </a:p>
          <a:p>
            <a:endParaRPr lang="en-US" altLang="zh-TW" sz="2400" b="1" dirty="0">
              <a:latin typeface="Palatino Linotype" panose="02040502050505030304" pitchFamily="18" charset="0"/>
            </a:endParaRPr>
          </a:p>
          <a:p>
            <a:r>
              <a:rPr lang="en-US" altLang="zh-TW" sz="2400" b="1" dirty="0">
                <a:latin typeface="Palatino Linotype" panose="02040502050505030304" pitchFamily="18" charset="0"/>
              </a:rPr>
              <a:t>What is tokenize? </a:t>
            </a:r>
          </a:p>
          <a:p>
            <a:endParaRPr lang="en-US" altLang="zh-TW" sz="2400" b="1" dirty="0">
              <a:latin typeface="Palatino Linotype" panose="02040502050505030304" pitchFamily="18" charset="0"/>
            </a:endParaRPr>
          </a:p>
          <a:p>
            <a:r>
              <a:rPr lang="en-US" altLang="zh-TW" sz="2400" b="1" dirty="0">
                <a:latin typeface="Palatino Linotype" panose="02040502050505030304" pitchFamily="18" charset="0"/>
              </a:rPr>
              <a:t>To transform your text into a </a:t>
            </a:r>
            <a:r>
              <a:rPr lang="en-US" altLang="zh-TW" sz="2400" b="1" dirty="0" err="1">
                <a:latin typeface="Palatino Linotype" panose="02040502050505030304" pitchFamily="18" charset="0"/>
              </a:rPr>
              <a:t>dataframe</a:t>
            </a:r>
            <a:r>
              <a:rPr lang="en-US" altLang="zh-TW" sz="2400" b="1" dirty="0">
                <a:latin typeface="Palatino Linotype" panose="02040502050505030304" pitchFamily="18" charset="0"/>
              </a:rPr>
              <a:t> that one </a:t>
            </a:r>
            <a:r>
              <a:rPr lang="en-US" altLang="zh-TW" sz="2400" b="1" dirty="0" err="1">
                <a:latin typeface="Palatino Linotype" panose="02040502050505030304" pitchFamily="18" charset="0"/>
              </a:rPr>
              <a:t>obersvation</a:t>
            </a:r>
            <a:r>
              <a:rPr lang="en-US" altLang="zh-TW" sz="2400" b="1" dirty="0">
                <a:latin typeface="Palatino Linotype" panose="02040502050505030304" pitchFamily="18" charset="0"/>
              </a:rPr>
              <a:t> records </a:t>
            </a:r>
            <a:r>
              <a:rPr lang="en-US" altLang="zh-TW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 single word</a:t>
            </a:r>
            <a:r>
              <a:rPr lang="en-US" altLang="zh-TW" sz="2400" b="1" dirty="0">
                <a:latin typeface="Palatino Linotype" panose="02040502050505030304" pitchFamily="18" charset="0"/>
              </a:rPr>
              <a:t> and the ID of the word’s line, sentence, paragraph, or chapter.</a:t>
            </a:r>
          </a:p>
        </p:txBody>
      </p:sp>
    </p:spTree>
    <p:extLst>
      <p:ext uri="{BB962C8B-B14F-4D97-AF65-F5344CB8AC3E}">
        <p14:creationId xmlns:p14="http://schemas.microsoft.com/office/powerpoint/2010/main" val="223574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13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02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tidytext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0" name="文本框 37">
            <a:extLst>
              <a:ext uri="{FF2B5EF4-FFF2-40B4-BE49-F238E27FC236}">
                <a16:creationId xmlns:a16="http://schemas.microsoft.com/office/drawing/2014/main" id="{4A04B841-6A85-4817-8C97-F94C0DC5019E}"/>
              </a:ext>
            </a:extLst>
          </p:cNvPr>
          <p:cNvSpPr txBox="1"/>
          <p:nvPr/>
        </p:nvSpPr>
        <p:spPr>
          <a:xfrm>
            <a:off x="936803" y="1406634"/>
            <a:ext cx="72631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>
                <a:solidFill>
                  <a:srgbClr val="595959"/>
                </a:solidFill>
              </a:rPr>
              <a:t>ici &lt;- c("ICI is great",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           "NCCU is great",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           "Big data is so easy",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           "I love big courses of ICI, NCCU",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           "ICI offer 10 great courses")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r>
              <a:rPr lang="en-US" altLang="zh-TW" sz="2800" b="1">
                <a:solidFill>
                  <a:srgbClr val="595959"/>
                </a:solidFill>
              </a:rPr>
              <a:t>ici_df &lt;- data.frame(line = 1:5, 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                                   text = ici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                                   stringsAsFactors = FALSE)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1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14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02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tidytext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9" name="文本框 37">
            <a:extLst>
              <a:ext uri="{FF2B5EF4-FFF2-40B4-BE49-F238E27FC236}">
                <a16:creationId xmlns:a16="http://schemas.microsoft.com/office/drawing/2014/main" id="{291B1751-109F-4CE9-8713-DD261F238CD2}"/>
              </a:ext>
            </a:extLst>
          </p:cNvPr>
          <p:cNvSpPr txBox="1"/>
          <p:nvPr/>
        </p:nvSpPr>
        <p:spPr>
          <a:xfrm>
            <a:off x="936803" y="1406634"/>
            <a:ext cx="72631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>
                <a:solidFill>
                  <a:srgbClr val="595959"/>
                </a:solidFill>
              </a:rPr>
              <a:t>Let’s tokenize ici_df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r>
              <a:rPr lang="en-US" altLang="zh-TW" sz="2800" b="1">
                <a:solidFill>
                  <a:srgbClr val="595959"/>
                </a:solidFill>
              </a:rPr>
              <a:t>ici_tokens &lt;- ici_df %&gt;%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unnest_tokens(word, text)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61BD8A9-63D3-4314-8DBE-8129808E0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62" y="3912350"/>
            <a:ext cx="3454203" cy="221950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5764E92-C27F-4EC2-A431-5243C61FF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606" y="3049670"/>
            <a:ext cx="1453291" cy="3612165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5781D63-DF0A-4A98-A0F7-E4FD357D58D6}"/>
              </a:ext>
            </a:extLst>
          </p:cNvPr>
          <p:cNvSpPr/>
          <p:nvPr/>
        </p:nvSpPr>
        <p:spPr>
          <a:xfrm>
            <a:off x="4957780" y="4531274"/>
            <a:ext cx="578734" cy="8218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016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701AD3-581F-4769-9B4F-2E6DE0B8705F}"/>
              </a:ext>
            </a:extLst>
          </p:cNvPr>
          <p:cNvSpPr/>
          <p:nvPr/>
        </p:nvSpPr>
        <p:spPr>
          <a:xfrm>
            <a:off x="-34290" y="0"/>
            <a:ext cx="9178290" cy="6858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8E1D2BB9-B87F-4950-9CEB-E0AE0617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2C3E5A93-3316-4985-B138-12E15AD80B66}"/>
              </a:ext>
            </a:extLst>
          </p:cNvPr>
          <p:cNvSpPr txBox="1">
            <a:spLocks/>
          </p:cNvSpPr>
          <p:nvPr/>
        </p:nvSpPr>
        <p:spPr>
          <a:xfrm>
            <a:off x="255270" y="3116253"/>
            <a:ext cx="8633460" cy="625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kern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Word Frequency</a:t>
            </a:r>
            <a:endParaRPr lang="zh-CN" altLang="en-US" sz="1800" b="1" kern="2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93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16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03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Word Frequency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E3B581-511D-49E1-ADCA-CAA6C115AB30}"/>
              </a:ext>
            </a:extLst>
          </p:cNvPr>
          <p:cNvSpPr/>
          <p:nvPr/>
        </p:nvSpPr>
        <p:spPr>
          <a:xfrm>
            <a:off x="783781" y="1388064"/>
            <a:ext cx="7731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>
                <a:latin typeface="Palatino Linotype" panose="02040502050505030304" pitchFamily="18" charset="0"/>
              </a:rPr>
              <a:t>To show the extent to which pairs of terms are related.</a:t>
            </a:r>
            <a:endParaRPr lang="zh-TW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1FE2DD5-FD99-4D7F-A0DC-44E96569F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91" y="2417472"/>
            <a:ext cx="1453291" cy="3612165"/>
          </a:xfrm>
          <a:prstGeom prst="rect">
            <a:avLst/>
          </a:prstGeom>
        </p:spPr>
      </p:pic>
      <p:sp>
        <p:nvSpPr>
          <p:cNvPr id="12" name="文本框 37">
            <a:extLst>
              <a:ext uri="{FF2B5EF4-FFF2-40B4-BE49-F238E27FC236}">
                <a16:creationId xmlns:a16="http://schemas.microsoft.com/office/drawing/2014/main" id="{8D53F3C9-EDA5-4B9B-8421-2908CF2BFAF4}"/>
              </a:ext>
            </a:extLst>
          </p:cNvPr>
          <p:cNvSpPr txBox="1"/>
          <p:nvPr/>
        </p:nvSpPr>
        <p:spPr>
          <a:xfrm>
            <a:off x="2093917" y="2223529"/>
            <a:ext cx="52427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>
                <a:solidFill>
                  <a:srgbClr val="595959"/>
                </a:solidFill>
              </a:rPr>
              <a:t>ici_frq &lt;- ici_tokens %&gt;%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group_by(word) %&gt;%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summarise(number = n()) %&gt;%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arrange(desc(number))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r>
              <a:rPr lang="en-US" altLang="zh-TW" sz="2800" b="1">
                <a:solidFill>
                  <a:srgbClr val="595959"/>
                </a:solidFill>
              </a:rPr>
              <a:t>or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r>
              <a:rPr lang="en-US" altLang="zh-TW" sz="2800" b="1">
                <a:solidFill>
                  <a:srgbClr val="595959"/>
                </a:solidFill>
              </a:rPr>
              <a:t>ici_frq_c &lt;- ici_tokens %&gt;%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</a:t>
            </a:r>
            <a:r>
              <a:rPr lang="en-US" altLang="zh-TW" sz="2800" b="1">
                <a:solidFill>
                  <a:srgbClr val="FF0000"/>
                </a:solidFill>
              </a:rPr>
              <a:t>count</a:t>
            </a:r>
            <a:r>
              <a:rPr lang="en-US" altLang="zh-TW" sz="2800" b="1">
                <a:solidFill>
                  <a:srgbClr val="595959"/>
                </a:solidFill>
              </a:rPr>
              <a:t>(word, sort = TRUE) 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D2AA15B-8EEC-47BA-93BA-3034EB413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542" y="2231843"/>
            <a:ext cx="1465267" cy="40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1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17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03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Word Frequency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Word Cloud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3" name="文本框 37">
            <a:extLst>
              <a:ext uri="{FF2B5EF4-FFF2-40B4-BE49-F238E27FC236}">
                <a16:creationId xmlns:a16="http://schemas.microsoft.com/office/drawing/2014/main" id="{2FC325DE-7617-4635-80EC-E87884DA6956}"/>
              </a:ext>
            </a:extLst>
          </p:cNvPr>
          <p:cNvSpPr txBox="1"/>
          <p:nvPr/>
        </p:nvSpPr>
        <p:spPr>
          <a:xfrm>
            <a:off x="1071837" y="1567312"/>
            <a:ext cx="52427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>
                <a:solidFill>
                  <a:srgbClr val="595959"/>
                </a:solidFill>
              </a:rPr>
              <a:t>library(wordcloud2)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r>
              <a:rPr lang="en-US" altLang="zh-TW" sz="2800" b="1">
                <a:solidFill>
                  <a:srgbClr val="595959"/>
                </a:solidFill>
              </a:rPr>
              <a:t>wordcloud2(ici_frq_c)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4D4DBD-F298-43BE-9A9C-D756449F1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43" y="2864857"/>
            <a:ext cx="7384420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9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18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3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03</a:t>
              </a:r>
              <a:endParaRPr lang="zh-CN" altLang="en-US" sz="4400" dirty="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Word Frequency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E3B581-511D-49E1-ADCA-CAA6C115AB30}"/>
              </a:ext>
            </a:extLst>
          </p:cNvPr>
          <p:cNvSpPr/>
          <p:nvPr/>
        </p:nvSpPr>
        <p:spPr>
          <a:xfrm>
            <a:off x="783781" y="1388064"/>
            <a:ext cx="773156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Palatino Linotype" panose="02040502050505030304" pitchFamily="18" charset="0"/>
              </a:rPr>
              <a:t>Before we start our exercise of text in reality, there is an important step:</a:t>
            </a:r>
          </a:p>
          <a:p>
            <a:endParaRPr lang="en-US" altLang="zh-TW" sz="2400" dirty="0">
              <a:latin typeface="Palatino Linotype" panose="02040502050505030304" pitchFamily="18" charset="0"/>
            </a:endParaRPr>
          </a:p>
          <a:p>
            <a:pPr algn="ctr"/>
            <a:r>
              <a:rPr lang="en-US" altLang="zh-TW" sz="32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Clean data</a:t>
            </a:r>
          </a:p>
          <a:p>
            <a:endParaRPr lang="en-US" altLang="zh-TW" sz="2400" dirty="0">
              <a:latin typeface="Palatino Linotype" panose="02040502050505030304" pitchFamily="18" charset="0"/>
            </a:endParaRPr>
          </a:p>
          <a:p>
            <a:r>
              <a:rPr lang="en-US" altLang="zh-TW" sz="2400" dirty="0">
                <a:latin typeface="Palatino Linotype" panose="02040502050505030304" pitchFamily="18" charset="0"/>
              </a:rPr>
              <a:t>We want to remove words and symbols that do not have any impact on the meaning to it (Khalid 2020).</a:t>
            </a:r>
          </a:p>
          <a:p>
            <a:endParaRPr lang="en-US" altLang="zh-TW" sz="2400" dirty="0">
              <a:latin typeface="Palatino Linotype" panose="02040502050505030304" pitchFamily="18" charset="0"/>
            </a:endParaRPr>
          </a:p>
          <a:p>
            <a:r>
              <a:rPr lang="en-US" altLang="zh-TW" sz="2400" dirty="0">
                <a:latin typeface="Palatino Linotype" panose="02040502050505030304" pitchFamily="18" charset="0"/>
              </a:rPr>
              <a:t>Case by case: </a:t>
            </a:r>
            <a:r>
              <a:rPr lang="en-US" altLang="zh-TW" sz="2400" strike="sngStrike" dirty="0">
                <a:latin typeface="Palatino Linotype" panose="02040502050505030304" pitchFamily="18" charset="0"/>
              </a:rPr>
              <a:t>segmentation (2-byte language)</a:t>
            </a:r>
            <a:r>
              <a:rPr lang="en-US" altLang="zh-TW" sz="2400" dirty="0">
                <a:latin typeface="Palatino Linotype" panose="02040502050505030304" pitchFamily="18" charset="0"/>
              </a:rPr>
              <a:t>, symbols, numbers, emoji, </a:t>
            </a:r>
            <a:r>
              <a:rPr lang="en-US" altLang="zh-TW" sz="2400" dirty="0" err="1">
                <a:latin typeface="Palatino Linotype" panose="02040502050505030304" pitchFamily="18" charset="0"/>
              </a:rPr>
              <a:t>urls</a:t>
            </a:r>
            <a:r>
              <a:rPr lang="en-US" altLang="zh-TW" sz="2400" dirty="0">
                <a:latin typeface="Palatino Linotype" panose="02040502050505030304" pitchFamily="18" charset="0"/>
              </a:rPr>
              <a:t>, hash tags, stop words…….</a:t>
            </a:r>
            <a:endParaRPr lang="zh-TW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990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19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3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03</a:t>
              </a:r>
              <a:endParaRPr lang="zh-CN" altLang="en-US" sz="4400" dirty="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Word Frequency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1" name="文本框 37">
            <a:extLst>
              <a:ext uri="{FF2B5EF4-FFF2-40B4-BE49-F238E27FC236}">
                <a16:creationId xmlns:a16="http://schemas.microsoft.com/office/drawing/2014/main" id="{5E577008-925F-406C-BE1A-3ACED41106BA}"/>
              </a:ext>
            </a:extLst>
          </p:cNvPr>
          <p:cNvSpPr txBox="1"/>
          <p:nvPr/>
        </p:nvSpPr>
        <p:spPr>
          <a:xfrm>
            <a:off x="936803" y="1406634"/>
            <a:ext cx="72631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>
                <a:solidFill>
                  <a:srgbClr val="595959"/>
                </a:solidFill>
              </a:rPr>
              <a:t>ici &lt;- c("ICI is great",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           "NCCU is great",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           "Big data is so easy",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           "I love big courses of ICI, NCCU",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           "ICI offer 10 great courses")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r>
              <a:rPr lang="en-US" altLang="zh-TW" sz="2800" b="1">
                <a:solidFill>
                  <a:srgbClr val="595959"/>
                </a:solidFill>
              </a:rPr>
              <a:t>ici &lt;- gsub("[[:digit:]]", "", ici)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r>
              <a:rPr lang="en-US" altLang="zh-TW" sz="2800" b="1">
                <a:solidFill>
                  <a:srgbClr val="595959"/>
                </a:solidFill>
              </a:rPr>
              <a:t>ici_df &lt;- data.frame(line = 1:5, 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                                   text = ici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                                   stringsAsFactors = FALSE)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9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68BD7E1-F575-426F-80A5-DA1F642D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t>2</a:t>
            </a:fld>
            <a:endParaRPr lang="zh-TW" altLang="en-US"/>
          </a:p>
        </p:txBody>
      </p:sp>
      <p:cxnSp>
        <p:nvCxnSpPr>
          <p:cNvPr id="11" name="直接连接符 18">
            <a:extLst>
              <a:ext uri="{FF2B5EF4-FFF2-40B4-BE49-F238E27FC236}">
                <a16:creationId xmlns:a16="http://schemas.microsoft.com/office/drawing/2014/main" id="{22995A7F-167E-4B48-9E35-A192A1A1CCA4}"/>
              </a:ext>
            </a:extLst>
          </p:cNvPr>
          <p:cNvCxnSpPr/>
          <p:nvPr/>
        </p:nvCxnSpPr>
        <p:spPr>
          <a:xfrm>
            <a:off x="327025" y="581025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21">
            <a:extLst>
              <a:ext uri="{FF2B5EF4-FFF2-40B4-BE49-F238E27FC236}">
                <a16:creationId xmlns:a16="http://schemas.microsoft.com/office/drawing/2014/main" id="{09D209B4-853F-4E36-9A42-D08EDFB6E16B}"/>
              </a:ext>
            </a:extLst>
          </p:cNvPr>
          <p:cNvCxnSpPr/>
          <p:nvPr/>
        </p:nvCxnSpPr>
        <p:spPr>
          <a:xfrm>
            <a:off x="327025" y="1103313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9">
            <a:extLst>
              <a:ext uri="{FF2B5EF4-FFF2-40B4-BE49-F238E27FC236}">
                <a16:creationId xmlns:a16="http://schemas.microsoft.com/office/drawing/2014/main" id="{19BDE978-500C-407B-9D75-5A26A9A2360E}"/>
              </a:ext>
            </a:extLst>
          </p:cNvPr>
          <p:cNvSpPr/>
          <p:nvPr/>
        </p:nvSpPr>
        <p:spPr>
          <a:xfrm>
            <a:off x="755650" y="338138"/>
            <a:ext cx="992188" cy="992187"/>
          </a:xfrm>
          <a:prstGeom prst="ellipse">
            <a:avLst/>
          </a:prstGeom>
          <a:solidFill>
            <a:srgbClr val="181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96C304D5-A359-4371-8524-2741ED528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573088"/>
            <a:ext cx="16906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181715"/>
                </a:solidFill>
                <a:latin typeface="Century Gothic" pitchFamily="34" charset="0"/>
              </a:rPr>
              <a:t>ONTENTS</a:t>
            </a:r>
            <a:endParaRPr lang="zh-CN" altLang="en-US" sz="2800" b="1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15" name="矩形 1">
            <a:extLst>
              <a:ext uri="{FF2B5EF4-FFF2-40B4-BE49-F238E27FC236}">
                <a16:creationId xmlns:a16="http://schemas.microsoft.com/office/drawing/2014/main" id="{76D094F5-0344-4D31-84E5-AE358BEA2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1788"/>
            <a:ext cx="7842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 i="1">
                <a:solidFill>
                  <a:srgbClr val="EAE7D4"/>
                </a:solidFill>
                <a:latin typeface="Century Gothic" pitchFamily="34" charset="0"/>
              </a:rPr>
              <a:t>C</a:t>
            </a:r>
            <a:endParaRPr lang="zh-CN" altLang="en-US" sz="6000"/>
          </a:p>
        </p:txBody>
      </p:sp>
      <p:sp>
        <p:nvSpPr>
          <p:cNvPr id="16" name="椭圆 4">
            <a:extLst>
              <a:ext uri="{FF2B5EF4-FFF2-40B4-BE49-F238E27FC236}">
                <a16:creationId xmlns:a16="http://schemas.microsoft.com/office/drawing/2014/main" id="{70464D6F-E0D7-49B1-9D6D-2E63114B9EF4}"/>
              </a:ext>
            </a:extLst>
          </p:cNvPr>
          <p:cNvSpPr/>
          <p:nvPr/>
        </p:nvSpPr>
        <p:spPr>
          <a:xfrm>
            <a:off x="4024126" y="2441201"/>
            <a:ext cx="369887" cy="368300"/>
          </a:xfrm>
          <a:prstGeom prst="ellipse">
            <a:avLst/>
          </a:prstGeom>
          <a:solidFill>
            <a:srgbClr val="309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Broadway" pitchFamily="82" charset="0"/>
            </a:endParaRPr>
          </a:p>
        </p:txBody>
      </p:sp>
      <p:sp>
        <p:nvSpPr>
          <p:cNvPr id="17" name="椭圆 5">
            <a:extLst>
              <a:ext uri="{FF2B5EF4-FFF2-40B4-BE49-F238E27FC236}">
                <a16:creationId xmlns:a16="http://schemas.microsoft.com/office/drawing/2014/main" id="{4D980464-B30F-4DC4-85C1-C493877A76CB}"/>
              </a:ext>
            </a:extLst>
          </p:cNvPr>
          <p:cNvSpPr/>
          <p:nvPr/>
        </p:nvSpPr>
        <p:spPr>
          <a:xfrm>
            <a:off x="4024126" y="2942851"/>
            <a:ext cx="368300" cy="368300"/>
          </a:xfrm>
          <a:prstGeom prst="ellipse">
            <a:avLst/>
          </a:prstGeom>
          <a:solidFill>
            <a:srgbClr val="DCC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Broadway" pitchFamily="82" charset="0"/>
            </a:endParaRPr>
          </a:p>
        </p:txBody>
      </p:sp>
      <p:sp>
        <p:nvSpPr>
          <p:cNvPr id="18" name="椭圆 6">
            <a:extLst>
              <a:ext uri="{FF2B5EF4-FFF2-40B4-BE49-F238E27FC236}">
                <a16:creationId xmlns:a16="http://schemas.microsoft.com/office/drawing/2014/main" id="{995ED068-D3A9-4C56-94CB-EB3ADF81A74E}"/>
              </a:ext>
            </a:extLst>
          </p:cNvPr>
          <p:cNvSpPr/>
          <p:nvPr/>
        </p:nvSpPr>
        <p:spPr>
          <a:xfrm>
            <a:off x="4024126" y="3417514"/>
            <a:ext cx="369887" cy="368300"/>
          </a:xfrm>
          <a:prstGeom prst="ellipse">
            <a:avLst/>
          </a:prstGeom>
          <a:solidFill>
            <a:srgbClr val="DC3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Broadway" pitchFamily="82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200DFBA7-EAE7-44DC-A77B-A8F1DA819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763" y="2441201"/>
            <a:ext cx="333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AE7D4"/>
                </a:solidFill>
                <a:latin typeface="Broadway" pitchFamily="82" charset="0"/>
              </a:rPr>
              <a:t>1</a:t>
            </a:r>
            <a:endParaRPr lang="zh-CN" altLang="en-US" b="1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56938B8B-961E-4673-AE18-3A183B8F0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763" y="2922214"/>
            <a:ext cx="333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AE7D4"/>
                </a:solidFill>
                <a:latin typeface="Broadway" pitchFamily="82" charset="0"/>
              </a:rPr>
              <a:t>2</a:t>
            </a:r>
            <a:endParaRPr lang="zh-CN" altLang="en-US" b="1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F10A8F89-220A-4F62-8BA2-7BCF4CD47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763" y="3401639"/>
            <a:ext cx="333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AE7D4"/>
                </a:solidFill>
                <a:latin typeface="Broadway" pitchFamily="82" charset="0"/>
              </a:rPr>
              <a:t>3</a:t>
            </a:r>
            <a:endParaRPr lang="zh-CN" altLang="en-US" b="1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440C95BC-19A5-49E2-9704-8C4E57AB4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5926" y="2420394"/>
            <a:ext cx="34644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181715"/>
                </a:solidFill>
                <a:latin typeface="Century Gothic" pitchFamily="34" charset="0"/>
              </a:rPr>
              <a:t>Introduction of Text Mining</a:t>
            </a:r>
            <a:endParaRPr lang="zh-CN" altLang="en-US" sz="2000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89389A45-6D45-4B4C-A40D-C562E9125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101" y="2924510"/>
            <a:ext cx="8146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181715"/>
                </a:solidFill>
                <a:latin typeface="Century Gothic" pitchFamily="34" charset="0"/>
              </a:rPr>
              <a:t>Loop</a:t>
            </a:r>
            <a:endParaRPr lang="zh-CN" altLang="en-US" sz="200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901D2710-71F6-4BF4-989D-0B053B294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626" y="3406232"/>
            <a:ext cx="21275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181715"/>
                </a:solidFill>
                <a:latin typeface="Century Gothic" pitchFamily="34" charset="0"/>
              </a:rPr>
              <a:t>JSON and Loop</a:t>
            </a:r>
            <a:endParaRPr lang="zh-CN" altLang="en-US" sz="2000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25" name="椭圆 7">
            <a:extLst>
              <a:ext uri="{FF2B5EF4-FFF2-40B4-BE49-F238E27FC236}">
                <a16:creationId xmlns:a16="http://schemas.microsoft.com/office/drawing/2014/main" id="{C5714772-FC9A-4650-A0F6-A820029D8E99}"/>
              </a:ext>
            </a:extLst>
          </p:cNvPr>
          <p:cNvSpPr/>
          <p:nvPr/>
        </p:nvSpPr>
        <p:spPr>
          <a:xfrm>
            <a:off x="4024126" y="3893764"/>
            <a:ext cx="369887" cy="368300"/>
          </a:xfrm>
          <a:prstGeom prst="ellipse">
            <a:avLst/>
          </a:prstGeom>
          <a:solidFill>
            <a:srgbClr val="4FA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Broadway" pitchFamily="82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92859F19-6C08-4005-B6FC-1E70267D8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763" y="3881064"/>
            <a:ext cx="333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AE7D4"/>
                </a:solidFill>
                <a:latin typeface="Broadway" pitchFamily="82" charset="0"/>
              </a:rPr>
              <a:t>4</a:t>
            </a:r>
            <a:endParaRPr lang="zh-CN" altLang="en-US" b="1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759FA693-C6BF-4F86-B677-F20311FCD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626" y="3871015"/>
            <a:ext cx="27013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181715"/>
                </a:solidFill>
                <a:latin typeface="Century Gothic" pitchFamily="34" charset="0"/>
              </a:rPr>
              <a:t>Read Files and Loop</a:t>
            </a:r>
            <a:endParaRPr lang="zh-CN" altLang="en-US" sz="2000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28" name="椭圆 7">
            <a:extLst>
              <a:ext uri="{FF2B5EF4-FFF2-40B4-BE49-F238E27FC236}">
                <a16:creationId xmlns:a16="http://schemas.microsoft.com/office/drawing/2014/main" id="{141E36A4-26A8-4056-A151-9068D730905F}"/>
              </a:ext>
            </a:extLst>
          </p:cNvPr>
          <p:cNvSpPr/>
          <p:nvPr/>
        </p:nvSpPr>
        <p:spPr>
          <a:xfrm>
            <a:off x="4024126" y="4401824"/>
            <a:ext cx="369887" cy="3683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Broadway" pitchFamily="82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15F6D38C-D315-45D1-95C6-5E5D3A513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763" y="4389124"/>
            <a:ext cx="3337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AE7D4"/>
                </a:solidFill>
                <a:latin typeface="Broadway" pitchFamily="82" charset="0"/>
              </a:rPr>
              <a:t>5</a:t>
            </a:r>
            <a:endParaRPr lang="zh-CN" altLang="en-US" b="1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603BB25-4BB0-49AB-BB3B-568ED2D63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626" y="4379075"/>
            <a:ext cx="1604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181715"/>
                </a:solidFill>
                <a:latin typeface="Century Gothic" pitchFamily="34" charset="0"/>
              </a:rPr>
              <a:t>Assignment</a:t>
            </a:r>
            <a:endParaRPr lang="zh-CN" altLang="en-US" sz="2000" dirty="0">
              <a:solidFill>
                <a:srgbClr val="181715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20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03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Word Frequency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1" name="文本框 37">
            <a:extLst>
              <a:ext uri="{FF2B5EF4-FFF2-40B4-BE49-F238E27FC236}">
                <a16:creationId xmlns:a16="http://schemas.microsoft.com/office/drawing/2014/main" id="{C29F655E-5AC0-4DC2-84D3-7CE65F6260C4}"/>
              </a:ext>
            </a:extLst>
          </p:cNvPr>
          <p:cNvSpPr txBox="1"/>
          <p:nvPr/>
        </p:nvSpPr>
        <p:spPr>
          <a:xfrm>
            <a:off x="739327" y="1438729"/>
            <a:ext cx="77177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>
                <a:solidFill>
                  <a:srgbClr val="595959"/>
                </a:solidFill>
              </a:rPr>
              <a:t># Set the text to lowercase</a:t>
            </a:r>
          </a:p>
          <a:p>
            <a:r>
              <a:rPr lang="en-US" altLang="zh-TW" sz="2000" b="1">
                <a:solidFill>
                  <a:srgbClr val="595959"/>
                </a:solidFill>
              </a:rPr>
              <a:t>text &lt;- tolower(text)</a:t>
            </a:r>
          </a:p>
          <a:p>
            <a:endParaRPr lang="en-US" altLang="zh-TW" sz="2000" b="1">
              <a:solidFill>
                <a:srgbClr val="595959"/>
              </a:solidFill>
            </a:endParaRPr>
          </a:p>
          <a:p>
            <a:r>
              <a:rPr lang="en-US" altLang="zh-TW" sz="2000" b="1">
                <a:solidFill>
                  <a:srgbClr val="595959"/>
                </a:solidFill>
              </a:rPr>
              <a:t># Remove urls, emojis, numbers, punctuations, etc.</a:t>
            </a:r>
          </a:p>
          <a:p>
            <a:endParaRPr lang="en-US" altLang="zh-TW" sz="2000" b="1">
              <a:solidFill>
                <a:srgbClr val="595959"/>
              </a:solidFill>
            </a:endParaRPr>
          </a:p>
          <a:p>
            <a:r>
              <a:rPr lang="en-US" altLang="zh-TW" sz="2000" b="1">
                <a:solidFill>
                  <a:srgbClr val="595959"/>
                </a:solidFill>
              </a:rPr>
              <a:t>text &lt;- gsub("https?://.+", "", text)</a:t>
            </a:r>
          </a:p>
          <a:p>
            <a:r>
              <a:rPr lang="en-US" altLang="zh-TW" sz="2000" b="1">
                <a:solidFill>
                  <a:srgbClr val="595959"/>
                </a:solidFill>
              </a:rPr>
              <a:t>#text &lt;- gsub(" ?(f|ht)(tp)(s?)(://)(.*)[.|/](.*)", " ", text)</a:t>
            </a:r>
          </a:p>
          <a:p>
            <a:r>
              <a:rPr lang="en-US" altLang="zh-TW" sz="2000" b="1">
                <a:solidFill>
                  <a:srgbClr val="595959"/>
                </a:solidFill>
              </a:rPr>
              <a:t>text &lt;- gsub("\\d+\\w*\\d*", "", text)</a:t>
            </a:r>
          </a:p>
          <a:p>
            <a:r>
              <a:rPr lang="en-US" altLang="zh-TW" sz="2000" b="1">
                <a:solidFill>
                  <a:srgbClr val="595959"/>
                </a:solidFill>
              </a:rPr>
              <a:t>text &lt;- gsub("[^\x01-\x7F]", "", text)</a:t>
            </a:r>
          </a:p>
          <a:p>
            <a:r>
              <a:rPr lang="en-US" altLang="zh-TW" sz="2000" b="1">
                <a:solidFill>
                  <a:srgbClr val="595959"/>
                </a:solidFill>
              </a:rPr>
              <a:t>text &lt;- gsub("[[:punct:]]", " ", text)</a:t>
            </a:r>
          </a:p>
          <a:p>
            <a:endParaRPr lang="en-US" altLang="zh-TW" sz="2000" b="1">
              <a:solidFill>
                <a:srgbClr val="595959"/>
              </a:solidFill>
            </a:endParaRPr>
          </a:p>
          <a:p>
            <a:r>
              <a:rPr lang="en-US" altLang="zh-TW" sz="2000" b="1">
                <a:solidFill>
                  <a:srgbClr val="595959"/>
                </a:solidFill>
              </a:rPr>
              <a:t># Remove spaces and newlines</a:t>
            </a:r>
          </a:p>
          <a:p>
            <a:r>
              <a:rPr lang="en-US" altLang="zh-TW" sz="2000" b="1">
                <a:solidFill>
                  <a:srgbClr val="595959"/>
                </a:solidFill>
              </a:rPr>
              <a:t>text &lt;- gsub("amp;", "", text)</a:t>
            </a:r>
          </a:p>
          <a:p>
            <a:r>
              <a:rPr lang="en-US" altLang="zh-TW" sz="2000" b="1">
                <a:solidFill>
                  <a:srgbClr val="595959"/>
                </a:solidFill>
              </a:rPr>
              <a:t>text &lt;- gsub("\n", " ", text)</a:t>
            </a:r>
          </a:p>
        </p:txBody>
      </p:sp>
    </p:spTree>
    <p:extLst>
      <p:ext uri="{BB962C8B-B14F-4D97-AF65-F5344CB8AC3E}">
        <p14:creationId xmlns:p14="http://schemas.microsoft.com/office/powerpoint/2010/main" val="1473145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21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3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03</a:t>
              </a:r>
              <a:endParaRPr lang="zh-CN" altLang="en-US" sz="4400" dirty="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Word Frequency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A027CE-0099-4E95-AA67-BC3F91852BE7}"/>
              </a:ext>
            </a:extLst>
          </p:cNvPr>
          <p:cNvSpPr/>
          <p:nvPr/>
        </p:nvSpPr>
        <p:spPr>
          <a:xfrm>
            <a:off x="783781" y="1388064"/>
            <a:ext cx="77315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>
                <a:latin typeface="Palatino Linotype" panose="02040502050505030304" pitchFamily="18" charset="0"/>
              </a:rPr>
              <a:t>Remove or replace emojis</a:t>
            </a:r>
          </a:p>
          <a:p>
            <a:endParaRPr lang="en-US" altLang="zh-TW" sz="2400">
              <a:latin typeface="Palatino Linotype" panose="02040502050505030304" pitchFamily="18" charset="0"/>
            </a:endParaRPr>
          </a:p>
          <a:p>
            <a:r>
              <a:rPr lang="en-US" altLang="zh-TW" sz="2400">
                <a:latin typeface="Palatino Linotype" panose="02040502050505030304" pitchFamily="18" charset="0"/>
              </a:rPr>
              <a:t>Remove is not perfect.</a:t>
            </a:r>
          </a:p>
          <a:p>
            <a:endParaRPr lang="en-US" altLang="zh-TW" sz="2400">
              <a:latin typeface="Palatino Linotype" panose="02040502050505030304" pitchFamily="18" charset="0"/>
            </a:endParaRPr>
          </a:p>
          <a:p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emoji &lt;- c("1: </a:t>
            </a:r>
            <a:r>
              <a:rPr lang="zh-TW" altLang="en-US" sz="2400">
                <a:latin typeface="Calibri" panose="020F0502020204030204" pitchFamily="34" charset="0"/>
                <a:cs typeface="Calibri" panose="020F0502020204030204" pitchFamily="34" charset="0"/>
              </a:rPr>
              <a:t>😊</a:t>
            </a:r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", "2: </a:t>
            </a:r>
            <a:r>
              <a:rPr lang="zh-TW" altLang="en-US" sz="2400">
                <a:latin typeface="Calibri" panose="020F0502020204030204" pitchFamily="34" charset="0"/>
                <a:cs typeface="Calibri" panose="020F0502020204030204" pitchFamily="34" charset="0"/>
              </a:rPr>
              <a:t>😍</a:t>
            </a:r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")</a:t>
            </a:r>
          </a:p>
          <a:p>
            <a:endParaRPr lang="en-US" altLang="zh-TW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emoji_remove &lt;- gsub("[^\x01-\x7F]", "", emoji)</a:t>
            </a:r>
          </a:p>
          <a:p>
            <a:endParaRPr lang="en-US" altLang="zh-TW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emoji_remove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7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22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03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Word Frequency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A027CE-0099-4E95-AA67-BC3F91852BE7}"/>
              </a:ext>
            </a:extLst>
          </p:cNvPr>
          <p:cNvSpPr/>
          <p:nvPr/>
        </p:nvSpPr>
        <p:spPr>
          <a:xfrm>
            <a:off x="783781" y="1388064"/>
            <a:ext cx="77315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>
                <a:latin typeface="Palatino Linotype" panose="02040502050505030304" pitchFamily="18" charset="0"/>
              </a:rPr>
              <a:t>converse emojis to words</a:t>
            </a:r>
          </a:p>
          <a:p>
            <a:endParaRPr lang="en-US" altLang="zh-TW" sz="2400">
              <a:latin typeface="Palatino Linotype" panose="02040502050505030304" pitchFamily="18" charset="0"/>
            </a:endParaRPr>
          </a:p>
          <a:p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library(lexicon)</a:t>
            </a:r>
          </a:p>
          <a:p>
            <a:endParaRPr lang="en-US" altLang="zh-TW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emoji_dic &lt;- </a:t>
            </a:r>
            <a:r>
              <a:rPr lang="en-US" altLang="zh-TW" sz="2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hash_emojis</a:t>
            </a:r>
          </a:p>
          <a:p>
            <a:endParaRPr lang="en-US" altLang="zh-TW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library(textclean)</a:t>
            </a:r>
          </a:p>
          <a:p>
            <a:endParaRPr lang="en-US" altLang="zh-TW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emoji_rp &lt;- replace_emoji(emoji, emoji_dt = </a:t>
            </a:r>
            <a:r>
              <a:rPr lang="en-US" altLang="zh-TW" sz="2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emoji_dic</a:t>
            </a:r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altLang="zh-TW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emoji_rp</a:t>
            </a:r>
          </a:p>
        </p:txBody>
      </p:sp>
    </p:spTree>
    <p:extLst>
      <p:ext uri="{BB962C8B-B14F-4D97-AF65-F5344CB8AC3E}">
        <p14:creationId xmlns:p14="http://schemas.microsoft.com/office/powerpoint/2010/main" val="650942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23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03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Word Frequency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1" name="文本框 37">
            <a:extLst>
              <a:ext uri="{FF2B5EF4-FFF2-40B4-BE49-F238E27FC236}">
                <a16:creationId xmlns:a16="http://schemas.microsoft.com/office/drawing/2014/main" id="{C29F655E-5AC0-4DC2-84D3-7CE65F6260C4}"/>
              </a:ext>
            </a:extLst>
          </p:cNvPr>
          <p:cNvSpPr txBox="1"/>
          <p:nvPr/>
        </p:nvSpPr>
        <p:spPr>
          <a:xfrm>
            <a:off x="3835979" y="790862"/>
            <a:ext cx="51155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>
                <a:solidFill>
                  <a:srgbClr val="595959"/>
                </a:solidFill>
              </a:rPr>
              <a:t>Use stop words dictionary provided by tidytext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r>
              <a:rPr lang="en-US" altLang="zh-TW" sz="2800" b="1">
                <a:solidFill>
                  <a:srgbClr val="595959"/>
                </a:solidFill>
              </a:rPr>
              <a:t>ici_tokens_s &lt;- ici_df %&gt;%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unnest_tokens(word, text) %&gt;%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anti_join(stop_words)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F03A2C1-EC39-4569-9302-F51D1CDE2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82" y="1418727"/>
            <a:ext cx="3454203" cy="221950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2BFB8BB-47A6-483F-BABC-1E5F439B9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695" y="3829050"/>
            <a:ext cx="1453291" cy="3612165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B12E907-479D-42A5-9381-220E0D6FE848}"/>
              </a:ext>
            </a:extLst>
          </p:cNvPr>
          <p:cNvSpPr/>
          <p:nvPr/>
        </p:nvSpPr>
        <p:spPr>
          <a:xfrm>
            <a:off x="4053455" y="4813296"/>
            <a:ext cx="578734" cy="8218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43283A6-CA20-4A21-8DD3-34CCB47BD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514" y="3829050"/>
            <a:ext cx="12858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44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24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03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Word Frequency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1" name="文本框 37">
            <a:extLst>
              <a:ext uri="{FF2B5EF4-FFF2-40B4-BE49-F238E27FC236}">
                <a16:creationId xmlns:a16="http://schemas.microsoft.com/office/drawing/2014/main" id="{C29F655E-5AC0-4DC2-84D3-7CE65F6260C4}"/>
              </a:ext>
            </a:extLst>
          </p:cNvPr>
          <p:cNvSpPr txBox="1"/>
          <p:nvPr/>
        </p:nvSpPr>
        <p:spPr>
          <a:xfrm>
            <a:off x="785760" y="1092762"/>
            <a:ext cx="75652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>
                <a:solidFill>
                  <a:srgbClr val="595959"/>
                </a:solidFill>
              </a:rPr>
              <a:t>Use stop words dictionary provided by tm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r>
              <a:rPr lang="en-US" altLang="zh-TW" sz="2800" b="1">
                <a:solidFill>
                  <a:srgbClr val="595959"/>
                </a:solidFill>
              </a:rPr>
              <a:t>Library(tm)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stopwords("English"))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3D5659-A8B4-44E9-AABC-B5A58030D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82" y="3012820"/>
            <a:ext cx="72104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07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25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03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Word Frequency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1" name="文本框 37">
            <a:extLst>
              <a:ext uri="{FF2B5EF4-FFF2-40B4-BE49-F238E27FC236}">
                <a16:creationId xmlns:a16="http://schemas.microsoft.com/office/drawing/2014/main" id="{C29F655E-5AC0-4DC2-84D3-7CE65F6260C4}"/>
              </a:ext>
            </a:extLst>
          </p:cNvPr>
          <p:cNvSpPr txBox="1"/>
          <p:nvPr/>
        </p:nvSpPr>
        <p:spPr>
          <a:xfrm>
            <a:off x="1071837" y="1129929"/>
            <a:ext cx="70066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>
                <a:solidFill>
                  <a:srgbClr val="595959"/>
                </a:solidFill>
              </a:rPr>
              <a:t>ici_tokens_tm &lt;- ici_df %&gt;%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unnest_tokens(word, text) %&gt;%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</a:t>
            </a:r>
            <a:r>
              <a:rPr lang="en-US" altLang="zh-TW" sz="2800" b="1">
                <a:solidFill>
                  <a:srgbClr val="FF0000"/>
                </a:solidFill>
              </a:rPr>
              <a:t>filter</a:t>
            </a:r>
            <a:r>
              <a:rPr lang="en-US" altLang="zh-TW" sz="2800" b="1">
                <a:solidFill>
                  <a:srgbClr val="595959"/>
                </a:solidFill>
              </a:rPr>
              <a:t>(</a:t>
            </a:r>
            <a:r>
              <a:rPr lang="en-US" altLang="zh-TW" sz="2800" b="1">
                <a:solidFill>
                  <a:srgbClr val="FF0000"/>
                </a:solidFill>
              </a:rPr>
              <a:t>!</a:t>
            </a:r>
            <a:r>
              <a:rPr lang="en-US" altLang="zh-TW" sz="2800" b="1">
                <a:solidFill>
                  <a:srgbClr val="595959"/>
                </a:solidFill>
              </a:rPr>
              <a:t>word </a:t>
            </a:r>
            <a:r>
              <a:rPr lang="en-US" altLang="zh-TW" sz="2800" b="1">
                <a:solidFill>
                  <a:srgbClr val="FF0000"/>
                </a:solidFill>
              </a:rPr>
              <a:t>%in%</a:t>
            </a:r>
            <a:r>
              <a:rPr lang="en-US" altLang="zh-TW" sz="2800" b="1">
                <a:solidFill>
                  <a:srgbClr val="595959"/>
                </a:solidFill>
              </a:rPr>
              <a:t> stopwords("English"))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FAB6AF-4C77-4A4C-A2DE-B0178A046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458" y="2576406"/>
            <a:ext cx="12858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65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26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03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Word Frequency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1" name="文本框 37">
            <a:extLst>
              <a:ext uri="{FF2B5EF4-FFF2-40B4-BE49-F238E27FC236}">
                <a16:creationId xmlns:a16="http://schemas.microsoft.com/office/drawing/2014/main" id="{C29F655E-5AC0-4DC2-84D3-7CE65F6260C4}"/>
              </a:ext>
            </a:extLst>
          </p:cNvPr>
          <p:cNvSpPr txBox="1"/>
          <p:nvPr/>
        </p:nvSpPr>
        <p:spPr>
          <a:xfrm>
            <a:off x="419548" y="1418727"/>
            <a:ext cx="85415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>
                <a:solidFill>
                  <a:srgbClr val="595959"/>
                </a:solidFill>
              </a:rPr>
              <a:t>You can create your stop word list.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r>
              <a:rPr lang="en-US" altLang="zh-TW" sz="2800" b="1">
                <a:solidFill>
                  <a:srgbClr val="595959"/>
                </a:solidFill>
              </a:rPr>
              <a:t>mystopword &lt;- data.frame(stopword = c("ici", "nccu"))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r>
              <a:rPr lang="en-US" altLang="zh-TW" sz="2800" b="1">
                <a:solidFill>
                  <a:srgbClr val="595959"/>
                </a:solidFill>
              </a:rPr>
              <a:t>ici_tokens_my &lt;- ici_df %&gt;%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unnest_tokens(word, text) %&gt;%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filter(!word %in% stopwords("English"),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          !word %in% </a:t>
            </a:r>
            <a:r>
              <a:rPr lang="en-US" altLang="zh-TW" sz="2800" b="1">
                <a:solidFill>
                  <a:srgbClr val="FF0000"/>
                </a:solidFill>
              </a:rPr>
              <a:t>mystopword$stopword</a:t>
            </a:r>
            <a:r>
              <a:rPr lang="en-US" altLang="zh-TW" sz="2800" b="1">
                <a:solidFill>
                  <a:srgbClr val="59595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5747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27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03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Word Frequency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2" name="文本框 37">
            <a:extLst>
              <a:ext uri="{FF2B5EF4-FFF2-40B4-BE49-F238E27FC236}">
                <a16:creationId xmlns:a16="http://schemas.microsoft.com/office/drawing/2014/main" id="{FB58879F-0F33-436A-80E0-6B86C8FDDA45}"/>
              </a:ext>
            </a:extLst>
          </p:cNvPr>
          <p:cNvSpPr txBox="1"/>
          <p:nvPr/>
        </p:nvSpPr>
        <p:spPr>
          <a:xfrm>
            <a:off x="785760" y="1092762"/>
            <a:ext cx="7565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>
                <a:solidFill>
                  <a:srgbClr val="595959"/>
                </a:solidFill>
              </a:rPr>
              <a:t>Let’s do text mining of Trump’s tweets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A87EB4F-37DA-43E6-A48D-6062BEBF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361714"/>
            <a:ext cx="78771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97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28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03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Word Frequency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2" name="文本框 37">
            <a:extLst>
              <a:ext uri="{FF2B5EF4-FFF2-40B4-BE49-F238E27FC236}">
                <a16:creationId xmlns:a16="http://schemas.microsoft.com/office/drawing/2014/main" id="{FB58879F-0F33-436A-80E0-6B86C8FDDA45}"/>
              </a:ext>
            </a:extLst>
          </p:cNvPr>
          <p:cNvSpPr txBox="1"/>
          <p:nvPr/>
        </p:nvSpPr>
        <p:spPr>
          <a:xfrm>
            <a:off x="785760" y="1567606"/>
            <a:ext cx="75652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>
                <a:solidFill>
                  <a:srgbClr val="595959"/>
                </a:solidFill>
              </a:rPr>
              <a:t>trump_tweet &lt;- read_xlsx("trumptweets.xlsx")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r>
              <a:rPr lang="en-US" altLang="zh-TW" sz="2800" b="1">
                <a:solidFill>
                  <a:srgbClr val="595959"/>
                </a:solidFill>
              </a:rPr>
              <a:t>text &lt;- trump_tweet$text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800" b="1">
                <a:solidFill>
                  <a:srgbClr val="595959"/>
                </a:solidFill>
              </a:rPr>
              <a:t>Text cleaning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r>
              <a:rPr lang="en-US" altLang="zh-TW" sz="2800" b="1">
                <a:solidFill>
                  <a:srgbClr val="595959"/>
                </a:solidFill>
              </a:rPr>
              <a:t>Run the text cleaning codes you want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r>
              <a:rPr lang="en-US" altLang="zh-TW" sz="2800" b="1">
                <a:solidFill>
                  <a:srgbClr val="595959"/>
                </a:solidFill>
              </a:rPr>
              <a:t>text &lt;- gsub("https?://.+", "", text)</a:t>
            </a:r>
          </a:p>
        </p:txBody>
      </p:sp>
    </p:spTree>
    <p:extLst>
      <p:ext uri="{BB962C8B-B14F-4D97-AF65-F5344CB8AC3E}">
        <p14:creationId xmlns:p14="http://schemas.microsoft.com/office/powerpoint/2010/main" val="1003091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29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03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Word Frequency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2" name="文本框 37">
            <a:extLst>
              <a:ext uri="{FF2B5EF4-FFF2-40B4-BE49-F238E27FC236}">
                <a16:creationId xmlns:a16="http://schemas.microsoft.com/office/drawing/2014/main" id="{FB58879F-0F33-436A-80E0-6B86C8FDDA45}"/>
              </a:ext>
            </a:extLst>
          </p:cNvPr>
          <p:cNvSpPr txBox="1"/>
          <p:nvPr/>
        </p:nvSpPr>
        <p:spPr>
          <a:xfrm>
            <a:off x="785760" y="1567606"/>
            <a:ext cx="75652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>
                <a:solidFill>
                  <a:srgbClr val="595959"/>
                </a:solidFill>
              </a:rPr>
              <a:t>2. Assign text as a new column of trump_tweet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r>
              <a:rPr lang="en-US" altLang="zh-TW" sz="2800" b="1">
                <a:solidFill>
                  <a:srgbClr val="595959"/>
                </a:solidFill>
              </a:rPr>
              <a:t>trump_tweet$new_text &lt;- text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r>
              <a:rPr lang="en-US" altLang="zh-TW" sz="2800" b="1">
                <a:solidFill>
                  <a:srgbClr val="595959"/>
                </a:solidFill>
              </a:rPr>
              <a:t>3. Select rows and columns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r>
              <a:rPr lang="en-US" altLang="zh-TW" sz="2800" b="1">
                <a:solidFill>
                  <a:srgbClr val="595959"/>
                </a:solidFill>
              </a:rPr>
              <a:t>trump_temp &lt;- trump_tweet %&gt;%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filter(is_retweet == FALSE) %&gt;%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select(status_id, new_text)</a:t>
            </a:r>
          </a:p>
        </p:txBody>
      </p:sp>
    </p:spTree>
    <p:extLst>
      <p:ext uri="{BB962C8B-B14F-4D97-AF65-F5344CB8AC3E}">
        <p14:creationId xmlns:p14="http://schemas.microsoft.com/office/powerpoint/2010/main" val="215652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701AD3-581F-4769-9B4F-2E6DE0B8705F}"/>
              </a:ext>
            </a:extLst>
          </p:cNvPr>
          <p:cNvSpPr/>
          <p:nvPr/>
        </p:nvSpPr>
        <p:spPr>
          <a:xfrm>
            <a:off x="-34290" y="0"/>
            <a:ext cx="9178290" cy="6858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8E1D2BB9-B87F-4950-9CEB-E0AE0617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2C3E5A93-3316-4985-B138-12E15AD80B66}"/>
              </a:ext>
            </a:extLst>
          </p:cNvPr>
          <p:cNvSpPr txBox="1">
            <a:spLocks/>
          </p:cNvSpPr>
          <p:nvPr/>
        </p:nvSpPr>
        <p:spPr>
          <a:xfrm>
            <a:off x="255270" y="3116253"/>
            <a:ext cx="8633460" cy="625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kern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Text Mining</a:t>
            </a:r>
            <a:endParaRPr lang="zh-CN" altLang="en-US" sz="1800" b="1" kern="2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108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30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03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Word Frequency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2" name="文本框 37">
            <a:extLst>
              <a:ext uri="{FF2B5EF4-FFF2-40B4-BE49-F238E27FC236}">
                <a16:creationId xmlns:a16="http://schemas.microsoft.com/office/drawing/2014/main" id="{FB58879F-0F33-436A-80E0-6B86C8FDDA45}"/>
              </a:ext>
            </a:extLst>
          </p:cNvPr>
          <p:cNvSpPr txBox="1"/>
          <p:nvPr/>
        </p:nvSpPr>
        <p:spPr>
          <a:xfrm>
            <a:off x="785760" y="1567606"/>
            <a:ext cx="75652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>
                <a:solidFill>
                  <a:srgbClr val="595959"/>
                </a:solidFill>
              </a:rPr>
              <a:t>4. Tokenize trump_tweet with stop word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r>
              <a:rPr lang="en-US" altLang="zh-TW" sz="2800" b="1">
                <a:solidFill>
                  <a:srgbClr val="595959"/>
                </a:solidFill>
              </a:rPr>
              <a:t>trump_tokens &lt;- trump_temp %&gt;%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unnest_tokens(word, new_text) %&gt;%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filter(!word %in% stopwords("English"))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r>
              <a:rPr lang="en-US" altLang="zh-TW" sz="2800" b="1">
                <a:solidFill>
                  <a:srgbClr val="595959"/>
                </a:solidFill>
              </a:rPr>
              <a:t>5. Count word frequency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r>
              <a:rPr lang="en-US" altLang="zh-TW" sz="2800" b="1">
                <a:solidFill>
                  <a:srgbClr val="595959"/>
                </a:solidFill>
              </a:rPr>
              <a:t>trump_frq &lt;- trump_tokens %&gt;%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  count(word, sort = TRUE) </a:t>
            </a:r>
          </a:p>
        </p:txBody>
      </p:sp>
    </p:spTree>
    <p:extLst>
      <p:ext uri="{BB962C8B-B14F-4D97-AF65-F5344CB8AC3E}">
        <p14:creationId xmlns:p14="http://schemas.microsoft.com/office/powerpoint/2010/main" val="2667277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31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03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Word Frequency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2" name="文本框 37">
            <a:extLst>
              <a:ext uri="{FF2B5EF4-FFF2-40B4-BE49-F238E27FC236}">
                <a16:creationId xmlns:a16="http://schemas.microsoft.com/office/drawing/2014/main" id="{FB58879F-0F33-436A-80E0-6B86C8FDDA45}"/>
              </a:ext>
            </a:extLst>
          </p:cNvPr>
          <p:cNvSpPr txBox="1"/>
          <p:nvPr/>
        </p:nvSpPr>
        <p:spPr>
          <a:xfrm>
            <a:off x="785760" y="1567606"/>
            <a:ext cx="75652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>
                <a:solidFill>
                  <a:srgbClr val="595959"/>
                </a:solidFill>
              </a:rPr>
              <a:t>6. Check the result of word frequency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r>
              <a:rPr lang="en-US" altLang="zh-TW" sz="2800" b="1">
                <a:solidFill>
                  <a:srgbClr val="595959"/>
                </a:solidFill>
              </a:rPr>
              <a:t>Go back to Step 1 and add:</a:t>
            </a:r>
          </a:p>
          <a:p>
            <a:r>
              <a:rPr lang="en-US" altLang="zh-TW" sz="2800" b="1">
                <a:solidFill>
                  <a:srgbClr val="595959"/>
                </a:solidFill>
              </a:rPr>
              <a:t>text &lt;- gsub("\\W[a-zA-Z]\\W", "", text)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r>
              <a:rPr lang="en-US" altLang="zh-TW" sz="2800" b="1">
                <a:solidFill>
                  <a:srgbClr val="595959"/>
                </a:solidFill>
              </a:rPr>
              <a:t>Run Step 1-6 again</a:t>
            </a:r>
          </a:p>
          <a:p>
            <a:endParaRPr lang="en-US" altLang="zh-TW" sz="2800" b="1">
              <a:solidFill>
                <a:srgbClr val="595959"/>
              </a:solidFill>
            </a:endParaRPr>
          </a:p>
          <a:p>
            <a:pPr algn="r"/>
            <a:endParaRPr lang="en-US" altLang="zh-TW" sz="2800" b="1">
              <a:solidFill>
                <a:srgbClr val="595959"/>
              </a:solidFill>
            </a:endParaRPr>
          </a:p>
          <a:p>
            <a:endParaRPr lang="en-US" altLang="zh-TW" sz="2800" b="1">
              <a:solidFill>
                <a:srgbClr val="595959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7F003E1-86BC-4BCE-9A98-999973FD7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937" y="3635925"/>
            <a:ext cx="2083959" cy="257278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A225A9F-AC42-4B5A-8B6D-02CD2713F534}"/>
              </a:ext>
            </a:extLst>
          </p:cNvPr>
          <p:cNvSpPr/>
          <p:nvPr/>
        </p:nvSpPr>
        <p:spPr>
          <a:xfrm>
            <a:off x="5857700" y="4933076"/>
            <a:ext cx="1777926" cy="30260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1002B6-D2CE-46F2-8D60-855CFFA2ED51}"/>
              </a:ext>
            </a:extLst>
          </p:cNvPr>
          <p:cNvSpPr/>
          <p:nvPr/>
        </p:nvSpPr>
        <p:spPr>
          <a:xfrm>
            <a:off x="5857700" y="5541049"/>
            <a:ext cx="1777926" cy="30260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862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32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03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Word Frequency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4" name="文本框 37">
            <a:extLst>
              <a:ext uri="{FF2B5EF4-FFF2-40B4-BE49-F238E27FC236}">
                <a16:creationId xmlns:a16="http://schemas.microsoft.com/office/drawing/2014/main" id="{1485C5C6-DE01-4099-A1A4-C9CF08A44F60}"/>
              </a:ext>
            </a:extLst>
          </p:cNvPr>
          <p:cNvSpPr txBox="1"/>
          <p:nvPr/>
        </p:nvSpPr>
        <p:spPr>
          <a:xfrm>
            <a:off x="785760" y="1567606"/>
            <a:ext cx="7565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595959"/>
                </a:solidFill>
              </a:rPr>
              <a:t>6. Word cloud</a:t>
            </a:r>
          </a:p>
          <a:p>
            <a:endParaRPr lang="en-US" altLang="zh-TW" sz="2800" b="1" dirty="0">
              <a:solidFill>
                <a:srgbClr val="595959"/>
              </a:solidFill>
            </a:endParaRPr>
          </a:p>
          <a:p>
            <a:r>
              <a:rPr lang="en-US" altLang="zh-TW" sz="2800" b="1" dirty="0">
                <a:solidFill>
                  <a:srgbClr val="595959"/>
                </a:solidFill>
              </a:rPr>
              <a:t>wordcloud2(</a:t>
            </a:r>
            <a:r>
              <a:rPr lang="en-US" altLang="zh-TW" sz="2800" b="1" dirty="0" err="1">
                <a:solidFill>
                  <a:srgbClr val="595959"/>
                </a:solidFill>
              </a:rPr>
              <a:t>trump_frq</a:t>
            </a:r>
            <a:r>
              <a:rPr lang="en-US" altLang="zh-TW" sz="2800" b="1" dirty="0">
                <a:solidFill>
                  <a:srgbClr val="FF0000"/>
                </a:solidFill>
              </a:rPr>
              <a:t>[1:100,]</a:t>
            </a:r>
            <a:r>
              <a:rPr lang="en-US" altLang="zh-TW" sz="2800" b="1" dirty="0">
                <a:solidFill>
                  <a:srgbClr val="595959"/>
                </a:solidFill>
              </a:rPr>
              <a:t>, </a:t>
            </a:r>
            <a:r>
              <a:rPr lang="en-US" altLang="zh-TW" sz="2800" b="1" dirty="0">
                <a:solidFill>
                  <a:srgbClr val="FF0000"/>
                </a:solidFill>
              </a:rPr>
              <a:t>shape = "circle"</a:t>
            </a:r>
            <a:r>
              <a:rPr lang="en-US" altLang="zh-TW" sz="2800" b="1" dirty="0">
                <a:solidFill>
                  <a:srgbClr val="595959"/>
                </a:solidFill>
              </a:rPr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F78AD7-733D-4162-A11A-7F88C8A15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630" y="2952601"/>
            <a:ext cx="5716085" cy="358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30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701AD3-581F-4769-9B4F-2E6DE0B8705F}"/>
              </a:ext>
            </a:extLst>
          </p:cNvPr>
          <p:cNvSpPr/>
          <p:nvPr/>
        </p:nvSpPr>
        <p:spPr>
          <a:xfrm>
            <a:off x="-34290" y="0"/>
            <a:ext cx="9178290" cy="6858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8E1D2BB9-B87F-4950-9CEB-E0AE0617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2C3E5A93-3316-4985-B138-12E15AD80B66}"/>
              </a:ext>
            </a:extLst>
          </p:cNvPr>
          <p:cNvSpPr txBox="1">
            <a:spLocks/>
          </p:cNvSpPr>
          <p:nvPr/>
        </p:nvSpPr>
        <p:spPr>
          <a:xfrm>
            <a:off x="255270" y="3116253"/>
            <a:ext cx="8633460" cy="625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kern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Word Association</a:t>
            </a:r>
            <a:endParaRPr lang="zh-CN" altLang="en-US" sz="1800" b="1" kern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0443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34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04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  <a:ea typeface="方正正粗黑简体" panose="02000000000000000000" pitchFamily="2" charset="-122"/>
              </a:rPr>
              <a:t>Word Association</a:t>
            </a:r>
            <a:endParaRPr lang="zh-CN" altLang="en-US" sz="3200" dirty="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E3B581-511D-49E1-ADCA-CAA6C115AB30}"/>
              </a:ext>
            </a:extLst>
          </p:cNvPr>
          <p:cNvSpPr/>
          <p:nvPr/>
        </p:nvSpPr>
        <p:spPr>
          <a:xfrm>
            <a:off x="783781" y="1388064"/>
            <a:ext cx="7731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>
                <a:latin typeface="Palatino Linotype" panose="02040502050505030304" pitchFamily="18" charset="0"/>
              </a:rPr>
              <a:t>To calculate terms’ occurrence number in documents</a:t>
            </a:r>
            <a:endParaRPr lang="zh-TW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2" name="文本框 37">
            <a:extLst>
              <a:ext uri="{FF2B5EF4-FFF2-40B4-BE49-F238E27FC236}">
                <a16:creationId xmlns:a16="http://schemas.microsoft.com/office/drawing/2014/main" id="{8D53F3C9-EDA5-4B9B-8421-2908CF2BFAF4}"/>
              </a:ext>
            </a:extLst>
          </p:cNvPr>
          <p:cNvSpPr txBox="1"/>
          <p:nvPr/>
        </p:nvSpPr>
        <p:spPr>
          <a:xfrm>
            <a:off x="695422" y="2792280"/>
            <a:ext cx="57625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595959"/>
                </a:solidFill>
              </a:rPr>
              <a:t>library(</a:t>
            </a:r>
            <a:r>
              <a:rPr lang="en-US" altLang="zh-TW" sz="2800" b="1" dirty="0" err="1">
                <a:solidFill>
                  <a:srgbClr val="595959"/>
                </a:solidFill>
              </a:rPr>
              <a:t>widyr</a:t>
            </a:r>
            <a:r>
              <a:rPr lang="en-US" altLang="zh-TW" sz="2800" b="1" dirty="0">
                <a:solidFill>
                  <a:srgbClr val="595959"/>
                </a:solidFill>
              </a:rPr>
              <a:t>)</a:t>
            </a:r>
          </a:p>
          <a:p>
            <a:endParaRPr lang="en-US" altLang="zh-TW" sz="2800" b="1" dirty="0">
              <a:solidFill>
                <a:srgbClr val="595959"/>
              </a:solidFill>
            </a:endParaRPr>
          </a:p>
          <a:p>
            <a:r>
              <a:rPr lang="en-US" altLang="zh-TW" sz="2800" b="1" dirty="0" err="1">
                <a:solidFill>
                  <a:srgbClr val="595959"/>
                </a:solidFill>
              </a:rPr>
              <a:t>ici_cors</a:t>
            </a:r>
            <a:r>
              <a:rPr lang="en-US" altLang="zh-TW" sz="2800" b="1" dirty="0">
                <a:solidFill>
                  <a:srgbClr val="595959"/>
                </a:solidFill>
              </a:rPr>
              <a:t> &lt;- </a:t>
            </a:r>
            <a:r>
              <a:rPr lang="en-US" altLang="zh-TW" sz="2800" b="1" dirty="0" err="1">
                <a:solidFill>
                  <a:srgbClr val="595959"/>
                </a:solidFill>
              </a:rPr>
              <a:t>ici_tokens_tm</a:t>
            </a:r>
            <a:r>
              <a:rPr lang="en-US" altLang="zh-TW" sz="2800" b="1" dirty="0">
                <a:solidFill>
                  <a:srgbClr val="595959"/>
                </a:solidFill>
              </a:rPr>
              <a:t> %&gt;%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  </a:t>
            </a:r>
            <a:r>
              <a:rPr lang="en-US" altLang="zh-TW" sz="2800" b="1" dirty="0" err="1">
                <a:solidFill>
                  <a:srgbClr val="FF0000"/>
                </a:solidFill>
              </a:rPr>
              <a:t>group_by</a:t>
            </a:r>
            <a:r>
              <a:rPr lang="en-US" altLang="zh-TW" sz="2800" b="1" dirty="0">
                <a:solidFill>
                  <a:srgbClr val="FF0000"/>
                </a:solidFill>
              </a:rPr>
              <a:t>(word) </a:t>
            </a:r>
            <a:r>
              <a:rPr lang="en-US" altLang="zh-TW" sz="2800" b="1" dirty="0">
                <a:solidFill>
                  <a:srgbClr val="595959"/>
                </a:solidFill>
              </a:rPr>
              <a:t>%&gt;%</a:t>
            </a:r>
          </a:p>
          <a:p>
            <a:r>
              <a:rPr lang="en-US" altLang="zh-TW" sz="2800" b="1" dirty="0">
                <a:solidFill>
                  <a:srgbClr val="595959"/>
                </a:solidFill>
              </a:rPr>
              <a:t>  </a:t>
            </a:r>
            <a:r>
              <a:rPr lang="en-US" altLang="zh-TW" sz="2800" b="1" dirty="0" err="1">
                <a:solidFill>
                  <a:srgbClr val="FF0000"/>
                </a:solidFill>
              </a:rPr>
              <a:t>pairwise_cor</a:t>
            </a:r>
            <a:r>
              <a:rPr lang="en-US" altLang="zh-TW" sz="2800" b="1" dirty="0">
                <a:solidFill>
                  <a:srgbClr val="595959"/>
                </a:solidFill>
              </a:rPr>
              <a:t>(</a:t>
            </a:r>
            <a:r>
              <a:rPr lang="en-US" altLang="zh-TW" sz="2800" b="1" dirty="0">
                <a:solidFill>
                  <a:srgbClr val="FF0000"/>
                </a:solidFill>
              </a:rPr>
              <a:t>word, line</a:t>
            </a:r>
            <a:r>
              <a:rPr lang="en-US" altLang="zh-TW" sz="2800" b="1" dirty="0">
                <a:solidFill>
                  <a:srgbClr val="595959"/>
                </a:solidFill>
              </a:rPr>
              <a:t>, sort = TRUE)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E976F4-D3D5-4BA5-B226-41F7D2547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720" y="1956281"/>
            <a:ext cx="2669858" cy="242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72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35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04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  <a:ea typeface="方正正粗黑简体" panose="02000000000000000000" pitchFamily="2" charset="-122"/>
              </a:rPr>
              <a:t>Word Association</a:t>
            </a:r>
            <a:endParaRPr lang="zh-CN" altLang="en-US" sz="3200" dirty="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E3B581-511D-49E1-ADCA-CAA6C115AB30}"/>
              </a:ext>
            </a:extLst>
          </p:cNvPr>
          <p:cNvSpPr/>
          <p:nvPr/>
        </p:nvSpPr>
        <p:spPr>
          <a:xfrm>
            <a:off x="783781" y="1388064"/>
            <a:ext cx="77315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Palatino Linotype" panose="02040502050505030304" pitchFamily="18" charset="0"/>
              </a:rPr>
              <a:t>When you have tokenized tables, it’s easy to calculate word association.</a:t>
            </a:r>
            <a:endParaRPr lang="zh-TW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2" name="文本框 37">
            <a:extLst>
              <a:ext uri="{FF2B5EF4-FFF2-40B4-BE49-F238E27FC236}">
                <a16:creationId xmlns:a16="http://schemas.microsoft.com/office/drawing/2014/main" id="{8D53F3C9-EDA5-4B9B-8421-2908CF2BFAF4}"/>
              </a:ext>
            </a:extLst>
          </p:cNvPr>
          <p:cNvSpPr txBox="1"/>
          <p:nvPr/>
        </p:nvSpPr>
        <p:spPr>
          <a:xfrm>
            <a:off x="1340881" y="2556780"/>
            <a:ext cx="6996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rgbClr val="595959"/>
                </a:solidFill>
              </a:rPr>
              <a:t>trump_cors</a:t>
            </a:r>
            <a:r>
              <a:rPr lang="en-US" altLang="zh-TW" sz="2800" b="1" dirty="0">
                <a:solidFill>
                  <a:srgbClr val="595959"/>
                </a:solidFill>
              </a:rPr>
              <a:t> &lt;- </a:t>
            </a:r>
            <a:r>
              <a:rPr lang="en-US" altLang="zh-TW" sz="2800" b="1" dirty="0" err="1">
                <a:solidFill>
                  <a:srgbClr val="595959"/>
                </a:solidFill>
              </a:rPr>
              <a:t>trump_tokens</a:t>
            </a:r>
            <a:r>
              <a:rPr lang="en-US" altLang="zh-TW" sz="2800" b="1" dirty="0">
                <a:solidFill>
                  <a:srgbClr val="595959"/>
                </a:solidFill>
              </a:rPr>
              <a:t> %&gt;%</a:t>
            </a:r>
          </a:p>
          <a:p>
            <a:r>
              <a:rPr lang="en-US" altLang="zh-TW" sz="2800" b="1" dirty="0">
                <a:solidFill>
                  <a:srgbClr val="595959"/>
                </a:solidFill>
              </a:rPr>
              <a:t>  </a:t>
            </a:r>
            <a:r>
              <a:rPr lang="en-US" altLang="zh-TW" sz="2800" b="1" dirty="0" err="1">
                <a:solidFill>
                  <a:srgbClr val="595959"/>
                </a:solidFill>
              </a:rPr>
              <a:t>group_by</a:t>
            </a:r>
            <a:r>
              <a:rPr lang="en-US" altLang="zh-TW" sz="2800" b="1" dirty="0">
                <a:solidFill>
                  <a:srgbClr val="595959"/>
                </a:solidFill>
              </a:rPr>
              <a:t>(word) %&gt;%</a:t>
            </a:r>
          </a:p>
          <a:p>
            <a:r>
              <a:rPr lang="en-US" altLang="zh-TW" sz="2800" b="1" dirty="0">
                <a:solidFill>
                  <a:srgbClr val="595959"/>
                </a:solidFill>
              </a:rPr>
              <a:t>  </a:t>
            </a:r>
            <a:r>
              <a:rPr lang="en-US" altLang="zh-TW" sz="2800" b="1" dirty="0" err="1">
                <a:solidFill>
                  <a:srgbClr val="595959"/>
                </a:solidFill>
              </a:rPr>
              <a:t>pairwise_cor</a:t>
            </a:r>
            <a:r>
              <a:rPr lang="en-US" altLang="zh-TW" sz="2800" b="1" dirty="0">
                <a:solidFill>
                  <a:srgbClr val="595959"/>
                </a:solidFill>
              </a:rPr>
              <a:t>(word, </a:t>
            </a:r>
            <a:r>
              <a:rPr lang="en-US" altLang="zh-TW" sz="2800" b="1" dirty="0" err="1">
                <a:solidFill>
                  <a:srgbClr val="FF0000"/>
                </a:solidFill>
              </a:rPr>
              <a:t>status_id</a:t>
            </a:r>
            <a:r>
              <a:rPr lang="en-US" altLang="zh-TW" sz="2800" b="1" dirty="0">
                <a:solidFill>
                  <a:srgbClr val="595959"/>
                </a:solidFill>
              </a:rPr>
              <a:t>, sort = TRUE)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71B54E7-CEA3-4442-9724-908FD212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546" y="3967766"/>
            <a:ext cx="29337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15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36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04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  <a:ea typeface="方正正粗黑简体" panose="02000000000000000000" pitchFamily="2" charset="-122"/>
              </a:rPr>
              <a:t>Word Association</a:t>
            </a:r>
            <a:endParaRPr lang="zh-CN" altLang="en-US" sz="3200" dirty="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E3B581-511D-49E1-ADCA-CAA6C115AB30}"/>
              </a:ext>
            </a:extLst>
          </p:cNvPr>
          <p:cNvSpPr/>
          <p:nvPr/>
        </p:nvSpPr>
        <p:spPr>
          <a:xfrm>
            <a:off x="783781" y="1388064"/>
            <a:ext cx="7731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Palatino Linotype" panose="02040502050505030304" pitchFamily="18" charset="0"/>
              </a:rPr>
              <a:t>Select a word you want to analyze</a:t>
            </a:r>
            <a:endParaRPr lang="zh-TW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2" name="文本框 37">
            <a:extLst>
              <a:ext uri="{FF2B5EF4-FFF2-40B4-BE49-F238E27FC236}">
                <a16:creationId xmlns:a16="http://schemas.microsoft.com/office/drawing/2014/main" id="{8D53F3C9-EDA5-4B9B-8421-2908CF2BFAF4}"/>
              </a:ext>
            </a:extLst>
          </p:cNvPr>
          <p:cNvSpPr txBox="1"/>
          <p:nvPr/>
        </p:nvSpPr>
        <p:spPr>
          <a:xfrm>
            <a:off x="1519054" y="2308391"/>
            <a:ext cx="6996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rgbClr val="595959"/>
                </a:solidFill>
              </a:rPr>
              <a:t>trump_china</a:t>
            </a:r>
            <a:r>
              <a:rPr lang="en-US" altLang="zh-TW" sz="2800" b="1" dirty="0">
                <a:solidFill>
                  <a:srgbClr val="595959"/>
                </a:solidFill>
              </a:rPr>
              <a:t> &lt;- </a:t>
            </a:r>
            <a:r>
              <a:rPr lang="en-US" altLang="zh-TW" sz="2800" b="1" dirty="0" err="1">
                <a:solidFill>
                  <a:srgbClr val="595959"/>
                </a:solidFill>
              </a:rPr>
              <a:t>trump_cors</a:t>
            </a:r>
            <a:r>
              <a:rPr lang="en-US" altLang="zh-TW" sz="2800" b="1" dirty="0">
                <a:solidFill>
                  <a:srgbClr val="595959"/>
                </a:solidFill>
              </a:rPr>
              <a:t> %&gt;%</a:t>
            </a:r>
          </a:p>
          <a:p>
            <a:r>
              <a:rPr lang="en-US" altLang="zh-TW" sz="2800" b="1" dirty="0">
                <a:solidFill>
                  <a:srgbClr val="595959"/>
                </a:solidFill>
              </a:rPr>
              <a:t>  filter(item1 == "china")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61ED33-D8C5-4B6A-B331-9BD65C6F0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946" y="3378143"/>
            <a:ext cx="26289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30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701AD3-581F-4769-9B4F-2E6DE0B8705F}"/>
              </a:ext>
            </a:extLst>
          </p:cNvPr>
          <p:cNvSpPr/>
          <p:nvPr/>
        </p:nvSpPr>
        <p:spPr>
          <a:xfrm>
            <a:off x="-34290" y="0"/>
            <a:ext cx="9178290" cy="6858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8E1D2BB9-B87F-4950-9CEB-E0AE0617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2C3E5A93-3316-4985-B138-12E15AD80B66}"/>
              </a:ext>
            </a:extLst>
          </p:cNvPr>
          <p:cNvSpPr txBox="1">
            <a:spLocks/>
          </p:cNvSpPr>
          <p:nvPr/>
        </p:nvSpPr>
        <p:spPr>
          <a:xfrm>
            <a:off x="255270" y="3116253"/>
            <a:ext cx="8633460" cy="625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kern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Sentiment Analysis</a:t>
            </a:r>
            <a:endParaRPr lang="zh-CN" altLang="en-US" sz="1800" b="1" kern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455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38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05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  <a:ea typeface="方正正粗黑简体" panose="02000000000000000000" pitchFamily="2" charset="-122"/>
              </a:rPr>
              <a:t>Sentiment Analysis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E3B581-511D-49E1-ADCA-CAA6C115AB30}"/>
              </a:ext>
            </a:extLst>
          </p:cNvPr>
          <p:cNvSpPr/>
          <p:nvPr/>
        </p:nvSpPr>
        <p:spPr>
          <a:xfrm>
            <a:off x="783781" y="1388064"/>
            <a:ext cx="7731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Palatino Linotype" panose="02040502050505030304" pitchFamily="18" charset="0"/>
              </a:rPr>
              <a:t>Load a sentiment dictionary</a:t>
            </a:r>
            <a:endParaRPr lang="zh-TW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2" name="文本框 37">
            <a:extLst>
              <a:ext uri="{FF2B5EF4-FFF2-40B4-BE49-F238E27FC236}">
                <a16:creationId xmlns:a16="http://schemas.microsoft.com/office/drawing/2014/main" id="{8D53F3C9-EDA5-4B9B-8421-2908CF2BFAF4}"/>
              </a:ext>
            </a:extLst>
          </p:cNvPr>
          <p:cNvSpPr txBox="1"/>
          <p:nvPr/>
        </p:nvSpPr>
        <p:spPr>
          <a:xfrm>
            <a:off x="1207082" y="3319610"/>
            <a:ext cx="699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rgbClr val="595959"/>
                </a:solidFill>
              </a:rPr>
              <a:t>afinn</a:t>
            </a:r>
            <a:r>
              <a:rPr lang="en-US" altLang="zh-TW" sz="2800" b="1" dirty="0">
                <a:solidFill>
                  <a:srgbClr val="595959"/>
                </a:solidFill>
              </a:rPr>
              <a:t> &lt;- </a:t>
            </a:r>
            <a:r>
              <a:rPr lang="en-US" altLang="zh-TW" sz="2800" b="1" dirty="0" err="1">
                <a:solidFill>
                  <a:srgbClr val="595959"/>
                </a:solidFill>
              </a:rPr>
              <a:t>get_sentiments</a:t>
            </a:r>
            <a:r>
              <a:rPr lang="en-US" altLang="zh-TW" sz="2800" b="1" dirty="0">
                <a:solidFill>
                  <a:srgbClr val="595959"/>
                </a:solidFill>
              </a:rPr>
              <a:t>("</a:t>
            </a:r>
            <a:r>
              <a:rPr lang="en-US" altLang="zh-TW" sz="2800" b="1" dirty="0" err="1">
                <a:solidFill>
                  <a:srgbClr val="595959"/>
                </a:solidFill>
              </a:rPr>
              <a:t>afinn</a:t>
            </a:r>
            <a:r>
              <a:rPr lang="en-US" altLang="zh-TW" sz="2800" b="1" dirty="0">
                <a:solidFill>
                  <a:srgbClr val="595959"/>
                </a:solidFill>
              </a:rPr>
              <a:t>")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7DA1A0F-9DCA-40D8-8C98-A1880DD8A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421" y="1771939"/>
            <a:ext cx="1828000" cy="411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8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39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05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  <a:ea typeface="方正正粗黑简体" panose="02000000000000000000" pitchFamily="2" charset="-122"/>
              </a:rPr>
              <a:t>Sentiment Analysis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E3B581-511D-49E1-ADCA-CAA6C115AB30}"/>
              </a:ext>
            </a:extLst>
          </p:cNvPr>
          <p:cNvSpPr/>
          <p:nvPr/>
        </p:nvSpPr>
        <p:spPr>
          <a:xfrm>
            <a:off x="783781" y="1388064"/>
            <a:ext cx="7731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Palatino Linotype" panose="02040502050505030304" pitchFamily="18" charset="0"/>
              </a:rPr>
              <a:t>Merge into a tokenized table:</a:t>
            </a:r>
            <a:endParaRPr lang="zh-TW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2" name="文本框 37">
            <a:extLst>
              <a:ext uri="{FF2B5EF4-FFF2-40B4-BE49-F238E27FC236}">
                <a16:creationId xmlns:a16="http://schemas.microsoft.com/office/drawing/2014/main" id="{8D53F3C9-EDA5-4B9B-8421-2908CF2BFAF4}"/>
              </a:ext>
            </a:extLst>
          </p:cNvPr>
          <p:cNvSpPr txBox="1"/>
          <p:nvPr/>
        </p:nvSpPr>
        <p:spPr>
          <a:xfrm>
            <a:off x="783781" y="2781855"/>
            <a:ext cx="6996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rgbClr val="595959"/>
                </a:solidFill>
              </a:rPr>
              <a:t>ici_senti</a:t>
            </a:r>
            <a:r>
              <a:rPr lang="en-US" altLang="zh-TW" sz="2800" b="1" dirty="0">
                <a:solidFill>
                  <a:srgbClr val="595959"/>
                </a:solidFill>
              </a:rPr>
              <a:t> &lt;- </a:t>
            </a:r>
            <a:r>
              <a:rPr lang="en-US" altLang="zh-TW" sz="2800" b="1" dirty="0" err="1">
                <a:solidFill>
                  <a:srgbClr val="595959"/>
                </a:solidFill>
              </a:rPr>
              <a:t>ici_tokens_tm</a:t>
            </a:r>
            <a:r>
              <a:rPr lang="en-US" altLang="zh-TW" sz="2800" b="1" dirty="0">
                <a:solidFill>
                  <a:srgbClr val="595959"/>
                </a:solidFill>
              </a:rPr>
              <a:t> %&gt;%</a:t>
            </a:r>
          </a:p>
          <a:p>
            <a:r>
              <a:rPr lang="en-US" altLang="zh-TW" sz="2800" b="1" dirty="0">
                <a:solidFill>
                  <a:srgbClr val="595959"/>
                </a:solidFill>
              </a:rPr>
              <a:t>  </a:t>
            </a:r>
            <a:r>
              <a:rPr lang="en-US" altLang="zh-TW" sz="2800" b="1" dirty="0" err="1">
                <a:solidFill>
                  <a:srgbClr val="595959"/>
                </a:solidFill>
              </a:rPr>
              <a:t>inner_join</a:t>
            </a:r>
            <a:r>
              <a:rPr lang="en-US" altLang="zh-TW" sz="2800" b="1" dirty="0">
                <a:solidFill>
                  <a:srgbClr val="595959"/>
                </a:solidFill>
              </a:rPr>
              <a:t>(</a:t>
            </a:r>
            <a:r>
              <a:rPr lang="en-US" altLang="zh-TW" sz="2800" b="1" dirty="0" err="1">
                <a:solidFill>
                  <a:srgbClr val="595959"/>
                </a:solidFill>
              </a:rPr>
              <a:t>afinn</a:t>
            </a:r>
            <a:r>
              <a:rPr lang="en-US" altLang="zh-TW" sz="2800" b="1" dirty="0">
                <a:solidFill>
                  <a:srgbClr val="595959"/>
                </a:solidFill>
              </a:rPr>
              <a:t>, by = "word")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F1309A-B1F1-4064-83DA-9DAD0202A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752" y="2471737"/>
            <a:ext cx="2627890" cy="27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6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4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01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Introduction of Text Mining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874A0C-B9C7-4B2F-A0EA-579B433C5B57}"/>
              </a:ext>
            </a:extLst>
          </p:cNvPr>
          <p:cNvSpPr/>
          <p:nvPr/>
        </p:nvSpPr>
        <p:spPr>
          <a:xfrm>
            <a:off x="509461" y="2417821"/>
            <a:ext cx="84938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Palatino Linotype" panose="02040502050505030304" pitchFamily="18" charset="0"/>
              </a:rPr>
              <a:t>Text Mining:</a:t>
            </a:r>
          </a:p>
          <a:p>
            <a:endParaRPr lang="en-US" altLang="zh-TW" sz="2400" b="1" dirty="0">
              <a:latin typeface="Palatino Linotype" panose="02040502050505030304" pitchFamily="18" charset="0"/>
            </a:endParaRPr>
          </a:p>
          <a:p>
            <a:pPr lvl="1"/>
            <a:r>
              <a:rPr lang="en-US" altLang="zh-TW" sz="2400" b="1" dirty="0">
                <a:latin typeface="Palatino Linotype" panose="02040502050505030304" pitchFamily="18" charset="0"/>
              </a:rPr>
              <a:t>is the process of transforming 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unstructured text</a:t>
            </a:r>
            <a:r>
              <a:rPr lang="en-US" altLang="zh-TW" sz="2400" b="1" dirty="0">
                <a:latin typeface="Palatino Linotype" panose="02040502050505030304" pitchFamily="18" charset="0"/>
              </a:rPr>
              <a:t> into a 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structured format</a:t>
            </a:r>
            <a:r>
              <a:rPr lang="en-US" altLang="zh-TW" sz="2400" b="1" dirty="0">
                <a:latin typeface="Palatino Linotype" panose="02040502050505030304" pitchFamily="18" charset="0"/>
              </a:rPr>
              <a:t> to identify meaningful patterns and new insights (IBM Cloud Education 2020). </a:t>
            </a:r>
          </a:p>
        </p:txBody>
      </p:sp>
    </p:spTree>
    <p:extLst>
      <p:ext uri="{BB962C8B-B14F-4D97-AF65-F5344CB8AC3E}">
        <p14:creationId xmlns:p14="http://schemas.microsoft.com/office/powerpoint/2010/main" val="1940993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40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05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  <a:ea typeface="方正正粗黑简体" panose="02000000000000000000" pitchFamily="2" charset="-122"/>
              </a:rPr>
              <a:t>Sentiment Analysis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E3B581-511D-49E1-ADCA-CAA6C115AB30}"/>
              </a:ext>
            </a:extLst>
          </p:cNvPr>
          <p:cNvSpPr/>
          <p:nvPr/>
        </p:nvSpPr>
        <p:spPr>
          <a:xfrm>
            <a:off x="783781" y="1388064"/>
            <a:ext cx="7731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Palatino Linotype" panose="02040502050505030304" pitchFamily="18" charset="0"/>
              </a:rPr>
              <a:t>Merge into a tokenized table:</a:t>
            </a:r>
            <a:endParaRPr lang="zh-TW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2" name="文本框 37">
            <a:extLst>
              <a:ext uri="{FF2B5EF4-FFF2-40B4-BE49-F238E27FC236}">
                <a16:creationId xmlns:a16="http://schemas.microsoft.com/office/drawing/2014/main" id="{8D53F3C9-EDA5-4B9B-8421-2908CF2BFAF4}"/>
              </a:ext>
            </a:extLst>
          </p:cNvPr>
          <p:cNvSpPr txBox="1"/>
          <p:nvPr/>
        </p:nvSpPr>
        <p:spPr>
          <a:xfrm>
            <a:off x="783781" y="2781855"/>
            <a:ext cx="6996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rgbClr val="595959"/>
                </a:solidFill>
              </a:rPr>
              <a:t>trump_senti</a:t>
            </a:r>
            <a:r>
              <a:rPr lang="en-US" altLang="zh-TW" sz="2800" b="1" dirty="0">
                <a:solidFill>
                  <a:srgbClr val="595959"/>
                </a:solidFill>
              </a:rPr>
              <a:t> &lt;- </a:t>
            </a:r>
            <a:r>
              <a:rPr lang="en-US" altLang="zh-TW" sz="2800" b="1" dirty="0" err="1">
                <a:solidFill>
                  <a:srgbClr val="595959"/>
                </a:solidFill>
              </a:rPr>
              <a:t>trump_frq</a:t>
            </a:r>
            <a:r>
              <a:rPr lang="en-US" altLang="zh-TW" sz="2800" b="1" dirty="0">
                <a:solidFill>
                  <a:srgbClr val="595959"/>
                </a:solidFill>
              </a:rPr>
              <a:t> %&gt;%</a:t>
            </a:r>
          </a:p>
          <a:p>
            <a:r>
              <a:rPr lang="en-US" altLang="zh-TW" sz="2800" b="1" dirty="0">
                <a:solidFill>
                  <a:srgbClr val="595959"/>
                </a:solidFill>
              </a:rPr>
              <a:t>  </a:t>
            </a:r>
            <a:r>
              <a:rPr lang="en-US" altLang="zh-TW" sz="2800" b="1" dirty="0" err="1">
                <a:solidFill>
                  <a:srgbClr val="595959"/>
                </a:solidFill>
              </a:rPr>
              <a:t>inner_join</a:t>
            </a:r>
            <a:r>
              <a:rPr lang="en-US" altLang="zh-TW" sz="2800" b="1" dirty="0">
                <a:solidFill>
                  <a:srgbClr val="595959"/>
                </a:solidFill>
              </a:rPr>
              <a:t>(</a:t>
            </a:r>
            <a:r>
              <a:rPr lang="en-US" altLang="zh-TW" sz="2800" b="1" dirty="0" err="1">
                <a:solidFill>
                  <a:srgbClr val="595959"/>
                </a:solidFill>
              </a:rPr>
              <a:t>afinn</a:t>
            </a:r>
            <a:r>
              <a:rPr lang="en-US" altLang="zh-TW" sz="2800" b="1" dirty="0">
                <a:solidFill>
                  <a:srgbClr val="595959"/>
                </a:solidFill>
              </a:rPr>
              <a:t>, by = "word")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E64F110-7D28-4CDF-BB37-5D9EC03D6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428" y="2024062"/>
            <a:ext cx="2841812" cy="374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44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41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05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  <a:ea typeface="方正正粗黑简体" panose="02000000000000000000" pitchFamily="2" charset="-122"/>
              </a:rPr>
              <a:t>Sentiment Analysis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E3B581-511D-49E1-ADCA-CAA6C115AB30}"/>
              </a:ext>
            </a:extLst>
          </p:cNvPr>
          <p:cNvSpPr/>
          <p:nvPr/>
        </p:nvSpPr>
        <p:spPr>
          <a:xfrm>
            <a:off x="783781" y="1388064"/>
            <a:ext cx="77315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Palatino Linotype" panose="02040502050505030304" pitchFamily="18" charset="0"/>
              </a:rPr>
              <a:t>Create a plot to show Trump’s tweets’ changes in sentiment by month.</a:t>
            </a:r>
            <a:endParaRPr lang="zh-TW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F8D63A5-C307-4E88-A389-A9B0B3FFC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77" y="2556780"/>
            <a:ext cx="78771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928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42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05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  <a:ea typeface="方正正粗黑简体" panose="02000000000000000000" pitchFamily="2" charset="-122"/>
              </a:rPr>
              <a:t>Sentiment Analysis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2" name="文本框 37">
            <a:extLst>
              <a:ext uri="{FF2B5EF4-FFF2-40B4-BE49-F238E27FC236}">
                <a16:creationId xmlns:a16="http://schemas.microsoft.com/office/drawing/2014/main" id="{8D53F3C9-EDA5-4B9B-8421-2908CF2BFAF4}"/>
              </a:ext>
            </a:extLst>
          </p:cNvPr>
          <p:cNvSpPr txBox="1"/>
          <p:nvPr/>
        </p:nvSpPr>
        <p:spPr>
          <a:xfrm>
            <a:off x="835727" y="1522859"/>
            <a:ext cx="6996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rgbClr val="595959"/>
                </a:solidFill>
              </a:rPr>
              <a:t>trump_sent_all</a:t>
            </a:r>
            <a:r>
              <a:rPr lang="en-US" altLang="zh-TW" sz="2800" b="1" dirty="0">
                <a:solidFill>
                  <a:srgbClr val="595959"/>
                </a:solidFill>
              </a:rPr>
              <a:t> &lt;- </a:t>
            </a:r>
            <a:r>
              <a:rPr lang="en-US" altLang="zh-TW" sz="2800" b="1" dirty="0" err="1">
                <a:solidFill>
                  <a:srgbClr val="595959"/>
                </a:solidFill>
              </a:rPr>
              <a:t>trump_tokens</a:t>
            </a:r>
            <a:r>
              <a:rPr lang="en-US" altLang="zh-TW" sz="2800" b="1" dirty="0">
                <a:solidFill>
                  <a:srgbClr val="595959"/>
                </a:solidFill>
              </a:rPr>
              <a:t> %&gt;%</a:t>
            </a:r>
          </a:p>
          <a:p>
            <a:r>
              <a:rPr lang="en-US" altLang="zh-TW" sz="2800" b="1" dirty="0">
                <a:solidFill>
                  <a:srgbClr val="595959"/>
                </a:solidFill>
              </a:rPr>
              <a:t>  </a:t>
            </a:r>
            <a:r>
              <a:rPr lang="en-US" altLang="zh-TW" sz="2800" b="1" dirty="0" err="1">
                <a:solidFill>
                  <a:srgbClr val="595959"/>
                </a:solidFill>
              </a:rPr>
              <a:t>left_join</a:t>
            </a:r>
            <a:r>
              <a:rPr lang="en-US" altLang="zh-TW" sz="2800" b="1" dirty="0">
                <a:solidFill>
                  <a:srgbClr val="595959"/>
                </a:solidFill>
              </a:rPr>
              <a:t>(</a:t>
            </a:r>
            <a:r>
              <a:rPr lang="en-US" altLang="zh-TW" sz="2800" b="1" dirty="0" err="1">
                <a:solidFill>
                  <a:srgbClr val="595959"/>
                </a:solidFill>
              </a:rPr>
              <a:t>trump_tweet</a:t>
            </a:r>
            <a:r>
              <a:rPr lang="en-US" altLang="zh-TW" sz="2800" b="1" dirty="0">
                <a:solidFill>
                  <a:srgbClr val="595959"/>
                </a:solidFill>
              </a:rPr>
              <a:t>[, c(1, 2)], by = "</a:t>
            </a:r>
            <a:r>
              <a:rPr lang="en-US" altLang="zh-TW" sz="2800" b="1" dirty="0" err="1">
                <a:solidFill>
                  <a:srgbClr val="595959"/>
                </a:solidFill>
              </a:rPr>
              <a:t>status_id</a:t>
            </a:r>
            <a:r>
              <a:rPr lang="en-US" altLang="zh-TW" sz="2800" b="1" dirty="0">
                <a:solidFill>
                  <a:srgbClr val="595959"/>
                </a:solidFill>
              </a:rPr>
              <a:t>")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B106CC-2C48-4C11-B87A-4723DA524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3076837"/>
            <a:ext cx="3626166" cy="326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96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43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05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  <a:ea typeface="方正正粗黑简体" panose="02000000000000000000" pitchFamily="2" charset="-122"/>
              </a:rPr>
              <a:t>Sentiment Analysis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2" name="文本框 37">
            <a:extLst>
              <a:ext uri="{FF2B5EF4-FFF2-40B4-BE49-F238E27FC236}">
                <a16:creationId xmlns:a16="http://schemas.microsoft.com/office/drawing/2014/main" id="{8D53F3C9-EDA5-4B9B-8421-2908CF2BFAF4}"/>
              </a:ext>
            </a:extLst>
          </p:cNvPr>
          <p:cNvSpPr txBox="1"/>
          <p:nvPr/>
        </p:nvSpPr>
        <p:spPr>
          <a:xfrm>
            <a:off x="826811" y="1358864"/>
            <a:ext cx="69962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595959"/>
                </a:solidFill>
              </a:rPr>
              <a:t>library(zoo)</a:t>
            </a:r>
          </a:p>
          <a:p>
            <a:endParaRPr lang="en-US" altLang="zh-TW" sz="2800" b="1" dirty="0">
              <a:solidFill>
                <a:srgbClr val="595959"/>
              </a:solidFill>
            </a:endParaRPr>
          </a:p>
          <a:p>
            <a:r>
              <a:rPr lang="en-US" altLang="zh-TW" sz="2800" b="1" dirty="0" err="1">
                <a:solidFill>
                  <a:srgbClr val="595959"/>
                </a:solidFill>
              </a:rPr>
              <a:t>trump_sent_all</a:t>
            </a:r>
            <a:r>
              <a:rPr lang="en-US" altLang="zh-TW" sz="2800" b="1" dirty="0">
                <a:solidFill>
                  <a:srgbClr val="595959"/>
                </a:solidFill>
              </a:rPr>
              <a:t> &lt;- </a:t>
            </a:r>
            <a:r>
              <a:rPr lang="en-US" altLang="zh-TW" sz="2800" b="1" dirty="0" err="1">
                <a:solidFill>
                  <a:srgbClr val="595959"/>
                </a:solidFill>
              </a:rPr>
              <a:t>trump_sent_all</a:t>
            </a:r>
            <a:r>
              <a:rPr lang="en-US" altLang="zh-TW" sz="2800" b="1" dirty="0">
                <a:solidFill>
                  <a:srgbClr val="595959"/>
                </a:solidFill>
              </a:rPr>
              <a:t> %&gt;%</a:t>
            </a:r>
          </a:p>
          <a:p>
            <a:r>
              <a:rPr lang="en-US" altLang="zh-TW" sz="2800" b="1" dirty="0">
                <a:solidFill>
                  <a:srgbClr val="595959"/>
                </a:solidFill>
              </a:rPr>
              <a:t>  mutate(date = </a:t>
            </a:r>
            <a:r>
              <a:rPr lang="en-US" altLang="zh-TW" sz="2800" b="1" dirty="0" err="1">
                <a:solidFill>
                  <a:srgbClr val="595959"/>
                </a:solidFill>
              </a:rPr>
              <a:t>as.POSIXct</a:t>
            </a:r>
            <a:r>
              <a:rPr lang="en-US" altLang="zh-TW" sz="2800" b="1" dirty="0">
                <a:solidFill>
                  <a:srgbClr val="595959"/>
                </a:solidFill>
              </a:rPr>
              <a:t>(</a:t>
            </a:r>
            <a:r>
              <a:rPr lang="en-US" altLang="zh-TW" sz="2800" b="1" dirty="0" err="1">
                <a:solidFill>
                  <a:srgbClr val="595959"/>
                </a:solidFill>
              </a:rPr>
              <a:t>created_at</a:t>
            </a:r>
            <a:r>
              <a:rPr lang="en-US" altLang="zh-TW" sz="2800" b="1" dirty="0">
                <a:solidFill>
                  <a:srgbClr val="595959"/>
                </a:solidFill>
              </a:rPr>
              <a:t>),</a:t>
            </a:r>
          </a:p>
          <a:p>
            <a:r>
              <a:rPr lang="en-US" altLang="zh-TW" sz="2800" b="1" dirty="0">
                <a:solidFill>
                  <a:srgbClr val="595959"/>
                </a:solidFill>
              </a:rPr>
              <a:t>                month = </a:t>
            </a:r>
            <a:r>
              <a:rPr lang="en-US" altLang="zh-TW" sz="2800" b="1" dirty="0" err="1">
                <a:solidFill>
                  <a:srgbClr val="595959"/>
                </a:solidFill>
              </a:rPr>
              <a:t>as.yearmon</a:t>
            </a:r>
            <a:r>
              <a:rPr lang="en-US" altLang="zh-TW" sz="2800" b="1" dirty="0">
                <a:solidFill>
                  <a:srgbClr val="595959"/>
                </a:solidFill>
              </a:rPr>
              <a:t>(date))</a:t>
            </a:r>
          </a:p>
          <a:p>
            <a:endParaRPr lang="en-US" altLang="zh-TW" sz="2800" b="1" dirty="0">
              <a:solidFill>
                <a:srgbClr val="595959"/>
              </a:solidFill>
            </a:endParaRPr>
          </a:p>
          <a:p>
            <a:r>
              <a:rPr lang="en-US" altLang="zh-TW" sz="2800" b="1" dirty="0" err="1">
                <a:solidFill>
                  <a:srgbClr val="595959"/>
                </a:solidFill>
              </a:rPr>
              <a:t>trump_sent_all</a:t>
            </a:r>
            <a:r>
              <a:rPr lang="en-US" altLang="zh-TW" sz="2800" b="1" dirty="0">
                <a:solidFill>
                  <a:srgbClr val="595959"/>
                </a:solidFill>
              </a:rPr>
              <a:t> &lt;- </a:t>
            </a:r>
            <a:r>
              <a:rPr lang="en-US" altLang="zh-TW" sz="2800" b="1" dirty="0" err="1">
                <a:solidFill>
                  <a:srgbClr val="595959"/>
                </a:solidFill>
              </a:rPr>
              <a:t>trump_sent_all</a:t>
            </a:r>
            <a:r>
              <a:rPr lang="en-US" altLang="zh-TW" sz="2800" b="1" dirty="0">
                <a:solidFill>
                  <a:srgbClr val="595959"/>
                </a:solidFill>
              </a:rPr>
              <a:t> %&gt;%</a:t>
            </a:r>
          </a:p>
          <a:p>
            <a:r>
              <a:rPr lang="en-US" altLang="zh-TW" sz="2800" b="1" dirty="0">
                <a:solidFill>
                  <a:srgbClr val="595959"/>
                </a:solidFill>
              </a:rPr>
              <a:t>  </a:t>
            </a:r>
            <a:r>
              <a:rPr lang="en-US" altLang="zh-TW" sz="2800" b="1" dirty="0" err="1">
                <a:solidFill>
                  <a:srgbClr val="595959"/>
                </a:solidFill>
              </a:rPr>
              <a:t>inner_join</a:t>
            </a:r>
            <a:r>
              <a:rPr lang="en-US" altLang="zh-TW" sz="2800" b="1" dirty="0">
                <a:solidFill>
                  <a:srgbClr val="595959"/>
                </a:solidFill>
              </a:rPr>
              <a:t>(</a:t>
            </a:r>
            <a:r>
              <a:rPr lang="en-US" altLang="zh-TW" sz="2800" b="1" dirty="0" err="1">
                <a:solidFill>
                  <a:srgbClr val="595959"/>
                </a:solidFill>
              </a:rPr>
              <a:t>afinn</a:t>
            </a:r>
            <a:r>
              <a:rPr lang="en-US" altLang="zh-TW" sz="2800" b="1" dirty="0">
                <a:solidFill>
                  <a:srgbClr val="595959"/>
                </a:solidFill>
              </a:rPr>
              <a:t>, by = "word")</a:t>
            </a:r>
          </a:p>
          <a:p>
            <a:endParaRPr lang="en-US" altLang="zh-TW" sz="2800" b="1" dirty="0">
              <a:solidFill>
                <a:srgbClr val="595959"/>
              </a:solidFill>
            </a:endParaRPr>
          </a:p>
          <a:p>
            <a:r>
              <a:rPr lang="en-US" altLang="zh-TW" sz="2800" b="1" dirty="0" err="1">
                <a:solidFill>
                  <a:srgbClr val="595959"/>
                </a:solidFill>
              </a:rPr>
              <a:t>trump_sent_ym</a:t>
            </a:r>
            <a:r>
              <a:rPr lang="en-US" altLang="zh-TW" sz="2800" b="1" dirty="0">
                <a:solidFill>
                  <a:srgbClr val="595959"/>
                </a:solidFill>
              </a:rPr>
              <a:t> &lt;- </a:t>
            </a:r>
            <a:r>
              <a:rPr lang="en-US" altLang="zh-TW" sz="2800" b="1" dirty="0" err="1">
                <a:solidFill>
                  <a:srgbClr val="595959"/>
                </a:solidFill>
              </a:rPr>
              <a:t>trump_sent_all</a:t>
            </a:r>
            <a:r>
              <a:rPr lang="en-US" altLang="zh-TW" sz="2800" b="1" dirty="0">
                <a:solidFill>
                  <a:srgbClr val="595959"/>
                </a:solidFill>
              </a:rPr>
              <a:t> %&gt;%</a:t>
            </a:r>
          </a:p>
          <a:p>
            <a:r>
              <a:rPr lang="en-US" altLang="zh-TW" sz="2800" b="1" dirty="0">
                <a:solidFill>
                  <a:srgbClr val="595959"/>
                </a:solidFill>
              </a:rPr>
              <a:t>  </a:t>
            </a:r>
            <a:r>
              <a:rPr lang="en-US" altLang="zh-TW" sz="2800" b="1" dirty="0" err="1">
                <a:solidFill>
                  <a:srgbClr val="595959"/>
                </a:solidFill>
              </a:rPr>
              <a:t>group_by</a:t>
            </a:r>
            <a:r>
              <a:rPr lang="en-US" altLang="zh-TW" sz="2800" b="1" dirty="0">
                <a:solidFill>
                  <a:srgbClr val="595959"/>
                </a:solidFill>
              </a:rPr>
              <a:t>(month) %&gt;%</a:t>
            </a:r>
          </a:p>
          <a:p>
            <a:r>
              <a:rPr lang="en-US" altLang="zh-TW" sz="2800" b="1" dirty="0">
                <a:solidFill>
                  <a:srgbClr val="595959"/>
                </a:solidFill>
              </a:rPr>
              <a:t>  </a:t>
            </a:r>
            <a:r>
              <a:rPr lang="en-US" altLang="zh-TW" sz="2800" b="1" dirty="0" err="1">
                <a:solidFill>
                  <a:srgbClr val="595959"/>
                </a:solidFill>
              </a:rPr>
              <a:t>summarise</a:t>
            </a:r>
            <a:r>
              <a:rPr lang="en-US" altLang="zh-TW" sz="2800" b="1" dirty="0">
                <a:solidFill>
                  <a:srgbClr val="595959"/>
                </a:solidFill>
              </a:rPr>
              <a:t>(sentiment = mean(value))</a:t>
            </a:r>
          </a:p>
        </p:txBody>
      </p:sp>
    </p:spTree>
    <p:extLst>
      <p:ext uri="{BB962C8B-B14F-4D97-AF65-F5344CB8AC3E}">
        <p14:creationId xmlns:p14="http://schemas.microsoft.com/office/powerpoint/2010/main" val="1678248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44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05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  <a:ea typeface="方正正粗黑简体" panose="02000000000000000000" pitchFamily="2" charset="-122"/>
              </a:rPr>
              <a:t>Sentiment Analysis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B0569-F18E-42B5-8F0B-4C0749661A29}"/>
              </a:ext>
            </a:extLst>
          </p:cNvPr>
          <p:cNvSpPr/>
          <p:nvPr/>
        </p:nvSpPr>
        <p:spPr>
          <a:xfrm>
            <a:off x="1071837" y="664153"/>
            <a:ext cx="18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Introduction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2" name="文本框 37">
            <a:extLst>
              <a:ext uri="{FF2B5EF4-FFF2-40B4-BE49-F238E27FC236}">
                <a16:creationId xmlns:a16="http://schemas.microsoft.com/office/drawing/2014/main" id="{8D53F3C9-EDA5-4B9B-8421-2908CF2BFAF4}"/>
              </a:ext>
            </a:extLst>
          </p:cNvPr>
          <p:cNvSpPr txBox="1"/>
          <p:nvPr/>
        </p:nvSpPr>
        <p:spPr>
          <a:xfrm>
            <a:off x="826810" y="1358864"/>
            <a:ext cx="76885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595959"/>
                </a:solidFill>
              </a:rPr>
              <a:t>library(ggplot2)</a:t>
            </a:r>
          </a:p>
          <a:p>
            <a:endParaRPr lang="en-US" altLang="zh-TW" sz="2800" b="1" dirty="0">
              <a:solidFill>
                <a:srgbClr val="595959"/>
              </a:solidFill>
            </a:endParaRPr>
          </a:p>
          <a:p>
            <a:r>
              <a:rPr lang="en-US" altLang="zh-TW" sz="2800" b="1" dirty="0" err="1">
                <a:solidFill>
                  <a:srgbClr val="595959"/>
                </a:solidFill>
              </a:rPr>
              <a:t>ggplot</a:t>
            </a:r>
            <a:r>
              <a:rPr lang="en-US" altLang="zh-TW" sz="2800" b="1" dirty="0">
                <a:solidFill>
                  <a:srgbClr val="595959"/>
                </a:solidFill>
              </a:rPr>
              <a:t>(</a:t>
            </a:r>
            <a:r>
              <a:rPr lang="en-US" altLang="zh-TW" sz="2800" b="1" dirty="0" err="1">
                <a:solidFill>
                  <a:srgbClr val="595959"/>
                </a:solidFill>
              </a:rPr>
              <a:t>trump_sent_ym</a:t>
            </a:r>
            <a:r>
              <a:rPr lang="en-US" altLang="zh-TW" sz="2800" b="1" dirty="0">
                <a:solidFill>
                  <a:srgbClr val="595959"/>
                </a:solidFill>
              </a:rPr>
              <a:t>, </a:t>
            </a:r>
            <a:r>
              <a:rPr lang="en-US" altLang="zh-TW" sz="2800" b="1" dirty="0" err="1">
                <a:solidFill>
                  <a:srgbClr val="595959"/>
                </a:solidFill>
              </a:rPr>
              <a:t>aes</a:t>
            </a:r>
            <a:r>
              <a:rPr lang="en-US" altLang="zh-TW" sz="2800" b="1" dirty="0">
                <a:solidFill>
                  <a:srgbClr val="595959"/>
                </a:solidFill>
              </a:rPr>
              <a:t>(month, sentiment)) +</a:t>
            </a:r>
          </a:p>
          <a:p>
            <a:r>
              <a:rPr lang="en-US" altLang="zh-TW" sz="2800" b="1" dirty="0">
                <a:solidFill>
                  <a:srgbClr val="595959"/>
                </a:solidFill>
              </a:rPr>
              <a:t>  </a:t>
            </a:r>
            <a:r>
              <a:rPr lang="en-US" altLang="zh-TW" sz="2800" b="1" dirty="0" err="1">
                <a:solidFill>
                  <a:srgbClr val="595959"/>
                </a:solidFill>
              </a:rPr>
              <a:t>geom_line</a:t>
            </a:r>
            <a:r>
              <a:rPr lang="en-US" altLang="zh-TW" sz="2800" b="1" dirty="0">
                <a:solidFill>
                  <a:srgbClr val="595959"/>
                </a:solidFill>
              </a:rPr>
              <a:t>()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5C10BDC-C5E7-499B-B6C1-F4F76EBE6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21" y="3429000"/>
            <a:ext cx="7727350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31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701AD3-581F-4769-9B4F-2E6DE0B8705F}"/>
              </a:ext>
            </a:extLst>
          </p:cNvPr>
          <p:cNvSpPr/>
          <p:nvPr/>
        </p:nvSpPr>
        <p:spPr>
          <a:xfrm>
            <a:off x="-34290" y="0"/>
            <a:ext cx="9178290" cy="6858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8E1D2BB9-B87F-4950-9CEB-E0AE0617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2C3E5A93-3316-4985-B138-12E15AD80B66}"/>
              </a:ext>
            </a:extLst>
          </p:cNvPr>
          <p:cNvSpPr txBox="1">
            <a:spLocks/>
          </p:cNvSpPr>
          <p:nvPr/>
        </p:nvSpPr>
        <p:spPr>
          <a:xfrm>
            <a:off x="255270" y="3116253"/>
            <a:ext cx="8633460" cy="625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kern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Midterm Exam</a:t>
            </a:r>
            <a:endParaRPr lang="zh-CN" altLang="en-US" sz="1800" b="1" kern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979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46</a:t>
            </a:fld>
            <a:endParaRPr lang="zh-TW" altLang="en-US" dirty="0"/>
          </a:p>
        </p:txBody>
      </p:sp>
      <p:graphicFrame>
        <p:nvGraphicFramePr>
          <p:cNvPr id="20" name="表格 2">
            <a:extLst>
              <a:ext uri="{FF2B5EF4-FFF2-40B4-BE49-F238E27FC236}">
                <a16:creationId xmlns:a16="http://schemas.microsoft.com/office/drawing/2014/main" id="{C8F129F5-8DB2-4E0D-827A-E6B50D8B5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37260"/>
              </p:ext>
            </p:extLst>
          </p:nvPr>
        </p:nvGraphicFramePr>
        <p:xfrm>
          <a:off x="764192" y="1080091"/>
          <a:ext cx="7615616" cy="9144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965639">
                  <a:extLst>
                    <a:ext uri="{9D8B030D-6E8A-4147-A177-3AD203B41FA5}">
                      <a16:colId xmlns:a16="http://schemas.microsoft.com/office/drawing/2014/main" val="522105010"/>
                    </a:ext>
                  </a:extLst>
                </a:gridCol>
                <a:gridCol w="3302408">
                  <a:extLst>
                    <a:ext uri="{9D8B030D-6E8A-4147-A177-3AD203B41FA5}">
                      <a16:colId xmlns:a16="http://schemas.microsoft.com/office/drawing/2014/main" val="3063697450"/>
                    </a:ext>
                  </a:extLst>
                </a:gridCol>
                <a:gridCol w="1347569">
                  <a:extLst>
                    <a:ext uri="{9D8B030D-6E8A-4147-A177-3AD203B41FA5}">
                      <a16:colId xmlns:a16="http://schemas.microsoft.com/office/drawing/2014/main" val="2611139005"/>
                    </a:ext>
                  </a:extLst>
                </a:gridCol>
              </a:tblGrid>
              <a:tr h="439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Items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Points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%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63825"/>
                  </a:ext>
                </a:extLst>
              </a:tr>
              <a:tr h="439308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Midterm Exam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15.38%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2891"/>
                  </a:ext>
                </a:extLst>
              </a:tr>
            </a:tbl>
          </a:graphicData>
        </a:graphic>
      </p:graphicFrame>
      <p:cxnSp>
        <p:nvCxnSpPr>
          <p:cNvPr id="22" name="直接连接符 42">
            <a:extLst>
              <a:ext uri="{FF2B5EF4-FFF2-40B4-BE49-F238E27FC236}">
                <a16:creationId xmlns:a16="http://schemas.microsoft.com/office/drawing/2014/main" id="{8CFEA87B-8402-45AC-8E49-C31096B3FE5A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43">
            <a:extLst>
              <a:ext uri="{FF2B5EF4-FFF2-40B4-BE49-F238E27FC236}">
                <a16:creationId xmlns:a16="http://schemas.microsoft.com/office/drawing/2014/main" id="{48E0DC68-9BD4-4199-84B6-1CF7EE0F8B3B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4" name="椭圆 44">
              <a:extLst>
                <a:ext uri="{FF2B5EF4-FFF2-40B4-BE49-F238E27FC236}">
                  <a16:creationId xmlns:a16="http://schemas.microsoft.com/office/drawing/2014/main" id="{CD141ED6-932A-4C4B-918C-0BF7C393863F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5" name="文本框 45">
              <a:extLst>
                <a:ext uri="{FF2B5EF4-FFF2-40B4-BE49-F238E27FC236}">
                  <a16:creationId xmlns:a16="http://schemas.microsoft.com/office/drawing/2014/main" id="{D169C9B1-46E9-415E-B31A-917DFFB66279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02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26" name="文本框 46">
            <a:extLst>
              <a:ext uri="{FF2B5EF4-FFF2-40B4-BE49-F238E27FC236}">
                <a16:creationId xmlns:a16="http://schemas.microsoft.com/office/drawing/2014/main" id="{25DB2148-E586-4593-9096-DF963FAEE289}"/>
              </a:ext>
            </a:extLst>
          </p:cNvPr>
          <p:cNvSpPr txBox="1"/>
          <p:nvPr/>
        </p:nvSpPr>
        <p:spPr>
          <a:xfrm>
            <a:off x="1042148" y="132025"/>
            <a:ext cx="3649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  <a:ea typeface="方正正粗黑简体" panose="02000000000000000000" pitchFamily="2" charset="-122"/>
              </a:rPr>
              <a:t>Midterm Exam</a:t>
            </a:r>
            <a:endParaRPr lang="zh-CN" altLang="en-US" sz="3200" dirty="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0" name="文本框 37">
            <a:extLst>
              <a:ext uri="{FF2B5EF4-FFF2-40B4-BE49-F238E27FC236}">
                <a16:creationId xmlns:a16="http://schemas.microsoft.com/office/drawing/2014/main" id="{60C390F0-219B-4FC6-B64A-D9D7071EDF2B}"/>
              </a:ext>
            </a:extLst>
          </p:cNvPr>
          <p:cNvSpPr txBox="1"/>
          <p:nvPr/>
        </p:nvSpPr>
        <p:spPr>
          <a:xfrm>
            <a:off x="764192" y="2177167"/>
            <a:ext cx="73260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rgbClr val="595959"/>
                </a:solidFill>
              </a:rPr>
              <a:t>Midterm exam will be held on April 21 (week 10)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2800" b="1" dirty="0">
              <a:solidFill>
                <a:srgbClr val="59595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rgbClr val="595959"/>
                </a:solidFill>
              </a:rPr>
              <a:t>Open books and reference cards.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2800" b="1" dirty="0">
              <a:solidFill>
                <a:srgbClr val="59595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rgbClr val="595959"/>
                </a:solidFill>
              </a:rPr>
              <a:t>You can use web browsers to search the solutions, but can’t use any social media in your laptops and smart phones.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2800" b="1" dirty="0">
              <a:solidFill>
                <a:srgbClr val="59595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rgbClr val="595959"/>
                </a:solidFill>
              </a:rPr>
              <a:t>Using R-studio on your laptop</a:t>
            </a:r>
            <a:endParaRPr lang="en-US" altLang="zh-TW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462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cxnSp>
        <p:nvCxnSpPr>
          <p:cNvPr id="22" name="直接连接符 42">
            <a:extLst>
              <a:ext uri="{FF2B5EF4-FFF2-40B4-BE49-F238E27FC236}">
                <a16:creationId xmlns:a16="http://schemas.microsoft.com/office/drawing/2014/main" id="{8CFEA87B-8402-45AC-8E49-C31096B3FE5A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43">
            <a:extLst>
              <a:ext uri="{FF2B5EF4-FFF2-40B4-BE49-F238E27FC236}">
                <a16:creationId xmlns:a16="http://schemas.microsoft.com/office/drawing/2014/main" id="{48E0DC68-9BD4-4199-84B6-1CF7EE0F8B3B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4" name="椭圆 44">
              <a:extLst>
                <a:ext uri="{FF2B5EF4-FFF2-40B4-BE49-F238E27FC236}">
                  <a16:creationId xmlns:a16="http://schemas.microsoft.com/office/drawing/2014/main" id="{CD141ED6-932A-4C4B-918C-0BF7C393863F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5" name="文本框 45">
              <a:extLst>
                <a:ext uri="{FF2B5EF4-FFF2-40B4-BE49-F238E27FC236}">
                  <a16:creationId xmlns:a16="http://schemas.microsoft.com/office/drawing/2014/main" id="{D169C9B1-46E9-415E-B31A-917DFFB66279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02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26" name="文本框 46">
            <a:extLst>
              <a:ext uri="{FF2B5EF4-FFF2-40B4-BE49-F238E27FC236}">
                <a16:creationId xmlns:a16="http://schemas.microsoft.com/office/drawing/2014/main" id="{25DB2148-E586-4593-9096-DF963FAEE289}"/>
              </a:ext>
            </a:extLst>
          </p:cNvPr>
          <p:cNvSpPr txBox="1"/>
          <p:nvPr/>
        </p:nvSpPr>
        <p:spPr>
          <a:xfrm>
            <a:off x="1042148" y="132025"/>
            <a:ext cx="3649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  <a:ea typeface="方正正粗黑简体" panose="02000000000000000000" pitchFamily="2" charset="-122"/>
              </a:rPr>
              <a:t>Midterm Exam</a:t>
            </a:r>
            <a:endParaRPr lang="zh-CN" altLang="en-US" sz="3200" dirty="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0" name="文本框 37">
            <a:extLst>
              <a:ext uri="{FF2B5EF4-FFF2-40B4-BE49-F238E27FC236}">
                <a16:creationId xmlns:a16="http://schemas.microsoft.com/office/drawing/2014/main" id="{60C390F0-219B-4FC6-B64A-D9D7071EDF2B}"/>
              </a:ext>
            </a:extLst>
          </p:cNvPr>
          <p:cNvSpPr txBox="1"/>
          <p:nvPr/>
        </p:nvSpPr>
        <p:spPr>
          <a:xfrm>
            <a:off x="764192" y="1362296"/>
            <a:ext cx="73260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rgbClr val="595959"/>
                </a:solidFill>
              </a:rPr>
              <a:t>The midterm exam will cover the contents I taught from Week 1-9.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2800" b="1" dirty="0">
              <a:solidFill>
                <a:srgbClr val="59595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rgbClr val="595959"/>
                </a:solidFill>
              </a:rPr>
              <a:t>I will upload a midterm exam notice before the next week class.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2800" b="1" dirty="0">
              <a:solidFill>
                <a:srgbClr val="59595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rgbClr val="595959"/>
                </a:solidFill>
              </a:rPr>
              <a:t>Don’t worry about the midterm, the level of difficulty and the mode are similar your </a:t>
            </a:r>
            <a:r>
              <a:rPr lang="en-US" altLang="zh-TW" sz="2800" b="1" dirty="0" err="1">
                <a:solidFill>
                  <a:srgbClr val="595959"/>
                </a:solidFill>
              </a:rPr>
              <a:t>homeworks</a:t>
            </a:r>
            <a:r>
              <a:rPr lang="en-US" altLang="zh-TW" sz="2800" b="1" dirty="0">
                <a:solidFill>
                  <a:srgbClr val="595959"/>
                </a:solidFill>
              </a:rPr>
              <a:t>, but you have to finish it in the class.</a:t>
            </a:r>
          </a:p>
        </p:txBody>
      </p:sp>
    </p:spTree>
    <p:extLst>
      <p:ext uri="{BB962C8B-B14F-4D97-AF65-F5344CB8AC3E}">
        <p14:creationId xmlns:p14="http://schemas.microsoft.com/office/powerpoint/2010/main" val="3603375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48</a:t>
            </a:fld>
            <a:endParaRPr lang="zh-TW" altLang="en-US"/>
          </a:p>
        </p:txBody>
      </p:sp>
      <p:grpSp>
        <p:nvGrpSpPr>
          <p:cNvPr id="3" name="组合 14">
            <a:extLst>
              <a:ext uri="{FF2B5EF4-FFF2-40B4-BE49-F238E27FC236}">
                <a16:creationId xmlns:a16="http://schemas.microsoft.com/office/drawing/2014/main" id="{1BA7413F-FB42-4BA6-AA8E-1E609308783D}"/>
              </a:ext>
            </a:extLst>
          </p:cNvPr>
          <p:cNvGrpSpPr/>
          <p:nvPr/>
        </p:nvGrpSpPr>
        <p:grpSpPr>
          <a:xfrm>
            <a:off x="0" y="332656"/>
            <a:ext cx="9144000" cy="360040"/>
            <a:chOff x="0" y="404664"/>
            <a:chExt cx="8719311" cy="2160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1BF08C6-9FF1-4212-ADA1-6F636D87BF5A}"/>
                </a:ext>
              </a:extLst>
            </p:cNvPr>
            <p:cNvSpPr/>
            <p:nvPr/>
          </p:nvSpPr>
          <p:spPr>
            <a:xfrm>
              <a:off x="0" y="404664"/>
              <a:ext cx="971600" cy="21602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A747817-0F3E-4F45-8B7D-90161D620A72}"/>
                </a:ext>
              </a:extLst>
            </p:cNvPr>
            <p:cNvSpPr/>
            <p:nvPr/>
          </p:nvSpPr>
          <p:spPr>
            <a:xfrm>
              <a:off x="968464" y="404664"/>
              <a:ext cx="971600" cy="216024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9D6C9CE-E8DF-4DB3-87AB-67A0E8B04371}"/>
                </a:ext>
              </a:extLst>
            </p:cNvPr>
            <p:cNvSpPr/>
            <p:nvPr/>
          </p:nvSpPr>
          <p:spPr>
            <a:xfrm>
              <a:off x="1936928" y="404664"/>
              <a:ext cx="971600" cy="21602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118C35D-DD6D-4C83-97C8-3C5D34846CDA}"/>
                </a:ext>
              </a:extLst>
            </p:cNvPr>
            <p:cNvSpPr/>
            <p:nvPr/>
          </p:nvSpPr>
          <p:spPr>
            <a:xfrm>
              <a:off x="2905392" y="404664"/>
              <a:ext cx="971600" cy="216024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824F8FB-7E7F-4C09-A8E4-8E7990D8D38F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44ACB59-C80A-4833-AF3B-7CFCF70C0E97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7857A20-B4F4-456E-91A8-B4DCB93E79EF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43E352D-DC58-4049-AA90-2671D56739AE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7FCDDD4-6CB0-48D9-AAF4-824B1A062C0E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B578DA3A-61B4-4BD5-A4FE-993273F8735C}"/>
              </a:ext>
            </a:extLst>
          </p:cNvPr>
          <p:cNvSpPr/>
          <p:nvPr/>
        </p:nvSpPr>
        <p:spPr>
          <a:xfrm>
            <a:off x="755650" y="197481"/>
            <a:ext cx="2085204" cy="720080"/>
          </a:xfrm>
          <a:prstGeom prst="rect">
            <a:avLst/>
          </a:prstGeom>
          <a:solidFill>
            <a:schemeClr val="bg1"/>
          </a:solidFill>
          <a:ln>
            <a:solidFill>
              <a:srgbClr val="A6A6A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Project</a:t>
            </a:r>
            <a:endParaRPr lang="zh-CN" altLang="en-US" sz="2400" b="1">
              <a:solidFill>
                <a:srgbClr val="E139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24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5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01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Introduction of Text Mining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FFB500-737C-4E03-B145-E2C0E39505ED}"/>
              </a:ext>
            </a:extLst>
          </p:cNvPr>
          <p:cNvSpPr/>
          <p:nvPr/>
        </p:nvSpPr>
        <p:spPr>
          <a:xfrm>
            <a:off x="755650" y="2436036"/>
            <a:ext cx="77315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Palatino Linotype" panose="02040502050505030304" pitchFamily="18" charset="0"/>
              </a:rPr>
              <a:t>There are many text mining techniques, such as word frequency, word association, sentiment analysis, topic model, RNN, CNN, and so on.</a:t>
            </a:r>
          </a:p>
          <a:p>
            <a:endParaRPr lang="en-US" altLang="zh-TW" sz="2400" b="1" dirty="0">
              <a:latin typeface="Palatino Linotype" panose="02040502050505030304" pitchFamily="18" charset="0"/>
            </a:endParaRPr>
          </a:p>
          <a:p>
            <a:r>
              <a:rPr lang="en-US" altLang="zh-TW" sz="2400" b="1" dirty="0">
                <a:latin typeface="Palatino Linotype" panose="02040502050505030304" pitchFamily="18" charset="0"/>
              </a:rPr>
              <a:t>These techniques use different ways to reduce words into </a:t>
            </a:r>
            <a:r>
              <a:rPr lang="en-US" altLang="zh-TW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vectors</a:t>
            </a:r>
            <a:r>
              <a:rPr lang="en-US" altLang="zh-TW" sz="2400" b="1" dirty="0">
                <a:latin typeface="Palatino Linotype" panose="02040502050505030304" pitchFamily="18" charset="0"/>
              </a:rPr>
              <a:t> represented by real </a:t>
            </a:r>
            <a:r>
              <a:rPr lang="en-US" altLang="zh-TW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numbers</a:t>
            </a:r>
            <a:r>
              <a:rPr lang="en-US" altLang="zh-TW" sz="2400" b="1" dirty="0"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167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6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01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Introduction of Text Mining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B235D92-DFF8-491B-A508-98B143618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200828"/>
              </p:ext>
            </p:extLst>
          </p:nvPr>
        </p:nvGraphicFramePr>
        <p:xfrm>
          <a:off x="434007" y="1671771"/>
          <a:ext cx="8268778" cy="4449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03">
                  <a:extLst>
                    <a:ext uri="{9D8B030D-6E8A-4147-A177-3AD203B41FA5}">
                      <a16:colId xmlns:a16="http://schemas.microsoft.com/office/drawing/2014/main" val="348159426"/>
                    </a:ext>
                  </a:extLst>
                </a:gridCol>
                <a:gridCol w="5578375">
                  <a:extLst>
                    <a:ext uri="{9D8B030D-6E8A-4147-A177-3AD203B41FA5}">
                      <a16:colId xmlns:a16="http://schemas.microsoft.com/office/drawing/2014/main" val="2365595698"/>
                    </a:ext>
                  </a:extLst>
                </a:gridCol>
              </a:tblGrid>
              <a:tr h="6751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Word Frequency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To calculate terms’ occurrence number in documents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79261"/>
                  </a:ext>
                </a:extLst>
              </a:tr>
              <a:tr h="6751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Palatino Linotype" panose="02040502050505030304" pitchFamily="18" charset="0"/>
                        </a:rPr>
                        <a:t>Word Association</a:t>
                      </a:r>
                      <a:endParaRPr lang="zh-TW" altLang="en-US" sz="20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Palatino Linotype" panose="02040502050505030304" pitchFamily="18" charset="0"/>
                        </a:rPr>
                        <a:t>To show the extent to which pairs of terms are related.</a:t>
                      </a:r>
                      <a:endParaRPr lang="zh-TW" altLang="en-US" sz="2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74816"/>
                  </a:ext>
                </a:extLst>
              </a:tr>
              <a:tr h="9687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Palatino Linotype" panose="02040502050505030304" pitchFamily="18" charset="0"/>
                        </a:rPr>
                        <a:t>Sentiment Analysis</a:t>
                      </a:r>
                      <a:endParaRPr lang="zh-TW" altLang="en-US" sz="20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Palatino Linotype" panose="02040502050505030304" pitchFamily="18" charset="0"/>
                        </a:rPr>
                        <a:t>The degree of positive, neutral, or negative strength of the sentiment contained in a body of text</a:t>
                      </a:r>
                      <a:endParaRPr lang="zh-TW" altLang="en-US" sz="2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968960"/>
                  </a:ext>
                </a:extLst>
              </a:tr>
              <a:tr h="6751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Palatino Linotype" panose="02040502050505030304" pitchFamily="18" charset="0"/>
                        </a:rPr>
                        <a:t>TF-IDF</a:t>
                      </a:r>
                      <a:endParaRPr lang="zh-TW" altLang="en-US" sz="20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Palatino Linotype" panose="02040502050505030304" pitchFamily="18" charset="0"/>
                        </a:rPr>
                        <a:t>To calculate how important a word is to documents</a:t>
                      </a:r>
                      <a:endParaRPr lang="zh-TW" altLang="en-US" sz="2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009041"/>
                  </a:ext>
                </a:extLst>
              </a:tr>
              <a:tr h="6751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Palatino Linotype" panose="02040502050505030304" pitchFamily="18" charset="0"/>
                        </a:rPr>
                        <a:t>Topic Model</a:t>
                      </a:r>
                      <a:endParaRPr lang="zh-TW" altLang="en-US" sz="20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Palatino Linotype" panose="02040502050505030304" pitchFamily="18" charset="0"/>
                        </a:rPr>
                        <a:t>To discover how words and phases can characterize the documents</a:t>
                      </a:r>
                      <a:endParaRPr lang="zh-TW" altLang="en-US" sz="2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486100"/>
                  </a:ext>
                </a:extLst>
              </a:tr>
              <a:tr h="6393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Palatino Linotype" panose="02040502050505030304" pitchFamily="18" charset="0"/>
                        </a:rPr>
                        <a:t>RNN, CNN</a:t>
                      </a:r>
                      <a:endParaRPr lang="zh-TW" altLang="en-US" sz="20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Palatino Linotype" panose="02040502050505030304" pitchFamily="18" charset="0"/>
                        </a:rPr>
                        <a:t>Neural network in machine learning</a:t>
                      </a:r>
                      <a:endParaRPr lang="zh-TW" altLang="en-US" sz="20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9301890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231A9ECD-14E9-4374-B965-A99E23268A87}"/>
              </a:ext>
            </a:extLst>
          </p:cNvPr>
          <p:cNvSpPr txBox="1"/>
          <p:nvPr/>
        </p:nvSpPr>
        <p:spPr>
          <a:xfrm>
            <a:off x="192511" y="167177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✓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FCF454-A526-4217-BD62-96810A5D7EA3}"/>
              </a:ext>
            </a:extLst>
          </p:cNvPr>
          <p:cNvSpPr txBox="1"/>
          <p:nvPr/>
        </p:nvSpPr>
        <p:spPr>
          <a:xfrm>
            <a:off x="192511" y="239785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✓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201A3E-957C-4CEA-948B-6A84871A59AE}"/>
              </a:ext>
            </a:extLst>
          </p:cNvPr>
          <p:cNvSpPr txBox="1"/>
          <p:nvPr/>
        </p:nvSpPr>
        <p:spPr>
          <a:xfrm>
            <a:off x="192511" y="324101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25190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7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01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Introduction of Text Mining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BD9CE6-4859-4BA6-BE2E-8D6C835632AA}"/>
              </a:ext>
            </a:extLst>
          </p:cNvPr>
          <p:cNvSpPr/>
          <p:nvPr/>
        </p:nvSpPr>
        <p:spPr>
          <a:xfrm>
            <a:off x="702611" y="1844365"/>
            <a:ext cx="77315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Palatino Linotype" panose="02040502050505030304" pitchFamily="18" charset="0"/>
              </a:rPr>
              <a:t>ICI is great.</a:t>
            </a:r>
          </a:p>
          <a:p>
            <a:r>
              <a:rPr lang="en-US" altLang="zh-TW" sz="2400" b="1" dirty="0">
                <a:latin typeface="Palatino Linotype" panose="02040502050505030304" pitchFamily="18" charset="0"/>
              </a:rPr>
              <a:t>NCCU is great.</a:t>
            </a:r>
          </a:p>
          <a:p>
            <a:r>
              <a:rPr lang="en-US" altLang="zh-TW" sz="2400" b="1">
                <a:latin typeface="Palatino Linotype" panose="02040502050505030304" pitchFamily="18" charset="0"/>
              </a:rPr>
              <a:t>Big data </a:t>
            </a:r>
            <a:r>
              <a:rPr lang="en-US" altLang="zh-TW" sz="2400" b="1" dirty="0">
                <a:latin typeface="Palatino Linotype" panose="02040502050505030304" pitchFamily="18" charset="0"/>
              </a:rPr>
              <a:t>is so easy.</a:t>
            </a:r>
          </a:p>
          <a:p>
            <a:r>
              <a:rPr lang="en-US" altLang="zh-TW" sz="2400" b="1" dirty="0">
                <a:latin typeface="Palatino Linotype" panose="02040502050505030304" pitchFamily="18" charset="0"/>
              </a:rPr>
              <a:t>I </a:t>
            </a:r>
            <a:r>
              <a:rPr lang="en-US" altLang="zh-TW" sz="2400" b="1">
                <a:latin typeface="Palatino Linotype" panose="02040502050505030304" pitchFamily="18" charset="0"/>
              </a:rPr>
              <a:t>love big data </a:t>
            </a:r>
            <a:r>
              <a:rPr lang="en-US" altLang="zh-TW" sz="2400" b="1" dirty="0">
                <a:latin typeface="Palatino Linotype" panose="02040502050505030304" pitchFamily="18" charset="0"/>
              </a:rPr>
              <a:t>courses of ICI, NCCU.</a:t>
            </a:r>
          </a:p>
          <a:p>
            <a:r>
              <a:rPr lang="en-US" altLang="zh-TW" sz="2400" b="1" dirty="0">
                <a:latin typeface="Palatino Linotype" panose="02040502050505030304" pitchFamily="18" charset="0"/>
              </a:rPr>
              <a:t>ICI offer 10 great courses.</a:t>
            </a:r>
          </a:p>
          <a:p>
            <a:endParaRPr lang="en-US" altLang="zh-TW" sz="2400" b="1" dirty="0">
              <a:latin typeface="Palatino Linotype" panose="02040502050505030304" pitchFamily="18" charset="0"/>
            </a:endParaRPr>
          </a:p>
          <a:p>
            <a:pPr algn="ctr"/>
            <a:r>
              <a:rPr lang="en-US" altLang="zh-TW" sz="2400" b="1" dirty="0">
                <a:latin typeface="Palatino Linotype" panose="02040502050505030304" pitchFamily="18" charset="0"/>
              </a:rPr>
              <a:t>ICI: 3</a:t>
            </a:r>
          </a:p>
          <a:p>
            <a:pPr algn="ctr"/>
            <a:r>
              <a:rPr lang="en-US" altLang="zh-TW" sz="2400" b="1" dirty="0">
                <a:latin typeface="Palatino Linotype" panose="02040502050505030304" pitchFamily="18" charset="0"/>
              </a:rPr>
              <a:t>NCCU: 2</a:t>
            </a:r>
          </a:p>
          <a:p>
            <a:pPr algn="ctr"/>
            <a:r>
              <a:rPr lang="en-US" altLang="zh-TW" sz="2400" b="1" dirty="0">
                <a:latin typeface="Palatino Linotype" panose="02040502050505030304" pitchFamily="18" charset="0"/>
              </a:rPr>
              <a:t>Great: 3</a:t>
            </a:r>
          </a:p>
          <a:p>
            <a:pPr algn="ctr"/>
            <a:r>
              <a:rPr lang="en-US" altLang="zh-TW" sz="2400" b="1" dirty="0">
                <a:latin typeface="Palatino Linotype" panose="02040502050505030304" pitchFamily="18" charset="0"/>
              </a:rPr>
              <a:t>Data: 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3EEFA1-06DA-4911-B324-D2DA709AE44C}"/>
              </a:ext>
            </a:extLst>
          </p:cNvPr>
          <p:cNvSpPr/>
          <p:nvPr/>
        </p:nvSpPr>
        <p:spPr>
          <a:xfrm>
            <a:off x="1071837" y="664153"/>
            <a:ext cx="227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Word Frequency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8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8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01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Introduction of Text Mining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3EEFA1-06DA-4911-B324-D2DA709AE44C}"/>
              </a:ext>
            </a:extLst>
          </p:cNvPr>
          <p:cNvSpPr/>
          <p:nvPr/>
        </p:nvSpPr>
        <p:spPr>
          <a:xfrm>
            <a:off x="1071837" y="664153"/>
            <a:ext cx="24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Word Association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8ADCEE-B31A-454A-AEF3-C2B4B905BD89}"/>
              </a:ext>
            </a:extLst>
          </p:cNvPr>
          <p:cNvSpPr/>
          <p:nvPr/>
        </p:nvSpPr>
        <p:spPr>
          <a:xfrm>
            <a:off x="702611" y="1812093"/>
            <a:ext cx="77315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>
                <a:latin typeface="Palatino Linotype" panose="02040502050505030304" pitchFamily="18" charset="0"/>
              </a:rPr>
              <a:t>ICI is great.</a:t>
            </a:r>
          </a:p>
          <a:p>
            <a:r>
              <a:rPr lang="en-US" altLang="zh-TW" sz="2400" b="1">
                <a:latin typeface="Palatino Linotype" panose="02040502050505030304" pitchFamily="18" charset="0"/>
              </a:rPr>
              <a:t>NCCU is great.</a:t>
            </a:r>
          </a:p>
          <a:p>
            <a:r>
              <a:rPr lang="en-US" altLang="zh-TW" sz="2400" b="1">
                <a:latin typeface="Palatino Linotype" panose="02040502050505030304" pitchFamily="18" charset="0"/>
              </a:rPr>
              <a:t>Big data is so easy.</a:t>
            </a:r>
          </a:p>
          <a:p>
            <a:r>
              <a:rPr lang="en-US" altLang="zh-TW" sz="2400" b="1">
                <a:latin typeface="Palatino Linotype" panose="02040502050505030304" pitchFamily="18" charset="0"/>
              </a:rPr>
              <a:t>I love big data courses of ICI, NCCU.</a:t>
            </a:r>
          </a:p>
          <a:p>
            <a:r>
              <a:rPr lang="en-US" altLang="zh-TW" sz="2400" b="1">
                <a:latin typeface="Palatino Linotype" panose="02040502050505030304" pitchFamily="18" charset="0"/>
              </a:rPr>
              <a:t>ICI offer 10 great courses.</a:t>
            </a:r>
          </a:p>
          <a:p>
            <a:endParaRPr lang="en-US" altLang="zh-TW" sz="2400" b="1" dirty="0">
              <a:latin typeface="Palatino Linotype" panose="02040502050505030304" pitchFamily="18" charset="0"/>
            </a:endParaRPr>
          </a:p>
          <a:p>
            <a:pPr algn="ctr"/>
            <a:r>
              <a:rPr lang="en-US" altLang="zh-TW" sz="2400" b="1" dirty="0">
                <a:latin typeface="Palatino Linotype" panose="02040502050505030304" pitchFamily="18" charset="0"/>
              </a:rPr>
              <a:t>ICI</a:t>
            </a:r>
          </a:p>
          <a:p>
            <a:pPr algn="ctr"/>
            <a:endParaRPr lang="en-US" altLang="zh-TW" sz="2400" b="1" dirty="0">
              <a:latin typeface="Palatino Linotype" panose="02040502050505030304" pitchFamily="18" charset="0"/>
            </a:endParaRPr>
          </a:p>
          <a:p>
            <a:pPr algn="ctr"/>
            <a:r>
              <a:rPr lang="en-US" altLang="zh-TW" sz="2400" b="1" dirty="0">
                <a:latin typeface="Palatino Linotype" panose="02040502050505030304" pitchFamily="18" charset="0"/>
              </a:rPr>
              <a:t>Great: 0.33</a:t>
            </a:r>
          </a:p>
          <a:p>
            <a:pPr algn="ctr"/>
            <a:r>
              <a:rPr lang="en-US" altLang="zh-TW" sz="2400" b="1" dirty="0">
                <a:latin typeface="Palatino Linotype" panose="02040502050505030304" pitchFamily="18" charset="0"/>
              </a:rPr>
              <a:t>NCCU: 0.33</a:t>
            </a:r>
          </a:p>
        </p:txBody>
      </p:sp>
    </p:spTree>
    <p:extLst>
      <p:ext uri="{BB962C8B-B14F-4D97-AF65-F5344CB8AC3E}">
        <p14:creationId xmlns:p14="http://schemas.microsoft.com/office/powerpoint/2010/main" val="296217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FE89A-92E4-4441-86C3-C206911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7E8B-EAC0-4FB1-890C-7CD3DB7D5FA8}" type="slidenum">
              <a:rPr lang="zh-TW" altLang="en-US" smtClean="0"/>
              <a:pPr/>
              <a:t>9</a:t>
            </a:fld>
            <a:endParaRPr lang="zh-TW" altLang="en-US"/>
          </a:p>
        </p:txBody>
      </p:sp>
      <p:cxnSp>
        <p:nvCxnSpPr>
          <p:cNvPr id="26" name="直接连接符 42">
            <a:extLst>
              <a:ext uri="{FF2B5EF4-FFF2-40B4-BE49-F238E27FC236}">
                <a16:creationId xmlns:a16="http://schemas.microsoft.com/office/drawing/2014/main" id="{330D0D52-0700-47E3-A3B1-F665F0C9F735}"/>
              </a:ext>
            </a:extLst>
          </p:cNvPr>
          <p:cNvCxnSpPr>
            <a:cxnSpLocks/>
          </p:cNvCxnSpPr>
          <p:nvPr/>
        </p:nvCxnSpPr>
        <p:spPr>
          <a:xfrm>
            <a:off x="-167006" y="649286"/>
            <a:ext cx="9470804" cy="14867"/>
          </a:xfrm>
          <a:prstGeom prst="line">
            <a:avLst/>
          </a:prstGeom>
          <a:ln w="25400">
            <a:solidFill>
              <a:schemeClr val="bg1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>
            <a:extLst>
              <a:ext uri="{FF2B5EF4-FFF2-40B4-BE49-F238E27FC236}">
                <a16:creationId xmlns:a16="http://schemas.microsoft.com/office/drawing/2014/main" id="{9A07E9A2-9D35-496C-9464-5BC771778809}"/>
              </a:ext>
            </a:extLst>
          </p:cNvPr>
          <p:cNvGrpSpPr/>
          <p:nvPr/>
        </p:nvGrpSpPr>
        <p:grpSpPr>
          <a:xfrm>
            <a:off x="192511" y="216155"/>
            <a:ext cx="834190" cy="834190"/>
            <a:chOff x="7414667" y="3750264"/>
            <a:chExt cx="871129" cy="871129"/>
          </a:xfrm>
        </p:grpSpPr>
        <p:sp>
          <p:nvSpPr>
            <p:cNvPr id="28" name="椭圆 44">
              <a:extLst>
                <a:ext uri="{FF2B5EF4-FFF2-40B4-BE49-F238E27FC236}">
                  <a16:creationId xmlns:a16="http://schemas.microsoft.com/office/drawing/2014/main" id="{CE2A2E6F-737B-439D-B544-06F59627244E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/>
            </a:p>
          </p:txBody>
        </p:sp>
        <p:sp>
          <p:nvSpPr>
            <p:cNvPr id="29" name="文本框 45">
              <a:extLst>
                <a:ext uri="{FF2B5EF4-FFF2-40B4-BE49-F238E27FC236}">
                  <a16:creationId xmlns:a16="http://schemas.microsoft.com/office/drawing/2014/main" id="{4DA4E3F0-8BD1-46EB-8156-C5F2607BA63A}"/>
                </a:ext>
              </a:extLst>
            </p:cNvPr>
            <p:cNvSpPr txBox="1"/>
            <p:nvPr/>
          </p:nvSpPr>
          <p:spPr>
            <a:xfrm>
              <a:off x="7461802" y="3771152"/>
              <a:ext cx="792991" cy="80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Akzidenz-Grotesk BQ Condensed" pitchFamily="2" charset="0"/>
                  <a:ea typeface="方正大黑简体" panose="03000509000000000000" pitchFamily="65" charset="-122"/>
                </a:rPr>
                <a:t>01</a:t>
              </a:r>
              <a:endParaRPr lang="zh-CN" altLang="en-US" sz="440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Akzidenz-Grotesk BQ Condensed" pitchFamily="2" charset="0"/>
                <a:ea typeface="方正大黑简体" panose="03000509000000000000" pitchFamily="65" charset="-122"/>
              </a:endParaRPr>
            </a:p>
          </p:txBody>
        </p:sp>
      </p:grpSp>
      <p:sp>
        <p:nvSpPr>
          <p:cNvPr id="30" name="文本框 46">
            <a:extLst>
              <a:ext uri="{FF2B5EF4-FFF2-40B4-BE49-F238E27FC236}">
                <a16:creationId xmlns:a16="http://schemas.microsoft.com/office/drawing/2014/main" id="{D555A1CF-61D3-4850-AE70-01AFC97BA705}"/>
              </a:ext>
            </a:extLst>
          </p:cNvPr>
          <p:cNvSpPr txBox="1"/>
          <p:nvPr/>
        </p:nvSpPr>
        <p:spPr>
          <a:xfrm>
            <a:off x="1042148" y="132025"/>
            <a:ext cx="629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Black" panose="020B0A04020102020204" pitchFamily="34" charset="0"/>
                <a:ea typeface="方正正粗黑简体" panose="02000000000000000000" pitchFamily="2" charset="-122"/>
              </a:rPr>
              <a:t>Introduction of Text Mining</a:t>
            </a:r>
            <a:endParaRPr lang="zh-CN" altLang="en-US" sz="3200">
              <a:latin typeface="Arial Black" panose="020B0A040201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3EEFA1-06DA-4911-B324-D2DA709AE44C}"/>
              </a:ext>
            </a:extLst>
          </p:cNvPr>
          <p:cNvSpPr/>
          <p:nvPr/>
        </p:nvSpPr>
        <p:spPr>
          <a:xfrm>
            <a:off x="1071837" y="664153"/>
            <a:ext cx="2650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chemeClr val="bg2">
                    <a:lumMod val="50000"/>
                  </a:schemeClr>
                </a:solidFill>
                <a:latin typeface="Akzidenz-Grotesk BQ Condensed" pitchFamily="2" charset="0"/>
              </a:rPr>
              <a:t>Sentiment Analysis</a:t>
            </a:r>
            <a:endParaRPr lang="zh-CN" altLang="en-US" spc="300" dirty="0">
              <a:solidFill>
                <a:schemeClr val="bg2">
                  <a:lumMod val="50000"/>
                </a:schemeClr>
              </a:solidFill>
              <a:latin typeface="Akzidenz-Grotesk BQ Condensed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77E53E-03AB-42C0-AFCB-DE5242108E18}"/>
              </a:ext>
            </a:extLst>
          </p:cNvPr>
          <p:cNvSpPr/>
          <p:nvPr/>
        </p:nvSpPr>
        <p:spPr>
          <a:xfrm>
            <a:off x="702611" y="1812093"/>
            <a:ext cx="77315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>
                <a:latin typeface="Palatino Linotype" panose="02040502050505030304" pitchFamily="18" charset="0"/>
              </a:rPr>
              <a:t>ICI is great.</a:t>
            </a:r>
          </a:p>
          <a:p>
            <a:r>
              <a:rPr lang="en-US" altLang="zh-TW" sz="2400" b="1">
                <a:latin typeface="Palatino Linotype" panose="02040502050505030304" pitchFamily="18" charset="0"/>
              </a:rPr>
              <a:t>NCCU is great.</a:t>
            </a:r>
          </a:p>
          <a:p>
            <a:r>
              <a:rPr lang="en-US" altLang="zh-TW" sz="2400" b="1">
                <a:latin typeface="Palatino Linotype" panose="02040502050505030304" pitchFamily="18" charset="0"/>
              </a:rPr>
              <a:t>Big data is so easy.</a:t>
            </a:r>
          </a:p>
          <a:p>
            <a:r>
              <a:rPr lang="en-US" altLang="zh-TW" sz="2400" b="1">
                <a:latin typeface="Palatino Linotype" panose="02040502050505030304" pitchFamily="18" charset="0"/>
              </a:rPr>
              <a:t>I love big data courses of ICI, NCCU.</a:t>
            </a:r>
          </a:p>
          <a:p>
            <a:r>
              <a:rPr lang="en-US" altLang="zh-TW" sz="2400" b="1">
                <a:latin typeface="Palatino Linotype" panose="02040502050505030304" pitchFamily="18" charset="0"/>
              </a:rPr>
              <a:t>ICI offer 10 great courses.</a:t>
            </a:r>
            <a:endParaRPr lang="en-US" altLang="zh-TW" sz="2400" b="1" dirty="0">
              <a:latin typeface="Palatino Linotype" panose="0204050205050503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CB6A4FA-4476-4E8B-B54D-9EFF881CC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4457971"/>
            <a:ext cx="3951923" cy="21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14801</TotalTime>
  <Words>1975</Words>
  <Application>Microsoft Office PowerPoint</Application>
  <PresentationFormat>如螢幕大小 (4:3)</PresentationFormat>
  <Paragraphs>449</Paragraphs>
  <Slides>48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21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70" baseType="lpstr">
      <vt:lpstr>Akzidenz-Grotesk BQ Condensed</vt:lpstr>
      <vt:lpstr>Arial Unicode MS</vt:lpstr>
      <vt:lpstr>等线</vt:lpstr>
      <vt:lpstr>Microsoft YaHei</vt:lpstr>
      <vt:lpstr>Microsoft YaHei</vt:lpstr>
      <vt:lpstr>Microsoft YaHei UI</vt:lpstr>
      <vt:lpstr>MStiffHeiHK-UltraBold</vt:lpstr>
      <vt:lpstr>宋体</vt:lpstr>
      <vt:lpstr>方正大黑简体</vt:lpstr>
      <vt:lpstr>方正正粗黑简体</vt:lpstr>
      <vt:lpstr>新細明體</vt:lpstr>
      <vt:lpstr>Arial</vt:lpstr>
      <vt:lpstr>Arial Black</vt:lpstr>
      <vt:lpstr>Broadway</vt:lpstr>
      <vt:lpstr>Calibri</vt:lpstr>
      <vt:lpstr>Calibri Light</vt:lpstr>
      <vt:lpstr>Century Gothic</vt:lpstr>
      <vt:lpstr>Franklin Gothic Heavy</vt:lpstr>
      <vt:lpstr>Palatino Linotype</vt:lpstr>
      <vt:lpstr>Segoe UI Black</vt:lpstr>
      <vt:lpstr>Segoe UI Semibold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Chung-pei Pien</dc:creator>
  <cp:lastModifiedBy>卞中佩</cp:lastModifiedBy>
  <cp:revision>929</cp:revision>
  <dcterms:created xsi:type="dcterms:W3CDTF">2021-08-31T05:42:57Z</dcterms:created>
  <dcterms:modified xsi:type="dcterms:W3CDTF">2022-04-14T00:38:54Z</dcterms:modified>
</cp:coreProperties>
</file>