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6" r:id="rId9"/>
    <p:sldId id="268" r:id="rId10"/>
    <p:sldId id="269" r:id="rId11"/>
    <p:sldId id="271" r:id="rId12"/>
    <p:sldId id="272" r:id="rId13"/>
    <p:sldId id="273" r:id="rId14"/>
    <p:sldId id="274" r:id="rId15"/>
    <p:sldId id="270" r:id="rId16"/>
    <p:sldId id="276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6E67"/>
    <a:srgbClr val="F2BF49"/>
    <a:srgbClr val="ADA07A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 autoAdjust="0"/>
    <p:restoredTop sz="67827" autoAdjust="0"/>
  </p:normalViewPr>
  <p:slideViewPr>
    <p:cSldViewPr>
      <p:cViewPr varScale="1">
        <p:scale>
          <a:sx n="86" d="100"/>
          <a:sy n="86" d="100"/>
        </p:scale>
        <p:origin x="243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-406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FD408-A865-FD43-BD8A-60A14765CAA4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FBDB0-09E2-4741-A27D-AF8AA3540E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11DA4-9F5C-6145-8010-1CB02F8CA18F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42586-8D9D-F44D-952F-229CE4F75F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84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61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35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86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76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68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9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8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4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15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5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46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50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55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1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82880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6629400" cy="1066800"/>
          </a:xfrm>
        </p:spPr>
        <p:txBody>
          <a:bodyPr anchor="b"/>
          <a:lstStyle>
            <a:lvl1pPr>
              <a:defRPr>
                <a:solidFill>
                  <a:srgbClr val="F2BF4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814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468313" y="1295400"/>
            <a:ext cx="14157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Univers 65 Bold" charset="0"/>
              </a:rPr>
              <a:t>Jooseung</a:t>
            </a:r>
            <a:r>
              <a:rPr lang="en-US" sz="1600" dirty="0">
                <a:solidFill>
                  <a:schemeClr val="bg1"/>
                </a:solidFill>
                <a:latin typeface="Univers 65 Bold" charset="0"/>
              </a:rPr>
              <a:t> Song</a:t>
            </a:r>
          </a:p>
        </p:txBody>
      </p:sp>
      <p:pic>
        <p:nvPicPr>
          <p:cNvPr id="10" name="Picture 11" descr="ISU LEFT white.eps"/>
          <p:cNvPicPr>
            <a:picLocks noChangeAspect="1"/>
          </p:cNvPicPr>
          <p:nvPr userDrawn="1"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830263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7437716" y="6324600"/>
            <a:ext cx="14157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 err="1">
                <a:solidFill>
                  <a:schemeClr val="bg1"/>
                </a:solidFill>
                <a:latin typeface="Univers 65 Bold" charset="0"/>
              </a:rPr>
              <a:t>Jooseung</a:t>
            </a:r>
            <a:r>
              <a:rPr lang="en-US" sz="1600" dirty="0">
                <a:solidFill>
                  <a:schemeClr val="bg1"/>
                </a:solidFill>
                <a:latin typeface="Univers 65 Bold" charset="0"/>
              </a:rPr>
              <a:t> Song</a:t>
            </a:r>
          </a:p>
        </p:txBody>
      </p:sp>
      <p:pic>
        <p:nvPicPr>
          <p:cNvPr id="9" name="Picture 11" descr="ISU LEFT white.eps"/>
          <p:cNvPicPr>
            <a:picLocks noChangeAspect="1"/>
          </p:cNvPicPr>
          <p:nvPr userDrawn="1"/>
        </p:nvPicPr>
        <p:blipFill>
          <a:blip r:embed="rId13"/>
          <a:srcRect b="38235"/>
          <a:stretch>
            <a:fillRect/>
          </a:stretch>
        </p:blipFill>
        <p:spPr bwMode="auto">
          <a:xfrm>
            <a:off x="533400" y="6365927"/>
            <a:ext cx="3200400" cy="26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2822013.2822036.%20Accessed%203%20May%20202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7772400" cy="1066800"/>
          </a:xfrm>
        </p:spPr>
        <p:txBody>
          <a:bodyPr/>
          <a:lstStyle/>
          <a:p>
            <a:r>
              <a:rPr lang="en-US" altLang="ko-KR" sz="6000" dirty="0"/>
              <a:t>RT-RRT</a:t>
            </a:r>
            <a:endParaRPr lang="en-US" sz="6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657600"/>
            <a:ext cx="6248400" cy="1752600"/>
          </a:xfrm>
        </p:spPr>
        <p:txBody>
          <a:bodyPr/>
          <a:lstStyle/>
          <a:p>
            <a:r>
              <a:rPr lang="en-US" sz="3200" dirty="0"/>
              <a:t>Implementation of </a:t>
            </a:r>
            <a:br>
              <a:rPr lang="en-US" sz="3200" dirty="0"/>
            </a:br>
            <a:r>
              <a:rPr lang="en-US" sz="3200" dirty="0"/>
              <a:t>RRT-based real-time path planning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776BE-5C73-4F68-9F4B-1333C309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 Expansion and Rewiring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6D8F571-0496-4199-8722-C88BD20A2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398406" y="1249513"/>
            <a:ext cx="6499586" cy="390177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B75F55-4F35-4A71-BF99-FA1CF7A6CCED}"/>
              </a:ext>
            </a:extLst>
          </p:cNvPr>
          <p:cNvSpPr txBox="1"/>
          <p:nvPr/>
        </p:nvSpPr>
        <p:spPr>
          <a:xfrm>
            <a:off x="5680957" y="1871530"/>
            <a:ext cx="178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- Informed RRT*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33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776BE-5C73-4F68-9F4B-1333C309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Node To Tree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6D8F571-0496-4199-8722-C88BD20A2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499052" y="2036050"/>
            <a:ext cx="6298293" cy="2328698"/>
          </a:xfrm>
        </p:spPr>
      </p:pic>
    </p:spTree>
    <p:extLst>
      <p:ext uri="{BB962C8B-B14F-4D97-AF65-F5344CB8AC3E}">
        <p14:creationId xmlns:p14="http://schemas.microsoft.com/office/powerpoint/2010/main" val="1324428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776BE-5C73-4F68-9F4B-1333C309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Rewire New Node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6D8F571-0496-4199-8722-C88BD20A2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499052" y="1810776"/>
            <a:ext cx="6298293" cy="2779246"/>
          </a:xfrm>
        </p:spPr>
      </p:pic>
    </p:spTree>
    <p:extLst>
      <p:ext uri="{BB962C8B-B14F-4D97-AF65-F5344CB8AC3E}">
        <p14:creationId xmlns:p14="http://schemas.microsoft.com/office/powerpoint/2010/main" val="183254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776BE-5C73-4F68-9F4B-1333C309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Rewire from Root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6D8F571-0496-4199-8722-C88BD20A2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676400" y="1584164"/>
            <a:ext cx="5715000" cy="3140115"/>
          </a:xfrm>
        </p:spPr>
      </p:pic>
    </p:spTree>
    <p:extLst>
      <p:ext uri="{BB962C8B-B14F-4D97-AF65-F5344CB8AC3E}">
        <p14:creationId xmlns:p14="http://schemas.microsoft.com/office/powerpoint/2010/main" val="1090552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776BE-5C73-4F68-9F4B-1333C309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 Path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6D8F571-0496-4199-8722-C88BD20A2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676400" y="1584164"/>
            <a:ext cx="5562600" cy="3368836"/>
          </a:xfrm>
        </p:spPr>
      </p:pic>
    </p:spTree>
    <p:extLst>
      <p:ext uri="{BB962C8B-B14F-4D97-AF65-F5344CB8AC3E}">
        <p14:creationId xmlns:p14="http://schemas.microsoft.com/office/powerpoint/2010/main" val="3378065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5EEA0-AD3F-4296-A554-110447EB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7.7 Optimal Motion Planning</a:t>
            </a:r>
            <a:br>
              <a:rPr lang="en-US" altLang="ko-KR" dirty="0"/>
            </a:br>
            <a:r>
              <a:rPr lang="en-US" altLang="ko-KR" dirty="0"/>
              <a:t>Exercise Implementation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6101110-F149-48FB-983C-2D5A8A936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27956"/>
            <a:ext cx="7620000" cy="1392487"/>
          </a:xfrm>
        </p:spPr>
      </p:pic>
    </p:spTree>
    <p:extLst>
      <p:ext uri="{BB962C8B-B14F-4D97-AF65-F5344CB8AC3E}">
        <p14:creationId xmlns:p14="http://schemas.microsoft.com/office/powerpoint/2010/main" val="1393566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67947-4FAA-4619-8FD9-B7D64330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9161D-2F93-482B-BF0B-D4665A433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dirty="0"/>
              <a:t>GAMMELL, D, J., SRINIVASA, S, S., BARFOOT, AND D, T. 2014. Informed RRT*: Optimal Sampling-based Path Planning `	Focused via Direct Sampling of an Admissible Ellipsoidal Heuristic. In IROS, IEEE.</a:t>
            </a:r>
          </a:p>
          <a:p>
            <a:pPr marL="0" indent="0">
              <a:buNone/>
            </a:pPr>
            <a:r>
              <a:rPr lang="en-US" altLang="ko-KR" sz="1200" dirty="0" err="1"/>
              <a:t>Naderi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Kourosh</a:t>
            </a:r>
            <a:r>
              <a:rPr lang="en-US" altLang="ko-KR" sz="1200" dirty="0"/>
              <a:t>., and </a:t>
            </a:r>
            <a:r>
              <a:rPr lang="en-US" altLang="ko-KR" sz="1200" dirty="0" err="1"/>
              <a:t>Rajamäki</a:t>
            </a:r>
            <a:r>
              <a:rPr lang="en-US" altLang="ko-KR" sz="1200" dirty="0"/>
              <a:t>, J. "RT-RRT*: A Real-Time Path Planning Algorithm Based On RRT*". </a:t>
            </a:r>
            <a:r>
              <a:rPr lang="en-US" altLang="ko-KR" sz="1200" i="1" dirty="0"/>
              <a:t>Proceedings Of The 	8Th ACM SIGGRAPH Conference On Motion In Games</a:t>
            </a:r>
            <a:r>
              <a:rPr lang="en-US" altLang="ko-KR" sz="1200" dirty="0"/>
              <a:t>, 2015. </a:t>
            </a:r>
            <a:r>
              <a:rPr lang="en-US" altLang="ko-KR" sz="1200" i="1" dirty="0"/>
              <a:t>The ACM Digital Library</a:t>
            </a:r>
            <a:r>
              <a:rPr lang="en-US" altLang="ko-KR" sz="1200" dirty="0"/>
              <a:t>, 	</a:t>
            </a:r>
            <a:r>
              <a:rPr lang="en-US" altLang="ko-KR" sz="1200" dirty="0">
                <a:hlinkClick r:id="rId3"/>
              </a:rPr>
              <a:t>https://dl.acm.org/doi/10.1145/2822013.2822036. Accessed 3 May 2020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8134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path planning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Heuristic method</a:t>
            </a:r>
          </a:p>
          <a:p>
            <a:endParaRPr lang="en-US" dirty="0"/>
          </a:p>
          <a:p>
            <a:r>
              <a:rPr lang="en-US" altLang="ko-KR" dirty="0"/>
              <a:t>Potential Field method</a:t>
            </a:r>
          </a:p>
          <a:p>
            <a:endParaRPr lang="en-US" dirty="0"/>
          </a:p>
          <a:p>
            <a:r>
              <a:rPr lang="en-US" altLang="ko-KR" dirty="0"/>
              <a:t>Sampling method</a:t>
            </a:r>
          </a:p>
          <a:p>
            <a:pPr lvl="1"/>
            <a:r>
              <a:rPr lang="en-US" altLang="ko-KR" dirty="0"/>
              <a:t>rapidly exploring random trees (RRTs)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BDC2F-DB7E-424C-A15F-6EFDF418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Rapidly exploring Random Trees (RRTs)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5612E-DA0E-4457-BF5D-312B50C6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RRTs sample points in the space and add them to a tree which grows to the whole planning space.</a:t>
            </a:r>
          </a:p>
          <a:p>
            <a:endParaRPr lang="en-US" altLang="ko-KR" dirty="0"/>
          </a:p>
          <a:p>
            <a:r>
              <a:rPr lang="en-US" altLang="ko-KR" dirty="0"/>
              <a:t>Does not give optimal solution</a:t>
            </a:r>
          </a:p>
          <a:p>
            <a:pPr lvl="1"/>
            <a:r>
              <a:rPr lang="en-US" altLang="ko-KR" dirty="0"/>
              <a:t>rewiring is not performed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03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776BE-5C73-4F68-9F4B-1333C309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RRT*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6D8F571-0496-4199-8722-C88BD20A2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609600" y="1119347"/>
            <a:ext cx="8077199" cy="4162105"/>
          </a:xfrm>
        </p:spPr>
      </p:pic>
    </p:spTree>
    <p:extLst>
      <p:ext uri="{BB962C8B-B14F-4D97-AF65-F5344CB8AC3E}">
        <p14:creationId xmlns:p14="http://schemas.microsoft.com/office/powerpoint/2010/main" val="260091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776BE-5C73-4F68-9F4B-1333C309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Informed RRT*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6D8F571-0496-4199-8722-C88BD20A2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609600" y="1249513"/>
            <a:ext cx="8077199" cy="3901773"/>
          </a:xfrm>
        </p:spPr>
      </p:pic>
    </p:spTree>
    <p:extLst>
      <p:ext uri="{BB962C8B-B14F-4D97-AF65-F5344CB8AC3E}">
        <p14:creationId xmlns:p14="http://schemas.microsoft.com/office/powerpoint/2010/main" val="242159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31730-53CA-424E-B809-2E3E1BC6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RT-RRT*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9BD52-D01D-4C5F-BB8C-9AD7DD85D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Retain the tree between the iterations and change the tree root when the agent moves. </a:t>
            </a:r>
          </a:p>
          <a:p>
            <a:endParaRPr lang="en-US" altLang="ko-KR" dirty="0"/>
          </a:p>
          <a:p>
            <a:r>
              <a:rPr lang="en-US" altLang="ko-KR" dirty="0"/>
              <a:t>Rewire the tree when the tree root changes or a dynamic obstacle blocks a node</a:t>
            </a:r>
          </a:p>
          <a:p>
            <a:endParaRPr lang="en-US" altLang="ko-KR" dirty="0"/>
          </a:p>
          <a:p>
            <a:r>
              <a:rPr lang="en-US" altLang="ko-KR" dirty="0"/>
              <a:t>If tree has not reached to the goal,</a:t>
            </a:r>
            <a:r>
              <a:rPr lang="ko-KR" altLang="en-US" dirty="0"/>
              <a:t> </a:t>
            </a:r>
            <a:r>
              <a:rPr lang="en-US" altLang="ko-KR" dirty="0"/>
              <a:t>the agent moves toward minimum of (cost + distance to goal)</a:t>
            </a:r>
          </a:p>
        </p:txBody>
      </p:sp>
    </p:spTree>
    <p:extLst>
      <p:ext uri="{BB962C8B-B14F-4D97-AF65-F5344CB8AC3E}">
        <p14:creationId xmlns:p14="http://schemas.microsoft.com/office/powerpoint/2010/main" val="237348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776BE-5C73-4F68-9F4B-1333C309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RT-RRT*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6D8F571-0496-4199-8722-C88BD20A2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037242" y="1249513"/>
            <a:ext cx="7221914" cy="3901773"/>
          </a:xfrm>
        </p:spPr>
      </p:pic>
    </p:spTree>
    <p:extLst>
      <p:ext uri="{BB962C8B-B14F-4D97-AF65-F5344CB8AC3E}">
        <p14:creationId xmlns:p14="http://schemas.microsoft.com/office/powerpoint/2010/main" val="208072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776BE-5C73-4F68-9F4B-1333C309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 1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6D8F571-0496-4199-8722-C88BD20A2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470779" y="1066800"/>
            <a:ext cx="4431041" cy="4162105"/>
          </a:xfrm>
        </p:spPr>
      </p:pic>
    </p:spTree>
    <p:extLst>
      <p:ext uri="{BB962C8B-B14F-4D97-AF65-F5344CB8AC3E}">
        <p14:creationId xmlns:p14="http://schemas.microsoft.com/office/powerpoint/2010/main" val="54729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776BE-5C73-4F68-9F4B-1333C309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 1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6D8F571-0496-4199-8722-C88BD20A2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250308" y="1119347"/>
            <a:ext cx="4795782" cy="4162104"/>
          </a:xfr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EA17D31-2E3E-4712-98DF-5AC2B1561932}"/>
              </a:ext>
            </a:extLst>
          </p:cNvPr>
          <p:cNvSpPr/>
          <p:nvPr/>
        </p:nvSpPr>
        <p:spPr bwMode="auto">
          <a:xfrm rot="16827226">
            <a:off x="2509402" y="2850464"/>
            <a:ext cx="760555" cy="312551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25103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PowerPoint.pot</Template>
  <TotalTime>1302</TotalTime>
  <Words>276</Words>
  <Application>Microsoft Office PowerPoint</Application>
  <PresentationFormat>화면 슬라이드 쇼(4:3)</PresentationFormat>
  <Paragraphs>52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Univers 65 Bold</vt:lpstr>
      <vt:lpstr>Univers 67 CondensedBold</vt:lpstr>
      <vt:lpstr>Calibri</vt:lpstr>
      <vt:lpstr>Times</vt:lpstr>
      <vt:lpstr>PowerPoint</vt:lpstr>
      <vt:lpstr>RT-RRT</vt:lpstr>
      <vt:lpstr>Real-time path planning problem</vt:lpstr>
      <vt:lpstr>Rapidly exploring Random Trees (RRTs)</vt:lpstr>
      <vt:lpstr>RRT*</vt:lpstr>
      <vt:lpstr>Informed RRT*</vt:lpstr>
      <vt:lpstr>RT-RRT*</vt:lpstr>
      <vt:lpstr>RT-RRT*</vt:lpstr>
      <vt:lpstr>Algorithm 1</vt:lpstr>
      <vt:lpstr>Algorithm 1</vt:lpstr>
      <vt:lpstr>Tree Expansion and Rewiring</vt:lpstr>
      <vt:lpstr>Add Node To Tree</vt:lpstr>
      <vt:lpstr>Rewire New Node</vt:lpstr>
      <vt:lpstr>Rewire from Root</vt:lpstr>
      <vt:lpstr>Plan Path</vt:lpstr>
      <vt:lpstr>7.7 Optimal Motion Planning Exercise Implementation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Jill Thomasson</dc:creator>
  <cp:lastModifiedBy>주승 송</cp:lastModifiedBy>
  <cp:revision>48</cp:revision>
  <dcterms:created xsi:type="dcterms:W3CDTF">2012-10-03T13:55:36Z</dcterms:created>
  <dcterms:modified xsi:type="dcterms:W3CDTF">2020-05-04T21:13:55Z</dcterms:modified>
</cp:coreProperties>
</file>