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1"/>
  </p:sldMasterIdLst>
  <p:sldIdLst>
    <p:sldId id="256" r:id="rId2"/>
    <p:sldId id="258" r:id="rId3"/>
    <p:sldId id="260" r:id="rId4"/>
    <p:sldId id="259" r:id="rId5"/>
    <p:sldId id="261" r:id="rId6"/>
    <p:sldId id="262" r:id="rId7"/>
    <p:sldId id="264" r:id="rId8"/>
    <p:sldId id="263"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6/12/22</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1454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6/12/22</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676293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6/12/22</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93726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6/12/22</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761931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6/12/22</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259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6/12/22</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353857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6/12/22</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382198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6/12/22</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38942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6/12/22</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613558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6/12/22</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82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6/12/22</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140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6/12/22</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181437860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mailto:sajith.sam%20at"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umdjs/umd"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www.youtube.com/watch?v=qJWALEoGge4" TargetMode="External"/><Relationship Id="rId4" Type="http://schemas.openxmlformats.org/officeDocument/2006/relationships/hyperlink" Target="https://requirejs.org/docs/whyamd.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44CA2EAD-E7C7-4F64-924A-52D34FD7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3" descr="A white textured surface">
            <a:extLst>
              <a:ext uri="{FF2B5EF4-FFF2-40B4-BE49-F238E27FC236}">
                <a16:creationId xmlns:a16="http://schemas.microsoft.com/office/drawing/2014/main" id="{F7A7F786-D0F5-CDE0-55EE-4544D57A4E16}"/>
              </a:ext>
            </a:extLst>
          </p:cNvPr>
          <p:cNvPicPr>
            <a:picLocks noChangeAspect="1"/>
          </p:cNvPicPr>
          <p:nvPr/>
        </p:nvPicPr>
        <p:blipFill rotWithShape="1">
          <a:blip r:embed="rId2"/>
          <a:srcRect l="28993" r="33398" b="-1"/>
          <a:stretch/>
        </p:blipFill>
        <p:spPr>
          <a:xfrm>
            <a:off x="18" y="0"/>
            <a:ext cx="3867129" cy="6863623"/>
          </a:xfrm>
          <a:prstGeom prst="rect">
            <a:avLst/>
          </a:prstGeom>
        </p:spPr>
      </p:pic>
      <p:sp>
        <p:nvSpPr>
          <p:cNvPr id="2" name="Title 1">
            <a:extLst>
              <a:ext uri="{FF2B5EF4-FFF2-40B4-BE49-F238E27FC236}">
                <a16:creationId xmlns:a16="http://schemas.microsoft.com/office/drawing/2014/main" id="{82894886-98FD-D2C5-F2FA-12CE501F5893}"/>
              </a:ext>
            </a:extLst>
          </p:cNvPr>
          <p:cNvSpPr>
            <a:spLocks noGrp="1"/>
          </p:cNvSpPr>
          <p:nvPr>
            <p:ph type="ctrTitle"/>
          </p:nvPr>
        </p:nvSpPr>
        <p:spPr>
          <a:xfrm>
            <a:off x="133358" y="934810"/>
            <a:ext cx="3600450" cy="2153475"/>
          </a:xfrm>
        </p:spPr>
        <p:txBody>
          <a:bodyPr>
            <a:normAutofit fontScale="90000"/>
          </a:bodyPr>
          <a:lstStyle/>
          <a:p>
            <a:r>
              <a:rPr lang="en-US" dirty="0">
                <a:latin typeface="Open Sans" pitchFamily="2" charset="0"/>
                <a:ea typeface="Open Sans" pitchFamily="2" charset="0"/>
                <a:cs typeface="Open Sans" pitchFamily="2" charset="0"/>
              </a:rPr>
              <a:t>JavaScript Module Systems</a:t>
            </a:r>
          </a:p>
        </p:txBody>
      </p:sp>
      <p:sp>
        <p:nvSpPr>
          <p:cNvPr id="3" name="Subtitle 2">
            <a:extLst>
              <a:ext uri="{FF2B5EF4-FFF2-40B4-BE49-F238E27FC236}">
                <a16:creationId xmlns:a16="http://schemas.microsoft.com/office/drawing/2014/main" id="{2DC7EA71-90B8-5F2C-71E4-DCC52B163EF1}"/>
              </a:ext>
            </a:extLst>
          </p:cNvPr>
          <p:cNvSpPr>
            <a:spLocks noGrp="1"/>
          </p:cNvSpPr>
          <p:nvPr>
            <p:ph type="subTitle" idx="1"/>
          </p:nvPr>
        </p:nvSpPr>
        <p:spPr>
          <a:xfrm>
            <a:off x="4713513" y="272143"/>
            <a:ext cx="6271099" cy="5812971"/>
          </a:xfrm>
        </p:spPr>
        <p:txBody>
          <a:bodyPr>
            <a:normAutofit fontScale="92500"/>
          </a:bodyPr>
          <a:lstStyle/>
          <a:p>
            <a:r>
              <a:rPr lang="en-US" b="1" dirty="0">
                <a:solidFill>
                  <a:schemeClr val="tx2"/>
                </a:solidFill>
                <a:latin typeface="Open Sans" pitchFamily="2" charset="0"/>
                <a:ea typeface="Open Sans" pitchFamily="2" charset="0"/>
                <a:cs typeface="Open Sans" pitchFamily="2" charset="0"/>
              </a:rPr>
              <a:t>What is covered?</a:t>
            </a:r>
          </a:p>
          <a:p>
            <a:pPr marL="342900" indent="-342900" algn="l">
              <a:buFont typeface="Arial" panose="020B0604020202020204" pitchFamily="34" charset="0"/>
              <a:buChar char="•"/>
            </a:pPr>
            <a:r>
              <a:rPr lang="en-US" dirty="0">
                <a:solidFill>
                  <a:schemeClr val="tx2"/>
                </a:solidFill>
                <a:latin typeface="Open Sans" pitchFamily="2" charset="0"/>
                <a:ea typeface="Open Sans" pitchFamily="2" charset="0"/>
                <a:cs typeface="Open Sans" pitchFamily="2" charset="0"/>
              </a:rPr>
              <a:t>Real-Life example</a:t>
            </a:r>
          </a:p>
          <a:p>
            <a:pPr marL="342900" indent="-342900" algn="l">
              <a:buFont typeface="Arial" panose="020B0604020202020204" pitchFamily="34" charset="0"/>
              <a:buChar char="•"/>
            </a:pPr>
            <a:r>
              <a:rPr lang="en-US" dirty="0">
                <a:solidFill>
                  <a:schemeClr val="tx2"/>
                </a:solidFill>
                <a:latin typeface="Open Sans" pitchFamily="2" charset="0"/>
                <a:ea typeface="Open Sans" pitchFamily="2" charset="0"/>
                <a:cs typeface="Open Sans" pitchFamily="2" charset="0"/>
              </a:rPr>
              <a:t>Modularity in coding</a:t>
            </a:r>
          </a:p>
          <a:p>
            <a:pPr marL="342900" indent="-342900" algn="l">
              <a:buFont typeface="Arial" panose="020B0604020202020204" pitchFamily="34" charset="0"/>
              <a:buChar char="•"/>
            </a:pPr>
            <a:r>
              <a:rPr lang="en-US" dirty="0">
                <a:solidFill>
                  <a:schemeClr val="tx2"/>
                </a:solidFill>
                <a:latin typeface="Open Sans" pitchFamily="2" charset="0"/>
                <a:ea typeface="Open Sans" pitchFamily="2" charset="0"/>
                <a:cs typeface="Open Sans" pitchFamily="2" charset="0"/>
              </a:rPr>
              <a:t>Intuitive Modularization</a:t>
            </a:r>
          </a:p>
          <a:p>
            <a:pPr marL="342900" indent="-342900" algn="l">
              <a:buFont typeface="Arial" panose="020B0604020202020204" pitchFamily="34" charset="0"/>
              <a:buChar char="•"/>
            </a:pPr>
            <a:r>
              <a:rPr lang="en-US" dirty="0">
                <a:solidFill>
                  <a:schemeClr val="tx2"/>
                </a:solidFill>
                <a:latin typeface="Open Sans" pitchFamily="2" charset="0"/>
                <a:ea typeface="Open Sans" pitchFamily="2" charset="0"/>
                <a:cs typeface="Open Sans" pitchFamily="2" charset="0"/>
              </a:rPr>
              <a:t>Wrappers to Rescue</a:t>
            </a:r>
          </a:p>
          <a:p>
            <a:pPr marL="342900" indent="-342900" algn="l">
              <a:buFont typeface="Arial" panose="020B0604020202020204" pitchFamily="34" charset="0"/>
              <a:buChar char="•"/>
            </a:pPr>
            <a:r>
              <a:rPr lang="en-US" dirty="0">
                <a:solidFill>
                  <a:schemeClr val="tx2"/>
                </a:solidFill>
                <a:latin typeface="Open Sans" pitchFamily="2" charset="0"/>
                <a:ea typeface="Open Sans" pitchFamily="2" charset="0"/>
                <a:cs typeface="Open Sans" pitchFamily="2" charset="0"/>
              </a:rPr>
              <a:t>IIFEs as better wrappers</a:t>
            </a:r>
          </a:p>
          <a:p>
            <a:pPr marL="342900" indent="-342900" algn="l">
              <a:buFont typeface="Arial" panose="020B0604020202020204" pitchFamily="34" charset="0"/>
              <a:buChar char="•"/>
            </a:pPr>
            <a:r>
              <a:rPr lang="en-US" dirty="0">
                <a:solidFill>
                  <a:schemeClr val="tx2"/>
                </a:solidFill>
                <a:latin typeface="Open Sans" pitchFamily="2" charset="0"/>
                <a:ea typeface="Open Sans" pitchFamily="2" charset="0"/>
                <a:cs typeface="Open Sans" pitchFamily="2" charset="0"/>
              </a:rPr>
              <a:t>Here comes common-</a:t>
            </a:r>
            <a:r>
              <a:rPr lang="en-US" dirty="0" err="1">
                <a:solidFill>
                  <a:schemeClr val="tx2"/>
                </a:solidFill>
                <a:latin typeface="Open Sans" pitchFamily="2" charset="0"/>
                <a:ea typeface="Open Sans" pitchFamily="2" charset="0"/>
                <a:cs typeface="Open Sans" pitchFamily="2" charset="0"/>
              </a:rPr>
              <a:t>js</a:t>
            </a:r>
            <a:endParaRPr lang="en-US" dirty="0">
              <a:solidFill>
                <a:schemeClr val="tx2"/>
              </a:solidFill>
              <a:latin typeface="Open Sans" pitchFamily="2" charset="0"/>
              <a:ea typeface="Open Sans" pitchFamily="2" charset="0"/>
              <a:cs typeface="Open Sans" pitchFamily="2" charset="0"/>
            </a:endParaRPr>
          </a:p>
          <a:p>
            <a:pPr marL="342900" indent="-342900" algn="l">
              <a:buFont typeface="Arial" panose="020B0604020202020204" pitchFamily="34" charset="0"/>
              <a:buChar char="•"/>
            </a:pPr>
            <a:r>
              <a:rPr lang="en-US" dirty="0">
                <a:solidFill>
                  <a:schemeClr val="tx2"/>
                </a:solidFill>
                <a:latin typeface="Open Sans" pitchFamily="2" charset="0"/>
                <a:ea typeface="Open Sans" pitchFamily="2" charset="0"/>
                <a:cs typeface="Open Sans" pitchFamily="2" charset="0"/>
              </a:rPr>
              <a:t>CommonJS pitfalls</a:t>
            </a:r>
          </a:p>
          <a:p>
            <a:pPr marL="342900" indent="-342900" algn="l">
              <a:buFont typeface="Arial" panose="020B0604020202020204" pitchFamily="34" charset="0"/>
              <a:buChar char="•"/>
            </a:pPr>
            <a:r>
              <a:rPr lang="en-US" dirty="0">
                <a:solidFill>
                  <a:schemeClr val="tx2"/>
                </a:solidFill>
                <a:latin typeface="Open Sans" pitchFamily="2" charset="0"/>
                <a:ea typeface="Open Sans" pitchFamily="2" charset="0"/>
                <a:cs typeface="Open Sans" pitchFamily="2" charset="0"/>
              </a:rPr>
              <a:t>And finally, the robust ES module system</a:t>
            </a:r>
          </a:p>
          <a:p>
            <a:pPr marL="342900" indent="-342900" algn="l">
              <a:buFont typeface="Arial" panose="020B0604020202020204" pitchFamily="34" charset="0"/>
              <a:buChar char="•"/>
            </a:pPr>
            <a:r>
              <a:rPr lang="en-US" dirty="0">
                <a:solidFill>
                  <a:schemeClr val="tx2"/>
                </a:solidFill>
                <a:latin typeface="Open Sans" pitchFamily="2" charset="0"/>
                <a:ea typeface="Open Sans" pitchFamily="2" charset="0"/>
                <a:cs typeface="Open Sans" pitchFamily="2" charset="0"/>
              </a:rPr>
              <a:t>Other module systems &amp; references</a:t>
            </a:r>
          </a:p>
          <a:p>
            <a:endParaRPr lang="en-US" dirty="0">
              <a:solidFill>
                <a:schemeClr val="tx2"/>
              </a:solidFill>
              <a:latin typeface="Open Sans" pitchFamily="2" charset="0"/>
              <a:ea typeface="Open Sans" pitchFamily="2" charset="0"/>
              <a:cs typeface="Open Sans" pitchFamily="2" charset="0"/>
            </a:endParaRPr>
          </a:p>
        </p:txBody>
      </p:sp>
      <p:cxnSp>
        <p:nvCxnSpPr>
          <p:cNvPr id="23"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6" name="Picture 2" descr="AtayaCommerce">
            <a:extLst>
              <a:ext uri="{FF2B5EF4-FFF2-40B4-BE49-F238E27FC236}">
                <a16:creationId xmlns:a16="http://schemas.microsoft.com/office/drawing/2014/main" id="{16D90858-E7D7-EE2B-7672-6833D59D3E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002" y="5523894"/>
            <a:ext cx="2443163" cy="13340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4973899-1583-DCD1-65C4-8E66E4848F70}"/>
              </a:ext>
            </a:extLst>
          </p:cNvPr>
          <p:cNvSpPr txBox="1"/>
          <p:nvPr/>
        </p:nvSpPr>
        <p:spPr>
          <a:xfrm>
            <a:off x="133359" y="3276600"/>
            <a:ext cx="3600450" cy="523220"/>
          </a:xfrm>
          <a:prstGeom prst="rect">
            <a:avLst/>
          </a:prstGeom>
          <a:noFill/>
        </p:spPr>
        <p:txBody>
          <a:bodyPr wrap="square" rtlCol="0">
            <a:spAutoFit/>
          </a:bodyPr>
          <a:lstStyle/>
          <a:p>
            <a:r>
              <a:rPr lang="en-US" sz="1400" dirty="0"/>
              <a:t>Author : Sajith John Sam</a:t>
            </a:r>
            <a:br>
              <a:rPr lang="en-US" sz="1400" dirty="0"/>
            </a:br>
            <a:r>
              <a:rPr lang="en-US" sz="1400" dirty="0"/>
              <a:t>Email    : </a:t>
            </a:r>
            <a:r>
              <a:rPr lang="en-US" sz="1400" dirty="0">
                <a:hlinkClick r:id="rId4">
                  <a:extLst>
                    <a:ext uri="{A12FA001-AC4F-418D-AE19-62706E023703}">
                      <ahyp:hlinkClr xmlns:ahyp="http://schemas.microsoft.com/office/drawing/2018/hyperlinkcolor" val="tx"/>
                    </a:ext>
                  </a:extLst>
                </a:hlinkClick>
              </a:rPr>
              <a:t>sajith.sam</a:t>
            </a:r>
            <a:r>
              <a:rPr lang="en-US" sz="1400" dirty="0"/>
              <a:t>@ayatacommerce.com</a:t>
            </a:r>
          </a:p>
        </p:txBody>
      </p:sp>
    </p:spTree>
    <p:extLst>
      <p:ext uri="{BB962C8B-B14F-4D97-AF65-F5344CB8AC3E}">
        <p14:creationId xmlns:p14="http://schemas.microsoft.com/office/powerpoint/2010/main" val="3401231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44CA2EAD-E7C7-4F64-924A-52D34FD7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3" descr="A white textured surface">
            <a:extLst>
              <a:ext uri="{FF2B5EF4-FFF2-40B4-BE49-F238E27FC236}">
                <a16:creationId xmlns:a16="http://schemas.microsoft.com/office/drawing/2014/main" id="{F7A7F786-D0F5-CDE0-55EE-4544D57A4E16}"/>
              </a:ext>
            </a:extLst>
          </p:cNvPr>
          <p:cNvPicPr>
            <a:picLocks noChangeAspect="1"/>
          </p:cNvPicPr>
          <p:nvPr/>
        </p:nvPicPr>
        <p:blipFill rotWithShape="1">
          <a:blip r:embed="rId2"/>
          <a:srcRect l="28993" r="33398" b="-1"/>
          <a:stretch/>
        </p:blipFill>
        <p:spPr>
          <a:xfrm>
            <a:off x="0" y="-5633"/>
            <a:ext cx="3867129" cy="6863623"/>
          </a:xfrm>
          <a:prstGeom prst="rect">
            <a:avLst/>
          </a:prstGeom>
        </p:spPr>
      </p:pic>
      <p:sp>
        <p:nvSpPr>
          <p:cNvPr id="2" name="Title 1">
            <a:extLst>
              <a:ext uri="{FF2B5EF4-FFF2-40B4-BE49-F238E27FC236}">
                <a16:creationId xmlns:a16="http://schemas.microsoft.com/office/drawing/2014/main" id="{82894886-98FD-D2C5-F2FA-12CE501F5893}"/>
              </a:ext>
            </a:extLst>
          </p:cNvPr>
          <p:cNvSpPr>
            <a:spLocks noGrp="1"/>
          </p:cNvSpPr>
          <p:nvPr>
            <p:ph type="ctrTitle"/>
          </p:nvPr>
        </p:nvSpPr>
        <p:spPr>
          <a:xfrm>
            <a:off x="275630" y="715736"/>
            <a:ext cx="3243263" cy="4557713"/>
          </a:xfrm>
        </p:spPr>
        <p:txBody>
          <a:bodyPr>
            <a:normAutofit fontScale="90000"/>
          </a:bodyPr>
          <a:lstStyle/>
          <a:p>
            <a:r>
              <a:rPr lang="en-US" sz="2200" b="1" dirty="0">
                <a:latin typeface="Open Sans" pitchFamily="2" charset="0"/>
                <a:ea typeface="Open Sans" pitchFamily="2" charset="0"/>
                <a:cs typeface="Open Sans" pitchFamily="2" charset="0"/>
              </a:rPr>
              <a:t>JavaScript Module Systems</a:t>
            </a: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r>
              <a:rPr lang="en-US" sz="2200" dirty="0">
                <a:latin typeface="Open Sans" pitchFamily="2" charset="0"/>
                <a:ea typeface="Open Sans" pitchFamily="2" charset="0"/>
                <a:cs typeface="Open Sans" pitchFamily="2" charset="0"/>
              </a:rPr>
              <a:t>Other Module System &amp; references</a:t>
            </a: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endParaRPr lang="en-US" sz="2200" b="1" dirty="0">
              <a:latin typeface="Open Sans" pitchFamily="2" charset="0"/>
              <a:ea typeface="Open Sans" pitchFamily="2" charset="0"/>
              <a:cs typeface="Open Sans" pitchFamily="2" charset="0"/>
            </a:endParaRPr>
          </a:p>
        </p:txBody>
      </p:sp>
      <p:sp>
        <p:nvSpPr>
          <p:cNvPr id="3" name="Subtitle 2">
            <a:extLst>
              <a:ext uri="{FF2B5EF4-FFF2-40B4-BE49-F238E27FC236}">
                <a16:creationId xmlns:a16="http://schemas.microsoft.com/office/drawing/2014/main" id="{2DC7EA71-90B8-5F2C-71E4-DCC52B163EF1}"/>
              </a:ext>
            </a:extLst>
          </p:cNvPr>
          <p:cNvSpPr>
            <a:spLocks noGrp="1"/>
          </p:cNvSpPr>
          <p:nvPr>
            <p:ph type="subTitle" idx="1"/>
          </p:nvPr>
        </p:nvSpPr>
        <p:spPr>
          <a:xfrm>
            <a:off x="4752182" y="230528"/>
            <a:ext cx="6498771" cy="6455228"/>
          </a:xfrm>
        </p:spPr>
        <p:txBody>
          <a:bodyPr>
            <a:normAutofit/>
          </a:bodyPr>
          <a:lstStyle/>
          <a:p>
            <a:r>
              <a:rPr lang="en-US" sz="2200" dirty="0">
                <a:solidFill>
                  <a:schemeClr val="tx2"/>
                </a:solidFill>
                <a:latin typeface="Open Sans" pitchFamily="2" charset="0"/>
                <a:ea typeface="Open Sans" pitchFamily="2" charset="0"/>
                <a:cs typeface="Open Sans" pitchFamily="2" charset="0"/>
              </a:rPr>
              <a:t>It is not all over</a:t>
            </a:r>
            <a:endParaRPr lang="en-US" sz="2000" dirty="0">
              <a:solidFill>
                <a:schemeClr val="tx2"/>
              </a:solidFill>
              <a:latin typeface="Open Sans" pitchFamily="2" charset="0"/>
              <a:ea typeface="Open Sans" pitchFamily="2" charset="0"/>
              <a:cs typeface="Open Sans" pitchFamily="2" charset="0"/>
            </a:endParaRPr>
          </a:p>
          <a:p>
            <a:r>
              <a:rPr lang="en-US" sz="2000" dirty="0">
                <a:solidFill>
                  <a:schemeClr val="tx2"/>
                </a:solidFill>
                <a:latin typeface="Open Sans" pitchFamily="2" charset="0"/>
                <a:ea typeface="Open Sans" pitchFamily="2" charset="0"/>
                <a:cs typeface="Open Sans" pitchFamily="2" charset="0"/>
              </a:rPr>
              <a:t> </a:t>
            </a:r>
            <a:r>
              <a:rPr lang="en-US" sz="1900" dirty="0">
                <a:solidFill>
                  <a:schemeClr val="tx2"/>
                </a:solidFill>
                <a:latin typeface="Open Sans" pitchFamily="2" charset="0"/>
                <a:ea typeface="Open Sans" pitchFamily="2" charset="0"/>
                <a:cs typeface="Open Sans" pitchFamily="2" charset="0"/>
              </a:rPr>
              <a:t>There are two other module systems which you will come across in your JS lifecycle.</a:t>
            </a:r>
          </a:p>
          <a:p>
            <a:endParaRPr lang="en-US" sz="1900" dirty="0">
              <a:solidFill>
                <a:schemeClr val="tx2"/>
              </a:solidFill>
              <a:latin typeface="Open Sans" pitchFamily="2" charset="0"/>
              <a:ea typeface="Open Sans" pitchFamily="2" charset="0"/>
              <a:cs typeface="Open Sans" pitchFamily="2" charset="0"/>
            </a:endParaRPr>
          </a:p>
          <a:p>
            <a:pPr algn="l"/>
            <a:r>
              <a:rPr lang="en-US" sz="2000" dirty="0">
                <a:solidFill>
                  <a:schemeClr val="tx2"/>
                </a:solidFill>
                <a:latin typeface="Open Sans" pitchFamily="2" charset="0"/>
                <a:ea typeface="Open Sans" pitchFamily="2" charset="0"/>
                <a:cs typeface="Open Sans" pitchFamily="2" charset="0"/>
              </a:rPr>
              <a:t>	- Universal Module Definition (UMD)</a:t>
            </a:r>
          </a:p>
          <a:p>
            <a:pPr lvl="2" algn="l"/>
            <a:r>
              <a:rPr lang="en-US" sz="1400" dirty="0">
                <a:solidFill>
                  <a:schemeClr val="tx2"/>
                </a:solidFill>
                <a:latin typeface="Open Sans" pitchFamily="2" charset="0"/>
                <a:ea typeface="Open Sans" pitchFamily="2" charset="0"/>
                <a:cs typeface="Open Sans" pitchFamily="2" charset="0"/>
              </a:rPr>
              <a:t>   </a:t>
            </a:r>
            <a:r>
              <a:rPr lang="en-US" sz="1400" dirty="0">
                <a:solidFill>
                  <a:schemeClr val="tx2"/>
                </a:solidFill>
                <a:latin typeface="Open Sans" pitchFamily="2" charset="0"/>
                <a:ea typeface="Open Sans" pitchFamily="2" charset="0"/>
                <a:cs typeface="Open Sans" pitchFamily="2" charset="0"/>
                <a:hlinkClick r:id="rId3"/>
              </a:rPr>
              <a:t>https://github.com/umdjs/umd</a:t>
            </a:r>
            <a:r>
              <a:rPr lang="en-US" sz="1400" dirty="0">
                <a:solidFill>
                  <a:schemeClr val="tx2"/>
                </a:solidFill>
                <a:latin typeface="Open Sans" pitchFamily="2" charset="0"/>
                <a:ea typeface="Open Sans" pitchFamily="2" charset="0"/>
                <a:cs typeface="Open Sans" pitchFamily="2" charset="0"/>
              </a:rPr>
              <a:t> </a:t>
            </a:r>
          </a:p>
          <a:p>
            <a:pPr algn="l"/>
            <a:r>
              <a:rPr lang="en-US" sz="2000" dirty="0">
                <a:solidFill>
                  <a:schemeClr val="tx2"/>
                </a:solidFill>
                <a:latin typeface="Open Sans" pitchFamily="2" charset="0"/>
                <a:ea typeface="Open Sans" pitchFamily="2" charset="0"/>
                <a:cs typeface="Open Sans" pitchFamily="2" charset="0"/>
              </a:rPr>
              <a:t>	- Asynchronous Module Definition (AMD)</a:t>
            </a:r>
          </a:p>
          <a:p>
            <a:pPr lvl="2" algn="l"/>
            <a:r>
              <a:rPr lang="en-US" sz="1400" dirty="0">
                <a:solidFill>
                  <a:schemeClr val="tx2"/>
                </a:solidFill>
                <a:latin typeface="Open Sans" pitchFamily="2" charset="0"/>
                <a:ea typeface="Open Sans" pitchFamily="2" charset="0"/>
                <a:cs typeface="Open Sans" pitchFamily="2" charset="0"/>
              </a:rPr>
              <a:t>    </a:t>
            </a:r>
            <a:r>
              <a:rPr lang="en-US" sz="1400" dirty="0">
                <a:solidFill>
                  <a:schemeClr val="tx2"/>
                </a:solidFill>
                <a:latin typeface="Open Sans" pitchFamily="2" charset="0"/>
                <a:ea typeface="Open Sans" pitchFamily="2" charset="0"/>
                <a:cs typeface="Open Sans" pitchFamily="2" charset="0"/>
                <a:hlinkClick r:id="rId4"/>
              </a:rPr>
              <a:t>https://requirejs.org/docs/whyamd.html</a:t>
            </a:r>
            <a:r>
              <a:rPr lang="en-US" sz="1400" dirty="0">
                <a:solidFill>
                  <a:schemeClr val="tx2"/>
                </a:solidFill>
                <a:latin typeface="Open Sans" pitchFamily="2" charset="0"/>
                <a:ea typeface="Open Sans" pitchFamily="2" charset="0"/>
                <a:cs typeface="Open Sans" pitchFamily="2" charset="0"/>
              </a:rPr>
              <a:t> </a:t>
            </a:r>
          </a:p>
          <a:p>
            <a:pPr lvl="2" algn="l"/>
            <a:endParaRPr lang="en-US" sz="1400" dirty="0">
              <a:solidFill>
                <a:schemeClr val="tx2"/>
              </a:solidFill>
              <a:latin typeface="Open Sans" pitchFamily="2" charset="0"/>
              <a:ea typeface="Open Sans" pitchFamily="2" charset="0"/>
              <a:cs typeface="Open Sans" pitchFamily="2" charset="0"/>
            </a:endParaRPr>
          </a:p>
          <a:p>
            <a:r>
              <a:rPr lang="en-US" sz="2000" dirty="0">
                <a:solidFill>
                  <a:schemeClr val="tx2"/>
                </a:solidFill>
                <a:latin typeface="Open Sans" pitchFamily="2" charset="0"/>
                <a:ea typeface="Open Sans" pitchFamily="2" charset="0"/>
                <a:cs typeface="Open Sans" pitchFamily="2" charset="0"/>
              </a:rPr>
              <a:t>My references</a:t>
            </a:r>
          </a:p>
          <a:p>
            <a:r>
              <a:rPr lang="en-US" sz="2000" dirty="0">
                <a:solidFill>
                  <a:schemeClr val="tx2"/>
                </a:solidFill>
                <a:latin typeface="Open Sans" pitchFamily="2" charset="0"/>
                <a:ea typeface="Open Sans" pitchFamily="2" charset="0"/>
                <a:cs typeface="Open Sans" pitchFamily="2" charset="0"/>
              </a:rPr>
              <a:t>Tyler McGinnis’ awesome explanation of the module systems</a:t>
            </a:r>
            <a:br>
              <a:rPr lang="en-US" sz="2000" dirty="0">
                <a:solidFill>
                  <a:schemeClr val="tx2"/>
                </a:solidFill>
                <a:latin typeface="Open Sans" pitchFamily="2" charset="0"/>
                <a:ea typeface="Open Sans" pitchFamily="2" charset="0"/>
                <a:cs typeface="Open Sans" pitchFamily="2" charset="0"/>
              </a:rPr>
            </a:br>
            <a:r>
              <a:rPr lang="en-US" sz="1400" dirty="0">
                <a:solidFill>
                  <a:schemeClr val="tx2"/>
                </a:solidFill>
                <a:latin typeface="Open Sans" pitchFamily="2" charset="0"/>
                <a:ea typeface="Open Sans" pitchFamily="2" charset="0"/>
                <a:cs typeface="Open Sans" pitchFamily="2" charset="0"/>
                <a:hlinkClick r:id="rId5"/>
              </a:rPr>
              <a:t>https://www.youtube.com/watch?v=qJWALEoGge4</a:t>
            </a:r>
            <a:r>
              <a:rPr lang="en-US" sz="1400" dirty="0">
                <a:solidFill>
                  <a:schemeClr val="tx2"/>
                </a:solidFill>
                <a:latin typeface="Open Sans" pitchFamily="2" charset="0"/>
                <a:ea typeface="Open Sans" pitchFamily="2" charset="0"/>
                <a:cs typeface="Open Sans" pitchFamily="2" charset="0"/>
              </a:rPr>
              <a:t> </a:t>
            </a:r>
          </a:p>
          <a:p>
            <a:endParaRPr lang="en-US" dirty="0">
              <a:solidFill>
                <a:schemeClr val="tx2"/>
              </a:solidFill>
              <a:latin typeface="Open Sans" pitchFamily="2" charset="0"/>
              <a:ea typeface="Open Sans" pitchFamily="2" charset="0"/>
              <a:cs typeface="Open Sans" pitchFamily="2" charset="0"/>
            </a:endParaRPr>
          </a:p>
        </p:txBody>
      </p:sp>
      <p:cxnSp>
        <p:nvCxnSpPr>
          <p:cNvPr id="23"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026" name="Picture 2" descr="AtayaCommerce">
            <a:extLst>
              <a:ext uri="{FF2B5EF4-FFF2-40B4-BE49-F238E27FC236}">
                <a16:creationId xmlns:a16="http://schemas.microsoft.com/office/drawing/2014/main" id="{967F32F4-F099-5099-C324-F826E744FD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310" y="5523894"/>
            <a:ext cx="2443163" cy="133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177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44CA2EAD-E7C7-4F64-924A-52D34FD7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3" descr="A white textured surface">
            <a:extLst>
              <a:ext uri="{FF2B5EF4-FFF2-40B4-BE49-F238E27FC236}">
                <a16:creationId xmlns:a16="http://schemas.microsoft.com/office/drawing/2014/main" id="{F7A7F786-D0F5-CDE0-55EE-4544D57A4E16}"/>
              </a:ext>
            </a:extLst>
          </p:cNvPr>
          <p:cNvPicPr>
            <a:picLocks noChangeAspect="1"/>
          </p:cNvPicPr>
          <p:nvPr/>
        </p:nvPicPr>
        <p:blipFill rotWithShape="1">
          <a:blip r:embed="rId2"/>
          <a:srcRect l="28993" r="33398" b="-1"/>
          <a:stretch/>
        </p:blipFill>
        <p:spPr>
          <a:xfrm>
            <a:off x="0" y="-5633"/>
            <a:ext cx="3867129" cy="6863623"/>
          </a:xfrm>
          <a:prstGeom prst="rect">
            <a:avLst/>
          </a:prstGeom>
        </p:spPr>
      </p:pic>
      <p:sp>
        <p:nvSpPr>
          <p:cNvPr id="2" name="Title 1">
            <a:extLst>
              <a:ext uri="{FF2B5EF4-FFF2-40B4-BE49-F238E27FC236}">
                <a16:creationId xmlns:a16="http://schemas.microsoft.com/office/drawing/2014/main" id="{82894886-98FD-D2C5-F2FA-12CE501F5893}"/>
              </a:ext>
            </a:extLst>
          </p:cNvPr>
          <p:cNvSpPr>
            <a:spLocks noGrp="1"/>
          </p:cNvSpPr>
          <p:nvPr>
            <p:ph type="ctrTitle"/>
          </p:nvPr>
        </p:nvSpPr>
        <p:spPr>
          <a:xfrm>
            <a:off x="275630" y="715736"/>
            <a:ext cx="3243263" cy="4557713"/>
          </a:xfrm>
        </p:spPr>
        <p:txBody>
          <a:bodyPr>
            <a:normAutofit fontScale="90000"/>
          </a:bodyPr>
          <a:lstStyle/>
          <a:p>
            <a:r>
              <a:rPr lang="en-US" sz="2200" b="1" dirty="0">
                <a:latin typeface="Open Sans" pitchFamily="2" charset="0"/>
                <a:ea typeface="Open Sans" pitchFamily="2" charset="0"/>
                <a:cs typeface="Open Sans" pitchFamily="2" charset="0"/>
              </a:rPr>
              <a:t>JavaScript Module Systems</a:t>
            </a: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r>
              <a:rPr lang="en-US" sz="2200" dirty="0">
                <a:latin typeface="Open Sans" pitchFamily="2" charset="0"/>
                <a:ea typeface="Open Sans" pitchFamily="2" charset="0"/>
                <a:cs typeface="Open Sans" pitchFamily="2" charset="0"/>
              </a:rPr>
              <a:t>Real-Life Example</a:t>
            </a: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endParaRPr lang="en-US" sz="2200" b="1" dirty="0">
              <a:latin typeface="Open Sans" pitchFamily="2" charset="0"/>
              <a:ea typeface="Open Sans" pitchFamily="2" charset="0"/>
              <a:cs typeface="Open Sans" pitchFamily="2" charset="0"/>
            </a:endParaRPr>
          </a:p>
        </p:txBody>
      </p:sp>
      <p:sp>
        <p:nvSpPr>
          <p:cNvPr id="3" name="Subtitle 2">
            <a:extLst>
              <a:ext uri="{FF2B5EF4-FFF2-40B4-BE49-F238E27FC236}">
                <a16:creationId xmlns:a16="http://schemas.microsoft.com/office/drawing/2014/main" id="{2DC7EA71-90B8-5F2C-71E4-DCC52B163EF1}"/>
              </a:ext>
            </a:extLst>
          </p:cNvPr>
          <p:cNvSpPr>
            <a:spLocks noGrp="1"/>
          </p:cNvSpPr>
          <p:nvPr>
            <p:ph type="subTitle" idx="1"/>
          </p:nvPr>
        </p:nvSpPr>
        <p:spPr>
          <a:xfrm>
            <a:off x="3794523" y="976296"/>
            <a:ext cx="3429001" cy="5429149"/>
          </a:xfrm>
        </p:spPr>
        <p:txBody>
          <a:bodyPr>
            <a:normAutofit/>
          </a:bodyPr>
          <a:lstStyle/>
          <a:p>
            <a:r>
              <a:rPr lang="en-US" sz="2200" dirty="0">
                <a:solidFill>
                  <a:schemeClr val="tx2"/>
                </a:solidFill>
                <a:latin typeface="Open Sans" pitchFamily="2" charset="0"/>
                <a:ea typeface="Open Sans" pitchFamily="2" charset="0"/>
                <a:cs typeface="Open Sans" pitchFamily="2" charset="0"/>
              </a:rPr>
              <a:t>Advantages</a:t>
            </a:r>
          </a:p>
          <a:p>
            <a:r>
              <a:rPr lang="en-US" sz="2000" dirty="0">
                <a:solidFill>
                  <a:schemeClr val="tx2"/>
                </a:solidFill>
                <a:latin typeface="Open Sans" pitchFamily="2" charset="0"/>
                <a:ea typeface="Open Sans" pitchFamily="2" charset="0"/>
                <a:cs typeface="Open Sans" pitchFamily="2" charset="0"/>
              </a:rPr>
              <a:t>Reusability</a:t>
            </a:r>
          </a:p>
          <a:p>
            <a:r>
              <a:rPr lang="en-US" sz="2000" dirty="0">
                <a:solidFill>
                  <a:schemeClr val="tx2"/>
                </a:solidFill>
                <a:latin typeface="Open Sans" pitchFamily="2" charset="0"/>
                <a:ea typeface="Open Sans" pitchFamily="2" charset="0"/>
                <a:cs typeface="Open Sans" pitchFamily="2" charset="0"/>
              </a:rPr>
              <a:t>Composability</a:t>
            </a:r>
          </a:p>
          <a:p>
            <a:r>
              <a:rPr lang="en-US" sz="2000" dirty="0">
                <a:solidFill>
                  <a:schemeClr val="tx2"/>
                </a:solidFill>
                <a:latin typeface="Open Sans" pitchFamily="2" charset="0"/>
                <a:ea typeface="Open Sans" pitchFamily="2" charset="0"/>
                <a:cs typeface="Open Sans" pitchFamily="2" charset="0"/>
              </a:rPr>
              <a:t>Leverage</a:t>
            </a:r>
          </a:p>
          <a:p>
            <a:r>
              <a:rPr lang="en-US" sz="2000" dirty="0">
                <a:solidFill>
                  <a:schemeClr val="tx2"/>
                </a:solidFill>
                <a:latin typeface="Open Sans" pitchFamily="2" charset="0"/>
                <a:ea typeface="Open Sans" pitchFamily="2" charset="0"/>
                <a:cs typeface="Open Sans" pitchFamily="2" charset="0"/>
              </a:rPr>
              <a:t>Isolation</a:t>
            </a:r>
          </a:p>
          <a:p>
            <a:r>
              <a:rPr lang="en-US" sz="2000" dirty="0">
                <a:solidFill>
                  <a:schemeClr val="tx2"/>
                </a:solidFill>
                <a:latin typeface="Open Sans" pitchFamily="2" charset="0"/>
                <a:ea typeface="Open Sans" pitchFamily="2" charset="0"/>
                <a:cs typeface="Open Sans" pitchFamily="2" charset="0"/>
              </a:rPr>
              <a:t>Organization</a:t>
            </a:r>
            <a:endParaRPr lang="en-US" dirty="0">
              <a:solidFill>
                <a:schemeClr val="tx2"/>
              </a:solidFill>
              <a:latin typeface="Open Sans" pitchFamily="2" charset="0"/>
              <a:ea typeface="Open Sans" pitchFamily="2" charset="0"/>
              <a:cs typeface="Open Sans" pitchFamily="2" charset="0"/>
            </a:endParaRPr>
          </a:p>
        </p:txBody>
      </p:sp>
      <p:cxnSp>
        <p:nvCxnSpPr>
          <p:cNvPr id="23"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026" name="Picture 2" descr="AtayaCommerce">
            <a:extLst>
              <a:ext uri="{FF2B5EF4-FFF2-40B4-BE49-F238E27FC236}">
                <a16:creationId xmlns:a16="http://schemas.microsoft.com/office/drawing/2014/main" id="{967F32F4-F099-5099-C324-F826E744FD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310" y="5523894"/>
            <a:ext cx="2443163" cy="13340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Diagram, engineering drawing, map&#10;&#10;Description automatically generated">
            <a:extLst>
              <a:ext uri="{FF2B5EF4-FFF2-40B4-BE49-F238E27FC236}">
                <a16:creationId xmlns:a16="http://schemas.microsoft.com/office/drawing/2014/main" id="{3583F0F6-5E77-147B-768C-86C44BB3BD00}"/>
              </a:ext>
            </a:extLst>
          </p:cNvPr>
          <p:cNvPicPr>
            <a:picLocks noChangeAspect="1"/>
          </p:cNvPicPr>
          <p:nvPr/>
        </p:nvPicPr>
        <p:blipFill>
          <a:blip r:embed="rId4"/>
          <a:stretch>
            <a:fillRect/>
          </a:stretch>
        </p:blipFill>
        <p:spPr>
          <a:xfrm>
            <a:off x="7505785" y="338662"/>
            <a:ext cx="4543340" cy="6180676"/>
          </a:xfrm>
          <a:prstGeom prst="rect">
            <a:avLst/>
          </a:prstGeom>
        </p:spPr>
      </p:pic>
    </p:spTree>
    <p:extLst>
      <p:ext uri="{BB962C8B-B14F-4D97-AF65-F5344CB8AC3E}">
        <p14:creationId xmlns:p14="http://schemas.microsoft.com/office/powerpoint/2010/main" val="2633380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44CA2EAD-E7C7-4F64-924A-52D34FD7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3" descr="A white textured surface">
            <a:extLst>
              <a:ext uri="{FF2B5EF4-FFF2-40B4-BE49-F238E27FC236}">
                <a16:creationId xmlns:a16="http://schemas.microsoft.com/office/drawing/2014/main" id="{F7A7F786-D0F5-CDE0-55EE-4544D57A4E16}"/>
              </a:ext>
            </a:extLst>
          </p:cNvPr>
          <p:cNvPicPr>
            <a:picLocks noChangeAspect="1"/>
          </p:cNvPicPr>
          <p:nvPr/>
        </p:nvPicPr>
        <p:blipFill rotWithShape="1">
          <a:blip r:embed="rId2"/>
          <a:srcRect l="28993" r="33398" b="-1"/>
          <a:stretch/>
        </p:blipFill>
        <p:spPr>
          <a:xfrm>
            <a:off x="0" y="-5633"/>
            <a:ext cx="3867129" cy="6863623"/>
          </a:xfrm>
          <a:prstGeom prst="rect">
            <a:avLst/>
          </a:prstGeom>
        </p:spPr>
      </p:pic>
      <p:sp>
        <p:nvSpPr>
          <p:cNvPr id="2" name="Title 1">
            <a:extLst>
              <a:ext uri="{FF2B5EF4-FFF2-40B4-BE49-F238E27FC236}">
                <a16:creationId xmlns:a16="http://schemas.microsoft.com/office/drawing/2014/main" id="{82894886-98FD-D2C5-F2FA-12CE501F5893}"/>
              </a:ext>
            </a:extLst>
          </p:cNvPr>
          <p:cNvSpPr>
            <a:spLocks noGrp="1"/>
          </p:cNvSpPr>
          <p:nvPr>
            <p:ph type="ctrTitle"/>
          </p:nvPr>
        </p:nvSpPr>
        <p:spPr>
          <a:xfrm>
            <a:off x="275630" y="715736"/>
            <a:ext cx="3243263" cy="4557713"/>
          </a:xfrm>
        </p:spPr>
        <p:txBody>
          <a:bodyPr>
            <a:normAutofit fontScale="90000"/>
          </a:bodyPr>
          <a:lstStyle/>
          <a:p>
            <a:r>
              <a:rPr lang="en-US" sz="2200" b="1" dirty="0">
                <a:latin typeface="Open Sans" pitchFamily="2" charset="0"/>
                <a:ea typeface="Open Sans" pitchFamily="2" charset="0"/>
                <a:cs typeface="Open Sans" pitchFamily="2" charset="0"/>
              </a:rPr>
              <a:t>JavaScript Module Systems</a:t>
            </a: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r>
              <a:rPr lang="en-US" sz="2200" dirty="0">
                <a:latin typeface="Open Sans" pitchFamily="2" charset="0"/>
                <a:ea typeface="Open Sans" pitchFamily="2" charset="0"/>
                <a:cs typeface="Open Sans" pitchFamily="2" charset="0"/>
              </a:rPr>
              <a:t>Modularity in code</a:t>
            </a: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endParaRPr lang="en-US" sz="2200" b="1" dirty="0">
              <a:latin typeface="Open Sans" pitchFamily="2" charset="0"/>
              <a:ea typeface="Open Sans" pitchFamily="2" charset="0"/>
              <a:cs typeface="Open Sans" pitchFamily="2" charset="0"/>
            </a:endParaRPr>
          </a:p>
        </p:txBody>
      </p:sp>
      <p:sp>
        <p:nvSpPr>
          <p:cNvPr id="3" name="Subtitle 2">
            <a:extLst>
              <a:ext uri="{FF2B5EF4-FFF2-40B4-BE49-F238E27FC236}">
                <a16:creationId xmlns:a16="http://schemas.microsoft.com/office/drawing/2014/main" id="{2DC7EA71-90B8-5F2C-71E4-DCC52B163EF1}"/>
              </a:ext>
            </a:extLst>
          </p:cNvPr>
          <p:cNvSpPr>
            <a:spLocks noGrp="1"/>
          </p:cNvSpPr>
          <p:nvPr>
            <p:ph type="subTitle" idx="1"/>
          </p:nvPr>
        </p:nvSpPr>
        <p:spPr>
          <a:xfrm>
            <a:off x="4892194" y="715736"/>
            <a:ext cx="6274762" cy="5429149"/>
          </a:xfrm>
        </p:spPr>
        <p:txBody>
          <a:bodyPr>
            <a:normAutofit/>
          </a:bodyPr>
          <a:lstStyle/>
          <a:p>
            <a:r>
              <a:rPr lang="en-US" sz="2200" dirty="0">
                <a:solidFill>
                  <a:schemeClr val="tx2"/>
                </a:solidFill>
                <a:latin typeface="Open Sans" pitchFamily="2" charset="0"/>
                <a:ea typeface="Open Sans" pitchFamily="2" charset="0"/>
                <a:cs typeface="Open Sans" pitchFamily="2" charset="0"/>
              </a:rPr>
              <a:t>How this can be related to code?</a:t>
            </a:r>
          </a:p>
          <a:p>
            <a:endParaRPr lang="en-US" sz="2000" dirty="0">
              <a:solidFill>
                <a:schemeClr val="tx2"/>
              </a:solidFill>
              <a:latin typeface="Open Sans" pitchFamily="2" charset="0"/>
              <a:ea typeface="Open Sans" pitchFamily="2" charset="0"/>
              <a:cs typeface="Open Sans" pitchFamily="2" charset="0"/>
            </a:endParaRPr>
          </a:p>
          <a:p>
            <a:r>
              <a:rPr lang="en-US" sz="2000" dirty="0">
                <a:solidFill>
                  <a:schemeClr val="tx2"/>
                </a:solidFill>
                <a:latin typeface="Open Sans" pitchFamily="2" charset="0"/>
                <a:ea typeface="Open Sans" pitchFamily="2" charset="0"/>
                <a:cs typeface="Open Sans" pitchFamily="2" charset="0"/>
              </a:rPr>
              <a:t>Just as the watch was designed, we </a:t>
            </a:r>
            <a:r>
              <a:rPr lang="en-US" sz="2000" i="1" dirty="0">
                <a:solidFill>
                  <a:schemeClr val="tx2"/>
                </a:solidFill>
                <a:latin typeface="Open Sans" pitchFamily="2" charset="0"/>
                <a:ea typeface="Open Sans" pitchFamily="2" charset="0"/>
                <a:cs typeface="Open Sans" pitchFamily="2" charset="0"/>
              </a:rPr>
              <a:t>should</a:t>
            </a:r>
            <a:r>
              <a:rPr lang="en-US" sz="2000" dirty="0">
                <a:solidFill>
                  <a:schemeClr val="tx2"/>
                </a:solidFill>
                <a:latin typeface="Open Sans" pitchFamily="2" charset="0"/>
                <a:ea typeface="Open Sans" pitchFamily="2" charset="0"/>
                <a:cs typeface="Open Sans" pitchFamily="2" charset="0"/>
              </a:rPr>
              <a:t> design our software separated into different pieces where each piece has a specific purpose and clear boundaries for how it interacts with other </a:t>
            </a:r>
            <a:r>
              <a:rPr lang="en-US" sz="2000" i="1" dirty="0">
                <a:solidFill>
                  <a:schemeClr val="tx2"/>
                </a:solidFill>
                <a:latin typeface="Open Sans" pitchFamily="2" charset="0"/>
                <a:ea typeface="Open Sans" pitchFamily="2" charset="0"/>
                <a:cs typeface="Open Sans" pitchFamily="2" charset="0"/>
              </a:rPr>
              <a:t>pieces</a:t>
            </a:r>
            <a:r>
              <a:rPr lang="en-US" sz="2000" dirty="0">
                <a:solidFill>
                  <a:schemeClr val="tx2"/>
                </a:solidFill>
                <a:latin typeface="Open Sans" pitchFamily="2" charset="0"/>
                <a:ea typeface="Open Sans" pitchFamily="2" charset="0"/>
                <a:cs typeface="Open Sans" pitchFamily="2" charset="0"/>
              </a:rPr>
              <a:t>. </a:t>
            </a:r>
          </a:p>
          <a:p>
            <a:endParaRPr lang="en-US" sz="2000" dirty="0">
              <a:solidFill>
                <a:schemeClr val="tx2"/>
              </a:solidFill>
              <a:latin typeface="Open Sans" pitchFamily="2" charset="0"/>
              <a:ea typeface="Open Sans" pitchFamily="2" charset="0"/>
              <a:cs typeface="Open Sans" pitchFamily="2" charset="0"/>
            </a:endParaRPr>
          </a:p>
          <a:p>
            <a:r>
              <a:rPr lang="en-US" sz="2000" dirty="0">
                <a:solidFill>
                  <a:schemeClr val="tx2"/>
                </a:solidFill>
                <a:latin typeface="Open Sans" pitchFamily="2" charset="0"/>
                <a:ea typeface="Open Sans" pitchFamily="2" charset="0"/>
                <a:cs typeface="Open Sans" pitchFamily="2" charset="0"/>
              </a:rPr>
              <a:t>In software, these </a:t>
            </a:r>
            <a:r>
              <a:rPr lang="en-US" sz="2000" i="1" dirty="0">
                <a:solidFill>
                  <a:schemeClr val="tx2"/>
                </a:solidFill>
                <a:latin typeface="Open Sans" pitchFamily="2" charset="0"/>
                <a:ea typeface="Open Sans" pitchFamily="2" charset="0"/>
                <a:cs typeface="Open Sans" pitchFamily="2" charset="0"/>
              </a:rPr>
              <a:t>pieces</a:t>
            </a:r>
            <a:r>
              <a:rPr lang="en-US" sz="2000" dirty="0">
                <a:solidFill>
                  <a:schemeClr val="tx2"/>
                </a:solidFill>
                <a:latin typeface="Open Sans" pitchFamily="2" charset="0"/>
                <a:ea typeface="Open Sans" pitchFamily="2" charset="0"/>
                <a:cs typeface="Open Sans" pitchFamily="2" charset="0"/>
              </a:rPr>
              <a:t> are called </a:t>
            </a:r>
            <a:r>
              <a:rPr lang="en-US" sz="2000" b="1" dirty="0">
                <a:solidFill>
                  <a:schemeClr val="tx2"/>
                </a:solidFill>
                <a:latin typeface="Open Sans" pitchFamily="2" charset="0"/>
                <a:ea typeface="Open Sans" pitchFamily="2" charset="0"/>
                <a:cs typeface="Open Sans" pitchFamily="2" charset="0"/>
              </a:rPr>
              <a:t>modules</a:t>
            </a:r>
            <a:r>
              <a:rPr lang="en-US" sz="2000" dirty="0">
                <a:solidFill>
                  <a:schemeClr val="tx2"/>
                </a:solidFill>
                <a:latin typeface="Open Sans" pitchFamily="2" charset="0"/>
                <a:ea typeface="Open Sans" pitchFamily="2" charset="0"/>
                <a:cs typeface="Open Sans" pitchFamily="2" charset="0"/>
              </a:rPr>
              <a:t>.</a:t>
            </a:r>
          </a:p>
          <a:p>
            <a:endParaRPr lang="en-US" dirty="0">
              <a:solidFill>
                <a:schemeClr val="tx2"/>
              </a:solidFill>
              <a:latin typeface="Open Sans" pitchFamily="2" charset="0"/>
              <a:ea typeface="Open Sans" pitchFamily="2" charset="0"/>
              <a:cs typeface="Open Sans" pitchFamily="2" charset="0"/>
            </a:endParaRPr>
          </a:p>
        </p:txBody>
      </p:sp>
      <p:cxnSp>
        <p:nvCxnSpPr>
          <p:cNvPr id="23"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026" name="Picture 2" descr="AtayaCommerce">
            <a:extLst>
              <a:ext uri="{FF2B5EF4-FFF2-40B4-BE49-F238E27FC236}">
                <a16:creationId xmlns:a16="http://schemas.microsoft.com/office/drawing/2014/main" id="{967F32F4-F099-5099-C324-F826E744FD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310" y="5523894"/>
            <a:ext cx="2443163" cy="133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683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44CA2EAD-E7C7-4F64-924A-52D34FD7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3" descr="A white textured surface">
            <a:extLst>
              <a:ext uri="{FF2B5EF4-FFF2-40B4-BE49-F238E27FC236}">
                <a16:creationId xmlns:a16="http://schemas.microsoft.com/office/drawing/2014/main" id="{F7A7F786-D0F5-CDE0-55EE-4544D57A4E16}"/>
              </a:ext>
            </a:extLst>
          </p:cNvPr>
          <p:cNvPicPr>
            <a:picLocks noChangeAspect="1"/>
          </p:cNvPicPr>
          <p:nvPr/>
        </p:nvPicPr>
        <p:blipFill rotWithShape="1">
          <a:blip r:embed="rId2"/>
          <a:srcRect l="28993" r="33398" b="-1"/>
          <a:stretch/>
        </p:blipFill>
        <p:spPr>
          <a:xfrm>
            <a:off x="0" y="-5633"/>
            <a:ext cx="3867129" cy="6863623"/>
          </a:xfrm>
          <a:prstGeom prst="rect">
            <a:avLst/>
          </a:prstGeom>
        </p:spPr>
      </p:pic>
      <p:sp>
        <p:nvSpPr>
          <p:cNvPr id="2" name="Title 1">
            <a:extLst>
              <a:ext uri="{FF2B5EF4-FFF2-40B4-BE49-F238E27FC236}">
                <a16:creationId xmlns:a16="http://schemas.microsoft.com/office/drawing/2014/main" id="{82894886-98FD-D2C5-F2FA-12CE501F5893}"/>
              </a:ext>
            </a:extLst>
          </p:cNvPr>
          <p:cNvSpPr>
            <a:spLocks noGrp="1"/>
          </p:cNvSpPr>
          <p:nvPr>
            <p:ph type="ctrTitle"/>
          </p:nvPr>
        </p:nvSpPr>
        <p:spPr>
          <a:xfrm>
            <a:off x="275630" y="715736"/>
            <a:ext cx="3243263" cy="4557713"/>
          </a:xfrm>
        </p:spPr>
        <p:txBody>
          <a:bodyPr>
            <a:normAutofit fontScale="90000"/>
          </a:bodyPr>
          <a:lstStyle/>
          <a:p>
            <a:r>
              <a:rPr lang="en-US" sz="2200" b="1" dirty="0">
                <a:latin typeface="Open Sans" pitchFamily="2" charset="0"/>
                <a:ea typeface="Open Sans" pitchFamily="2" charset="0"/>
                <a:cs typeface="Open Sans" pitchFamily="2" charset="0"/>
              </a:rPr>
              <a:t>JavaScript Module Systems</a:t>
            </a: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r>
              <a:rPr lang="en-US" sz="2200" dirty="0">
                <a:latin typeface="Open Sans" pitchFamily="2" charset="0"/>
                <a:ea typeface="Open Sans" pitchFamily="2" charset="0"/>
                <a:cs typeface="Open Sans" pitchFamily="2" charset="0"/>
              </a:rPr>
              <a:t>Intuitive Modularization</a:t>
            </a: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endParaRPr lang="en-US" sz="2200" b="1" dirty="0">
              <a:latin typeface="Open Sans" pitchFamily="2" charset="0"/>
              <a:ea typeface="Open Sans" pitchFamily="2" charset="0"/>
              <a:cs typeface="Open Sans" pitchFamily="2" charset="0"/>
            </a:endParaRPr>
          </a:p>
        </p:txBody>
      </p:sp>
      <p:sp>
        <p:nvSpPr>
          <p:cNvPr id="3" name="Subtitle 2">
            <a:extLst>
              <a:ext uri="{FF2B5EF4-FFF2-40B4-BE49-F238E27FC236}">
                <a16:creationId xmlns:a16="http://schemas.microsoft.com/office/drawing/2014/main" id="{2DC7EA71-90B8-5F2C-71E4-DCC52B163EF1}"/>
              </a:ext>
            </a:extLst>
          </p:cNvPr>
          <p:cNvSpPr>
            <a:spLocks noGrp="1"/>
          </p:cNvSpPr>
          <p:nvPr>
            <p:ph type="subTitle" idx="1"/>
          </p:nvPr>
        </p:nvSpPr>
        <p:spPr>
          <a:xfrm>
            <a:off x="4892194" y="715736"/>
            <a:ext cx="6274762" cy="5429149"/>
          </a:xfrm>
        </p:spPr>
        <p:txBody>
          <a:bodyPr>
            <a:normAutofit lnSpcReduction="10000"/>
          </a:bodyPr>
          <a:lstStyle/>
          <a:p>
            <a:r>
              <a:rPr lang="en-US" sz="2200" dirty="0">
                <a:solidFill>
                  <a:schemeClr val="tx2"/>
                </a:solidFill>
                <a:latin typeface="Open Sans" pitchFamily="2" charset="0"/>
                <a:ea typeface="Open Sans" pitchFamily="2" charset="0"/>
                <a:cs typeface="Open Sans" pitchFamily="2" charset="0"/>
              </a:rPr>
              <a:t>Intuitive Modularization</a:t>
            </a:r>
          </a:p>
          <a:p>
            <a:endParaRPr lang="en-US" sz="2000" dirty="0">
              <a:solidFill>
                <a:schemeClr val="tx2"/>
              </a:solidFill>
              <a:latin typeface="Open Sans" pitchFamily="2" charset="0"/>
              <a:ea typeface="Open Sans" pitchFamily="2" charset="0"/>
              <a:cs typeface="Open Sans" pitchFamily="2" charset="0"/>
            </a:endParaRPr>
          </a:p>
          <a:p>
            <a:r>
              <a:rPr lang="en-US" sz="2000" dirty="0">
                <a:solidFill>
                  <a:schemeClr val="tx2"/>
                </a:solidFill>
                <a:latin typeface="Open Sans" pitchFamily="2" charset="0"/>
                <a:ea typeface="Open Sans" pitchFamily="2" charset="0"/>
                <a:cs typeface="Open Sans" pitchFamily="2" charset="0"/>
              </a:rPr>
              <a:t>Why not put stuff in different files?</a:t>
            </a:r>
          </a:p>
          <a:p>
            <a:r>
              <a:rPr lang="en-US" sz="2000" i="1" dirty="0">
                <a:solidFill>
                  <a:schemeClr val="tx2"/>
                </a:solidFill>
                <a:latin typeface="Open Sans" pitchFamily="2" charset="0"/>
                <a:ea typeface="Open Sans" pitchFamily="2" charset="0"/>
                <a:cs typeface="Open Sans" pitchFamily="2" charset="0"/>
              </a:rPr>
              <a:t>&lt;code&gt;demo&lt;/code&gt;</a:t>
            </a:r>
          </a:p>
          <a:p>
            <a:r>
              <a:rPr lang="en-US" sz="2000" dirty="0">
                <a:solidFill>
                  <a:schemeClr val="tx2"/>
                </a:solidFill>
                <a:latin typeface="Open Sans" pitchFamily="2" charset="0"/>
                <a:ea typeface="Open Sans" pitchFamily="2" charset="0"/>
                <a:cs typeface="Open Sans" pitchFamily="2" charset="0"/>
              </a:rPr>
              <a:t>Any </a:t>
            </a:r>
            <a:r>
              <a:rPr lang="en-US" sz="2000" i="1" dirty="0">
                <a:solidFill>
                  <a:schemeClr val="tx2"/>
                </a:solidFill>
                <a:latin typeface="Open Sans" pitchFamily="2" charset="0"/>
                <a:ea typeface="Open Sans" pitchFamily="2" charset="0"/>
                <a:cs typeface="Open Sans" pitchFamily="2" charset="0"/>
              </a:rPr>
              <a:t>&lt;script&gt; </a:t>
            </a:r>
            <a:r>
              <a:rPr lang="en-US" sz="2000" dirty="0">
                <a:solidFill>
                  <a:schemeClr val="tx2"/>
                </a:solidFill>
                <a:latin typeface="Open Sans" pitchFamily="2" charset="0"/>
                <a:ea typeface="Open Sans" pitchFamily="2" charset="0"/>
                <a:cs typeface="Open Sans" pitchFamily="2" charset="0"/>
              </a:rPr>
              <a:t>tags in our HTML pages will cause properties to be added to the global </a:t>
            </a:r>
            <a:r>
              <a:rPr lang="en-US" sz="2000" i="1" dirty="0">
                <a:solidFill>
                  <a:schemeClr val="tx2"/>
                </a:solidFill>
                <a:latin typeface="Open Sans" pitchFamily="2" charset="0"/>
                <a:ea typeface="Open Sans" pitchFamily="2" charset="0"/>
                <a:cs typeface="Open Sans" pitchFamily="2" charset="0"/>
              </a:rPr>
              <a:t>window </a:t>
            </a:r>
            <a:r>
              <a:rPr lang="en-US" sz="2000" dirty="0">
                <a:solidFill>
                  <a:schemeClr val="tx2"/>
                </a:solidFill>
                <a:latin typeface="Open Sans" pitchFamily="2" charset="0"/>
                <a:ea typeface="Open Sans" pitchFamily="2" charset="0"/>
                <a:cs typeface="Open Sans" pitchFamily="2" charset="0"/>
              </a:rPr>
              <a:t>object.</a:t>
            </a:r>
          </a:p>
          <a:p>
            <a:endParaRPr lang="en-US" sz="2000" dirty="0">
              <a:solidFill>
                <a:schemeClr val="tx2"/>
              </a:solidFill>
              <a:latin typeface="Open Sans" pitchFamily="2" charset="0"/>
              <a:ea typeface="Open Sans" pitchFamily="2" charset="0"/>
              <a:cs typeface="Open Sans" pitchFamily="2" charset="0"/>
            </a:endParaRPr>
          </a:p>
          <a:p>
            <a:r>
              <a:rPr lang="en-US" sz="2000" dirty="0">
                <a:solidFill>
                  <a:schemeClr val="tx2"/>
                </a:solidFill>
                <a:latin typeface="Open Sans" pitchFamily="2" charset="0"/>
                <a:ea typeface="Open Sans" pitchFamily="2" charset="0"/>
                <a:cs typeface="Open Sans" pitchFamily="2" charset="0"/>
              </a:rPr>
              <a:t> The result is </a:t>
            </a:r>
            <a:r>
              <a:rPr lang="en-US" sz="2000" i="1" dirty="0">
                <a:solidFill>
                  <a:schemeClr val="tx2"/>
                </a:solidFill>
                <a:latin typeface="Open Sans" pitchFamily="2" charset="0"/>
                <a:ea typeface="Open Sans" pitchFamily="2" charset="0"/>
                <a:cs typeface="Open Sans" pitchFamily="2" charset="0"/>
              </a:rPr>
              <a:t>namespace pollution</a:t>
            </a:r>
            <a:r>
              <a:rPr lang="en-US" sz="2000" dirty="0">
                <a:solidFill>
                  <a:schemeClr val="tx2"/>
                </a:solidFill>
                <a:latin typeface="Open Sans" pitchFamily="2" charset="0"/>
                <a:ea typeface="Open Sans" pitchFamily="2" charset="0"/>
                <a:cs typeface="Open Sans" pitchFamily="2" charset="0"/>
              </a:rPr>
              <a:t> which can lead to unwanted side effects.</a:t>
            </a:r>
          </a:p>
          <a:p>
            <a:endParaRPr lang="en-US" sz="2000" dirty="0">
              <a:solidFill>
                <a:schemeClr val="tx2"/>
              </a:solidFill>
              <a:latin typeface="Open Sans" pitchFamily="2" charset="0"/>
              <a:ea typeface="Open Sans" pitchFamily="2" charset="0"/>
              <a:cs typeface="Open Sans" pitchFamily="2" charset="0"/>
            </a:endParaRPr>
          </a:p>
          <a:p>
            <a:r>
              <a:rPr lang="en-US" sz="2000" dirty="0">
                <a:solidFill>
                  <a:schemeClr val="tx2"/>
                </a:solidFill>
                <a:latin typeface="Open Sans" pitchFamily="2" charset="0"/>
                <a:ea typeface="Open Sans" pitchFamily="2" charset="0"/>
                <a:cs typeface="Open Sans" pitchFamily="2" charset="0"/>
              </a:rPr>
              <a:t>So, this is </a:t>
            </a:r>
            <a:r>
              <a:rPr lang="en-US" sz="2000" i="1" dirty="0">
                <a:solidFill>
                  <a:schemeClr val="tx2"/>
                </a:solidFill>
                <a:latin typeface="Open Sans" pitchFamily="2" charset="0"/>
                <a:ea typeface="Open Sans" pitchFamily="2" charset="0"/>
                <a:cs typeface="Open Sans" pitchFamily="2" charset="0"/>
              </a:rPr>
              <a:t>not </a:t>
            </a:r>
            <a:r>
              <a:rPr lang="en-US" sz="2000" dirty="0">
                <a:solidFill>
                  <a:schemeClr val="tx2"/>
                </a:solidFill>
                <a:latin typeface="Open Sans" pitchFamily="2" charset="0"/>
                <a:ea typeface="Open Sans" pitchFamily="2" charset="0"/>
                <a:cs typeface="Open Sans" pitchFamily="2" charset="0"/>
              </a:rPr>
              <a:t>the right approach, now what?</a:t>
            </a:r>
            <a:endParaRPr lang="en-US" sz="2000" i="1" dirty="0">
              <a:solidFill>
                <a:schemeClr val="tx2"/>
              </a:solidFill>
              <a:latin typeface="Open Sans" pitchFamily="2" charset="0"/>
              <a:ea typeface="Open Sans" pitchFamily="2" charset="0"/>
              <a:cs typeface="Open Sans" pitchFamily="2" charset="0"/>
            </a:endParaRPr>
          </a:p>
          <a:p>
            <a:endParaRPr lang="en-US" dirty="0">
              <a:solidFill>
                <a:schemeClr val="tx2"/>
              </a:solidFill>
              <a:latin typeface="Open Sans" pitchFamily="2" charset="0"/>
              <a:ea typeface="Open Sans" pitchFamily="2" charset="0"/>
              <a:cs typeface="Open Sans" pitchFamily="2" charset="0"/>
            </a:endParaRPr>
          </a:p>
        </p:txBody>
      </p:sp>
      <p:cxnSp>
        <p:nvCxnSpPr>
          <p:cNvPr id="23"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026" name="Picture 2" descr="AtayaCommerce">
            <a:extLst>
              <a:ext uri="{FF2B5EF4-FFF2-40B4-BE49-F238E27FC236}">
                <a16:creationId xmlns:a16="http://schemas.microsoft.com/office/drawing/2014/main" id="{967F32F4-F099-5099-C324-F826E744FD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310" y="5523894"/>
            <a:ext cx="2443163" cy="133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326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44CA2EAD-E7C7-4F64-924A-52D34FD7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3" descr="A white textured surface">
            <a:extLst>
              <a:ext uri="{FF2B5EF4-FFF2-40B4-BE49-F238E27FC236}">
                <a16:creationId xmlns:a16="http://schemas.microsoft.com/office/drawing/2014/main" id="{F7A7F786-D0F5-CDE0-55EE-4544D57A4E16}"/>
              </a:ext>
            </a:extLst>
          </p:cNvPr>
          <p:cNvPicPr>
            <a:picLocks noChangeAspect="1"/>
          </p:cNvPicPr>
          <p:nvPr/>
        </p:nvPicPr>
        <p:blipFill rotWithShape="1">
          <a:blip r:embed="rId2"/>
          <a:srcRect l="28993" r="33398" b="-1"/>
          <a:stretch/>
        </p:blipFill>
        <p:spPr>
          <a:xfrm>
            <a:off x="0" y="-5633"/>
            <a:ext cx="3867129" cy="6863623"/>
          </a:xfrm>
          <a:prstGeom prst="rect">
            <a:avLst/>
          </a:prstGeom>
        </p:spPr>
      </p:pic>
      <p:sp>
        <p:nvSpPr>
          <p:cNvPr id="2" name="Title 1">
            <a:extLst>
              <a:ext uri="{FF2B5EF4-FFF2-40B4-BE49-F238E27FC236}">
                <a16:creationId xmlns:a16="http://schemas.microsoft.com/office/drawing/2014/main" id="{82894886-98FD-D2C5-F2FA-12CE501F5893}"/>
              </a:ext>
            </a:extLst>
          </p:cNvPr>
          <p:cNvSpPr>
            <a:spLocks noGrp="1"/>
          </p:cNvSpPr>
          <p:nvPr>
            <p:ph type="ctrTitle"/>
          </p:nvPr>
        </p:nvSpPr>
        <p:spPr>
          <a:xfrm>
            <a:off x="275630" y="715736"/>
            <a:ext cx="3243263" cy="4557713"/>
          </a:xfrm>
        </p:spPr>
        <p:txBody>
          <a:bodyPr>
            <a:normAutofit fontScale="90000"/>
          </a:bodyPr>
          <a:lstStyle/>
          <a:p>
            <a:r>
              <a:rPr lang="en-US" sz="2200" b="1" dirty="0">
                <a:latin typeface="Open Sans" pitchFamily="2" charset="0"/>
                <a:ea typeface="Open Sans" pitchFamily="2" charset="0"/>
                <a:cs typeface="Open Sans" pitchFamily="2" charset="0"/>
              </a:rPr>
              <a:t>JavaScript Module Systems</a:t>
            </a: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r>
              <a:rPr lang="en-US" sz="2200" dirty="0">
                <a:latin typeface="Open Sans" pitchFamily="2" charset="0"/>
                <a:ea typeface="Open Sans" pitchFamily="2" charset="0"/>
                <a:cs typeface="Open Sans" pitchFamily="2" charset="0"/>
              </a:rPr>
              <a:t>Wrappers to rescue</a:t>
            </a: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endParaRPr lang="en-US" sz="2200" b="1" dirty="0">
              <a:latin typeface="Open Sans" pitchFamily="2" charset="0"/>
              <a:ea typeface="Open Sans" pitchFamily="2" charset="0"/>
              <a:cs typeface="Open Sans" pitchFamily="2" charset="0"/>
            </a:endParaRPr>
          </a:p>
        </p:txBody>
      </p:sp>
      <p:sp>
        <p:nvSpPr>
          <p:cNvPr id="3" name="Subtitle 2">
            <a:extLst>
              <a:ext uri="{FF2B5EF4-FFF2-40B4-BE49-F238E27FC236}">
                <a16:creationId xmlns:a16="http://schemas.microsoft.com/office/drawing/2014/main" id="{2DC7EA71-90B8-5F2C-71E4-DCC52B163EF1}"/>
              </a:ext>
            </a:extLst>
          </p:cNvPr>
          <p:cNvSpPr>
            <a:spLocks noGrp="1"/>
          </p:cNvSpPr>
          <p:nvPr>
            <p:ph type="subTitle" idx="1"/>
          </p:nvPr>
        </p:nvSpPr>
        <p:spPr>
          <a:xfrm>
            <a:off x="4892194" y="715736"/>
            <a:ext cx="6274762" cy="5429149"/>
          </a:xfrm>
        </p:spPr>
        <p:txBody>
          <a:bodyPr>
            <a:normAutofit/>
          </a:bodyPr>
          <a:lstStyle/>
          <a:p>
            <a:r>
              <a:rPr lang="en-US" sz="2200" dirty="0">
                <a:solidFill>
                  <a:schemeClr val="tx2"/>
                </a:solidFill>
                <a:latin typeface="Open Sans" pitchFamily="2" charset="0"/>
                <a:ea typeface="Open Sans" pitchFamily="2" charset="0"/>
                <a:cs typeface="Open Sans" pitchFamily="2" charset="0"/>
              </a:rPr>
              <a:t>Wrappers to rescue</a:t>
            </a:r>
          </a:p>
          <a:p>
            <a:endParaRPr lang="en-US" sz="2000" dirty="0">
              <a:solidFill>
                <a:schemeClr val="tx2"/>
              </a:solidFill>
              <a:latin typeface="Open Sans" pitchFamily="2" charset="0"/>
              <a:ea typeface="Open Sans" pitchFamily="2" charset="0"/>
              <a:cs typeface="Open Sans" pitchFamily="2" charset="0"/>
            </a:endParaRPr>
          </a:p>
          <a:p>
            <a:r>
              <a:rPr lang="en-US" sz="2000" i="1" dirty="0">
                <a:solidFill>
                  <a:schemeClr val="tx2"/>
                </a:solidFill>
                <a:latin typeface="Open Sans" pitchFamily="2" charset="0"/>
                <a:ea typeface="Open Sans" pitchFamily="2" charset="0"/>
                <a:cs typeface="Open Sans" pitchFamily="2" charset="0"/>
              </a:rPr>
              <a:t>Namespace pollution</a:t>
            </a:r>
            <a:r>
              <a:rPr lang="en-US" sz="2000" dirty="0">
                <a:solidFill>
                  <a:schemeClr val="tx2"/>
                </a:solidFill>
                <a:latin typeface="Open Sans" pitchFamily="2" charset="0"/>
                <a:ea typeface="Open Sans" pitchFamily="2" charset="0"/>
                <a:cs typeface="Open Sans" pitchFamily="2" charset="0"/>
              </a:rPr>
              <a:t> can be dealt with using </a:t>
            </a:r>
            <a:r>
              <a:rPr lang="en-US" sz="2000" i="1" dirty="0">
                <a:solidFill>
                  <a:schemeClr val="tx2"/>
                </a:solidFill>
                <a:latin typeface="Open Sans" pitchFamily="2" charset="0"/>
                <a:ea typeface="Open Sans" pitchFamily="2" charset="0"/>
                <a:cs typeface="Open Sans" pitchFamily="2" charset="0"/>
              </a:rPr>
              <a:t>wrappers.</a:t>
            </a:r>
          </a:p>
          <a:p>
            <a:endParaRPr lang="en-US" sz="2000" dirty="0">
              <a:solidFill>
                <a:schemeClr val="tx2"/>
              </a:solidFill>
              <a:latin typeface="Open Sans" pitchFamily="2" charset="0"/>
              <a:ea typeface="Open Sans" pitchFamily="2" charset="0"/>
              <a:cs typeface="Open Sans" pitchFamily="2" charset="0"/>
            </a:endParaRPr>
          </a:p>
          <a:p>
            <a:r>
              <a:rPr lang="en-US" sz="2000" i="1" dirty="0">
                <a:solidFill>
                  <a:schemeClr val="tx2"/>
                </a:solidFill>
                <a:latin typeface="Open Sans" pitchFamily="2" charset="0"/>
                <a:ea typeface="Open Sans" pitchFamily="2" charset="0"/>
                <a:cs typeface="Open Sans" pitchFamily="2" charset="0"/>
              </a:rPr>
              <a:t>&lt;code&gt;demo&lt;/code</a:t>
            </a:r>
          </a:p>
          <a:p>
            <a:endParaRPr lang="en-US" sz="2000" i="1" dirty="0">
              <a:solidFill>
                <a:schemeClr val="tx2"/>
              </a:solidFill>
              <a:latin typeface="Open Sans" pitchFamily="2" charset="0"/>
              <a:ea typeface="Open Sans" pitchFamily="2" charset="0"/>
              <a:cs typeface="Open Sans" pitchFamily="2" charset="0"/>
            </a:endParaRPr>
          </a:p>
          <a:p>
            <a:r>
              <a:rPr lang="en-US" sz="2000" dirty="0">
                <a:solidFill>
                  <a:schemeClr val="tx2"/>
                </a:solidFill>
                <a:latin typeface="Open Sans" pitchFamily="2" charset="0"/>
                <a:ea typeface="Open Sans" pitchFamily="2" charset="0"/>
                <a:cs typeface="Open Sans" pitchFamily="2" charset="0"/>
              </a:rPr>
              <a:t>But we can refactor things for better using</a:t>
            </a:r>
          </a:p>
          <a:p>
            <a:r>
              <a:rPr lang="en-US" sz="2000" dirty="0">
                <a:solidFill>
                  <a:schemeClr val="tx2"/>
                </a:solidFill>
                <a:latin typeface="Open Sans" pitchFamily="2" charset="0"/>
                <a:ea typeface="Open Sans" pitchFamily="2" charset="0"/>
                <a:cs typeface="Open Sans" pitchFamily="2" charset="0"/>
              </a:rPr>
              <a:t>IIFEs</a:t>
            </a:r>
          </a:p>
          <a:p>
            <a:pPr marL="342900" indent="-342900">
              <a:buFontTx/>
              <a:buChar char="-"/>
            </a:pPr>
            <a:endParaRPr lang="en-US" sz="2000" i="1" dirty="0">
              <a:solidFill>
                <a:schemeClr val="tx2"/>
              </a:solidFill>
              <a:latin typeface="Open Sans" pitchFamily="2" charset="0"/>
              <a:ea typeface="Open Sans" pitchFamily="2" charset="0"/>
              <a:cs typeface="Open Sans" pitchFamily="2" charset="0"/>
            </a:endParaRPr>
          </a:p>
          <a:p>
            <a:endParaRPr lang="en-US" dirty="0">
              <a:solidFill>
                <a:schemeClr val="tx2"/>
              </a:solidFill>
              <a:latin typeface="Open Sans" pitchFamily="2" charset="0"/>
              <a:ea typeface="Open Sans" pitchFamily="2" charset="0"/>
              <a:cs typeface="Open Sans" pitchFamily="2" charset="0"/>
            </a:endParaRPr>
          </a:p>
        </p:txBody>
      </p:sp>
      <p:cxnSp>
        <p:nvCxnSpPr>
          <p:cNvPr id="23"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026" name="Picture 2" descr="AtayaCommerce">
            <a:extLst>
              <a:ext uri="{FF2B5EF4-FFF2-40B4-BE49-F238E27FC236}">
                <a16:creationId xmlns:a16="http://schemas.microsoft.com/office/drawing/2014/main" id="{967F32F4-F099-5099-C324-F826E744FD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310" y="5523894"/>
            <a:ext cx="2443163" cy="133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672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44CA2EAD-E7C7-4F64-924A-52D34FD7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3" descr="A white textured surface">
            <a:extLst>
              <a:ext uri="{FF2B5EF4-FFF2-40B4-BE49-F238E27FC236}">
                <a16:creationId xmlns:a16="http://schemas.microsoft.com/office/drawing/2014/main" id="{F7A7F786-D0F5-CDE0-55EE-4544D57A4E16}"/>
              </a:ext>
            </a:extLst>
          </p:cNvPr>
          <p:cNvPicPr>
            <a:picLocks noChangeAspect="1"/>
          </p:cNvPicPr>
          <p:nvPr/>
        </p:nvPicPr>
        <p:blipFill rotWithShape="1">
          <a:blip r:embed="rId2"/>
          <a:srcRect l="28993" r="33398" b="-1"/>
          <a:stretch/>
        </p:blipFill>
        <p:spPr>
          <a:xfrm>
            <a:off x="0" y="-5633"/>
            <a:ext cx="3867129" cy="6863623"/>
          </a:xfrm>
          <a:prstGeom prst="rect">
            <a:avLst/>
          </a:prstGeom>
        </p:spPr>
      </p:pic>
      <p:sp>
        <p:nvSpPr>
          <p:cNvPr id="2" name="Title 1">
            <a:extLst>
              <a:ext uri="{FF2B5EF4-FFF2-40B4-BE49-F238E27FC236}">
                <a16:creationId xmlns:a16="http://schemas.microsoft.com/office/drawing/2014/main" id="{82894886-98FD-D2C5-F2FA-12CE501F5893}"/>
              </a:ext>
            </a:extLst>
          </p:cNvPr>
          <p:cNvSpPr>
            <a:spLocks noGrp="1"/>
          </p:cNvSpPr>
          <p:nvPr>
            <p:ph type="ctrTitle"/>
          </p:nvPr>
        </p:nvSpPr>
        <p:spPr>
          <a:xfrm>
            <a:off x="275630" y="715736"/>
            <a:ext cx="3243263" cy="4557713"/>
          </a:xfrm>
        </p:spPr>
        <p:txBody>
          <a:bodyPr>
            <a:normAutofit fontScale="90000"/>
          </a:bodyPr>
          <a:lstStyle/>
          <a:p>
            <a:r>
              <a:rPr lang="en-US" sz="2200" b="1" dirty="0">
                <a:latin typeface="Open Sans" pitchFamily="2" charset="0"/>
                <a:ea typeface="Open Sans" pitchFamily="2" charset="0"/>
                <a:cs typeface="Open Sans" pitchFamily="2" charset="0"/>
              </a:rPr>
              <a:t>JavaScript Module Systems</a:t>
            </a: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r>
              <a:rPr lang="en-US" sz="2200" dirty="0">
                <a:latin typeface="Open Sans" pitchFamily="2" charset="0"/>
                <a:ea typeface="Open Sans" pitchFamily="2" charset="0"/>
                <a:cs typeface="Open Sans" pitchFamily="2" charset="0"/>
              </a:rPr>
              <a:t>IIFEs as better wrappers</a:t>
            </a: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endParaRPr lang="en-US" sz="2200" b="1" dirty="0">
              <a:latin typeface="Open Sans" pitchFamily="2" charset="0"/>
              <a:ea typeface="Open Sans" pitchFamily="2" charset="0"/>
              <a:cs typeface="Open Sans" pitchFamily="2" charset="0"/>
            </a:endParaRPr>
          </a:p>
        </p:txBody>
      </p:sp>
      <p:sp>
        <p:nvSpPr>
          <p:cNvPr id="3" name="Subtitle 2">
            <a:extLst>
              <a:ext uri="{FF2B5EF4-FFF2-40B4-BE49-F238E27FC236}">
                <a16:creationId xmlns:a16="http://schemas.microsoft.com/office/drawing/2014/main" id="{2DC7EA71-90B8-5F2C-71E4-DCC52B163EF1}"/>
              </a:ext>
            </a:extLst>
          </p:cNvPr>
          <p:cNvSpPr>
            <a:spLocks noGrp="1"/>
          </p:cNvSpPr>
          <p:nvPr>
            <p:ph type="subTitle" idx="1"/>
          </p:nvPr>
        </p:nvSpPr>
        <p:spPr>
          <a:xfrm>
            <a:off x="4746171" y="163286"/>
            <a:ext cx="6498771" cy="6455228"/>
          </a:xfrm>
        </p:spPr>
        <p:txBody>
          <a:bodyPr>
            <a:normAutofit lnSpcReduction="10000"/>
          </a:bodyPr>
          <a:lstStyle/>
          <a:p>
            <a:r>
              <a:rPr lang="en-US" sz="2200" dirty="0">
                <a:solidFill>
                  <a:schemeClr val="tx2"/>
                </a:solidFill>
                <a:latin typeface="Open Sans" pitchFamily="2" charset="0"/>
                <a:ea typeface="Open Sans" pitchFamily="2" charset="0"/>
                <a:cs typeface="Open Sans" pitchFamily="2" charset="0"/>
              </a:rPr>
              <a:t>IIFEs (Pronounced as EE-Fi)</a:t>
            </a:r>
          </a:p>
          <a:p>
            <a:endParaRPr lang="en-US" sz="2000" dirty="0">
              <a:solidFill>
                <a:schemeClr val="tx2"/>
              </a:solidFill>
              <a:latin typeface="Open Sans" pitchFamily="2" charset="0"/>
              <a:ea typeface="Open Sans" pitchFamily="2" charset="0"/>
              <a:cs typeface="Open Sans" pitchFamily="2" charset="0"/>
            </a:endParaRPr>
          </a:p>
          <a:p>
            <a:r>
              <a:rPr lang="en-US" sz="2000" dirty="0">
                <a:solidFill>
                  <a:schemeClr val="tx2"/>
                </a:solidFill>
                <a:latin typeface="Open Sans" pitchFamily="2" charset="0"/>
                <a:ea typeface="Open Sans" pitchFamily="2" charset="0"/>
                <a:cs typeface="Open Sans" pitchFamily="2" charset="0"/>
              </a:rPr>
              <a:t> The term IIFE stands for</a:t>
            </a:r>
            <a:br>
              <a:rPr lang="en-US" sz="2000" dirty="0">
                <a:solidFill>
                  <a:schemeClr val="tx2"/>
                </a:solidFill>
                <a:latin typeface="Open Sans" pitchFamily="2" charset="0"/>
                <a:ea typeface="Open Sans" pitchFamily="2" charset="0"/>
                <a:cs typeface="Open Sans" pitchFamily="2" charset="0"/>
              </a:rPr>
            </a:br>
            <a:r>
              <a:rPr lang="en-US" sz="2000" i="1" dirty="0">
                <a:solidFill>
                  <a:schemeClr val="tx2"/>
                </a:solidFill>
                <a:latin typeface="Open Sans" pitchFamily="2" charset="0"/>
                <a:ea typeface="Open Sans" pitchFamily="2" charset="0"/>
                <a:cs typeface="Open Sans" pitchFamily="2" charset="0"/>
              </a:rPr>
              <a:t>Immediately Invoked Function Expression</a:t>
            </a:r>
            <a:br>
              <a:rPr lang="en-US" sz="2000" i="1" dirty="0">
                <a:solidFill>
                  <a:schemeClr val="tx2"/>
                </a:solidFill>
                <a:latin typeface="Open Sans" pitchFamily="2" charset="0"/>
                <a:ea typeface="Open Sans" pitchFamily="2" charset="0"/>
                <a:cs typeface="Open Sans" pitchFamily="2" charset="0"/>
              </a:rPr>
            </a:br>
            <a:r>
              <a:rPr lang="en-US" sz="2000" dirty="0">
                <a:solidFill>
                  <a:schemeClr val="tx2"/>
                </a:solidFill>
                <a:latin typeface="Open Sans" pitchFamily="2" charset="0"/>
                <a:ea typeface="Open Sans" pitchFamily="2" charset="0"/>
                <a:cs typeface="Open Sans" pitchFamily="2" charset="0"/>
              </a:rPr>
              <a:t>If a function is written just to be executed once, we can replace it with an IIFE.</a:t>
            </a:r>
          </a:p>
          <a:p>
            <a:r>
              <a:rPr lang="en-US" sz="2000" i="1" dirty="0">
                <a:solidFill>
                  <a:schemeClr val="tx2"/>
                </a:solidFill>
                <a:latin typeface="Open Sans" pitchFamily="2" charset="0"/>
                <a:ea typeface="Open Sans" pitchFamily="2" charset="0"/>
                <a:cs typeface="Open Sans" pitchFamily="2" charset="0"/>
              </a:rPr>
              <a:t>&lt;code&gt;demo&lt;/code&gt;</a:t>
            </a:r>
          </a:p>
          <a:p>
            <a:endParaRPr lang="en-US" sz="2000" i="1" dirty="0">
              <a:solidFill>
                <a:schemeClr val="tx2"/>
              </a:solidFill>
              <a:latin typeface="Open Sans" pitchFamily="2" charset="0"/>
              <a:ea typeface="Open Sans" pitchFamily="2" charset="0"/>
              <a:cs typeface="Open Sans" pitchFamily="2" charset="0"/>
            </a:endParaRPr>
          </a:p>
          <a:p>
            <a:r>
              <a:rPr lang="en-US" sz="2000" i="1" dirty="0">
                <a:solidFill>
                  <a:schemeClr val="tx2"/>
                </a:solidFill>
                <a:latin typeface="Open Sans" pitchFamily="2" charset="0"/>
                <a:ea typeface="Open Sans" pitchFamily="2" charset="0"/>
                <a:cs typeface="Open Sans" pitchFamily="2" charset="0"/>
              </a:rPr>
              <a:t>IIFEs</a:t>
            </a:r>
            <a:r>
              <a:rPr lang="en-US" sz="2000" dirty="0">
                <a:solidFill>
                  <a:schemeClr val="tx2"/>
                </a:solidFill>
                <a:latin typeface="Open Sans" pitchFamily="2" charset="0"/>
                <a:ea typeface="Open Sans" pitchFamily="2" charset="0"/>
                <a:cs typeface="Open Sans" pitchFamily="2" charset="0"/>
              </a:rPr>
              <a:t> introduce other problems:</a:t>
            </a:r>
          </a:p>
          <a:p>
            <a:pPr marL="1257300" lvl="2" indent="-342900" algn="l">
              <a:buFont typeface="Arial" panose="020B0604020202020204" pitchFamily="34" charset="0"/>
              <a:buChar char="•"/>
            </a:pPr>
            <a:r>
              <a:rPr lang="en-US" sz="2000" dirty="0">
                <a:solidFill>
                  <a:schemeClr val="tx2"/>
                </a:solidFill>
                <a:latin typeface="Open Sans" pitchFamily="2" charset="0"/>
                <a:ea typeface="Open Sans" pitchFamily="2" charset="0"/>
                <a:cs typeface="Open Sans" pitchFamily="2" charset="0"/>
              </a:rPr>
              <a:t>Namespace pollution is not completely dealt with.</a:t>
            </a:r>
          </a:p>
          <a:p>
            <a:pPr marL="1257300" lvl="2" indent="-342900" algn="l">
              <a:buFont typeface="Arial" panose="020B0604020202020204" pitchFamily="34" charset="0"/>
              <a:buChar char="•"/>
            </a:pPr>
            <a:r>
              <a:rPr lang="en-US" sz="2000" dirty="0">
                <a:solidFill>
                  <a:schemeClr val="tx2"/>
                </a:solidFill>
                <a:latin typeface="Open Sans" pitchFamily="2" charset="0"/>
                <a:ea typeface="Open Sans" pitchFamily="2" charset="0"/>
                <a:cs typeface="Open Sans" pitchFamily="2" charset="0"/>
              </a:rPr>
              <a:t>Order of execution matters now.</a:t>
            </a:r>
          </a:p>
          <a:p>
            <a:pPr lvl="2" algn="l"/>
            <a:r>
              <a:rPr lang="en-US" sz="2000" dirty="0">
                <a:solidFill>
                  <a:schemeClr val="tx2"/>
                </a:solidFill>
                <a:latin typeface="Open Sans" pitchFamily="2" charset="0"/>
                <a:ea typeface="Open Sans" pitchFamily="2" charset="0"/>
                <a:cs typeface="Open Sans" pitchFamily="2" charset="0"/>
              </a:rPr>
              <a:t>There should be some solution, here comes Common-JS</a:t>
            </a:r>
          </a:p>
          <a:p>
            <a:pPr marL="1257300" lvl="2" indent="-342900" algn="l">
              <a:buFont typeface="Arial" panose="020B0604020202020204" pitchFamily="34" charset="0"/>
              <a:buChar char="•"/>
            </a:pPr>
            <a:endParaRPr lang="en-US" sz="2000" dirty="0">
              <a:solidFill>
                <a:schemeClr val="tx2"/>
              </a:solidFill>
              <a:latin typeface="Open Sans" pitchFamily="2" charset="0"/>
              <a:ea typeface="Open Sans" pitchFamily="2" charset="0"/>
              <a:cs typeface="Open Sans" pitchFamily="2" charset="0"/>
            </a:endParaRPr>
          </a:p>
          <a:p>
            <a:endParaRPr lang="en-US" sz="2000" dirty="0">
              <a:solidFill>
                <a:schemeClr val="tx2"/>
              </a:solidFill>
              <a:latin typeface="Open Sans" pitchFamily="2" charset="0"/>
              <a:ea typeface="Open Sans" pitchFamily="2" charset="0"/>
              <a:cs typeface="Open Sans" pitchFamily="2" charset="0"/>
            </a:endParaRPr>
          </a:p>
          <a:p>
            <a:pPr marL="342900" indent="-342900">
              <a:buFontTx/>
              <a:buChar char="-"/>
            </a:pPr>
            <a:endParaRPr lang="en-US" sz="2000" i="1" dirty="0">
              <a:solidFill>
                <a:schemeClr val="tx2"/>
              </a:solidFill>
              <a:latin typeface="Open Sans" pitchFamily="2" charset="0"/>
              <a:ea typeface="Open Sans" pitchFamily="2" charset="0"/>
              <a:cs typeface="Open Sans" pitchFamily="2" charset="0"/>
            </a:endParaRPr>
          </a:p>
          <a:p>
            <a:endParaRPr lang="en-US" dirty="0">
              <a:solidFill>
                <a:schemeClr val="tx2"/>
              </a:solidFill>
              <a:latin typeface="Open Sans" pitchFamily="2" charset="0"/>
              <a:ea typeface="Open Sans" pitchFamily="2" charset="0"/>
              <a:cs typeface="Open Sans" pitchFamily="2" charset="0"/>
            </a:endParaRPr>
          </a:p>
        </p:txBody>
      </p:sp>
      <p:cxnSp>
        <p:nvCxnSpPr>
          <p:cNvPr id="23"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026" name="Picture 2" descr="AtayaCommerce">
            <a:extLst>
              <a:ext uri="{FF2B5EF4-FFF2-40B4-BE49-F238E27FC236}">
                <a16:creationId xmlns:a16="http://schemas.microsoft.com/office/drawing/2014/main" id="{967F32F4-F099-5099-C324-F826E744FD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310" y="5523894"/>
            <a:ext cx="2443163" cy="133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721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44CA2EAD-E7C7-4F64-924A-52D34FD7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3" descr="A white textured surface">
            <a:extLst>
              <a:ext uri="{FF2B5EF4-FFF2-40B4-BE49-F238E27FC236}">
                <a16:creationId xmlns:a16="http://schemas.microsoft.com/office/drawing/2014/main" id="{F7A7F786-D0F5-CDE0-55EE-4544D57A4E16}"/>
              </a:ext>
            </a:extLst>
          </p:cNvPr>
          <p:cNvPicPr>
            <a:picLocks noChangeAspect="1"/>
          </p:cNvPicPr>
          <p:nvPr/>
        </p:nvPicPr>
        <p:blipFill rotWithShape="1">
          <a:blip r:embed="rId2"/>
          <a:srcRect l="28993" r="33398" b="-1"/>
          <a:stretch/>
        </p:blipFill>
        <p:spPr>
          <a:xfrm>
            <a:off x="0" y="-5633"/>
            <a:ext cx="3867129" cy="6863623"/>
          </a:xfrm>
          <a:prstGeom prst="rect">
            <a:avLst/>
          </a:prstGeom>
        </p:spPr>
      </p:pic>
      <p:sp>
        <p:nvSpPr>
          <p:cNvPr id="2" name="Title 1">
            <a:extLst>
              <a:ext uri="{FF2B5EF4-FFF2-40B4-BE49-F238E27FC236}">
                <a16:creationId xmlns:a16="http://schemas.microsoft.com/office/drawing/2014/main" id="{82894886-98FD-D2C5-F2FA-12CE501F5893}"/>
              </a:ext>
            </a:extLst>
          </p:cNvPr>
          <p:cNvSpPr>
            <a:spLocks noGrp="1"/>
          </p:cNvSpPr>
          <p:nvPr>
            <p:ph type="ctrTitle"/>
          </p:nvPr>
        </p:nvSpPr>
        <p:spPr>
          <a:xfrm>
            <a:off x="275630" y="715736"/>
            <a:ext cx="3243263" cy="4557713"/>
          </a:xfrm>
        </p:spPr>
        <p:txBody>
          <a:bodyPr>
            <a:normAutofit fontScale="90000"/>
          </a:bodyPr>
          <a:lstStyle/>
          <a:p>
            <a:r>
              <a:rPr lang="en-US" sz="2200" b="1" dirty="0">
                <a:latin typeface="Open Sans" pitchFamily="2" charset="0"/>
                <a:ea typeface="Open Sans" pitchFamily="2" charset="0"/>
                <a:cs typeface="Open Sans" pitchFamily="2" charset="0"/>
              </a:rPr>
              <a:t>JavaScript Module Systems</a:t>
            </a: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r>
              <a:rPr lang="en-US" sz="2200" dirty="0">
                <a:latin typeface="Open Sans" pitchFamily="2" charset="0"/>
                <a:ea typeface="Open Sans" pitchFamily="2" charset="0"/>
                <a:cs typeface="Open Sans" pitchFamily="2" charset="0"/>
              </a:rPr>
              <a:t>Here comes Common-JS</a:t>
            </a: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endParaRPr lang="en-US" sz="2200" b="1" dirty="0">
              <a:latin typeface="Open Sans" pitchFamily="2" charset="0"/>
              <a:ea typeface="Open Sans" pitchFamily="2" charset="0"/>
              <a:cs typeface="Open Sans" pitchFamily="2" charset="0"/>
            </a:endParaRPr>
          </a:p>
        </p:txBody>
      </p:sp>
      <p:sp>
        <p:nvSpPr>
          <p:cNvPr id="3" name="Subtitle 2">
            <a:extLst>
              <a:ext uri="{FF2B5EF4-FFF2-40B4-BE49-F238E27FC236}">
                <a16:creationId xmlns:a16="http://schemas.microsoft.com/office/drawing/2014/main" id="{2DC7EA71-90B8-5F2C-71E4-DCC52B163EF1}"/>
              </a:ext>
            </a:extLst>
          </p:cNvPr>
          <p:cNvSpPr>
            <a:spLocks noGrp="1"/>
          </p:cNvSpPr>
          <p:nvPr>
            <p:ph type="subTitle" idx="1"/>
          </p:nvPr>
        </p:nvSpPr>
        <p:spPr>
          <a:xfrm>
            <a:off x="4752182" y="230528"/>
            <a:ext cx="6498771" cy="6455228"/>
          </a:xfrm>
        </p:spPr>
        <p:txBody>
          <a:bodyPr>
            <a:normAutofit fontScale="77500" lnSpcReduction="20000"/>
          </a:bodyPr>
          <a:lstStyle/>
          <a:p>
            <a:r>
              <a:rPr lang="en-US" sz="2600" dirty="0">
                <a:solidFill>
                  <a:schemeClr val="tx2"/>
                </a:solidFill>
                <a:latin typeface="Open Sans" pitchFamily="2" charset="0"/>
                <a:ea typeface="Open Sans" pitchFamily="2" charset="0"/>
                <a:cs typeface="Open Sans" pitchFamily="2" charset="0"/>
              </a:rPr>
              <a:t>Common-JS</a:t>
            </a:r>
          </a:p>
          <a:p>
            <a:r>
              <a:rPr lang="en-US" sz="2000" dirty="0">
                <a:solidFill>
                  <a:schemeClr val="tx2"/>
                </a:solidFill>
                <a:latin typeface="Open Sans" pitchFamily="2" charset="0"/>
                <a:ea typeface="Open Sans" pitchFamily="2" charset="0"/>
                <a:cs typeface="Open Sans" pitchFamily="2" charset="0"/>
              </a:rPr>
              <a:t> </a:t>
            </a:r>
            <a:r>
              <a:rPr lang="en-US" sz="1900" dirty="0">
                <a:solidFill>
                  <a:schemeClr val="tx2"/>
                </a:solidFill>
                <a:latin typeface="Open Sans" pitchFamily="2" charset="0"/>
                <a:ea typeface="Open Sans" pitchFamily="2" charset="0"/>
                <a:cs typeface="Open Sans" pitchFamily="2" charset="0"/>
              </a:rPr>
              <a:t>The Common-JS module system has the following features/caveats</a:t>
            </a:r>
          </a:p>
          <a:p>
            <a:pPr marL="1257300" lvl="2" indent="-342900" algn="l">
              <a:buFont typeface="Arial" panose="020B0604020202020204" pitchFamily="34" charset="0"/>
              <a:buChar char="•"/>
            </a:pPr>
            <a:r>
              <a:rPr lang="en-US" sz="1900" dirty="0">
                <a:solidFill>
                  <a:schemeClr val="tx2"/>
                </a:solidFill>
                <a:latin typeface="Open Sans" pitchFamily="2" charset="0"/>
                <a:ea typeface="Open Sans" pitchFamily="2" charset="0"/>
                <a:cs typeface="Open Sans" pitchFamily="2" charset="0"/>
              </a:rPr>
              <a:t>File-based</a:t>
            </a:r>
          </a:p>
          <a:p>
            <a:pPr marL="1257300" lvl="2" indent="-342900" algn="l">
              <a:buFont typeface="Arial" panose="020B0604020202020204" pitchFamily="34" charset="0"/>
              <a:buChar char="•"/>
            </a:pPr>
            <a:r>
              <a:rPr lang="en-US" sz="1900" dirty="0">
                <a:solidFill>
                  <a:schemeClr val="tx2"/>
                </a:solidFill>
                <a:latin typeface="Open Sans" pitchFamily="2" charset="0"/>
                <a:ea typeface="Open Sans" pitchFamily="2" charset="0"/>
                <a:cs typeface="Open Sans" pitchFamily="2" charset="0"/>
              </a:rPr>
              <a:t>Explicit Imports</a:t>
            </a:r>
          </a:p>
          <a:p>
            <a:pPr marL="1257300" lvl="2" indent="-342900" algn="l">
              <a:buFont typeface="Arial" panose="020B0604020202020204" pitchFamily="34" charset="0"/>
              <a:buChar char="•"/>
            </a:pPr>
            <a:r>
              <a:rPr lang="en-US" sz="1900" dirty="0">
                <a:solidFill>
                  <a:schemeClr val="tx2"/>
                </a:solidFill>
                <a:latin typeface="Open Sans" pitchFamily="2" charset="0"/>
                <a:ea typeface="Open Sans" pitchFamily="2" charset="0"/>
                <a:cs typeface="Open Sans" pitchFamily="2" charset="0"/>
              </a:rPr>
              <a:t>Explicit Exports</a:t>
            </a:r>
          </a:p>
          <a:p>
            <a:pPr marL="1257300" lvl="2" indent="-342900" algn="l">
              <a:buFont typeface="Arial" panose="020B0604020202020204" pitchFamily="34" charset="0"/>
              <a:buChar char="•"/>
            </a:pPr>
            <a:r>
              <a:rPr lang="en-US" sz="1900" dirty="0">
                <a:solidFill>
                  <a:schemeClr val="tx2"/>
                </a:solidFill>
                <a:latin typeface="Open Sans" pitchFamily="2" charset="0"/>
                <a:ea typeface="Open Sans" pitchFamily="2" charset="0"/>
                <a:cs typeface="Open Sans" pitchFamily="2" charset="0"/>
              </a:rPr>
              <a:t>Default module system in NodeJS, so very popular</a:t>
            </a:r>
          </a:p>
          <a:p>
            <a:pPr marL="1257300" lvl="2" indent="-342900" algn="l">
              <a:buFont typeface="Arial" panose="020B0604020202020204" pitchFamily="34" charset="0"/>
              <a:buChar char="•"/>
            </a:pPr>
            <a:r>
              <a:rPr lang="en-US" sz="1900" dirty="0">
                <a:solidFill>
                  <a:schemeClr val="tx2"/>
                </a:solidFill>
                <a:latin typeface="Open Sans" pitchFamily="2" charset="0"/>
                <a:ea typeface="Open Sans" pitchFamily="2" charset="0"/>
                <a:cs typeface="Open Sans" pitchFamily="2" charset="0"/>
              </a:rPr>
              <a:t>Not very popular with browsers, so it requires a bundler like </a:t>
            </a:r>
            <a:r>
              <a:rPr lang="en-US" sz="1900" b="1" i="1" dirty="0">
                <a:solidFill>
                  <a:schemeClr val="tx2"/>
                </a:solidFill>
                <a:latin typeface="Open Sans" pitchFamily="2" charset="0"/>
                <a:ea typeface="Open Sans" pitchFamily="2" charset="0"/>
                <a:cs typeface="Open Sans" pitchFamily="2" charset="0"/>
              </a:rPr>
              <a:t>Webpack or Browserify</a:t>
            </a:r>
          </a:p>
          <a:p>
            <a:pPr marL="1257300" lvl="2" indent="-342900" algn="l">
              <a:buFont typeface="Arial" panose="020B0604020202020204" pitchFamily="34" charset="0"/>
              <a:buChar char="•"/>
            </a:pPr>
            <a:endParaRPr lang="en-US" sz="1900" b="1" i="1" dirty="0">
              <a:solidFill>
                <a:schemeClr val="tx2"/>
              </a:solidFill>
              <a:latin typeface="Open Sans" pitchFamily="2" charset="0"/>
              <a:ea typeface="Open Sans" pitchFamily="2" charset="0"/>
              <a:cs typeface="Open Sans" pitchFamily="2" charset="0"/>
            </a:endParaRPr>
          </a:p>
          <a:p>
            <a:endParaRPr lang="en-US" sz="2000" i="1" dirty="0">
              <a:solidFill>
                <a:schemeClr val="tx2"/>
              </a:solidFill>
              <a:latin typeface="Open Sans" pitchFamily="2" charset="0"/>
              <a:ea typeface="Open Sans" pitchFamily="2" charset="0"/>
              <a:cs typeface="Open Sans" pitchFamily="2" charset="0"/>
            </a:endParaRPr>
          </a:p>
          <a:p>
            <a:endParaRPr lang="en-US" sz="2000" i="1" dirty="0">
              <a:solidFill>
                <a:schemeClr val="tx2"/>
              </a:solidFill>
              <a:latin typeface="Open Sans" pitchFamily="2" charset="0"/>
              <a:ea typeface="Open Sans" pitchFamily="2" charset="0"/>
              <a:cs typeface="Open Sans" pitchFamily="2" charset="0"/>
            </a:endParaRPr>
          </a:p>
          <a:p>
            <a:r>
              <a:rPr lang="en-US" sz="1900" i="1" dirty="0">
                <a:solidFill>
                  <a:schemeClr val="tx2"/>
                </a:solidFill>
                <a:latin typeface="Open Sans" pitchFamily="2" charset="0"/>
                <a:ea typeface="Open Sans" pitchFamily="2" charset="0"/>
                <a:cs typeface="Open Sans" pitchFamily="2" charset="0"/>
              </a:rPr>
              <a:t>The Common-JS group defined a module format to solve JavaScript scope issues by making sure each module is executed in its own namespace. This is achieved by forcing modules to explicitly export those variables it wants to “expose” to the universe, and by defining those other modules required to properly work. </a:t>
            </a:r>
          </a:p>
          <a:p>
            <a:pPr algn="r"/>
            <a:r>
              <a:rPr lang="en-US" sz="1900" i="1" dirty="0">
                <a:solidFill>
                  <a:schemeClr val="tx2"/>
                </a:solidFill>
                <a:latin typeface="Open Sans" pitchFamily="2" charset="0"/>
                <a:ea typeface="Open Sans" pitchFamily="2" charset="0"/>
                <a:cs typeface="Open Sans" pitchFamily="2" charset="0"/>
              </a:rPr>
              <a:t>- Webpack Docs</a:t>
            </a:r>
          </a:p>
          <a:p>
            <a:pPr lvl="2" algn="l"/>
            <a:r>
              <a:rPr lang="en-US" sz="2000" i="1" dirty="0">
                <a:solidFill>
                  <a:schemeClr val="tx2"/>
                </a:solidFill>
                <a:latin typeface="Open Sans" pitchFamily="2" charset="0"/>
                <a:ea typeface="Open Sans" pitchFamily="2" charset="0"/>
                <a:cs typeface="Open Sans" pitchFamily="2" charset="0"/>
              </a:rPr>
              <a:t>                  &lt;code&gt;demo&lt;/code&gt;</a:t>
            </a:r>
          </a:p>
          <a:p>
            <a:pPr marL="1257300" lvl="2" indent="-342900" algn="l">
              <a:buFont typeface="Arial" panose="020B0604020202020204" pitchFamily="34" charset="0"/>
              <a:buChar char="•"/>
            </a:pPr>
            <a:endParaRPr lang="en-US" sz="2000" dirty="0">
              <a:solidFill>
                <a:schemeClr val="tx2"/>
              </a:solidFill>
              <a:latin typeface="Open Sans" pitchFamily="2" charset="0"/>
              <a:ea typeface="Open Sans" pitchFamily="2" charset="0"/>
              <a:cs typeface="Open Sans" pitchFamily="2" charset="0"/>
            </a:endParaRPr>
          </a:p>
          <a:p>
            <a:endParaRPr lang="en-US" sz="2000" dirty="0">
              <a:solidFill>
                <a:schemeClr val="tx2"/>
              </a:solidFill>
              <a:latin typeface="Open Sans" pitchFamily="2" charset="0"/>
              <a:ea typeface="Open Sans" pitchFamily="2" charset="0"/>
              <a:cs typeface="Open Sans" pitchFamily="2" charset="0"/>
            </a:endParaRPr>
          </a:p>
          <a:p>
            <a:pPr marL="342900" indent="-342900">
              <a:buFontTx/>
              <a:buChar char="-"/>
            </a:pPr>
            <a:endParaRPr lang="en-US" sz="2000" i="1" dirty="0">
              <a:solidFill>
                <a:schemeClr val="tx2"/>
              </a:solidFill>
              <a:latin typeface="Open Sans" pitchFamily="2" charset="0"/>
              <a:ea typeface="Open Sans" pitchFamily="2" charset="0"/>
              <a:cs typeface="Open Sans" pitchFamily="2" charset="0"/>
            </a:endParaRPr>
          </a:p>
          <a:p>
            <a:endParaRPr lang="en-US" dirty="0">
              <a:solidFill>
                <a:schemeClr val="tx2"/>
              </a:solidFill>
              <a:latin typeface="Open Sans" pitchFamily="2" charset="0"/>
              <a:ea typeface="Open Sans" pitchFamily="2" charset="0"/>
              <a:cs typeface="Open Sans" pitchFamily="2" charset="0"/>
            </a:endParaRPr>
          </a:p>
        </p:txBody>
      </p:sp>
      <p:cxnSp>
        <p:nvCxnSpPr>
          <p:cNvPr id="23"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026" name="Picture 2" descr="AtayaCommerce">
            <a:extLst>
              <a:ext uri="{FF2B5EF4-FFF2-40B4-BE49-F238E27FC236}">
                <a16:creationId xmlns:a16="http://schemas.microsoft.com/office/drawing/2014/main" id="{967F32F4-F099-5099-C324-F826E744FD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310" y="5523894"/>
            <a:ext cx="2443163" cy="13340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screenshot of a computer&#10;&#10;Description automatically generated with medium confidence">
            <a:extLst>
              <a:ext uri="{FF2B5EF4-FFF2-40B4-BE49-F238E27FC236}">
                <a16:creationId xmlns:a16="http://schemas.microsoft.com/office/drawing/2014/main" id="{8CB7700A-3393-F718-A900-494E1AF6C21C}"/>
              </a:ext>
            </a:extLst>
          </p:cNvPr>
          <p:cNvPicPr>
            <a:picLocks noChangeAspect="1"/>
          </p:cNvPicPr>
          <p:nvPr/>
        </p:nvPicPr>
        <p:blipFill>
          <a:blip r:embed="rId4"/>
          <a:stretch>
            <a:fillRect/>
          </a:stretch>
        </p:blipFill>
        <p:spPr>
          <a:xfrm>
            <a:off x="5611302" y="3429000"/>
            <a:ext cx="4673600" cy="927100"/>
          </a:xfrm>
          <a:prstGeom prst="rect">
            <a:avLst/>
          </a:prstGeom>
        </p:spPr>
      </p:pic>
    </p:spTree>
    <p:extLst>
      <p:ext uri="{BB962C8B-B14F-4D97-AF65-F5344CB8AC3E}">
        <p14:creationId xmlns:p14="http://schemas.microsoft.com/office/powerpoint/2010/main" val="3044811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44CA2EAD-E7C7-4F64-924A-52D34FD7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3" descr="A white textured surface">
            <a:extLst>
              <a:ext uri="{FF2B5EF4-FFF2-40B4-BE49-F238E27FC236}">
                <a16:creationId xmlns:a16="http://schemas.microsoft.com/office/drawing/2014/main" id="{F7A7F786-D0F5-CDE0-55EE-4544D57A4E16}"/>
              </a:ext>
            </a:extLst>
          </p:cNvPr>
          <p:cNvPicPr>
            <a:picLocks noChangeAspect="1"/>
          </p:cNvPicPr>
          <p:nvPr/>
        </p:nvPicPr>
        <p:blipFill rotWithShape="1">
          <a:blip r:embed="rId2"/>
          <a:srcRect l="28993" r="33398" b="-1"/>
          <a:stretch/>
        </p:blipFill>
        <p:spPr>
          <a:xfrm>
            <a:off x="0" y="-5633"/>
            <a:ext cx="3867129" cy="6863623"/>
          </a:xfrm>
          <a:prstGeom prst="rect">
            <a:avLst/>
          </a:prstGeom>
        </p:spPr>
      </p:pic>
      <p:sp>
        <p:nvSpPr>
          <p:cNvPr id="2" name="Title 1">
            <a:extLst>
              <a:ext uri="{FF2B5EF4-FFF2-40B4-BE49-F238E27FC236}">
                <a16:creationId xmlns:a16="http://schemas.microsoft.com/office/drawing/2014/main" id="{82894886-98FD-D2C5-F2FA-12CE501F5893}"/>
              </a:ext>
            </a:extLst>
          </p:cNvPr>
          <p:cNvSpPr>
            <a:spLocks noGrp="1"/>
          </p:cNvSpPr>
          <p:nvPr>
            <p:ph type="ctrTitle"/>
          </p:nvPr>
        </p:nvSpPr>
        <p:spPr>
          <a:xfrm>
            <a:off x="275630" y="715736"/>
            <a:ext cx="3243263" cy="4557713"/>
          </a:xfrm>
        </p:spPr>
        <p:txBody>
          <a:bodyPr>
            <a:normAutofit fontScale="90000"/>
          </a:bodyPr>
          <a:lstStyle/>
          <a:p>
            <a:r>
              <a:rPr lang="en-US" sz="2200" b="1" dirty="0">
                <a:latin typeface="Open Sans" pitchFamily="2" charset="0"/>
                <a:ea typeface="Open Sans" pitchFamily="2" charset="0"/>
                <a:cs typeface="Open Sans" pitchFamily="2" charset="0"/>
              </a:rPr>
              <a:t>JavaScript Module Systems</a:t>
            </a: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r>
              <a:rPr lang="en-US" sz="2200" dirty="0">
                <a:latin typeface="Open Sans" pitchFamily="2" charset="0"/>
                <a:ea typeface="Open Sans" pitchFamily="2" charset="0"/>
                <a:cs typeface="Open Sans" pitchFamily="2" charset="0"/>
              </a:rPr>
              <a:t>Common-JS Pitfalls</a:t>
            </a: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endParaRPr lang="en-US" sz="2200" b="1" dirty="0">
              <a:latin typeface="Open Sans" pitchFamily="2" charset="0"/>
              <a:ea typeface="Open Sans" pitchFamily="2" charset="0"/>
              <a:cs typeface="Open Sans" pitchFamily="2" charset="0"/>
            </a:endParaRPr>
          </a:p>
        </p:txBody>
      </p:sp>
      <p:sp>
        <p:nvSpPr>
          <p:cNvPr id="3" name="Subtitle 2">
            <a:extLst>
              <a:ext uri="{FF2B5EF4-FFF2-40B4-BE49-F238E27FC236}">
                <a16:creationId xmlns:a16="http://schemas.microsoft.com/office/drawing/2014/main" id="{2DC7EA71-90B8-5F2C-71E4-DCC52B163EF1}"/>
              </a:ext>
            </a:extLst>
          </p:cNvPr>
          <p:cNvSpPr>
            <a:spLocks noGrp="1"/>
          </p:cNvSpPr>
          <p:nvPr>
            <p:ph type="subTitle" idx="1"/>
          </p:nvPr>
        </p:nvSpPr>
        <p:spPr>
          <a:xfrm>
            <a:off x="4752182" y="230528"/>
            <a:ext cx="6498771" cy="6455228"/>
          </a:xfrm>
        </p:spPr>
        <p:txBody>
          <a:bodyPr>
            <a:normAutofit/>
          </a:bodyPr>
          <a:lstStyle/>
          <a:p>
            <a:r>
              <a:rPr lang="en-US" sz="2200" dirty="0">
                <a:solidFill>
                  <a:schemeClr val="tx2"/>
                </a:solidFill>
                <a:latin typeface="Open Sans" pitchFamily="2" charset="0"/>
                <a:ea typeface="Open Sans" pitchFamily="2" charset="0"/>
                <a:cs typeface="Open Sans" pitchFamily="2" charset="0"/>
              </a:rPr>
              <a:t>Common-JS doesn’t solve all the problems</a:t>
            </a:r>
            <a:endParaRPr lang="en-US" sz="2000" dirty="0">
              <a:solidFill>
                <a:schemeClr val="tx2"/>
              </a:solidFill>
              <a:latin typeface="Open Sans" pitchFamily="2" charset="0"/>
              <a:ea typeface="Open Sans" pitchFamily="2" charset="0"/>
              <a:cs typeface="Open Sans" pitchFamily="2" charset="0"/>
            </a:endParaRPr>
          </a:p>
          <a:p>
            <a:r>
              <a:rPr lang="en-US" sz="2000" dirty="0">
                <a:solidFill>
                  <a:schemeClr val="tx2"/>
                </a:solidFill>
                <a:latin typeface="Open Sans" pitchFamily="2" charset="0"/>
                <a:ea typeface="Open Sans" pitchFamily="2" charset="0"/>
                <a:cs typeface="Open Sans" pitchFamily="2" charset="0"/>
              </a:rPr>
              <a:t> </a:t>
            </a:r>
            <a:r>
              <a:rPr lang="en-US" sz="1900" dirty="0">
                <a:solidFill>
                  <a:schemeClr val="tx2"/>
                </a:solidFill>
                <a:latin typeface="Open Sans" pitchFamily="2" charset="0"/>
                <a:ea typeface="Open Sans" pitchFamily="2" charset="0"/>
                <a:cs typeface="Open Sans" pitchFamily="2" charset="0"/>
              </a:rPr>
              <a:t>The Common-JS module is good but not perfect.</a:t>
            </a:r>
          </a:p>
          <a:p>
            <a:endParaRPr lang="en-US" sz="1900" dirty="0">
              <a:solidFill>
                <a:schemeClr val="tx2"/>
              </a:solidFill>
              <a:latin typeface="Open Sans" pitchFamily="2" charset="0"/>
              <a:ea typeface="Open Sans" pitchFamily="2" charset="0"/>
              <a:cs typeface="Open Sans" pitchFamily="2" charset="0"/>
            </a:endParaRPr>
          </a:p>
          <a:p>
            <a:r>
              <a:rPr lang="en-US" sz="1900" dirty="0">
                <a:solidFill>
                  <a:schemeClr val="tx2"/>
                </a:solidFill>
                <a:latin typeface="Open Sans" pitchFamily="2" charset="0"/>
                <a:ea typeface="Open Sans" pitchFamily="2" charset="0"/>
                <a:cs typeface="Open Sans" pitchFamily="2" charset="0"/>
              </a:rPr>
              <a:t>- No async loading of modules (Browser’s memory stack is hung when a module is loaded)</a:t>
            </a:r>
          </a:p>
          <a:p>
            <a:r>
              <a:rPr lang="en-US" sz="1900" dirty="0">
                <a:solidFill>
                  <a:schemeClr val="tx2"/>
                </a:solidFill>
                <a:latin typeface="Open Sans" pitchFamily="2" charset="0"/>
                <a:ea typeface="Open Sans" pitchFamily="2" charset="0"/>
                <a:cs typeface="Open Sans" pitchFamily="2" charset="0"/>
              </a:rPr>
              <a:t>-  The </a:t>
            </a:r>
            <a:r>
              <a:rPr lang="en-US" sz="1900" i="1" dirty="0">
                <a:solidFill>
                  <a:schemeClr val="tx2"/>
                </a:solidFill>
                <a:latin typeface="Open Sans" pitchFamily="2" charset="0"/>
                <a:ea typeface="Open Sans" pitchFamily="2" charset="0"/>
                <a:cs typeface="Open Sans" pitchFamily="2" charset="0"/>
              </a:rPr>
              <a:t>require </a:t>
            </a:r>
            <a:r>
              <a:rPr lang="en-US" sz="1900" dirty="0">
                <a:solidFill>
                  <a:schemeClr val="tx2"/>
                </a:solidFill>
                <a:latin typeface="Open Sans" pitchFamily="2" charset="0"/>
                <a:ea typeface="Open Sans" pitchFamily="2" charset="0"/>
                <a:cs typeface="Open Sans" pitchFamily="2" charset="0"/>
              </a:rPr>
              <a:t>statement is a function and so it doesn’t give you the feel that you’re importing something. This often leads to a flawed design.</a:t>
            </a:r>
          </a:p>
          <a:p>
            <a:r>
              <a:rPr lang="en-US" sz="1900" i="1" dirty="0">
                <a:solidFill>
                  <a:schemeClr val="tx2"/>
                </a:solidFill>
                <a:latin typeface="Open Sans" pitchFamily="2" charset="0"/>
                <a:ea typeface="Open Sans" pitchFamily="2" charset="0"/>
                <a:cs typeface="Open Sans" pitchFamily="2" charset="0"/>
              </a:rPr>
              <a:t>-</a:t>
            </a:r>
            <a:r>
              <a:rPr lang="en-US" sz="1900" dirty="0">
                <a:solidFill>
                  <a:schemeClr val="tx2"/>
                </a:solidFill>
                <a:latin typeface="Open Sans" pitchFamily="2" charset="0"/>
                <a:ea typeface="Open Sans" pitchFamily="2" charset="0"/>
                <a:cs typeface="Open Sans" pitchFamily="2" charset="0"/>
              </a:rPr>
              <a:t> There are other downsides which doesn’t warrant a discussion in this thread.</a:t>
            </a:r>
            <a:endParaRPr lang="en-US" sz="1900" i="1" dirty="0">
              <a:solidFill>
                <a:schemeClr val="tx2"/>
              </a:solidFill>
              <a:latin typeface="Open Sans" pitchFamily="2" charset="0"/>
              <a:ea typeface="Open Sans" pitchFamily="2" charset="0"/>
              <a:cs typeface="Open Sans" pitchFamily="2" charset="0"/>
            </a:endParaRPr>
          </a:p>
          <a:p>
            <a:pPr marL="1257300" lvl="2" indent="-342900" algn="l">
              <a:buFont typeface="Arial" panose="020B0604020202020204" pitchFamily="34" charset="0"/>
              <a:buChar char="•"/>
            </a:pPr>
            <a:endParaRPr lang="en-US" sz="2000" dirty="0">
              <a:solidFill>
                <a:schemeClr val="tx2"/>
              </a:solidFill>
              <a:latin typeface="Open Sans" pitchFamily="2" charset="0"/>
              <a:ea typeface="Open Sans" pitchFamily="2" charset="0"/>
              <a:cs typeface="Open Sans" pitchFamily="2" charset="0"/>
            </a:endParaRPr>
          </a:p>
          <a:p>
            <a:endParaRPr lang="en-US" sz="2000" dirty="0">
              <a:solidFill>
                <a:schemeClr val="tx2"/>
              </a:solidFill>
              <a:latin typeface="Open Sans" pitchFamily="2" charset="0"/>
              <a:ea typeface="Open Sans" pitchFamily="2" charset="0"/>
              <a:cs typeface="Open Sans" pitchFamily="2" charset="0"/>
            </a:endParaRPr>
          </a:p>
          <a:p>
            <a:pPr marL="342900" indent="-342900">
              <a:buFontTx/>
              <a:buChar char="-"/>
            </a:pPr>
            <a:endParaRPr lang="en-US" sz="2000" i="1" dirty="0">
              <a:solidFill>
                <a:schemeClr val="tx2"/>
              </a:solidFill>
              <a:latin typeface="Open Sans" pitchFamily="2" charset="0"/>
              <a:ea typeface="Open Sans" pitchFamily="2" charset="0"/>
              <a:cs typeface="Open Sans" pitchFamily="2" charset="0"/>
            </a:endParaRPr>
          </a:p>
          <a:p>
            <a:endParaRPr lang="en-US" dirty="0">
              <a:solidFill>
                <a:schemeClr val="tx2"/>
              </a:solidFill>
              <a:latin typeface="Open Sans" pitchFamily="2" charset="0"/>
              <a:ea typeface="Open Sans" pitchFamily="2" charset="0"/>
              <a:cs typeface="Open Sans" pitchFamily="2" charset="0"/>
            </a:endParaRPr>
          </a:p>
        </p:txBody>
      </p:sp>
      <p:cxnSp>
        <p:nvCxnSpPr>
          <p:cNvPr id="23"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026" name="Picture 2" descr="AtayaCommerce">
            <a:extLst>
              <a:ext uri="{FF2B5EF4-FFF2-40B4-BE49-F238E27FC236}">
                <a16:creationId xmlns:a16="http://schemas.microsoft.com/office/drawing/2014/main" id="{967F32F4-F099-5099-C324-F826E744FD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310" y="5523894"/>
            <a:ext cx="2443163" cy="133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466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44CA2EAD-E7C7-4F64-924A-52D34FD7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3" descr="A white textured surface">
            <a:extLst>
              <a:ext uri="{FF2B5EF4-FFF2-40B4-BE49-F238E27FC236}">
                <a16:creationId xmlns:a16="http://schemas.microsoft.com/office/drawing/2014/main" id="{F7A7F786-D0F5-CDE0-55EE-4544D57A4E16}"/>
              </a:ext>
            </a:extLst>
          </p:cNvPr>
          <p:cNvPicPr>
            <a:picLocks noChangeAspect="1"/>
          </p:cNvPicPr>
          <p:nvPr/>
        </p:nvPicPr>
        <p:blipFill rotWithShape="1">
          <a:blip r:embed="rId2"/>
          <a:srcRect l="28993" r="33398" b="-1"/>
          <a:stretch/>
        </p:blipFill>
        <p:spPr>
          <a:xfrm>
            <a:off x="0" y="-5633"/>
            <a:ext cx="3867129" cy="6863623"/>
          </a:xfrm>
          <a:prstGeom prst="rect">
            <a:avLst/>
          </a:prstGeom>
        </p:spPr>
      </p:pic>
      <p:sp>
        <p:nvSpPr>
          <p:cNvPr id="2" name="Title 1">
            <a:extLst>
              <a:ext uri="{FF2B5EF4-FFF2-40B4-BE49-F238E27FC236}">
                <a16:creationId xmlns:a16="http://schemas.microsoft.com/office/drawing/2014/main" id="{82894886-98FD-D2C5-F2FA-12CE501F5893}"/>
              </a:ext>
            </a:extLst>
          </p:cNvPr>
          <p:cNvSpPr>
            <a:spLocks noGrp="1"/>
          </p:cNvSpPr>
          <p:nvPr>
            <p:ph type="ctrTitle"/>
          </p:nvPr>
        </p:nvSpPr>
        <p:spPr>
          <a:xfrm>
            <a:off x="275630" y="715736"/>
            <a:ext cx="3243263" cy="4557713"/>
          </a:xfrm>
        </p:spPr>
        <p:txBody>
          <a:bodyPr>
            <a:normAutofit fontScale="90000"/>
          </a:bodyPr>
          <a:lstStyle/>
          <a:p>
            <a:r>
              <a:rPr lang="en-US" sz="2200" b="1" dirty="0">
                <a:latin typeface="Open Sans" pitchFamily="2" charset="0"/>
                <a:ea typeface="Open Sans" pitchFamily="2" charset="0"/>
                <a:cs typeface="Open Sans" pitchFamily="2" charset="0"/>
              </a:rPr>
              <a:t>JavaScript Module Systems</a:t>
            </a: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r>
              <a:rPr lang="en-US" sz="2200" dirty="0">
                <a:latin typeface="Open Sans" pitchFamily="2" charset="0"/>
                <a:ea typeface="Open Sans" pitchFamily="2" charset="0"/>
                <a:cs typeface="Open Sans" pitchFamily="2" charset="0"/>
              </a:rPr>
              <a:t>ES Module System</a:t>
            </a: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br>
              <a:rPr lang="en-US" sz="2200" b="1" dirty="0">
                <a:latin typeface="Open Sans" pitchFamily="2" charset="0"/>
                <a:ea typeface="Open Sans" pitchFamily="2" charset="0"/>
                <a:cs typeface="Open Sans" pitchFamily="2" charset="0"/>
              </a:rPr>
            </a:br>
            <a:endParaRPr lang="en-US" sz="2200" b="1" dirty="0">
              <a:latin typeface="Open Sans" pitchFamily="2" charset="0"/>
              <a:ea typeface="Open Sans" pitchFamily="2" charset="0"/>
              <a:cs typeface="Open Sans" pitchFamily="2" charset="0"/>
            </a:endParaRPr>
          </a:p>
        </p:txBody>
      </p:sp>
      <p:sp>
        <p:nvSpPr>
          <p:cNvPr id="3" name="Subtitle 2">
            <a:extLst>
              <a:ext uri="{FF2B5EF4-FFF2-40B4-BE49-F238E27FC236}">
                <a16:creationId xmlns:a16="http://schemas.microsoft.com/office/drawing/2014/main" id="{2DC7EA71-90B8-5F2C-71E4-DCC52B163EF1}"/>
              </a:ext>
            </a:extLst>
          </p:cNvPr>
          <p:cNvSpPr>
            <a:spLocks noGrp="1"/>
          </p:cNvSpPr>
          <p:nvPr>
            <p:ph type="subTitle" idx="1"/>
          </p:nvPr>
        </p:nvSpPr>
        <p:spPr>
          <a:xfrm>
            <a:off x="4752182" y="230528"/>
            <a:ext cx="6498771" cy="6455228"/>
          </a:xfrm>
        </p:spPr>
        <p:txBody>
          <a:bodyPr>
            <a:normAutofit/>
          </a:bodyPr>
          <a:lstStyle/>
          <a:p>
            <a:r>
              <a:rPr lang="en-US" sz="2200" dirty="0">
                <a:solidFill>
                  <a:schemeClr val="tx2"/>
                </a:solidFill>
                <a:latin typeface="Open Sans" pitchFamily="2" charset="0"/>
                <a:ea typeface="Open Sans" pitchFamily="2" charset="0"/>
                <a:cs typeface="Open Sans" pitchFamily="2" charset="0"/>
              </a:rPr>
              <a:t>ES module system</a:t>
            </a:r>
            <a:endParaRPr lang="en-US" sz="2000" dirty="0">
              <a:solidFill>
                <a:schemeClr val="tx2"/>
              </a:solidFill>
              <a:latin typeface="Open Sans" pitchFamily="2" charset="0"/>
              <a:ea typeface="Open Sans" pitchFamily="2" charset="0"/>
              <a:cs typeface="Open Sans" pitchFamily="2" charset="0"/>
            </a:endParaRPr>
          </a:p>
          <a:p>
            <a:r>
              <a:rPr lang="en-US" sz="2000" dirty="0">
                <a:solidFill>
                  <a:schemeClr val="tx2"/>
                </a:solidFill>
                <a:latin typeface="Open Sans" pitchFamily="2" charset="0"/>
                <a:ea typeface="Open Sans" pitchFamily="2" charset="0"/>
                <a:cs typeface="Open Sans" pitchFamily="2" charset="0"/>
              </a:rPr>
              <a:t> </a:t>
            </a:r>
            <a:r>
              <a:rPr lang="en-US" sz="1900" dirty="0">
                <a:solidFill>
                  <a:schemeClr val="tx2"/>
                </a:solidFill>
                <a:latin typeface="Open Sans" pitchFamily="2" charset="0"/>
                <a:ea typeface="Open Sans" pitchFamily="2" charset="0"/>
                <a:cs typeface="Open Sans" pitchFamily="2" charset="0"/>
              </a:rPr>
              <a:t>The Common-JS module was good but not perfect. The ES module system is better – close to perfect</a:t>
            </a:r>
          </a:p>
          <a:p>
            <a:endParaRPr lang="en-US" sz="1900" dirty="0">
              <a:solidFill>
                <a:schemeClr val="tx2"/>
              </a:solidFill>
              <a:latin typeface="Open Sans" pitchFamily="2" charset="0"/>
              <a:ea typeface="Open Sans" pitchFamily="2" charset="0"/>
              <a:cs typeface="Open Sans" pitchFamily="2" charset="0"/>
            </a:endParaRPr>
          </a:p>
          <a:p>
            <a:pPr lvl="2" algn="l"/>
            <a:r>
              <a:rPr lang="en-US" sz="2000" dirty="0">
                <a:solidFill>
                  <a:schemeClr val="tx2"/>
                </a:solidFill>
                <a:latin typeface="Open Sans" pitchFamily="2" charset="0"/>
                <a:ea typeface="Open Sans" pitchFamily="2" charset="0"/>
                <a:cs typeface="Open Sans" pitchFamily="2" charset="0"/>
              </a:rPr>
              <a:t>Inbuilt</a:t>
            </a:r>
          </a:p>
          <a:p>
            <a:pPr algn="l"/>
            <a:r>
              <a:rPr lang="en-US" sz="2000" dirty="0">
                <a:solidFill>
                  <a:schemeClr val="tx2"/>
                </a:solidFill>
                <a:latin typeface="Open Sans" pitchFamily="2" charset="0"/>
                <a:ea typeface="Open Sans" pitchFamily="2" charset="0"/>
                <a:cs typeface="Open Sans" pitchFamily="2" charset="0"/>
              </a:rPr>
              <a:t>	- async loading</a:t>
            </a:r>
          </a:p>
          <a:p>
            <a:pPr algn="l"/>
            <a:r>
              <a:rPr lang="en-US" sz="2000" dirty="0">
                <a:solidFill>
                  <a:schemeClr val="tx2"/>
                </a:solidFill>
                <a:latin typeface="Open Sans" pitchFamily="2" charset="0"/>
                <a:ea typeface="Open Sans" pitchFamily="2" charset="0"/>
                <a:cs typeface="Open Sans" pitchFamily="2" charset="0"/>
              </a:rPr>
              <a:t>	- import/export  syntax</a:t>
            </a:r>
          </a:p>
          <a:p>
            <a:pPr algn="l"/>
            <a:r>
              <a:rPr lang="en-US" sz="2000" dirty="0">
                <a:solidFill>
                  <a:schemeClr val="tx2"/>
                </a:solidFill>
                <a:latin typeface="Open Sans" pitchFamily="2" charset="0"/>
                <a:ea typeface="Open Sans" pitchFamily="2" charset="0"/>
                <a:cs typeface="Open Sans" pitchFamily="2" charset="0"/>
              </a:rPr>
              <a:t>	- Better control over the dependency   </a:t>
            </a:r>
          </a:p>
          <a:p>
            <a:pPr algn="l"/>
            <a:r>
              <a:rPr lang="en-US" sz="2000" dirty="0">
                <a:solidFill>
                  <a:schemeClr val="tx2"/>
                </a:solidFill>
                <a:latin typeface="Open Sans" pitchFamily="2" charset="0"/>
                <a:ea typeface="Open Sans" pitchFamily="2" charset="0"/>
                <a:cs typeface="Open Sans" pitchFamily="2" charset="0"/>
              </a:rPr>
              <a:t>               injection</a:t>
            </a:r>
          </a:p>
          <a:p>
            <a:r>
              <a:rPr lang="en-US" sz="2000" i="1" dirty="0">
                <a:solidFill>
                  <a:schemeClr val="tx2"/>
                </a:solidFill>
                <a:latin typeface="Open Sans" pitchFamily="2" charset="0"/>
                <a:ea typeface="Open Sans" pitchFamily="2" charset="0"/>
                <a:cs typeface="Open Sans" pitchFamily="2" charset="0"/>
              </a:rPr>
              <a:t>&lt;code&gt;demo&lt;/code&gt;</a:t>
            </a:r>
          </a:p>
          <a:p>
            <a:pPr marL="342900" indent="-342900">
              <a:buFontTx/>
              <a:buChar char="-"/>
            </a:pPr>
            <a:endParaRPr lang="en-US" sz="2000" i="1" dirty="0">
              <a:solidFill>
                <a:schemeClr val="tx2"/>
              </a:solidFill>
              <a:latin typeface="Open Sans" pitchFamily="2" charset="0"/>
              <a:ea typeface="Open Sans" pitchFamily="2" charset="0"/>
              <a:cs typeface="Open Sans" pitchFamily="2" charset="0"/>
            </a:endParaRPr>
          </a:p>
          <a:p>
            <a:endParaRPr lang="en-US" dirty="0">
              <a:solidFill>
                <a:schemeClr val="tx2"/>
              </a:solidFill>
              <a:latin typeface="Open Sans" pitchFamily="2" charset="0"/>
              <a:ea typeface="Open Sans" pitchFamily="2" charset="0"/>
              <a:cs typeface="Open Sans" pitchFamily="2" charset="0"/>
            </a:endParaRPr>
          </a:p>
        </p:txBody>
      </p:sp>
      <p:cxnSp>
        <p:nvCxnSpPr>
          <p:cNvPr id="23"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026" name="Picture 2" descr="AtayaCommerce">
            <a:extLst>
              <a:ext uri="{FF2B5EF4-FFF2-40B4-BE49-F238E27FC236}">
                <a16:creationId xmlns:a16="http://schemas.microsoft.com/office/drawing/2014/main" id="{967F32F4-F099-5099-C324-F826E744FD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310" y="5523894"/>
            <a:ext cx="2443163" cy="133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345540"/>
      </p:ext>
    </p:extLst>
  </p:cSld>
  <p:clrMapOvr>
    <a:masterClrMapping/>
  </p:clrMapOvr>
</p:sld>
</file>

<file path=ppt/theme/theme1.xml><?xml version="1.0" encoding="utf-8"?>
<a:theme xmlns:a="http://schemas.openxmlformats.org/drawingml/2006/main" name="Frosty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emplate>{288D805C-D7EB-504B-BF58-3E0D8CB15BD0}tf10001120</Template>
  <TotalTime>859</TotalTime>
  <Words>763</Words>
  <Application>Microsoft Macintosh PowerPoint</Application>
  <PresentationFormat>Widescreen</PresentationFormat>
  <Paragraphs>102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Goudy Old Style</vt:lpstr>
      <vt:lpstr>Open Sans</vt:lpstr>
      <vt:lpstr>Wingdings</vt:lpstr>
      <vt:lpstr>FrostyVTI</vt:lpstr>
      <vt:lpstr>JavaScript Module Systems</vt:lpstr>
      <vt:lpstr>JavaScript Module Systems       Real-Life Example      </vt:lpstr>
      <vt:lpstr>JavaScript Module Systems       Modularity in code      </vt:lpstr>
      <vt:lpstr>JavaScript Module Systems       Intuitive Modularization      </vt:lpstr>
      <vt:lpstr>JavaScript Module Systems       Wrappers to rescue      </vt:lpstr>
      <vt:lpstr>JavaScript Module Systems       IIFEs as better wrappers      </vt:lpstr>
      <vt:lpstr>JavaScript Module Systems       Here comes Common-JS      </vt:lpstr>
      <vt:lpstr>JavaScript Module Systems       Common-JS Pitfalls      </vt:lpstr>
      <vt:lpstr>JavaScript Module Systems       ES Module System      </vt:lpstr>
      <vt:lpstr>JavaScript Module Systems       Other Module System &amp; 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Module Systems</dc:title>
  <dc:creator>SAJITH JOHN SAM</dc:creator>
  <cp:lastModifiedBy>SAJITH JOHN SAM</cp:lastModifiedBy>
  <cp:revision>51</cp:revision>
  <dcterms:created xsi:type="dcterms:W3CDTF">2022-06-12T18:51:55Z</dcterms:created>
  <dcterms:modified xsi:type="dcterms:W3CDTF">2022-06-13T09:11:43Z</dcterms:modified>
</cp:coreProperties>
</file>