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54" r:id="rId5"/>
  </p:sldMasterIdLst>
  <p:notesMasterIdLst>
    <p:notesMasterId r:id="rId17"/>
  </p:notesMasterIdLst>
  <p:sldIdLst>
    <p:sldId id="256" r:id="rId6"/>
    <p:sldId id="257" r:id="rId7"/>
    <p:sldId id="265" r:id="rId8"/>
    <p:sldId id="259" r:id="rId9"/>
    <p:sldId id="258" r:id="rId10"/>
    <p:sldId id="260" r:id="rId11"/>
    <p:sldId id="266" r:id="rId12"/>
    <p:sldId id="267" r:id="rId13"/>
    <p:sldId id="268" r:id="rId14"/>
    <p:sldId id="269" r:id="rId15"/>
    <p:sldId id="264" r:id="rId16"/>
  </p:sldIdLst>
  <p:sldSz cx="9144000" cy="5143500" type="screen16x9"/>
  <p:notesSz cx="6858000" cy="9144000"/>
  <p:custDataLst>
    <p:tags r:id="rId18"/>
  </p:custDataLst>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5" clrIdx="0">
    <p:extLst>
      <p:ext uri="{19B8F6BF-5375-455C-9EA6-DF929625EA0E}">
        <p15:presenceInfo xmlns:p15="http://schemas.microsoft.com/office/powerpoint/2012/main" userId="65107a00d1d815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827"/>
    <a:srgbClr val="6E6E6E"/>
    <a:srgbClr val="A5A5A5"/>
    <a:srgbClr val="888888"/>
    <a:srgbClr val="A27E55"/>
    <a:srgbClr val="8C6E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5" autoAdjust="0"/>
    <p:restoredTop sz="99271" autoAdjust="0"/>
  </p:normalViewPr>
  <p:slideViewPr>
    <p:cSldViewPr snapToGrid="0">
      <p:cViewPr varScale="1">
        <p:scale>
          <a:sx n="95" d="100"/>
          <a:sy n="95" d="100"/>
        </p:scale>
        <p:origin x="636" y="30"/>
      </p:cViewPr>
      <p:guideLst>
        <p:guide orient="horz" pos="2160"/>
        <p:guide pos="3840"/>
        <p:guide orient="horz" pos="1620"/>
        <p:guide pos="2880"/>
      </p:guideLst>
    </p:cSldViewPr>
  </p:slideViewPr>
  <p:notesTextViewPr>
    <p:cViewPr>
      <p:scale>
        <a:sx n="3" d="2"/>
        <a:sy n="3" d="2"/>
      </p:scale>
      <p:origin x="0" y="0"/>
    </p:cViewPr>
  </p:notesTextViewPr>
  <p:sorterViewPr>
    <p:cViewPr>
      <p:scale>
        <a:sx n="87" d="100"/>
        <a:sy n="87" d="100"/>
      </p:scale>
      <p:origin x="0" y="-18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4395-F4BB-4776-AD1A-E1F7520CF444}" type="datetimeFigureOut">
              <a:rPr lang="en-US" smtClean="0"/>
              <a:t>5/8/2020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993E8-77CB-4CE8-8134-9D98A3510F3A}" type="slidenum">
              <a:rPr lang="en-US" smtClean="0"/>
              <a:t>‹#›</a:t>
            </a:fld>
            <a:endParaRPr lang="en-US" dirty="0"/>
          </a:p>
        </p:txBody>
      </p:sp>
    </p:spTree>
    <p:extLst>
      <p:ext uri="{BB962C8B-B14F-4D97-AF65-F5344CB8AC3E}">
        <p14:creationId xmlns:p14="http://schemas.microsoft.com/office/powerpoint/2010/main" val="2575442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74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31749" y="626619"/>
            <a:ext cx="214313" cy="317944"/>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2">
                  <a:lumMod val="50000"/>
                </a:schemeClr>
              </a:solidFill>
            </a:endParaRPr>
          </a:p>
        </p:txBody>
      </p:sp>
      <p:sp>
        <p:nvSpPr>
          <p:cNvPr id="23" name="Text Placeholder 22"/>
          <p:cNvSpPr>
            <a:spLocks noGrp="1"/>
          </p:cNvSpPr>
          <p:nvPr>
            <p:ph type="body" sz="quarter" idx="10"/>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itle 2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057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11" name="Text Placeholder 10"/>
          <p:cNvSpPr>
            <a:spLocks noGrp="1"/>
          </p:cNvSpPr>
          <p:nvPr>
            <p:ph type="body" sz="quarter" idx="10" hasCustomPrompt="1"/>
          </p:nvPr>
        </p:nvSpPr>
        <p:spPr>
          <a:xfrm>
            <a:off x="337760" y="292626"/>
            <a:ext cx="3324225" cy="279834"/>
          </a:xfrm>
        </p:spPr>
        <p:txBody>
          <a:bodyPr lIns="0"/>
          <a:lstStyle>
            <a:lvl1pPr>
              <a:defRPr baseline="0">
                <a:solidFill>
                  <a:schemeClr val="bg1">
                    <a:lumMod val="65000"/>
                  </a:schemeClr>
                </a:solidFill>
              </a:defRPr>
            </a:lvl1pPr>
          </a:lstStyle>
          <a:p>
            <a:pPr lvl="0"/>
            <a:r>
              <a:rPr lang="en-US" dirty="0"/>
              <a:t>CLICK TO ADD SUBTITLE</a:t>
            </a:r>
          </a:p>
        </p:txBody>
      </p:sp>
      <p:sp>
        <p:nvSpPr>
          <p:cNvPr id="6" name="Text Placeholder 22"/>
          <p:cNvSpPr>
            <a:spLocks noGrp="1"/>
          </p:cNvSpPr>
          <p:nvPr>
            <p:ph type="body" sz="quarter" idx="11"/>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1751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673" y="3869273"/>
            <a:ext cx="3742256" cy="1871128"/>
          </a:xfrm>
          <a:prstGeom prst="rect">
            <a:avLst/>
          </a:prstGeom>
        </p:spPr>
      </p:pic>
      <p:sp>
        <p:nvSpPr>
          <p:cNvPr id="2" name="Rectangle 1"/>
          <p:cNvSpPr/>
          <p:nvPr/>
        </p:nvSpPr>
        <p:spPr>
          <a:xfrm>
            <a:off x="0" y="0"/>
            <a:ext cx="9144000" cy="4385733"/>
          </a:xfrm>
          <a:prstGeom prst="rect">
            <a:avLst/>
          </a:prstGeom>
          <a:solidFill>
            <a:srgbClr val="2728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297220" y="3824672"/>
            <a:ext cx="579961" cy="1112897"/>
          </a:xfrm>
          <a:prstGeom prst="rect">
            <a:avLst/>
          </a:prstGeom>
        </p:spPr>
      </p:pic>
      <p:sp>
        <p:nvSpPr>
          <p:cNvPr id="14" name="Title Placeholder 13"/>
          <p:cNvSpPr>
            <a:spLocks noGrp="1"/>
          </p:cNvSpPr>
          <p:nvPr>
            <p:ph type="title"/>
          </p:nvPr>
        </p:nvSpPr>
        <p:spPr>
          <a:xfrm>
            <a:off x="605260" y="1711614"/>
            <a:ext cx="5104958" cy="1170886"/>
          </a:xfrm>
          <a:prstGeom prst="rect">
            <a:avLst/>
          </a:prstGeom>
        </p:spPr>
        <p:txBody>
          <a:bodyPr vert="horz" lIns="0" tIns="0" rIns="0" bIns="0" rtlCol="0" anchor="t" anchorCtr="0">
            <a:noAutofit/>
          </a:bodyPr>
          <a:lstStyle/>
          <a:p>
            <a:r>
              <a:rPr lang="en-US"/>
              <a:t>Click to edit Master title style</a:t>
            </a:r>
            <a:endParaRPr lang="en-US" dirty="0"/>
          </a:p>
        </p:txBody>
      </p:sp>
      <p:pic>
        <p:nvPicPr>
          <p:cNvPr id="3" name="Picture 2" descr="UI_Seal_white.png"/>
          <p:cNvPicPr>
            <a:picLocks noChangeAspect="1"/>
          </p:cNvPicPr>
          <p:nvPr/>
        </p:nvPicPr>
        <p:blipFill rotWithShape="1">
          <a:blip r:embed="rId5">
            <a:alphaModFix amt="6000"/>
            <a:extLst>
              <a:ext uri="{28A0092B-C50C-407E-A947-70E740481C1C}">
                <a14:useLocalDpi xmlns:a14="http://schemas.microsoft.com/office/drawing/2010/main" val="0"/>
              </a:ext>
            </a:extLst>
          </a:blip>
          <a:srcRect t="9218" r="4445" b="5350"/>
          <a:stretch/>
        </p:blipFill>
        <p:spPr>
          <a:xfrm>
            <a:off x="4229100" y="-1"/>
            <a:ext cx="4914900" cy="4394201"/>
          </a:xfrm>
          <a:prstGeom prst="rect">
            <a:avLst/>
          </a:prstGeom>
        </p:spPr>
      </p:pic>
    </p:spTree>
    <p:extLst>
      <p:ext uri="{BB962C8B-B14F-4D97-AF65-F5344CB8AC3E}">
        <p14:creationId xmlns:p14="http://schemas.microsoft.com/office/powerpoint/2010/main" val="3766228524"/>
      </p:ext>
    </p:extLst>
  </p:cSld>
  <p:clrMap bg1="lt1" tx1="dk1" bg2="lt2" tx2="dk2" accent1="accent1" accent2="accent2" accent3="accent3" accent4="accent4" accent5="accent5" accent6="accent6" hlink="hlink" folHlink="folHlink"/>
  <p:sldLayoutIdLst>
    <p:sldLayoutId id="2147483653" r:id="rId1"/>
  </p:sldLayoutIdLst>
  <p:hf hdr="0" ftr="0" dt="0"/>
  <p:txStyles>
    <p:titleStyle>
      <a:lvl1pPr algn="l" defTabSz="685800" rtl="0" eaLnBrk="1" latinLnBrk="0" hangingPunct="1">
        <a:lnSpc>
          <a:spcPct val="90000"/>
        </a:lnSpc>
        <a:spcBef>
          <a:spcPct val="0"/>
        </a:spcBef>
        <a:buNone/>
        <a:defRPr sz="3200" kern="1200" cap="all">
          <a:solidFill>
            <a:schemeClr val="bg1"/>
          </a:solidFill>
          <a:latin typeface="Rockwell"/>
          <a:ea typeface="+mj-ea"/>
          <a:cs typeface="Rockwell"/>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376083" y="1340879"/>
            <a:ext cx="4635149" cy="2278427"/>
          </a:xfrm>
          <a:prstGeom prst="rect">
            <a:avLst/>
          </a:prstGeom>
        </p:spPr>
        <p:txBody>
          <a:bodyPr vert="horz" lIns="0" tIns="0" rIns="0" bIns="0" rtlCol="0" anchor="t" anchorCtr="0">
            <a:noAutofit/>
          </a:bodyPr>
          <a:lstStyle/>
          <a:p>
            <a:pPr lvl="0"/>
            <a:r>
              <a:rPr lang="en-US" dirty="0"/>
              <a:t>Click to edit Master text styles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Rectangle 8"/>
          <p:cNvSpPr/>
          <p:nvPr/>
        </p:nvSpPr>
        <p:spPr>
          <a:xfrm>
            <a:off x="0" y="4389438"/>
            <a:ext cx="9144000" cy="75406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65000"/>
                </a:schemeClr>
              </a:solidFill>
            </a:endParaRPr>
          </a:p>
        </p:txBody>
      </p:sp>
      <p:pic>
        <p:nvPicPr>
          <p:cNvPr id="11" name="Picture 10"/>
          <p:cNvPicPr>
            <a:picLocks noChangeAspect="1"/>
          </p:cNvPicPr>
          <p:nvPr/>
        </p:nvPicPr>
        <p:blipFill>
          <a:blip r:embed="rId4"/>
          <a:stretch>
            <a:fillRect/>
          </a:stretch>
        </p:blipFill>
        <p:spPr>
          <a:xfrm>
            <a:off x="297219" y="3824671"/>
            <a:ext cx="579961" cy="1112897"/>
          </a:xfrm>
          <a:prstGeom prst="rect">
            <a:avLst/>
          </a:prstGeom>
        </p:spPr>
      </p:pic>
      <p:sp>
        <p:nvSpPr>
          <p:cNvPr id="19" name="Title Placeholder 16"/>
          <p:cNvSpPr>
            <a:spLocks noGrp="1"/>
          </p:cNvSpPr>
          <p:nvPr>
            <p:ph type="title"/>
          </p:nvPr>
        </p:nvSpPr>
        <p:spPr>
          <a:xfrm>
            <a:off x="330851" y="492709"/>
            <a:ext cx="8229600" cy="571589"/>
          </a:xfrm>
          <a:prstGeom prst="rect">
            <a:avLst/>
          </a:prstGeom>
        </p:spPr>
        <p:txBody>
          <a:bodyPr vert="horz" lIns="0" tIns="0" rIns="0" bIns="0" rtlCol="0" anchor="t" anchorCtr="0">
            <a:noAutofit/>
          </a:bodyPr>
          <a:lstStyle/>
          <a:p>
            <a:r>
              <a:rPr lang="en-US" dirty="0"/>
              <a:t>Click to edit title</a:t>
            </a: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0541" y="3869273"/>
            <a:ext cx="3742256" cy="1871128"/>
          </a:xfrm>
          <a:prstGeom prst="rect">
            <a:avLst/>
          </a:prstGeom>
        </p:spPr>
      </p:pic>
    </p:spTree>
    <p:extLst>
      <p:ext uri="{BB962C8B-B14F-4D97-AF65-F5344CB8AC3E}">
        <p14:creationId xmlns:p14="http://schemas.microsoft.com/office/powerpoint/2010/main" val="1205189188"/>
      </p:ext>
    </p:extLst>
  </p:cSld>
  <p:clrMap bg1="lt1" tx1="dk1" bg2="lt2" tx2="dk2" accent1="accent1" accent2="accent2" accent3="accent3" accent4="accent4" accent5="accent5" accent6="accent6" hlink="hlink" folHlink="folHlink"/>
  <p:sldLayoutIdLst>
    <p:sldLayoutId id="2147483655" r:id="rId1"/>
    <p:sldLayoutId id="2147483656" r:id="rId2"/>
  </p:sldLayoutIdLst>
  <p:hf hdr="0" ftr="0" dt="0"/>
  <p:txStyles>
    <p:titleStyle>
      <a:lvl1pPr algn="l" defTabSz="342900" rtl="0" eaLnBrk="1" latinLnBrk="0" hangingPunct="1">
        <a:spcBef>
          <a:spcPct val="0"/>
        </a:spcBef>
        <a:buNone/>
        <a:defRPr sz="3600" b="0" i="0" kern="1200" cap="all">
          <a:solidFill>
            <a:srgbClr val="A27E55"/>
          </a:solidFill>
          <a:latin typeface="Rockwell"/>
          <a:ea typeface="+mj-ea"/>
          <a:cs typeface="+mj-cs"/>
        </a:defRPr>
      </a:lvl1pPr>
    </p:titleStyle>
    <p:bodyStyle>
      <a:lvl1pPr marL="0" indent="0" algn="l" defTabSz="342900" rtl="0" eaLnBrk="1" latinLnBrk="0" hangingPunct="1">
        <a:lnSpc>
          <a:spcPts val="2160"/>
        </a:lnSpc>
        <a:spcBef>
          <a:spcPts val="0"/>
        </a:spcBef>
        <a:spcAft>
          <a:spcPts val="900"/>
        </a:spcAft>
        <a:buClr>
          <a:srgbClr val="A27E55"/>
        </a:buClr>
        <a:buFont typeface="Wingdings" charset="2"/>
        <a:buNone/>
        <a:defRPr sz="1800" kern="1200">
          <a:solidFill>
            <a:srgbClr val="6E6E6E"/>
          </a:solidFill>
          <a:latin typeface="Helvetica"/>
          <a:ea typeface="+mn-ea"/>
          <a:cs typeface="Helvetica"/>
        </a:defRPr>
      </a:lvl1pPr>
      <a:lvl2pPr marL="377190" indent="-171450" algn="l" defTabSz="342900" rtl="0" eaLnBrk="1" latinLnBrk="0" hangingPunct="1">
        <a:lnSpc>
          <a:spcPts val="1710"/>
        </a:lnSpc>
        <a:spcBef>
          <a:spcPts val="0"/>
        </a:spcBef>
        <a:spcAft>
          <a:spcPts val="900"/>
        </a:spcAft>
        <a:buClr>
          <a:srgbClr val="A27E55"/>
        </a:buClr>
        <a:buFont typeface="Wingdings" charset="2"/>
        <a:buChar char="§"/>
        <a:defRPr sz="1500" kern="1200">
          <a:solidFill>
            <a:srgbClr val="6E6E6E"/>
          </a:solidFill>
          <a:latin typeface="Helvetica"/>
          <a:ea typeface="+mn-ea"/>
          <a:cs typeface="Helvetica"/>
        </a:defRPr>
      </a:lvl2pPr>
      <a:lvl3pPr marL="514350" indent="-123444" algn="l" defTabSz="342900" rtl="0" eaLnBrk="1" latinLnBrk="0" hangingPunct="1">
        <a:lnSpc>
          <a:spcPts val="1560"/>
        </a:lnSpc>
        <a:spcBef>
          <a:spcPts val="0"/>
        </a:spcBef>
        <a:spcAft>
          <a:spcPts val="450"/>
        </a:spcAft>
        <a:buClr>
          <a:srgbClr val="A27E55"/>
        </a:buClr>
        <a:buFont typeface="Wingdings" charset="2"/>
        <a:buChar char="§"/>
        <a:defRPr sz="1400" kern="1200" baseline="0">
          <a:solidFill>
            <a:srgbClr val="6E6E6E"/>
          </a:solidFill>
          <a:latin typeface="Helvetica"/>
          <a:ea typeface="+mn-ea"/>
          <a:cs typeface="Helvetica"/>
        </a:defRPr>
      </a:lvl3pPr>
      <a:lvl4pPr marL="692658" indent="-144018" algn="l" defTabSz="342900" rtl="0" eaLnBrk="1" latinLnBrk="0" hangingPunct="1">
        <a:lnSpc>
          <a:spcPts val="1485"/>
        </a:lnSpc>
        <a:spcBef>
          <a:spcPts val="0"/>
        </a:spcBef>
        <a:spcAft>
          <a:spcPts val="450"/>
        </a:spcAft>
        <a:buClr>
          <a:srgbClr val="A27E55"/>
        </a:buClr>
        <a:buFont typeface="Wingdings" charset="2"/>
        <a:buChar char="§"/>
        <a:defRPr sz="1200" kern="1200" baseline="0">
          <a:solidFill>
            <a:srgbClr val="6E6E6E"/>
          </a:solidFill>
          <a:latin typeface="Helvetica"/>
          <a:ea typeface="+mn-ea"/>
          <a:cs typeface="Helvetica"/>
        </a:defRPr>
      </a:lvl4pPr>
      <a:lvl5pPr marL="898398" indent="-116586" algn="l" defTabSz="342900" rtl="0" eaLnBrk="1" latinLnBrk="0" hangingPunct="1">
        <a:lnSpc>
          <a:spcPts val="1260"/>
        </a:lnSpc>
        <a:spcBef>
          <a:spcPts val="0"/>
        </a:spcBef>
        <a:spcAft>
          <a:spcPts val="0"/>
        </a:spcAft>
        <a:buClr>
          <a:srgbClr val="A27E55"/>
        </a:buClr>
        <a:buFont typeface="Wingdings" charset="2"/>
        <a:buChar char="§"/>
        <a:defRPr sz="1100" kern="1200">
          <a:solidFill>
            <a:srgbClr val="6E6E6E"/>
          </a:solidFill>
          <a:latin typeface="Helvetica"/>
          <a:ea typeface="+mn-ea"/>
          <a:cs typeface="Helvetica"/>
        </a:defRPr>
      </a:lvl5pPr>
      <a:lvl6pPr marL="1714500" indent="0" algn="l" defTabSz="342900" rtl="0" eaLnBrk="1" latinLnBrk="0" hangingPunct="1">
        <a:spcBef>
          <a:spcPct val="20000"/>
        </a:spcBef>
        <a:buFont typeface="Arial"/>
        <a:buNone/>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mailto:sapt5767@vandals.uidaho.edu" TargetMode="External"/><Relationship Id="rId2" Type="http://schemas.openxmlformats.org/officeDocument/2006/relationships/hyperlink" Target="mailto:subr8944@vandals.uidaho.edu"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FAKE NEWS DETECTION USING NATURAL LANGUAGE Processing</a:t>
            </a:r>
            <a:br>
              <a:rPr lang="en-US" dirty="0"/>
            </a:br>
            <a:br>
              <a:rPr lang="en-US" dirty="0"/>
            </a:br>
            <a:r>
              <a:rPr lang="en-US" dirty="0"/>
              <a:t>	</a:t>
            </a:r>
            <a:r>
              <a:rPr lang="en-US" sz="2000" dirty="0"/>
              <a:t>Kevin Saptel</a:t>
            </a:r>
            <a:br>
              <a:rPr lang="en-US" sz="2000" dirty="0"/>
            </a:br>
            <a:r>
              <a:rPr lang="en-US" sz="2000" dirty="0"/>
              <a:t>	Samarth </a:t>
            </a:r>
            <a:r>
              <a:rPr lang="en-US" sz="2000" dirty="0" err="1"/>
              <a:t>subramanya</a:t>
            </a:r>
            <a:endParaRPr lang="en-US" dirty="0"/>
          </a:p>
        </p:txBody>
      </p:sp>
    </p:spTree>
    <p:extLst>
      <p:ext uri="{BB962C8B-B14F-4D97-AF65-F5344CB8AC3E}">
        <p14:creationId xmlns:p14="http://schemas.microsoft.com/office/powerpoint/2010/main" val="3558998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5A38-AD62-4326-A8BC-258965FFD7FC}"/>
              </a:ext>
            </a:extLst>
          </p:cNvPr>
          <p:cNvSpPr>
            <a:spLocks noGrp="1"/>
          </p:cNvSpPr>
          <p:nvPr>
            <p:ph type="title"/>
          </p:nvPr>
        </p:nvSpPr>
        <p:spPr>
          <a:xfrm>
            <a:off x="330851" y="492709"/>
            <a:ext cx="8229600" cy="571589"/>
          </a:xfrm>
        </p:spPr>
        <p:txBody>
          <a:bodyPr/>
          <a:lstStyle/>
          <a:p>
            <a:r>
              <a:rPr lang="en-US" dirty="0"/>
              <a:t>RESULTS	</a:t>
            </a:r>
          </a:p>
        </p:txBody>
      </p:sp>
      <p:sp>
        <p:nvSpPr>
          <p:cNvPr id="3" name="Text Placeholder 2">
            <a:extLst>
              <a:ext uri="{FF2B5EF4-FFF2-40B4-BE49-F238E27FC236}">
                <a16:creationId xmlns:a16="http://schemas.microsoft.com/office/drawing/2014/main" id="{6190F94B-AA97-4FC0-A205-47B974302D71}"/>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9B3DB7CC-5D43-4B1E-9A40-A28F1FB9B005}"/>
              </a:ext>
            </a:extLst>
          </p:cNvPr>
          <p:cNvSpPr>
            <a:spLocks noGrp="1"/>
          </p:cNvSpPr>
          <p:nvPr>
            <p:ph type="body" sz="quarter" idx="11"/>
          </p:nvPr>
        </p:nvSpPr>
        <p:spPr>
          <a:xfrm>
            <a:off x="374493" y="1339135"/>
            <a:ext cx="8367573" cy="2288381"/>
          </a:xfrm>
        </p:spPr>
        <p:txBody>
          <a:bodyPr/>
          <a:lstStyle/>
          <a:p>
            <a:pPr marL="285750" indent="-285750">
              <a:buFont typeface="Arial" panose="020B0604020202020204" pitchFamily="34" charset="0"/>
              <a:buChar char="•"/>
            </a:pPr>
            <a:r>
              <a:rPr lang="en-US" dirty="0"/>
              <a:t>The Linear regression algorithm gave out a good result. The training accuracy on the training set was 86% and the test accuracy was 82%, finally the F1 score was reported as 78.12%.</a:t>
            </a:r>
          </a:p>
          <a:p>
            <a:pPr marL="285750" indent="-285750">
              <a:buFont typeface="Arial" panose="020B0604020202020204" pitchFamily="34" charset="0"/>
              <a:buChar char="•"/>
            </a:pPr>
            <a:r>
              <a:rPr lang="en-US" dirty="0"/>
              <a:t>Finally, Linear Regression Classification model gave an average result. The results can be improved if trained on a large data with more accurate location and keywords. The model did a great job on classifying fake and true news.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21396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D6C925C-904F-4C67-855B-9402DE940D6D}"/>
              </a:ext>
            </a:extLst>
          </p:cNvPr>
          <p:cNvSpPr>
            <a:spLocks noGrp="1"/>
          </p:cNvSpPr>
          <p:nvPr>
            <p:ph type="body" sz="quarter" idx="11"/>
          </p:nvPr>
        </p:nvSpPr>
        <p:spPr>
          <a:xfrm>
            <a:off x="3287646" y="2121555"/>
            <a:ext cx="3485293" cy="504179"/>
          </a:xfrm>
        </p:spPr>
        <p:txBody>
          <a:bodyPr/>
          <a:lstStyle/>
          <a:p>
            <a:r>
              <a:rPr lang="en-US" sz="2400" dirty="0"/>
              <a:t>     Questions?</a:t>
            </a:r>
          </a:p>
          <a:p>
            <a:r>
              <a:rPr lang="en-US" sz="1200" b="1" dirty="0"/>
              <a:t>Email: </a:t>
            </a:r>
            <a:r>
              <a:rPr lang="en-US" sz="1200" b="1" dirty="0">
                <a:hlinkClick r:id="rId2"/>
              </a:rPr>
              <a:t>subr8944@vandals.uidaho.edu</a:t>
            </a:r>
            <a:r>
              <a:rPr lang="en-US" sz="1200" b="1" dirty="0"/>
              <a:t>  </a:t>
            </a:r>
          </a:p>
          <a:p>
            <a:r>
              <a:rPr lang="en-US" sz="1200" b="1" dirty="0"/>
              <a:t>	   </a:t>
            </a:r>
            <a:r>
              <a:rPr lang="en-US" sz="1200" b="1" dirty="0">
                <a:hlinkClick r:id="rId3"/>
              </a:rPr>
              <a:t>sapt5767@vandals.uidaho.edu</a:t>
            </a:r>
            <a:r>
              <a:rPr lang="en-US" sz="1200" b="1" dirty="0"/>
              <a:t> </a:t>
            </a:r>
          </a:p>
        </p:txBody>
      </p:sp>
    </p:spTree>
    <p:extLst>
      <p:ext uri="{BB962C8B-B14F-4D97-AF65-F5344CB8AC3E}">
        <p14:creationId xmlns:p14="http://schemas.microsoft.com/office/powerpoint/2010/main" val="1980950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4493" y="1339135"/>
            <a:ext cx="8283278" cy="2288381"/>
          </a:xfrm>
        </p:spPr>
        <p:txBody>
          <a:bodyPr/>
          <a:lstStyle/>
          <a:p>
            <a:r>
              <a:rPr lang="en-US" dirty="0"/>
              <a:t> </a:t>
            </a:r>
            <a:r>
              <a:rPr lang="en-US" sz="1600" dirty="0"/>
              <a:t>As the usage of social media increased, spreading of fake news have been increasing. To overcome this problem, fake news can be detected using Natural Language Processing and several machine learning algorithms. </a:t>
            </a:r>
          </a:p>
          <a:p>
            <a:r>
              <a:rPr lang="en-US" sz="1600" u="sng" dirty="0"/>
              <a:t>Problems</a:t>
            </a:r>
            <a:r>
              <a:rPr lang="en-US" sz="1600" dirty="0"/>
              <a:t>:</a:t>
            </a:r>
          </a:p>
          <a:p>
            <a:pPr lvl="1"/>
            <a:r>
              <a:rPr lang="en-US" dirty="0">
                <a:solidFill>
                  <a:srgbClr val="FF0000"/>
                </a:solidFill>
              </a:rPr>
              <a:t>News are not verified on social media.</a:t>
            </a:r>
          </a:p>
          <a:p>
            <a:pPr lvl="1"/>
            <a:r>
              <a:rPr lang="en-US" dirty="0">
                <a:solidFill>
                  <a:srgbClr val="FF0000"/>
                </a:solidFill>
              </a:rPr>
              <a:t>With fake accounts fake news can be shared easily.</a:t>
            </a:r>
          </a:p>
          <a:p>
            <a:pPr marL="205740" lvl="1" indent="0">
              <a:buNone/>
            </a:pPr>
            <a:r>
              <a:rPr lang="en-US" sz="1600" dirty="0"/>
              <a:t>To overcome these issue we can enforce machine learning algorithms by training the model from trusted source of news and classify if the news is authentic or not.</a:t>
            </a:r>
          </a:p>
          <a:p>
            <a:pPr marL="205740" lvl="1" indent="0">
              <a:buNone/>
            </a:pPr>
            <a:endParaRPr lang="en-US" dirty="0">
              <a:solidFill>
                <a:srgbClr val="FF0000"/>
              </a:solidFill>
            </a:endParaRPr>
          </a:p>
        </p:txBody>
      </p:sp>
      <p:sp>
        <p:nvSpPr>
          <p:cNvPr id="3" name="Title 2"/>
          <p:cNvSpPr>
            <a:spLocks noGrp="1"/>
          </p:cNvSpPr>
          <p:nvPr>
            <p:ph type="title"/>
          </p:nvPr>
        </p:nvSpPr>
        <p:spPr/>
        <p:txBody>
          <a:bodyPr/>
          <a:lstStyle/>
          <a:p>
            <a:r>
              <a:rPr lang="en-US" dirty="0"/>
              <a:t>description</a:t>
            </a:r>
          </a:p>
        </p:txBody>
      </p:sp>
    </p:spTree>
    <p:extLst>
      <p:ext uri="{BB962C8B-B14F-4D97-AF65-F5344CB8AC3E}">
        <p14:creationId xmlns:p14="http://schemas.microsoft.com/office/powerpoint/2010/main" val="270912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521F1-05B5-4001-95D0-D0F35AB67E83}"/>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A287EE08-EB5B-48DB-8967-5851425579B0}"/>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F24CCE94-B126-4B4F-A544-2F076090FA2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5359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AD3A-5266-468D-B0CB-ADC7E1538E17}"/>
              </a:ext>
            </a:extLst>
          </p:cNvPr>
          <p:cNvSpPr>
            <a:spLocks noGrp="1"/>
          </p:cNvSpPr>
          <p:nvPr>
            <p:ph type="title"/>
          </p:nvPr>
        </p:nvSpPr>
        <p:spPr/>
        <p:txBody>
          <a:bodyPr/>
          <a:lstStyle/>
          <a:p>
            <a:r>
              <a:rPr lang="en-US" dirty="0"/>
              <a:t>Data set</a:t>
            </a:r>
          </a:p>
        </p:txBody>
      </p:sp>
      <p:sp>
        <p:nvSpPr>
          <p:cNvPr id="7" name="Text Placeholder 6">
            <a:extLst>
              <a:ext uri="{FF2B5EF4-FFF2-40B4-BE49-F238E27FC236}">
                <a16:creationId xmlns:a16="http://schemas.microsoft.com/office/drawing/2014/main" id="{06EAF5DA-45F2-4077-8216-3DDE4C94BB0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7CE6011B-B9FB-4C41-827F-0AF63CDE161D}"/>
              </a:ext>
            </a:extLst>
          </p:cNvPr>
          <p:cNvSpPr>
            <a:spLocks noGrp="1"/>
          </p:cNvSpPr>
          <p:nvPr>
            <p:ph type="body" sz="quarter" idx="11"/>
          </p:nvPr>
        </p:nvSpPr>
        <p:spPr>
          <a:xfrm>
            <a:off x="467265" y="1345652"/>
            <a:ext cx="8551793" cy="2288381"/>
          </a:xfrm>
        </p:spPr>
        <p:txBody>
          <a:bodyPr/>
          <a:lstStyle/>
          <a:p>
            <a:r>
              <a:rPr lang="en-US" sz="1600" dirty="0"/>
              <a:t>It consists of several comments and news published on twitter, the dataset was available on </a:t>
            </a:r>
            <a:r>
              <a:rPr lang="en-US" sz="1600" dirty="0" err="1"/>
              <a:t>kaggle</a:t>
            </a:r>
            <a:r>
              <a:rPr lang="en-US" sz="1600" dirty="0"/>
              <a:t>. It has 3 csv files, one file with ID and target, the train and test files with ID, Target, Location, Text and Keywords. The dataset has strings and integers, it has few missing values and special characters as well.  </a:t>
            </a:r>
          </a:p>
          <a:p>
            <a:pPr marL="662940" lvl="1" indent="-285750">
              <a:buFont typeface="Arial" panose="020B0604020202020204" pitchFamily="34" charset="0"/>
              <a:buChar char="•"/>
            </a:pPr>
            <a:r>
              <a:rPr lang="en-US" dirty="0"/>
              <a:t>Samaple_submission.csv</a:t>
            </a:r>
          </a:p>
          <a:p>
            <a:pPr marL="662940" lvl="1" indent="-285750">
              <a:buFont typeface="Arial" panose="020B0604020202020204" pitchFamily="34" charset="0"/>
              <a:buChar char="•"/>
            </a:pPr>
            <a:r>
              <a:rPr lang="en-US" dirty="0"/>
              <a:t>Train.csv </a:t>
            </a:r>
          </a:p>
          <a:p>
            <a:pPr marL="662940" lvl="1" indent="-285750">
              <a:buFont typeface="Arial" panose="020B0604020202020204" pitchFamily="34" charset="0"/>
              <a:buChar char="•"/>
            </a:pPr>
            <a:r>
              <a:rPr lang="en-US" dirty="0"/>
              <a:t>Test.csv</a:t>
            </a:r>
          </a:p>
          <a:p>
            <a:pPr lvl="1" indent="0">
              <a:buNone/>
            </a:pPr>
            <a:endParaRPr lang="en-US" dirty="0">
              <a:solidFill>
                <a:srgbClr val="00B050"/>
              </a:solidFill>
            </a:endParaRPr>
          </a:p>
        </p:txBody>
      </p:sp>
    </p:spTree>
    <p:extLst>
      <p:ext uri="{BB962C8B-B14F-4D97-AF65-F5344CB8AC3E}">
        <p14:creationId xmlns:p14="http://schemas.microsoft.com/office/powerpoint/2010/main" val="252369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760" y="572460"/>
            <a:ext cx="8229600" cy="571589"/>
          </a:xfrm>
        </p:spPr>
        <p:txBody>
          <a:bodyPr/>
          <a:lstStyle/>
          <a:p>
            <a:r>
              <a:rPr lang="en-US" dirty="0"/>
              <a:t>Method &amp; Architecture </a:t>
            </a:r>
          </a:p>
        </p:txBody>
      </p:sp>
      <p:sp>
        <p:nvSpPr>
          <p:cNvPr id="3" name="Text Placeholder 2"/>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a:xfrm>
            <a:off x="377819" y="966995"/>
            <a:ext cx="8428421" cy="2288381"/>
          </a:xfrm>
        </p:spPr>
        <p:txBody>
          <a:bodyPr/>
          <a:lstStyle/>
          <a:p>
            <a:pPr lvl="2" indent="0">
              <a:buNone/>
            </a:pPr>
            <a:endParaRPr lang="en-US" dirty="0"/>
          </a:p>
          <a:p>
            <a:pPr marL="662940" lvl="1" indent="-285750"/>
            <a:endParaRPr lang="en-US" dirty="0"/>
          </a:p>
        </p:txBody>
      </p:sp>
      <p:pic>
        <p:nvPicPr>
          <p:cNvPr id="5" name="Picture 4">
            <a:extLst>
              <a:ext uri="{FF2B5EF4-FFF2-40B4-BE49-F238E27FC236}">
                <a16:creationId xmlns:a16="http://schemas.microsoft.com/office/drawing/2014/main" id="{A512AD82-CDC4-4A2B-95EF-9A4BB9217E75}"/>
              </a:ext>
            </a:extLst>
          </p:cNvPr>
          <p:cNvPicPr>
            <a:picLocks noChangeAspect="1"/>
          </p:cNvPicPr>
          <p:nvPr/>
        </p:nvPicPr>
        <p:blipFill>
          <a:blip r:embed="rId2"/>
          <a:stretch>
            <a:fillRect/>
          </a:stretch>
        </p:blipFill>
        <p:spPr>
          <a:xfrm>
            <a:off x="5717645" y="1336431"/>
            <a:ext cx="3329085" cy="2708015"/>
          </a:xfrm>
          <a:prstGeom prst="rect">
            <a:avLst/>
          </a:prstGeom>
        </p:spPr>
      </p:pic>
      <p:graphicFrame>
        <p:nvGraphicFramePr>
          <p:cNvPr id="6" name="Table 6">
            <a:extLst>
              <a:ext uri="{FF2B5EF4-FFF2-40B4-BE49-F238E27FC236}">
                <a16:creationId xmlns:a16="http://schemas.microsoft.com/office/drawing/2014/main" id="{3A6D0924-118B-440F-9517-23DC47B57BC0}"/>
              </a:ext>
            </a:extLst>
          </p:cNvPr>
          <p:cNvGraphicFramePr>
            <a:graphicFrameLocks noGrp="1"/>
          </p:cNvGraphicFramePr>
          <p:nvPr>
            <p:extLst>
              <p:ext uri="{D42A27DB-BD31-4B8C-83A1-F6EECF244321}">
                <p14:modId xmlns:p14="http://schemas.microsoft.com/office/powerpoint/2010/main" val="2473709776"/>
              </p:ext>
            </p:extLst>
          </p:nvPr>
        </p:nvGraphicFramePr>
        <p:xfrm>
          <a:off x="337759" y="1144049"/>
          <a:ext cx="5139396" cy="3230880"/>
        </p:xfrm>
        <a:graphic>
          <a:graphicData uri="http://schemas.openxmlformats.org/drawingml/2006/table">
            <a:tbl>
              <a:tblPr firstRow="1" bandRow="1">
                <a:tableStyleId>{F5AB1C69-6EDB-4FF4-983F-18BD219EF322}</a:tableStyleId>
              </a:tblPr>
              <a:tblGrid>
                <a:gridCol w="2569698">
                  <a:extLst>
                    <a:ext uri="{9D8B030D-6E8A-4147-A177-3AD203B41FA5}">
                      <a16:colId xmlns:a16="http://schemas.microsoft.com/office/drawing/2014/main" val="2384875440"/>
                    </a:ext>
                  </a:extLst>
                </a:gridCol>
                <a:gridCol w="2569698">
                  <a:extLst>
                    <a:ext uri="{9D8B030D-6E8A-4147-A177-3AD203B41FA5}">
                      <a16:colId xmlns:a16="http://schemas.microsoft.com/office/drawing/2014/main" val="1267821168"/>
                    </a:ext>
                  </a:extLst>
                </a:gridCol>
              </a:tblGrid>
              <a:tr h="547064">
                <a:tc>
                  <a:txBody>
                    <a:bodyPr/>
                    <a:lstStyle/>
                    <a:p>
                      <a:r>
                        <a:rPr lang="en-US" b="0" dirty="0">
                          <a:solidFill>
                            <a:schemeClr val="tx1"/>
                          </a:solidFill>
                        </a:rPr>
                        <a:t>1. Import the libraries </a:t>
                      </a:r>
                    </a:p>
                  </a:txBody>
                  <a:tcPr>
                    <a:solidFill>
                      <a:schemeClr val="accent3">
                        <a:tint val="20000"/>
                      </a:schemeClr>
                    </a:solidFill>
                  </a:tcPr>
                </a:tc>
                <a:tc>
                  <a:txBody>
                    <a:bodyPr/>
                    <a:lstStyle/>
                    <a:p>
                      <a:r>
                        <a:rPr lang="en-US" b="0" dirty="0">
                          <a:solidFill>
                            <a:schemeClr val="tx1"/>
                          </a:solidFill>
                        </a:rPr>
                        <a:t> 6. Data modeling to split the data and getting prepared to train</a:t>
                      </a:r>
                    </a:p>
                  </a:txBody>
                  <a:tcPr>
                    <a:solidFill>
                      <a:schemeClr val="accent3">
                        <a:tint val="20000"/>
                      </a:schemeClr>
                    </a:solidFill>
                  </a:tcPr>
                </a:tc>
                <a:extLst>
                  <a:ext uri="{0D108BD9-81ED-4DB2-BD59-A6C34878D82A}">
                    <a16:rowId xmlns:a16="http://schemas.microsoft.com/office/drawing/2014/main" val="4211041952"/>
                  </a:ext>
                </a:extLst>
              </a:tr>
              <a:tr h="866185">
                <a:tc>
                  <a:txBody>
                    <a:bodyPr/>
                    <a:lstStyle/>
                    <a:p>
                      <a:r>
                        <a:rPr lang="en-US" b="0" dirty="0"/>
                        <a:t>2. Import the data </a:t>
                      </a:r>
                    </a:p>
                  </a:txBody>
                  <a:tcPr>
                    <a:solidFill>
                      <a:schemeClr val="accent3">
                        <a:tint val="20000"/>
                      </a:schemeClr>
                    </a:solidFill>
                  </a:tcPr>
                </a:tc>
                <a:tc>
                  <a:txBody>
                    <a:bodyPr/>
                    <a:lstStyle/>
                    <a:p>
                      <a:r>
                        <a:rPr lang="en-US" b="0" dirty="0"/>
                        <a:t>7. Using machine learning algorithm (Logistic Regression) classify the news being shared is false or right and from which location is it being shared. </a:t>
                      </a:r>
                    </a:p>
                  </a:txBody>
                  <a:tcPr>
                    <a:solidFill>
                      <a:schemeClr val="accent3">
                        <a:tint val="20000"/>
                      </a:schemeClr>
                    </a:solidFill>
                  </a:tcPr>
                </a:tc>
                <a:extLst>
                  <a:ext uri="{0D108BD9-81ED-4DB2-BD59-A6C34878D82A}">
                    <a16:rowId xmlns:a16="http://schemas.microsoft.com/office/drawing/2014/main" val="3010542189"/>
                  </a:ext>
                </a:extLst>
              </a:tr>
              <a:tr h="227943">
                <a:tc>
                  <a:txBody>
                    <a:bodyPr/>
                    <a:lstStyle/>
                    <a:p>
                      <a:r>
                        <a:rPr lang="en-US" b="0" dirty="0"/>
                        <a:t>3. Exploratory Data Analysis. </a:t>
                      </a:r>
                    </a:p>
                  </a:txBody>
                  <a:tcPr>
                    <a:solidFill>
                      <a:schemeClr val="accent3">
                        <a:tint val="20000"/>
                      </a:schemeClr>
                    </a:solidFill>
                  </a:tcPr>
                </a:tc>
                <a:tc>
                  <a:txBody>
                    <a:bodyPr/>
                    <a:lstStyle/>
                    <a:p>
                      <a:r>
                        <a:rPr lang="en-US" b="0" dirty="0"/>
                        <a:t>8. Evaluate the model</a:t>
                      </a:r>
                    </a:p>
                  </a:txBody>
                  <a:tcPr>
                    <a:solidFill>
                      <a:schemeClr val="accent3">
                        <a:tint val="20000"/>
                      </a:schemeClr>
                    </a:solidFill>
                  </a:tcPr>
                </a:tc>
                <a:extLst>
                  <a:ext uri="{0D108BD9-81ED-4DB2-BD59-A6C34878D82A}">
                    <a16:rowId xmlns:a16="http://schemas.microsoft.com/office/drawing/2014/main" val="2053786750"/>
                  </a:ext>
                </a:extLst>
              </a:tr>
              <a:tr h="387504">
                <a:tc>
                  <a:txBody>
                    <a:bodyPr/>
                    <a:lstStyle/>
                    <a:p>
                      <a:r>
                        <a:rPr lang="en-US" b="0" dirty="0"/>
                        <a:t>4. Remove the stop words and unwanted words from the data</a:t>
                      </a:r>
                    </a:p>
                  </a:txBody>
                  <a:tcPr>
                    <a:solidFill>
                      <a:schemeClr val="accent3">
                        <a:tint val="20000"/>
                      </a:schemeClr>
                    </a:solidFill>
                  </a:tcPr>
                </a:tc>
                <a:tc>
                  <a:txBody>
                    <a:bodyPr/>
                    <a:lstStyle/>
                    <a:p>
                      <a:r>
                        <a:rPr lang="en-US" b="0" dirty="0"/>
                        <a:t>9. Implement the model on test set </a:t>
                      </a:r>
                    </a:p>
                  </a:txBody>
                  <a:tcPr>
                    <a:lnB w="12700" cmpd="sng">
                      <a:noFill/>
                    </a:lnB>
                    <a:solidFill>
                      <a:schemeClr val="accent3">
                        <a:tint val="20000"/>
                      </a:schemeClr>
                    </a:solidFill>
                  </a:tcPr>
                </a:tc>
                <a:extLst>
                  <a:ext uri="{0D108BD9-81ED-4DB2-BD59-A6C34878D82A}">
                    <a16:rowId xmlns:a16="http://schemas.microsoft.com/office/drawing/2014/main" val="2034880515"/>
                  </a:ext>
                </a:extLst>
              </a:tr>
              <a:tr h="387504">
                <a:tc>
                  <a:txBody>
                    <a:bodyPr/>
                    <a:lstStyle/>
                    <a:p>
                      <a:r>
                        <a:rPr lang="en-US" b="0" dirty="0"/>
                        <a:t>5. Analyze the word frequency. </a:t>
                      </a:r>
                    </a:p>
                  </a:txBody>
                  <a:tcPr>
                    <a:lnR w="12700" cmpd="sng">
                      <a:noFill/>
                    </a:lnR>
                    <a:solidFill>
                      <a:schemeClr val="accent3">
                        <a:tint val="20000"/>
                      </a:schemeClr>
                    </a:solidFill>
                  </a:tcPr>
                </a:tc>
                <a:tc>
                  <a:txBody>
                    <a:bodyPr/>
                    <a:lstStyle/>
                    <a:p>
                      <a:r>
                        <a:rPr lang="en-US" b="0" dirty="0"/>
                        <a:t>10. Output Predictions and its accuracy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tint val="20000"/>
                      </a:schemeClr>
                    </a:solidFill>
                  </a:tcPr>
                </a:tc>
                <a:extLst>
                  <a:ext uri="{0D108BD9-81ED-4DB2-BD59-A6C34878D82A}">
                    <a16:rowId xmlns:a16="http://schemas.microsoft.com/office/drawing/2014/main" val="1452639010"/>
                  </a:ext>
                </a:extLst>
              </a:tr>
            </a:tbl>
          </a:graphicData>
        </a:graphic>
      </p:graphicFrame>
    </p:spTree>
    <p:extLst>
      <p:ext uri="{BB962C8B-B14F-4D97-AF65-F5344CB8AC3E}">
        <p14:creationId xmlns:p14="http://schemas.microsoft.com/office/powerpoint/2010/main" val="41753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ED3BB-041B-4246-84E3-202FC03A036D}"/>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AFE11EB0-C54E-4174-8351-C93602376C05}"/>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9167FD67-F7A7-4787-9906-6AAA76537EF9}"/>
              </a:ext>
            </a:extLst>
          </p:cNvPr>
          <p:cNvSpPr>
            <a:spLocks noGrp="1"/>
          </p:cNvSpPr>
          <p:nvPr>
            <p:ph type="body" sz="quarter" idx="11"/>
          </p:nvPr>
        </p:nvSpPr>
        <p:spPr>
          <a:xfrm>
            <a:off x="384728" y="1103331"/>
            <a:ext cx="8428421" cy="2288381"/>
          </a:xfrm>
        </p:spPr>
        <p:txBody>
          <a:bodyPr/>
          <a:lstStyle/>
          <a:p>
            <a:pPr marL="285750" indent="-285750">
              <a:buFont typeface="Arial" panose="020B0604020202020204" pitchFamily="34" charset="0"/>
              <a:buChar char="•"/>
            </a:pPr>
            <a:r>
              <a:rPr lang="en-US" dirty="0"/>
              <a:t>The required libraries below were imported.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Performed basic analysis:</a:t>
            </a:r>
          </a:p>
          <a:p>
            <a:pPr marL="662940" lvl="1" indent="-285750">
              <a:buFont typeface="Arial" panose="020B0604020202020204" pitchFamily="34" charset="0"/>
              <a:buChar char="•"/>
            </a:pPr>
            <a:r>
              <a:rPr lang="en-US" dirty="0"/>
              <a:t>Checking columns in the dataset.</a:t>
            </a:r>
          </a:p>
          <a:p>
            <a:pPr marL="662940" lvl="1" indent="-285750">
              <a:buFont typeface="Arial" panose="020B0604020202020204" pitchFamily="34" charset="0"/>
              <a:buChar char="•"/>
            </a:pPr>
            <a:r>
              <a:rPr lang="en-US" dirty="0"/>
              <a:t>Total no. of observations</a:t>
            </a:r>
          </a:p>
          <a:p>
            <a:pPr marL="662940" lvl="1" indent="-285750">
              <a:buFont typeface="Arial" panose="020B0604020202020204" pitchFamily="34" charset="0"/>
              <a:buChar char="•"/>
            </a:pPr>
            <a:r>
              <a:rPr lang="en-US" dirty="0"/>
              <a:t>Missing values in the dataset.</a:t>
            </a:r>
          </a:p>
          <a:p>
            <a:pPr marL="662940" lvl="1" indent="-285750">
              <a:buFont typeface="Arial" panose="020B0604020202020204" pitchFamily="34" charset="0"/>
              <a:buChar char="•"/>
            </a:pPr>
            <a:r>
              <a:rPr lang="en-US" dirty="0"/>
              <a:t>Target variable in the dataset</a:t>
            </a:r>
          </a:p>
        </p:txBody>
      </p:sp>
      <p:pic>
        <p:nvPicPr>
          <p:cNvPr id="1026" name="Picture 2">
            <a:extLst>
              <a:ext uri="{FF2B5EF4-FFF2-40B4-BE49-F238E27FC236}">
                <a16:creationId xmlns:a16="http://schemas.microsoft.com/office/drawing/2014/main" id="{32500052-A2B4-4365-82C7-9728D3093D2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97938" y="1309182"/>
            <a:ext cx="3810000" cy="126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969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F797-63BA-4CBF-9792-5F3095611F32}"/>
              </a:ext>
            </a:extLst>
          </p:cNvPr>
          <p:cNvSpPr>
            <a:spLocks noGrp="1"/>
          </p:cNvSpPr>
          <p:nvPr>
            <p:ph type="title"/>
          </p:nvPr>
        </p:nvSpPr>
        <p:spPr>
          <a:xfrm>
            <a:off x="337760" y="432543"/>
            <a:ext cx="8229600" cy="571589"/>
          </a:xfrm>
        </p:spPr>
        <p:txBody>
          <a:bodyPr/>
          <a:lstStyle/>
          <a:p>
            <a:r>
              <a:rPr lang="en-US" dirty="0"/>
              <a:t>Implementation</a:t>
            </a:r>
          </a:p>
        </p:txBody>
      </p:sp>
      <p:sp>
        <p:nvSpPr>
          <p:cNvPr id="3" name="Text Placeholder 2">
            <a:extLst>
              <a:ext uri="{FF2B5EF4-FFF2-40B4-BE49-F238E27FC236}">
                <a16:creationId xmlns:a16="http://schemas.microsoft.com/office/drawing/2014/main" id="{E25DB21E-51DB-4BA4-91FB-189B39AFB2BB}"/>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9E100D6B-B311-4D49-A706-E49150B2A6C3}"/>
              </a:ext>
            </a:extLst>
          </p:cNvPr>
          <p:cNvSpPr>
            <a:spLocks noGrp="1"/>
          </p:cNvSpPr>
          <p:nvPr>
            <p:ph type="body" sz="quarter" idx="11"/>
          </p:nvPr>
        </p:nvSpPr>
        <p:spPr>
          <a:xfrm>
            <a:off x="337760" y="973657"/>
            <a:ext cx="3888712" cy="3257129"/>
          </a:xfrm>
        </p:spPr>
        <p:txBody>
          <a:bodyPr/>
          <a:lstStyle/>
          <a:p>
            <a:pPr marL="285750" indent="-285750">
              <a:buFont typeface="Arial" panose="020B0604020202020204" pitchFamily="34" charset="0"/>
              <a:buChar char="•"/>
            </a:pPr>
            <a:r>
              <a:rPr lang="en-US" sz="1400" dirty="0"/>
              <a:t>Plotted graph to see the word frequency</a:t>
            </a:r>
          </a:p>
        </p:txBody>
      </p:sp>
      <p:pic>
        <p:nvPicPr>
          <p:cNvPr id="2051" name="Picture 3">
            <a:extLst>
              <a:ext uri="{FF2B5EF4-FFF2-40B4-BE49-F238E27FC236}">
                <a16:creationId xmlns:a16="http://schemas.microsoft.com/office/drawing/2014/main" id="{820F40CF-B816-4BE9-8085-8309F464B75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2853" y="1175852"/>
            <a:ext cx="7003702" cy="2852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70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3E2E-4027-4321-9EC1-26EAB981456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23103367-D49A-4C82-B79C-0F33A9B350C2}"/>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D72B0DF7-0AA4-40C0-B52F-9BD1179BC335}"/>
              </a:ext>
            </a:extLst>
          </p:cNvPr>
          <p:cNvSpPr>
            <a:spLocks noGrp="1"/>
          </p:cNvSpPr>
          <p:nvPr>
            <p:ph type="body" sz="quarter" idx="11"/>
          </p:nvPr>
        </p:nvSpPr>
        <p:spPr>
          <a:xfrm>
            <a:off x="1969930" y="1830256"/>
            <a:ext cx="4402931" cy="2288381"/>
          </a:xfrm>
        </p:spPr>
        <p:txBody>
          <a:bodyPr/>
          <a:lstStyle/>
          <a:p>
            <a:endParaRPr lang="en-US" dirty="0"/>
          </a:p>
        </p:txBody>
      </p:sp>
      <p:pic>
        <p:nvPicPr>
          <p:cNvPr id="3074" name="Picture 2">
            <a:extLst>
              <a:ext uri="{FF2B5EF4-FFF2-40B4-BE49-F238E27FC236}">
                <a16:creationId xmlns:a16="http://schemas.microsoft.com/office/drawing/2014/main" id="{943B8CA9-CCDC-4A15-93F9-446EB37416F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0200" y="492709"/>
            <a:ext cx="5943600" cy="410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11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F789-BA4C-45DD-9A69-E0C243FF2A17}"/>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A46109DF-D652-45C8-A988-0C2A79C4FF9C}"/>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2F150B21-CC12-491B-8578-C327A407B2A4}"/>
              </a:ext>
            </a:extLst>
          </p:cNvPr>
          <p:cNvSpPr>
            <a:spLocks noGrp="1"/>
          </p:cNvSpPr>
          <p:nvPr>
            <p:ph type="body" sz="quarter" idx="11"/>
          </p:nvPr>
        </p:nvSpPr>
        <p:spPr>
          <a:xfrm>
            <a:off x="330851" y="1148216"/>
            <a:ext cx="6059901" cy="2288381"/>
          </a:xfrm>
        </p:spPr>
        <p:txBody>
          <a:bodyPr/>
          <a:lstStyle/>
          <a:p>
            <a:pPr marL="285750" indent="-285750">
              <a:buFont typeface="Arial" panose="020B0604020202020204" pitchFamily="34" charset="0"/>
              <a:buChar char="•"/>
            </a:pPr>
            <a:r>
              <a:rPr lang="en-US" dirty="0"/>
              <a:t>To check the keyword repeated most number of times, I plotted a word cloud using the library which has a cluster of all the repeated words.</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The words which have occurred minimum number of times can be neglected from the data so that the dimension of the ‘Bag of Words’ model can be decreased</a:t>
            </a:r>
          </a:p>
        </p:txBody>
      </p:sp>
      <p:pic>
        <p:nvPicPr>
          <p:cNvPr id="4102" name="Picture 6">
            <a:extLst>
              <a:ext uri="{FF2B5EF4-FFF2-40B4-BE49-F238E27FC236}">
                <a16:creationId xmlns:a16="http://schemas.microsoft.com/office/drawing/2014/main" id="{293C4F1F-E385-4505-BD3C-1D6B4FDFEDA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708" y="1997965"/>
            <a:ext cx="5401819" cy="865187"/>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BB11C970-615E-4606-9DA2-018BAC1BB48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02663" y="1873919"/>
            <a:ext cx="3657222" cy="2384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9102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UI_ED_template_201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_ENG_template_2015 (1).potx" id="{3BF9F4F5-4290-4F90-98F1-89A3765D9459}" vid="{D534E3E7-C2A2-4DEE-BFED-469821C43149}"/>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defPPr>
      </a:lstStyle>
    </a:txDef>
  </a:objectDefaults>
  <a:extraClrSchemeLst/>
  <a:extLst>
    <a:ext uri="{05A4C25C-085E-4340-85A3-A5531E510DB2}">
      <thm15:themeFamily xmlns:thm15="http://schemas.microsoft.com/office/thememl/2012/main" name="UI_ENG_template_2015 (1).potx" id="{3BF9F4F5-4290-4F90-98F1-89A3765D9459}" vid="{5D1A1C26-7DCE-4529-8BF2-32FF51C5B45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760E5FD0473D4CB63D0154B06E516F" ma:contentTypeVersion="12" ma:contentTypeDescription="Create a new document." ma:contentTypeScope="" ma:versionID="09edf825b5912388e7ca2ea6d1de1557">
  <xsd:schema xmlns:xsd="http://www.w3.org/2001/XMLSchema" xmlns:xs="http://www.w3.org/2001/XMLSchema" xmlns:p="http://schemas.microsoft.com/office/2006/metadata/properties" xmlns:ns3="7fe36b7c-cba8-4215-9209-ceaf5296f0ff" xmlns:ns4="ff1ac381-a94a-4da3-8726-f5a4c8832f39" targetNamespace="http://schemas.microsoft.com/office/2006/metadata/properties" ma:root="true" ma:fieldsID="dc34467f3000ac1b9c3f8caf7263c8bd" ns3:_="" ns4:_="">
    <xsd:import namespace="7fe36b7c-cba8-4215-9209-ceaf5296f0ff"/>
    <xsd:import namespace="ff1ac381-a94a-4da3-8726-f5a4c8832f3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e36b7c-cba8-4215-9209-ceaf5296f0f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f1ac381-a94a-4da3-8726-f5a4c8832f3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SharingHintHash" ma:index="14"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D7F16E-42E2-4156-9AF2-3950717BB8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e36b7c-cba8-4215-9209-ceaf5296f0ff"/>
    <ds:schemaRef ds:uri="ff1ac381-a94a-4da3-8726-f5a4c8832f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A4B46C-3CCA-487D-A9B7-2402D13DBD6E}">
  <ds:schemaRefs>
    <ds:schemaRef ds:uri="http://schemas.microsoft.com/sharepoint/v3/contenttype/forms"/>
  </ds:schemaRefs>
</ds:datastoreItem>
</file>

<file path=customXml/itemProps3.xml><?xml version="1.0" encoding="utf-8"?>
<ds:datastoreItem xmlns:ds="http://schemas.openxmlformats.org/officeDocument/2006/customXml" ds:itemID="{E23C1EBF-B7EE-4343-A033-1E65E46B396D}">
  <ds:schemaRefs>
    <ds:schemaRef ds:uri="7fe36b7c-cba8-4215-9209-ceaf5296f0ff"/>
    <ds:schemaRef ds:uri="http://purl.org/dc/dcmitype/"/>
    <ds:schemaRef ds:uri="http://purl.org/dc/terms/"/>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ff1ac381-a94a-4da3-8726-f5a4c8832f39"/>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UI_ENG_template_2015</Template>
  <TotalTime>1371</TotalTime>
  <Words>464</Words>
  <Application>Microsoft Office PowerPoint</Application>
  <PresentationFormat>On-screen Show (16:9)</PresentationFormat>
  <Paragraphs>46</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Helvetica</vt:lpstr>
      <vt:lpstr>Rockwell</vt:lpstr>
      <vt:lpstr>Wingdings</vt:lpstr>
      <vt:lpstr>UI_ED_template_2015</vt:lpstr>
      <vt:lpstr>Title</vt:lpstr>
      <vt:lpstr>FAKE NEWS DETECTION USING NATURAL LANGUAGE Processing   Kevin Saptel  Samarth subramanya</vt:lpstr>
      <vt:lpstr>description</vt:lpstr>
      <vt:lpstr>approach</vt:lpstr>
      <vt:lpstr>Data set</vt:lpstr>
      <vt:lpstr>Method &amp; Architecture </vt:lpstr>
      <vt:lpstr>Implementation</vt:lpstr>
      <vt:lpstr>Implementation</vt:lpstr>
      <vt:lpstr>PowerPoint Presentation</vt:lpstr>
      <vt:lpstr>PowerPoint Presentation</vt:lpstr>
      <vt:lpstr>RESULTS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Diversifying binaries for improved security  Jim Alves-Foss</dc:title>
  <dc:creator>Alves-Foss, James (jimaf@uidaho.edu)</dc:creator>
  <cp:lastModifiedBy> </cp:lastModifiedBy>
  <cp:revision>35</cp:revision>
  <dcterms:created xsi:type="dcterms:W3CDTF">2019-10-29T15:40:59Z</dcterms:created>
  <dcterms:modified xsi:type="dcterms:W3CDTF">2020-05-09T04:56:34Z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264C5C7A-9435-4894-A56A-997D864F1716</vt:lpwstr>
  </property>
  <property fmtid="{D5CDD505-2E9C-101B-9397-08002B2CF9AE}" pid="3" name="ArticulatePath">
    <vt:lpwstr>Presentation1</vt:lpwstr>
  </property>
  <property fmtid="{D5CDD505-2E9C-101B-9397-08002B2CF9AE}" pid="4" name="ContentTypeId">
    <vt:lpwstr>0x01010024760E5FD0473D4CB63D0154B06E516F</vt:lpwstr>
  </property>
</Properties>
</file>