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3" r:id="rId2"/>
    <p:sldMasterId id="2147483660" r:id="rId3"/>
  </p:sldMasterIdLst>
  <p:notesMasterIdLst>
    <p:notesMasterId r:id="rId22"/>
  </p:notesMasterIdLst>
  <p:sldIdLst>
    <p:sldId id="256" r:id="rId4"/>
    <p:sldId id="260" r:id="rId5"/>
    <p:sldId id="272" r:id="rId6"/>
    <p:sldId id="273" r:id="rId7"/>
    <p:sldId id="275" r:id="rId8"/>
    <p:sldId id="268" r:id="rId9"/>
    <p:sldId id="274" r:id="rId10"/>
    <p:sldId id="276" r:id="rId11"/>
    <p:sldId id="269" r:id="rId12"/>
    <p:sldId id="277" r:id="rId13"/>
    <p:sldId id="278" r:id="rId14"/>
    <p:sldId id="279" r:id="rId15"/>
    <p:sldId id="280" r:id="rId16"/>
    <p:sldId id="281" r:id="rId17"/>
    <p:sldId id="283" r:id="rId18"/>
    <p:sldId id="285" r:id="rId19"/>
    <p:sldId id="286" r:id="rId20"/>
    <p:sldId id="271" r:id="rId21"/>
  </p:sldIdLst>
  <p:sldSz cx="9144000" cy="5143500" type="screen16x9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4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0"/>
    <p:restoredTop sz="94719"/>
  </p:normalViewPr>
  <p:slideViewPr>
    <p:cSldViewPr>
      <p:cViewPr>
        <p:scale>
          <a:sx n="158" d="100"/>
          <a:sy n="158" d="100"/>
        </p:scale>
        <p:origin x="384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Furtwängler" userId="ff78af68-19c9-44f7-9bbe-3c38460f5fef" providerId="ADAL" clId="{DB4129EC-5F3D-4CFD-8E2B-828D02228F30}"/>
    <pc:docChg chg="modSld">
      <pc:chgData name="Christian Furtwängler" userId="ff78af68-19c9-44f7-9bbe-3c38460f5fef" providerId="ADAL" clId="{DB4129EC-5F3D-4CFD-8E2B-828D02228F30}" dt="2021-07-04T12:12:41.724" v="263" actId="20577"/>
      <pc:docMkLst>
        <pc:docMk/>
      </pc:docMkLst>
      <pc:sldChg chg="modSp mod">
        <pc:chgData name="Christian Furtwängler" userId="ff78af68-19c9-44f7-9bbe-3c38460f5fef" providerId="ADAL" clId="{DB4129EC-5F3D-4CFD-8E2B-828D02228F30}" dt="2021-07-04T12:12:41.724" v="263" actId="20577"/>
        <pc:sldMkLst>
          <pc:docMk/>
          <pc:sldMk cId="2335755155" sldId="270"/>
        </pc:sldMkLst>
        <pc:spChg chg="mod">
          <ac:chgData name="Christian Furtwängler" userId="ff78af68-19c9-44f7-9bbe-3c38460f5fef" providerId="ADAL" clId="{DB4129EC-5F3D-4CFD-8E2B-828D02228F30}" dt="2021-07-04T12:12:41.724" v="263" actId="20577"/>
          <ac:spMkLst>
            <pc:docMk/>
            <pc:sldMk cId="2335755155" sldId="270"/>
            <ac:spMk id="2" creationId="{9351F9A8-21D0-4951-ABBE-6876C945178A}"/>
          </ac:spMkLst>
        </pc:spChg>
      </pc:sldChg>
      <pc:sldChg chg="modSp mod">
        <pc:chgData name="Christian Furtwängler" userId="ff78af68-19c9-44f7-9bbe-3c38460f5fef" providerId="ADAL" clId="{DB4129EC-5F3D-4CFD-8E2B-828D02228F30}" dt="2021-07-04T12:10:54.169" v="239" actId="1035"/>
        <pc:sldMkLst>
          <pc:docMk/>
          <pc:sldMk cId="2273028369" sldId="272"/>
        </pc:sldMkLst>
        <pc:spChg chg="mod">
          <ac:chgData name="Christian Furtwängler" userId="ff78af68-19c9-44f7-9bbe-3c38460f5fef" providerId="ADAL" clId="{DB4129EC-5F3D-4CFD-8E2B-828D02228F30}" dt="2021-07-04T12:10:54.169" v="239" actId="1035"/>
          <ac:spMkLst>
            <pc:docMk/>
            <pc:sldMk cId="2273028369" sldId="272"/>
            <ac:spMk id="2" creationId="{9351F9A8-21D0-4951-ABBE-6876C945178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CE180D4-8453-4A7D-B2D7-BE898D23DF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280775-26DD-4DB2-9CFB-A97DD6E8935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52DC393-D1FA-49AD-87F0-39CF7B6F82CC}" type="datetimeFigureOut">
              <a:rPr lang="de-DE"/>
              <a:pPr>
                <a:defRPr/>
              </a:pPr>
              <a:t>09.10.21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D2EBDBEF-3A47-48F6-9011-05DF8BB0AA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6889332D-82CE-4482-B861-ED622EF48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F55517-A81F-40F2-8991-D6FADFA240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B5B0C8-E6C0-4F3A-85E9-A3E5EE6C8B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2582F7C-42CE-4E3C-817C-6EF9AC5D03E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lienbildplatzhalter 1">
            <a:extLst>
              <a:ext uri="{FF2B5EF4-FFF2-40B4-BE49-F238E27FC236}">
                <a16:creationId xmlns:a16="http://schemas.microsoft.com/office/drawing/2014/main" id="{7EC6A6BF-4902-498D-B233-5D9F0608EB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izenplatzhalter 2">
            <a:extLst>
              <a:ext uri="{FF2B5EF4-FFF2-40B4-BE49-F238E27FC236}">
                <a16:creationId xmlns:a16="http://schemas.microsoft.com/office/drawing/2014/main" id="{0270D396-C0E3-49F3-8D1B-51648F3DE6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/>
          </a:p>
        </p:txBody>
      </p:sp>
      <p:sp>
        <p:nvSpPr>
          <p:cNvPr id="8196" name="Foliennummernplatzhalter 3">
            <a:extLst>
              <a:ext uri="{FF2B5EF4-FFF2-40B4-BE49-F238E27FC236}">
                <a16:creationId xmlns:a16="http://schemas.microsoft.com/office/drawing/2014/main" id="{0265DCF2-40A1-42F6-A021-63A8F96DE8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36CF02-752B-4C06-A408-380F8AD94A94}" type="slidenum">
              <a:rPr lang="de-DE" altLang="de-DE" smtClean="0"/>
              <a:pPr>
                <a:spcBef>
                  <a:spcPct val="0"/>
                </a:spcBef>
              </a:pPr>
              <a:t>1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582F7C-42CE-4E3C-817C-6EF9AC5D03E6}" type="slidenum">
              <a:rPr lang="de-DE" altLang="de-DE" smtClean="0"/>
              <a:pPr>
                <a:defRPr/>
              </a:pPr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83437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582F7C-42CE-4E3C-817C-6EF9AC5D03E6}" type="slidenum">
              <a:rPr lang="de-DE" altLang="de-DE" smtClean="0"/>
              <a:pPr>
                <a:defRPr/>
              </a:pPr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41750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068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5616" y="1716934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A6F00723-28FC-4C11-BC36-781C0F0E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178B0F81-5240-4A3B-A310-9914C52A6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C079E1E3-EE13-41CF-A0E2-ED240822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19EE1-AEBE-4FB6-A270-7500808402BC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3046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C12E451D-E72B-4899-8490-87DCBF31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2EE7967F-BA43-4F7D-A671-D3B725A97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1D2327EB-322D-4CAF-B12F-4BB29028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91B2C-1988-434F-B9B7-3E8B682DDE59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12395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49434B83-CC80-4AA1-A54F-CBB26518B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DD8ACCBA-76EB-45AB-9F3F-C9AFFEDD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91BB29D9-0762-4D6D-8233-D2B3AAA0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EE741-B67D-4C80-AF34-5D303EC76697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8631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73F50E26-4B88-4E55-92E3-54ECB3B3A5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50" y="736600"/>
            <a:ext cx="5548313" cy="367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Datumsplatzhalter 4">
            <a:extLst>
              <a:ext uri="{FF2B5EF4-FFF2-40B4-BE49-F238E27FC236}">
                <a16:creationId xmlns:a16="http://schemas.microsoft.com/office/drawing/2014/main" id="{5F6C68B6-895F-4806-8B54-29BB2B52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ußzeilenplatzhalter 5">
            <a:extLst>
              <a:ext uri="{FF2B5EF4-FFF2-40B4-BE49-F238E27FC236}">
                <a16:creationId xmlns:a16="http://schemas.microsoft.com/office/drawing/2014/main" id="{10644254-485C-4056-8A38-34A31537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oliennummernplatzhalter 6">
            <a:extLst>
              <a:ext uri="{FF2B5EF4-FFF2-40B4-BE49-F238E27FC236}">
                <a16:creationId xmlns:a16="http://schemas.microsoft.com/office/drawing/2014/main" id="{B99D6B48-1971-42AA-A6C6-E04F7030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28E9A-2C8E-429C-8E9C-B43D145E7E80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49717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5616" y="1716934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0B16A8-E11E-48D5-AC29-4B805C4FA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3D111E-0CB3-421C-B1A9-B609DFD22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71D0FB-3EF9-4422-8534-50825E4DA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07FCC-B140-4D76-A733-41E5FD0AE908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72057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55CDC2-BE58-4C40-B9DF-D39C9B931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C8A0C3-350C-4789-9F4A-D7A4D8F0E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7A194A-DDC6-40CB-800E-8311930E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207EF-6013-467A-862F-38E4EC4B72C7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1036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iten 7,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F258C1CA-8434-407F-9E53-25B3D17D60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057B6A7D-F413-4C68-ADC8-77BDDFE67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4565153C-5D31-4BB1-A261-B013D22C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28E9A-2C8E-429C-8E9C-B43D145E7E80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670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89E4F3-1027-46E6-9817-24FF5E78D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E250E-8CD2-4BEF-B6BF-A2D84123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BD4FAEDE-C759-480D-8B9A-EDBED8893B8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2F3205-2F80-4EB8-93BD-5D44DC7C6C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33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it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6948263" y="3075806"/>
            <a:ext cx="1944217" cy="179940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  <a:p>
            <a:pPr lvl="0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9825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2991C2-4988-46DB-8D79-D2C8FA0A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661BD5-D59E-4E91-A34E-B46BF044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FD42A7-59C0-4FD1-B51B-92A65EE01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FAD7D-F4CC-41F9-A38A-F4376EB4E387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5112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5616" y="1716934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F0DF05-79E2-436E-9AA4-2C7889BC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DDF96E-7705-49E5-A715-936AD0D45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506D36-FA01-44A8-B4F4-83AEE50B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FDDFC-3F8C-46F2-A7A7-E339D21CCBE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515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201FDA-615D-49F5-8320-0A2B2F35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31D115-6083-4D81-A39F-933C91D5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72832D-79D5-4B92-A8AD-2C49D542D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1B3C5-C3ED-453A-B355-F6B0E012C07C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4760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5616" y="1716934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24DAF181-E6E8-4446-A404-14F28AFF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772650FE-4CAF-4F29-BAD2-1FF345411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EDBBA237-BE39-4E89-BE83-F9215145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A0A83-9AE2-4753-B7E5-DE22B5C9BB3D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2507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5616" y="1716934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FAC3B615-E329-4B32-9D57-FB7CDCCB4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D97745CB-D25D-4151-90E0-5C7B61D04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7ACBA1DD-FECD-4B55-AA8E-954DE9A6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37E16-017E-4BF7-B49A-E8015E7FE5EB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02386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3">
            <a:extLst>
              <a:ext uri="{FF2B5EF4-FFF2-40B4-BE49-F238E27FC236}">
                <a16:creationId xmlns:a16="http://schemas.microsoft.com/office/drawing/2014/main" id="{CB998F23-1873-4349-AF1B-DDED5844861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69" r="-644"/>
          <a:stretch>
            <a:fillRect/>
          </a:stretch>
        </p:blipFill>
        <p:spPr bwMode="auto">
          <a:xfrm>
            <a:off x="179388" y="201613"/>
            <a:ext cx="884555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Bild 7" descr="UDE-Logo_ENG.png">
            <a:extLst>
              <a:ext uri="{FF2B5EF4-FFF2-40B4-BE49-F238E27FC236}">
                <a16:creationId xmlns:a16="http://schemas.microsoft.com/office/drawing/2014/main" id="{EE569BC4-67E7-4608-8967-2BE190C53E1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138" y="357188"/>
            <a:ext cx="1384300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18A47274-6382-498B-9416-66E7AA35DED3}"/>
              </a:ext>
            </a:extLst>
          </p:cNvPr>
          <p:cNvSpPr txBox="1">
            <a:spLocks/>
          </p:cNvSpPr>
          <p:nvPr userDrawn="1"/>
        </p:nvSpPr>
        <p:spPr>
          <a:xfrm>
            <a:off x="3779912" y="4742150"/>
            <a:ext cx="2133600" cy="3587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100" kern="1200" smtClean="0">
                <a:solidFill>
                  <a:srgbClr val="004C9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79B005A7-9079-4C6E-9308-3F0F10D8E6BC}" type="datetime1">
              <a:rPr lang="de-DE" smtClean="0"/>
              <a:pPr>
                <a:defRPr/>
              </a:pPr>
              <a:t>09.10.21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586F3039-7955-4582-8CDD-C35DDC198204}"/>
              </a:ext>
            </a:extLst>
          </p:cNvPr>
          <p:cNvSpPr txBox="1">
            <a:spLocks/>
          </p:cNvSpPr>
          <p:nvPr userDrawn="1"/>
        </p:nvSpPr>
        <p:spPr>
          <a:xfrm>
            <a:off x="107504" y="4736013"/>
            <a:ext cx="1906587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de-DE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100" kern="1200" dirty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de-DE" dirty="0"/>
              <a:t>www.uni-due.de/en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673A032F-444A-46DB-AC03-402E3D127040}"/>
              </a:ext>
            </a:extLst>
          </p:cNvPr>
          <p:cNvSpPr txBox="1">
            <a:spLocks/>
          </p:cNvSpPr>
          <p:nvPr userDrawn="1"/>
        </p:nvSpPr>
        <p:spPr>
          <a:xfrm>
            <a:off x="7766992" y="4731990"/>
            <a:ext cx="2133600" cy="35877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004C93"/>
                </a:solidFill>
                <a:latin typeface="Arial" pitchFamily="34" charset="0"/>
                <a:ea typeface="ヒラギノ角ゴ Pro W3" charset="-128"/>
                <a:cs typeface="Arial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9pPr>
          </a:lstStyle>
          <a:p>
            <a:pPr eaLnBrk="1" hangingPunct="1">
              <a:defRPr/>
            </a:pPr>
            <a:fld id="{E37A71DC-A744-4BEE-9704-FC286B8392F0}" type="slidenum">
              <a:rPr lang="de-DE" smtClean="0"/>
              <a:pPr eaLnBrk="1" hangingPunct="1">
                <a:defRPr/>
              </a:pPr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rafik 6">
            <a:extLst>
              <a:ext uri="{FF2B5EF4-FFF2-40B4-BE49-F238E27FC236}">
                <a16:creationId xmlns:a16="http://schemas.microsoft.com/office/drawing/2014/main" id="{E2BD3D2C-455C-421F-A943-4DE9677B701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" t="9933" r="8809" b="51988"/>
          <a:stretch>
            <a:fillRect/>
          </a:stretch>
        </p:blipFill>
        <p:spPr bwMode="auto">
          <a:xfrm>
            <a:off x="201613" y="195263"/>
            <a:ext cx="8732837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Bild 7" descr="UDE-Logo_ENG.png">
            <a:extLst>
              <a:ext uri="{FF2B5EF4-FFF2-40B4-BE49-F238E27FC236}">
                <a16:creationId xmlns:a16="http://schemas.microsoft.com/office/drawing/2014/main" id="{548BD334-91DE-4702-BEF1-C9777F50FD9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0" y="1287463"/>
            <a:ext cx="22352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A8182FD5-20EA-4058-9091-C351C1D69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BD4FAEDE-C759-480D-8B9A-EDBED8893B8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31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platzhalter 2">
            <a:extLst>
              <a:ext uri="{FF2B5EF4-FFF2-40B4-BE49-F238E27FC236}">
                <a16:creationId xmlns:a16="http://schemas.microsoft.com/office/drawing/2014/main" id="{D140B300-6FB8-493F-ABB9-1D1B6F6BFAF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71A38E-1B11-4888-90B6-DF8685195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1CA23A-444C-4515-86B3-6187910FD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0A58C2-EBDF-4CB5-92C9-147F23134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D72AB61-6585-4407-9B75-111A688A4C1E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pic>
        <p:nvPicPr>
          <p:cNvPr id="3079" name="Grafik 6">
            <a:extLst>
              <a:ext uri="{FF2B5EF4-FFF2-40B4-BE49-F238E27FC236}">
                <a16:creationId xmlns:a16="http://schemas.microsoft.com/office/drawing/2014/main" id="{CA928CFC-3935-4CB7-95A3-6582F3A62C4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" t="9753" r="17154" b="31386"/>
          <a:stretch>
            <a:fillRect/>
          </a:stretch>
        </p:blipFill>
        <p:spPr bwMode="auto">
          <a:xfrm>
            <a:off x="179388" y="195263"/>
            <a:ext cx="8775700" cy="477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Bild 7" descr="UDE-Logo_ENG.png">
            <a:extLst>
              <a:ext uri="{FF2B5EF4-FFF2-40B4-BE49-F238E27FC236}">
                <a16:creationId xmlns:a16="http://schemas.microsoft.com/office/drawing/2014/main" id="{5EBE251F-2CCF-4150-A5BF-567E1E72E186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1635125"/>
            <a:ext cx="1719263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3" r:id="rId9"/>
    <p:sldLayoutId id="2147483740" r:id="rId10"/>
    <p:sldLayoutId id="214748374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4">
            <a:extLst>
              <a:ext uri="{FF2B5EF4-FFF2-40B4-BE49-F238E27FC236}">
                <a16:creationId xmlns:a16="http://schemas.microsoft.com/office/drawing/2014/main" id="{35281FE7-7DAD-3044-92D9-ACB352FEC528}"/>
              </a:ext>
            </a:extLst>
          </p:cNvPr>
          <p:cNvSpPr/>
          <p:nvPr/>
        </p:nvSpPr>
        <p:spPr>
          <a:xfrm>
            <a:off x="179512" y="3141846"/>
            <a:ext cx="8781925" cy="1590144"/>
          </a:xfrm>
          <a:prstGeom prst="rect">
            <a:avLst/>
          </a:prstGeom>
          <a:solidFill>
            <a:srgbClr val="EFE4B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hangingPunct="1">
              <a:spcBef>
                <a:spcPct val="20000"/>
              </a:spcBef>
              <a:spcAft>
                <a:spcPts val="600"/>
              </a:spcAft>
              <a:defRPr/>
            </a:pPr>
            <a:endParaRPr lang="fr-FR" sz="1600" dirty="0">
              <a:solidFill>
                <a:prstClr val="black"/>
              </a:solidFill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7171" name="Textplatzhalter 5">
            <a:extLst>
              <a:ext uri="{FF2B5EF4-FFF2-40B4-BE49-F238E27FC236}">
                <a16:creationId xmlns:a16="http://schemas.microsoft.com/office/drawing/2014/main" id="{D7AD6015-58B8-4ABC-B0BF-B7C0816D045B}"/>
              </a:ext>
            </a:extLst>
          </p:cNvPr>
          <p:cNvSpPr txBox="1">
            <a:spLocks/>
          </p:cNvSpPr>
          <p:nvPr/>
        </p:nvSpPr>
        <p:spPr bwMode="auto">
          <a:xfrm>
            <a:off x="342148" y="3363838"/>
            <a:ext cx="8622340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180000" bIns="0"/>
          <a:lstStyle>
            <a:lvl1pPr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96520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spcAft>
                <a:spcPts val="500"/>
              </a:spcAft>
            </a:pPr>
            <a:r>
              <a:rPr lang="en-GB" sz="2400" b="1" dirty="0">
                <a:solidFill>
                  <a:srgbClr val="004C93"/>
                </a:solidFill>
                <a:latin typeface="Times New Roman" panose="02020603050405020304" pitchFamily="18" charset="0"/>
                <a:ea typeface="ヒラギノ角ゴ Pro W3" panose="020B0300000000000000" charset="-128"/>
                <a:cs typeface="Times New Roman" panose="02020603050405020304" pitchFamily="18" charset="0"/>
              </a:rPr>
              <a:t>Investment decisions in small-scale combined heat and power technology using linear optimization techniques</a:t>
            </a:r>
            <a:endParaRPr lang="de-DE" altLang="de-DE" sz="2400" b="1" dirty="0">
              <a:solidFill>
                <a:srgbClr val="004C93"/>
              </a:solidFill>
              <a:latin typeface="Times New Roman" panose="02020603050405020304" pitchFamily="18" charset="0"/>
              <a:ea typeface="ヒラギノ角ゴ Pro W3" panose="020B0300000000000000" charset="-128"/>
              <a:cs typeface="Times New Roman" panose="02020603050405020304" pitchFamily="18" charset="0"/>
            </a:endParaRPr>
          </a:p>
        </p:txBody>
      </p:sp>
      <p:sp>
        <p:nvSpPr>
          <p:cNvPr id="7172" name="Textplatzhalter 6">
            <a:extLst>
              <a:ext uri="{FF2B5EF4-FFF2-40B4-BE49-F238E27FC236}">
                <a16:creationId xmlns:a16="http://schemas.microsoft.com/office/drawing/2014/main" id="{8984099D-4D1E-4D01-B420-D742C4EE7233}"/>
              </a:ext>
            </a:extLst>
          </p:cNvPr>
          <p:cNvSpPr txBox="1">
            <a:spLocks/>
          </p:cNvSpPr>
          <p:nvPr/>
        </p:nvSpPr>
        <p:spPr bwMode="auto">
          <a:xfrm>
            <a:off x="339097" y="4371975"/>
            <a:ext cx="862234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180000" bIns="0"/>
          <a:lstStyle>
            <a:lvl1pPr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96520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de-DE" altLang="de-DE" dirty="0">
                <a:solidFill>
                  <a:srgbClr val="004C93"/>
                </a:solidFill>
                <a:latin typeface="Times New Roman" panose="02020603050405020304" pitchFamily="18" charset="0"/>
                <a:ea typeface="ヒラギノ角ゴ Pro W3" panose="020B0300000000000000" charset="-128"/>
                <a:cs typeface="Times New Roman" panose="02020603050405020304" pitchFamily="18" charset="0"/>
              </a:rPr>
              <a:t>￭ </a:t>
            </a:r>
            <a:r>
              <a:rPr lang="de-DE" altLang="de-DE" dirty="0" err="1">
                <a:solidFill>
                  <a:srgbClr val="004C93"/>
                </a:solidFill>
                <a:latin typeface="Times New Roman" panose="02020603050405020304" pitchFamily="18" charset="0"/>
                <a:ea typeface="ヒラギノ角ゴ Pro W3" panose="020B0300000000000000" charset="-128"/>
                <a:cs typeface="Times New Roman" panose="02020603050405020304" pitchFamily="18" charset="0"/>
              </a:rPr>
              <a:t>Shakhawat</a:t>
            </a:r>
            <a:r>
              <a:rPr lang="de-DE" altLang="de-DE" dirty="0">
                <a:solidFill>
                  <a:srgbClr val="004C93"/>
                </a:solidFill>
                <a:latin typeface="Times New Roman" panose="02020603050405020304" pitchFamily="18" charset="0"/>
                <a:ea typeface="ヒラギノ角ゴ Pro W3" panose="020B0300000000000000" charset="-128"/>
                <a:cs typeface="Times New Roman" panose="02020603050405020304" pitchFamily="18" charset="0"/>
              </a:rPr>
              <a:t> Hossain </a:t>
            </a:r>
            <a:r>
              <a:rPr lang="de-DE" altLang="de-DE" dirty="0" err="1">
                <a:solidFill>
                  <a:srgbClr val="004C93"/>
                </a:solidFill>
                <a:latin typeface="Times New Roman" panose="02020603050405020304" pitchFamily="18" charset="0"/>
                <a:ea typeface="ヒラギノ角ゴ Pro W3" panose="020B0300000000000000" charset="-128"/>
                <a:cs typeface="Times New Roman" panose="02020603050405020304" pitchFamily="18" charset="0"/>
              </a:rPr>
              <a:t>Turag</a:t>
            </a:r>
            <a:r>
              <a:rPr lang="de-DE" altLang="de-DE" dirty="0">
                <a:solidFill>
                  <a:srgbClr val="004C93"/>
                </a:solidFill>
                <a:latin typeface="Times New Roman" panose="02020603050405020304" pitchFamily="18" charset="0"/>
                <a:ea typeface="ヒラギノ角ゴ Pro W3" panose="020B0300000000000000" charset="-128"/>
                <a:cs typeface="Times New Roman" panose="02020603050405020304" pitchFamily="18" charset="0"/>
              </a:rPr>
              <a:t>   										     ￭  21.10.2021</a:t>
            </a:r>
          </a:p>
          <a:p>
            <a: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de-DE" altLang="de-DE" dirty="0">
              <a:solidFill>
                <a:srgbClr val="004C93"/>
              </a:solidFill>
              <a:latin typeface="Times New Roman" panose="02020603050405020304" pitchFamily="18" charset="0"/>
              <a:ea typeface="ヒラギノ角ゴ Pro W3" panose="020B0300000000000000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AA417BE-2DB7-49C3-9AD1-C56CCE814FD3}"/>
              </a:ext>
            </a:extLst>
          </p:cNvPr>
          <p:cNvSpPr/>
          <p:nvPr/>
        </p:nvSpPr>
        <p:spPr>
          <a:xfrm>
            <a:off x="179388" y="1203325"/>
            <a:ext cx="8778875" cy="3300413"/>
          </a:xfrm>
          <a:prstGeom prst="rect">
            <a:avLst/>
          </a:prstGeom>
          <a:solidFill>
            <a:srgbClr val="EFE4B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hangingPunct="1">
              <a:spcBef>
                <a:spcPct val="20000"/>
              </a:spcBef>
              <a:spcAft>
                <a:spcPts val="600"/>
              </a:spcAft>
              <a:defRPr/>
            </a:pPr>
            <a:endParaRPr lang="fr-FR" sz="1600" dirty="0">
              <a:solidFill>
                <a:prstClr val="black"/>
              </a:solidFill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11270" name="Titel 1">
            <a:extLst>
              <a:ext uri="{FF2B5EF4-FFF2-40B4-BE49-F238E27FC236}">
                <a16:creationId xmlns:a16="http://schemas.microsoft.com/office/drawing/2014/main" id="{5D7B0412-7A60-4055-A968-670598A493CE}"/>
              </a:ext>
            </a:extLst>
          </p:cNvPr>
          <p:cNvSpPr txBox="1">
            <a:spLocks/>
          </p:cNvSpPr>
          <p:nvPr/>
        </p:nvSpPr>
        <p:spPr bwMode="auto">
          <a:xfrm>
            <a:off x="160338" y="266700"/>
            <a:ext cx="69135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0" rIns="0" bIns="0" anchor="ctr"/>
          <a:lstStyle>
            <a:lvl1pPr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sz="2000" b="1" dirty="0">
                <a:solidFill>
                  <a:schemeClr val="bg1"/>
                </a:solidFill>
                <a:latin typeface="Times New Roman" panose="02020603050405020304" pitchFamily="18" charset="0"/>
                <a:ea typeface="ヒラギノ角ゴ Pro W3" panose="020B0300000000000000" charset="-128"/>
                <a:cs typeface="Times New Roman" panose="02020603050405020304" pitchFamily="18" charset="0"/>
              </a:rPr>
              <a:t>Outcome</a:t>
            </a:r>
            <a:endParaRPr lang="de-DE" altLang="de-DE" sz="2000" b="1" dirty="0">
              <a:solidFill>
                <a:schemeClr val="bg1"/>
              </a:solidFill>
              <a:latin typeface="Times New Roman" panose="02020603050405020304" pitchFamily="18" charset="0"/>
              <a:ea typeface="ヒラギノ角ゴ Pro W3" panose="020B0300000000000000" charset="-128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B96AEF-14DF-FF40-8268-FA058731D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38" y="987573"/>
            <a:ext cx="8876158" cy="20882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ED588F-19FA-D84B-B712-867AD1C9F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02" y="3075806"/>
            <a:ext cx="8857108" cy="190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0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AA417BE-2DB7-49C3-9AD1-C56CCE814FD3}"/>
              </a:ext>
            </a:extLst>
          </p:cNvPr>
          <p:cNvSpPr/>
          <p:nvPr/>
        </p:nvSpPr>
        <p:spPr>
          <a:xfrm>
            <a:off x="179388" y="1203325"/>
            <a:ext cx="8778875" cy="3300413"/>
          </a:xfrm>
          <a:prstGeom prst="rect">
            <a:avLst/>
          </a:prstGeom>
          <a:solidFill>
            <a:srgbClr val="EFE4B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hangingPunct="1">
              <a:spcBef>
                <a:spcPct val="20000"/>
              </a:spcBef>
              <a:spcAft>
                <a:spcPts val="600"/>
              </a:spcAft>
              <a:defRPr/>
            </a:pPr>
            <a:endParaRPr lang="fr-FR" sz="1600" dirty="0">
              <a:solidFill>
                <a:prstClr val="black"/>
              </a:solidFill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11270" name="Titel 1">
            <a:extLst>
              <a:ext uri="{FF2B5EF4-FFF2-40B4-BE49-F238E27FC236}">
                <a16:creationId xmlns:a16="http://schemas.microsoft.com/office/drawing/2014/main" id="{5D7B0412-7A60-4055-A968-670598A493CE}"/>
              </a:ext>
            </a:extLst>
          </p:cNvPr>
          <p:cNvSpPr txBox="1">
            <a:spLocks/>
          </p:cNvSpPr>
          <p:nvPr/>
        </p:nvSpPr>
        <p:spPr bwMode="auto">
          <a:xfrm>
            <a:off x="160338" y="266700"/>
            <a:ext cx="69135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0" rIns="0" bIns="0" anchor="ctr"/>
          <a:lstStyle>
            <a:lvl1pPr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sz="2000" b="1" dirty="0">
                <a:solidFill>
                  <a:schemeClr val="bg1"/>
                </a:solidFill>
                <a:latin typeface="Times New Roman" panose="02020603050405020304" pitchFamily="18" charset="0"/>
                <a:ea typeface="ヒラギノ角ゴ Pro W3" panose="020B0300000000000000" charset="-128"/>
                <a:cs typeface="Times New Roman" panose="02020603050405020304" pitchFamily="18" charset="0"/>
              </a:rPr>
              <a:t>Outcome</a:t>
            </a:r>
            <a:endParaRPr lang="de-DE" altLang="de-DE" sz="2000" b="1" dirty="0">
              <a:solidFill>
                <a:schemeClr val="bg1"/>
              </a:solidFill>
              <a:latin typeface="Times New Roman" panose="02020603050405020304" pitchFamily="18" charset="0"/>
              <a:ea typeface="ヒラギノ角ゴ Pro W3" panose="020B0300000000000000" charset="-128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12D12F-E305-E24D-8CF6-EFC42B375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41" y="992654"/>
            <a:ext cx="8826521" cy="20761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CC0DD5-A994-1642-9CED-815A551E5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86" y="3054526"/>
            <a:ext cx="8832873" cy="204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AA417BE-2DB7-49C3-9AD1-C56CCE814FD3}"/>
              </a:ext>
            </a:extLst>
          </p:cNvPr>
          <p:cNvSpPr/>
          <p:nvPr/>
        </p:nvSpPr>
        <p:spPr>
          <a:xfrm>
            <a:off x="179388" y="1203325"/>
            <a:ext cx="8778875" cy="3300413"/>
          </a:xfrm>
          <a:prstGeom prst="rect">
            <a:avLst/>
          </a:prstGeom>
          <a:solidFill>
            <a:srgbClr val="EFE4B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defTabSz="457200" eaLnBrk="1" hangingPunct="1">
              <a:spcBef>
                <a:spcPct val="20000"/>
              </a:spcBef>
              <a:spcAft>
                <a:spcPts val="600"/>
              </a:spcAft>
              <a:buAutoNum type="arabicPeriod"/>
              <a:defRPr/>
            </a:pPr>
            <a:endParaRPr lang="fr-FR" sz="1600" dirty="0">
              <a:solidFill>
                <a:prstClr val="black"/>
              </a:solidFill>
              <a:latin typeface="Times New Roman" panose="02020603050405020304" pitchFamily="18" charset="0"/>
              <a:ea typeface="ヒラギノ角ゴ Pro W3" charset="-128"/>
              <a:cs typeface="Times New Roman" panose="02020603050405020304" pitchFamily="18" charset="0"/>
            </a:endParaRPr>
          </a:p>
          <a:p>
            <a:pPr marL="342900" indent="-342900" defTabSz="457200" eaLnBrk="1" hangingPunct="1">
              <a:spcBef>
                <a:spcPct val="20000"/>
              </a:spcBef>
              <a:spcAft>
                <a:spcPts val="600"/>
              </a:spcAft>
              <a:buAutoNum type="arabicPeriod"/>
              <a:defRPr/>
            </a:pPr>
            <a:endParaRPr lang="fr-FR" sz="1600" dirty="0">
              <a:solidFill>
                <a:prstClr val="black"/>
              </a:solidFill>
              <a:latin typeface="Times New Roman" panose="02020603050405020304" pitchFamily="18" charset="0"/>
              <a:ea typeface="ヒラギノ角ゴ Pro W3" charset="-128"/>
              <a:cs typeface="Times New Roman" panose="02020603050405020304" pitchFamily="18" charset="0"/>
            </a:endParaRPr>
          </a:p>
          <a:p>
            <a:pPr marL="342900" indent="-342900" defTabSz="457200" eaLnBrk="1" hangingPunct="1">
              <a:spcBef>
                <a:spcPct val="20000"/>
              </a:spcBef>
              <a:spcAft>
                <a:spcPts val="600"/>
              </a:spcAft>
              <a:buAutoNum type="arabicPeriod"/>
              <a:defRPr/>
            </a:pPr>
            <a:endParaRPr lang="fr-FR" sz="1600" dirty="0">
              <a:solidFill>
                <a:prstClr val="black"/>
              </a:solidFill>
              <a:latin typeface="Times New Roman" panose="02020603050405020304" pitchFamily="18" charset="0"/>
              <a:ea typeface="ヒラギノ角ゴ Pro W3" charset="-128"/>
              <a:cs typeface="Times New Roman" panose="02020603050405020304" pitchFamily="18" charset="0"/>
            </a:endParaRPr>
          </a:p>
        </p:txBody>
      </p:sp>
      <p:sp>
        <p:nvSpPr>
          <p:cNvPr id="11270" name="Titel 1">
            <a:extLst>
              <a:ext uri="{FF2B5EF4-FFF2-40B4-BE49-F238E27FC236}">
                <a16:creationId xmlns:a16="http://schemas.microsoft.com/office/drawing/2014/main" id="{5D7B0412-7A60-4055-A968-670598A493CE}"/>
              </a:ext>
            </a:extLst>
          </p:cNvPr>
          <p:cNvSpPr txBox="1">
            <a:spLocks/>
          </p:cNvSpPr>
          <p:nvPr/>
        </p:nvSpPr>
        <p:spPr bwMode="auto">
          <a:xfrm>
            <a:off x="160338" y="266700"/>
            <a:ext cx="69135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0" rIns="0" bIns="0" anchor="ctr"/>
          <a:lstStyle>
            <a:lvl1pPr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 sz="2000" b="1" dirty="0">
                <a:solidFill>
                  <a:schemeClr val="bg1"/>
                </a:solidFill>
                <a:latin typeface="Times New Roman" panose="02020603050405020304" pitchFamily="18" charset="0"/>
                <a:ea typeface="ヒラギノ角ゴ Pro W3" panose="020B0300000000000000" charset="-128"/>
                <a:cs typeface="Times New Roman" panose="02020603050405020304" pitchFamily="18" charset="0"/>
              </a:rPr>
              <a:t>Outcome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DF768D-0735-8D46-BECA-E0890A45422C}"/>
              </a:ext>
            </a:extLst>
          </p:cNvPr>
          <p:cNvSpPr txBox="1"/>
          <p:nvPr/>
        </p:nvSpPr>
        <p:spPr>
          <a:xfrm>
            <a:off x="3004238" y="916029"/>
            <a:ext cx="3129172" cy="93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1" hangingPunct="1">
              <a:spcBef>
                <a:spcPct val="20000"/>
              </a:spcBef>
              <a:spcAft>
                <a:spcPts val="600"/>
              </a:spcAft>
              <a:defRPr/>
            </a:pPr>
            <a:r>
              <a:rPr lang="fr-FR" sz="1400" dirty="0">
                <a:solidFill>
                  <a:prstClr val="black"/>
                </a:solidFill>
                <a:highlight>
                  <a:srgbClr val="EFE4BF"/>
                </a:highlight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Equation for Net </a:t>
            </a:r>
            <a:r>
              <a:rPr lang="fr-FR" sz="1400" dirty="0" err="1">
                <a:solidFill>
                  <a:prstClr val="black"/>
                </a:solidFill>
                <a:highlight>
                  <a:srgbClr val="EFE4BF"/>
                </a:highlight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Present</a:t>
            </a:r>
            <a:r>
              <a:rPr lang="fr-FR" sz="1400" dirty="0">
                <a:solidFill>
                  <a:prstClr val="black"/>
                </a:solidFill>
                <a:highlight>
                  <a:srgbClr val="EFE4BF"/>
                </a:highlight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 Value:</a:t>
            </a:r>
          </a:p>
          <a:p>
            <a:pPr marL="342900" indent="-342900" defTabSz="4572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fr-FR" sz="1400" dirty="0">
              <a:solidFill>
                <a:prstClr val="black"/>
              </a:solidFill>
              <a:latin typeface="Times New Roman" panose="02020603050405020304" pitchFamily="18" charset="0"/>
              <a:ea typeface="ヒラギノ角ゴ Pro W3" charset="-128"/>
              <a:cs typeface="Times New Roman" panose="02020603050405020304" pitchFamily="18" charset="0"/>
            </a:endParaRPr>
          </a:p>
          <a:p>
            <a:endParaRPr lang="en-DE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24F581-E563-F44E-AFE9-C76275986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04" y="1200324"/>
            <a:ext cx="6984839" cy="10472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D97164-FF13-3F47-A0AC-2734BAD12F4C}"/>
              </a:ext>
            </a:extLst>
          </p:cNvPr>
          <p:cNvSpPr txBox="1"/>
          <p:nvPr/>
        </p:nvSpPr>
        <p:spPr>
          <a:xfrm>
            <a:off x="250430" y="2788666"/>
            <a:ext cx="5617714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hangingPunct="1">
              <a:spcBef>
                <a:spcPct val="20000"/>
              </a:spcBef>
              <a:spcAft>
                <a:spcPts val="600"/>
              </a:spcAft>
              <a:defRPr/>
            </a:pPr>
            <a:r>
              <a:rPr lang="en-GB" sz="12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CHP with boiler: -111973.81  (objective value) </a:t>
            </a:r>
          </a:p>
          <a:p>
            <a:pPr defTabSz="457200" eaLnBrk="1" hangingPunct="1">
              <a:spcBef>
                <a:spcPct val="20000"/>
              </a:spcBef>
              <a:spcAft>
                <a:spcPts val="600"/>
              </a:spcAft>
              <a:defRPr/>
            </a:pPr>
            <a:r>
              <a:rPr lang="en-GB" sz="12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Boiler: -298032.96 (objective Value) </a:t>
            </a:r>
          </a:p>
          <a:p>
            <a:pPr defTabSz="457200" eaLnBrk="1" hangingPunct="1">
              <a:spcBef>
                <a:spcPct val="20000"/>
              </a:spcBef>
              <a:spcAft>
                <a:spcPts val="600"/>
              </a:spcAft>
              <a:defRPr/>
            </a:pPr>
            <a:r>
              <a:rPr lang="en-GB" sz="12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rev : difference of the objective value between both cases </a:t>
            </a:r>
          </a:p>
          <a:p>
            <a:pPr defTabSz="457200" eaLnBrk="1" hangingPunct="1">
              <a:spcBef>
                <a:spcPct val="20000"/>
              </a:spcBef>
              <a:spcAft>
                <a:spcPts val="600"/>
              </a:spcAft>
              <a:defRPr/>
            </a:pPr>
            <a:r>
              <a:rPr lang="en-GB" sz="12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• For operation cost 32.88 </a:t>
            </a:r>
            <a:r>
              <a:rPr lang="en-GB" sz="1200" dirty="0"/>
              <a:t>EUR</a:t>
            </a:r>
            <a:r>
              <a:rPr lang="en-GB" sz="12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 net present value is: 16169.48 </a:t>
            </a:r>
          </a:p>
          <a:p>
            <a:pPr defTabSz="457200" eaLnBrk="1" hangingPunct="1">
              <a:spcBef>
                <a:spcPct val="20000"/>
              </a:spcBef>
              <a:spcAft>
                <a:spcPts val="600"/>
              </a:spcAft>
              <a:defRPr/>
            </a:pPr>
            <a:r>
              <a:rPr lang="en-GB" sz="12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• For operation cost 205.47</a:t>
            </a:r>
            <a:r>
              <a:rPr lang="en-GB" sz="1200" dirty="0"/>
              <a:t> EUR</a:t>
            </a:r>
            <a:r>
              <a:rPr lang="en-GB" sz="12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 net present value is: 16153.55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C0CE8D-5184-0D4A-9F63-64EC14A2122F}"/>
              </a:ext>
            </a:extLst>
          </p:cNvPr>
          <p:cNvSpPr txBox="1"/>
          <p:nvPr/>
        </p:nvSpPr>
        <p:spPr>
          <a:xfrm>
            <a:off x="4637656" y="2756299"/>
            <a:ext cx="4364342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hangingPunct="1">
              <a:spcBef>
                <a:spcPct val="20000"/>
              </a:spcBef>
              <a:spcAft>
                <a:spcPts val="600"/>
              </a:spcAft>
              <a:defRPr/>
            </a:pPr>
            <a:r>
              <a:rPr lang="en-GB" sz="12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CHP with boiler: 1571.97  (objective value) </a:t>
            </a:r>
          </a:p>
          <a:p>
            <a:pPr defTabSz="457200" eaLnBrk="1" hangingPunct="1">
              <a:spcBef>
                <a:spcPct val="20000"/>
              </a:spcBef>
              <a:spcAft>
                <a:spcPts val="600"/>
              </a:spcAft>
              <a:defRPr/>
            </a:pPr>
            <a:r>
              <a:rPr lang="en-GB" sz="12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Boiler: -4651.88 (objective Value) </a:t>
            </a:r>
          </a:p>
          <a:p>
            <a:pPr defTabSz="457200" eaLnBrk="1" hangingPunct="1">
              <a:spcBef>
                <a:spcPct val="20000"/>
              </a:spcBef>
              <a:spcAft>
                <a:spcPts val="600"/>
              </a:spcAft>
              <a:defRPr/>
            </a:pPr>
            <a:r>
              <a:rPr lang="en-GB" sz="12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rev : difference of the objective value between both cases </a:t>
            </a:r>
          </a:p>
          <a:p>
            <a:pPr defTabSz="457200" eaLnBrk="1" hangingPunct="1">
              <a:spcBef>
                <a:spcPct val="20000"/>
              </a:spcBef>
              <a:spcAft>
                <a:spcPts val="600"/>
              </a:spcAft>
              <a:defRPr/>
            </a:pPr>
            <a:r>
              <a:rPr lang="en-GB" sz="12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• For operation cost 32.88</a:t>
            </a:r>
            <a:r>
              <a:rPr lang="en-GB" sz="1200" dirty="0"/>
              <a:t> EUR</a:t>
            </a:r>
            <a:r>
              <a:rPr lang="en-GB" sz="12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 net present value is: -1003.03 </a:t>
            </a:r>
          </a:p>
          <a:p>
            <a:pPr defTabSz="457200" eaLnBrk="1" hangingPunct="1">
              <a:spcBef>
                <a:spcPct val="20000"/>
              </a:spcBef>
              <a:spcAft>
                <a:spcPts val="600"/>
              </a:spcAft>
              <a:defRPr/>
            </a:pPr>
            <a:r>
              <a:rPr lang="en-GB" sz="12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• For operation cost 205.47</a:t>
            </a:r>
            <a:r>
              <a:rPr lang="en-GB" sz="1200" dirty="0"/>
              <a:t> EUR</a:t>
            </a:r>
            <a:r>
              <a:rPr lang="en-GB" sz="12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 net present value is: -1003.03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A06878-32AC-4644-B4C5-236493B5FDF2}"/>
              </a:ext>
            </a:extLst>
          </p:cNvPr>
          <p:cNvSpPr txBox="1"/>
          <p:nvPr/>
        </p:nvSpPr>
        <p:spPr>
          <a:xfrm>
            <a:off x="1447920" y="2499742"/>
            <a:ext cx="1921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hangingPunct="1">
              <a:spcBef>
                <a:spcPct val="20000"/>
              </a:spcBef>
              <a:spcAft>
                <a:spcPts val="600"/>
              </a:spcAft>
              <a:defRPr/>
            </a:pPr>
            <a:r>
              <a:rPr lang="en-DE" sz="14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Households prices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91E0B9-F274-0F49-BF3E-A64BC6F9846C}"/>
              </a:ext>
            </a:extLst>
          </p:cNvPr>
          <p:cNvSpPr txBox="1"/>
          <p:nvPr/>
        </p:nvSpPr>
        <p:spPr>
          <a:xfrm>
            <a:off x="5423921" y="2516629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hangingPunct="1">
              <a:spcBef>
                <a:spcPct val="20000"/>
              </a:spcBef>
              <a:spcAft>
                <a:spcPts val="600"/>
              </a:spcAft>
              <a:defRPr/>
            </a:pPr>
            <a:r>
              <a:rPr lang="en-DE" sz="14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Wholesale prices</a:t>
            </a:r>
          </a:p>
        </p:txBody>
      </p:sp>
    </p:spTree>
    <p:extLst>
      <p:ext uri="{BB962C8B-B14F-4D97-AF65-F5344CB8AC3E}">
        <p14:creationId xmlns:p14="http://schemas.microsoft.com/office/powerpoint/2010/main" val="26663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AA417BE-2DB7-49C3-9AD1-C56CCE814FD3}"/>
              </a:ext>
            </a:extLst>
          </p:cNvPr>
          <p:cNvSpPr/>
          <p:nvPr/>
        </p:nvSpPr>
        <p:spPr>
          <a:xfrm>
            <a:off x="179388" y="1203325"/>
            <a:ext cx="8778875" cy="3300413"/>
          </a:xfrm>
          <a:prstGeom prst="rect">
            <a:avLst/>
          </a:prstGeom>
          <a:solidFill>
            <a:srgbClr val="EFE4B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defTabSz="457200" eaLnBrk="1" hangingPunct="1">
              <a:spcBef>
                <a:spcPct val="20000"/>
              </a:spcBef>
              <a:spcAft>
                <a:spcPts val="600"/>
              </a:spcAft>
              <a:buAutoNum type="arabicPeriod"/>
              <a:defRPr/>
            </a:pPr>
            <a:endParaRPr lang="fr-FR" sz="1600" dirty="0">
              <a:solidFill>
                <a:prstClr val="black"/>
              </a:solidFill>
              <a:latin typeface="Times New Roman" panose="02020603050405020304" pitchFamily="18" charset="0"/>
              <a:ea typeface="ヒラギノ角ゴ Pro W3" charset="-128"/>
              <a:cs typeface="Times New Roman" panose="02020603050405020304" pitchFamily="18" charset="0"/>
            </a:endParaRPr>
          </a:p>
          <a:p>
            <a:pPr marL="342900" indent="-342900" defTabSz="457200" eaLnBrk="1" hangingPunct="1">
              <a:spcBef>
                <a:spcPct val="20000"/>
              </a:spcBef>
              <a:spcAft>
                <a:spcPts val="600"/>
              </a:spcAft>
              <a:buAutoNum type="arabicPeriod"/>
              <a:defRPr/>
            </a:pPr>
            <a:endParaRPr lang="fr-FR" sz="1600" dirty="0">
              <a:solidFill>
                <a:prstClr val="black"/>
              </a:solidFill>
              <a:latin typeface="Times New Roman" panose="02020603050405020304" pitchFamily="18" charset="0"/>
              <a:ea typeface="ヒラギノ角ゴ Pro W3" charset="-128"/>
              <a:cs typeface="Times New Roman" panose="02020603050405020304" pitchFamily="18" charset="0"/>
            </a:endParaRPr>
          </a:p>
          <a:p>
            <a:pPr marL="342900" indent="-342900" defTabSz="457200" eaLnBrk="1" hangingPunct="1">
              <a:spcBef>
                <a:spcPct val="20000"/>
              </a:spcBef>
              <a:spcAft>
                <a:spcPts val="600"/>
              </a:spcAft>
              <a:buAutoNum type="arabicPeriod"/>
              <a:defRPr/>
            </a:pPr>
            <a:endParaRPr lang="fr-FR" sz="1600" dirty="0">
              <a:solidFill>
                <a:prstClr val="black"/>
              </a:solidFill>
              <a:latin typeface="Times New Roman" panose="02020603050405020304" pitchFamily="18" charset="0"/>
              <a:ea typeface="ヒラギノ角ゴ Pro W3" charset="-128"/>
              <a:cs typeface="Times New Roman" panose="02020603050405020304" pitchFamily="18" charset="0"/>
            </a:endParaRPr>
          </a:p>
        </p:txBody>
      </p:sp>
      <p:sp>
        <p:nvSpPr>
          <p:cNvPr id="11270" name="Titel 1">
            <a:extLst>
              <a:ext uri="{FF2B5EF4-FFF2-40B4-BE49-F238E27FC236}">
                <a16:creationId xmlns:a16="http://schemas.microsoft.com/office/drawing/2014/main" id="{5D7B0412-7A60-4055-A968-670598A493CE}"/>
              </a:ext>
            </a:extLst>
          </p:cNvPr>
          <p:cNvSpPr txBox="1">
            <a:spLocks/>
          </p:cNvSpPr>
          <p:nvPr/>
        </p:nvSpPr>
        <p:spPr bwMode="auto">
          <a:xfrm>
            <a:off x="160338" y="266700"/>
            <a:ext cx="69135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0" rIns="0" bIns="0" anchor="ctr"/>
          <a:lstStyle>
            <a:lvl1pPr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 sz="2000" b="1" dirty="0">
                <a:solidFill>
                  <a:schemeClr val="bg1"/>
                </a:solidFill>
                <a:latin typeface="Times New Roman" panose="02020603050405020304" pitchFamily="18" charset="0"/>
                <a:ea typeface="ヒラギノ角ゴ Pro W3" panose="020B0300000000000000" charset="-128"/>
                <a:cs typeface="Times New Roman" panose="02020603050405020304" pitchFamily="18" charset="0"/>
              </a:rPr>
              <a:t>Outcome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AC94B7-6063-2340-A921-662D0D0EA72E}"/>
              </a:ext>
            </a:extLst>
          </p:cNvPr>
          <p:cNvSpPr txBox="1"/>
          <p:nvPr/>
        </p:nvSpPr>
        <p:spPr>
          <a:xfrm>
            <a:off x="185737" y="1267074"/>
            <a:ext cx="4123630" cy="217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defTabSz="4572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defTabSz="4572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defTabSz="4572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defTabSz="4572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CHP with household price has positive net present value, which is a good investment. </a:t>
            </a:r>
          </a:p>
          <a:p>
            <a:pPr marL="285750" indent="-285750" algn="just" defTabSz="4572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4D7A12-3B6D-894D-8BA8-88A6BC128CE9}"/>
              </a:ext>
            </a:extLst>
          </p:cNvPr>
          <p:cNvSpPr txBox="1"/>
          <p:nvPr/>
        </p:nvSpPr>
        <p:spPr>
          <a:xfrm>
            <a:off x="4427984" y="1256265"/>
            <a:ext cx="441166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defTabSz="4572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defTabSz="4572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wholesale price the net present value is negative, where the difference to zero is the amount of subsidies needed if the government wants to encourage CHP installation. </a:t>
            </a:r>
          </a:p>
          <a:p>
            <a:pPr marL="285750" indent="-285750" algn="just" defTabSz="4572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wholesale prices are much lower, </a:t>
            </a:r>
          </a:p>
          <a:p>
            <a:pPr marL="285750" indent="-285750" algn="just" defTabSz="4572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advantage of CHP is lower. </a:t>
            </a:r>
          </a:p>
          <a:p>
            <a:pPr marL="285750" indent="-285750" algn="just" defTabSz="4572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investor does not save enough with his electricity generation to make the investment pay out in the end. </a:t>
            </a:r>
          </a:p>
          <a:p>
            <a:pPr marL="285750" indent="-285750" algn="just" defTabSz="4572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defTabSz="4572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DE34AB-D28B-3647-B490-FD3EF994F842}"/>
              </a:ext>
            </a:extLst>
          </p:cNvPr>
          <p:cNvSpPr txBox="1"/>
          <p:nvPr/>
        </p:nvSpPr>
        <p:spPr>
          <a:xfrm>
            <a:off x="1354652" y="959423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hangingPunct="1">
              <a:spcBef>
                <a:spcPct val="20000"/>
              </a:spcBef>
              <a:spcAft>
                <a:spcPts val="600"/>
              </a:spcAft>
              <a:defRPr/>
            </a:pPr>
            <a:r>
              <a:rPr lang="en-DE" sz="14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Households prices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CF81D1-61E6-5F41-95B6-E12BDF704BB3}"/>
              </a:ext>
            </a:extLst>
          </p:cNvPr>
          <p:cNvSpPr txBox="1"/>
          <p:nvPr/>
        </p:nvSpPr>
        <p:spPr>
          <a:xfrm>
            <a:off x="5526231" y="935403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hangingPunct="1">
              <a:spcBef>
                <a:spcPct val="20000"/>
              </a:spcBef>
              <a:spcAft>
                <a:spcPts val="600"/>
              </a:spcAft>
              <a:defRPr/>
            </a:pPr>
            <a:r>
              <a:rPr lang="en-DE" sz="14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Wholesale prices</a:t>
            </a:r>
          </a:p>
        </p:txBody>
      </p:sp>
    </p:spTree>
    <p:extLst>
      <p:ext uri="{BB962C8B-B14F-4D97-AF65-F5344CB8AC3E}">
        <p14:creationId xmlns:p14="http://schemas.microsoft.com/office/powerpoint/2010/main" val="287509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0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AA417BE-2DB7-49C3-9AD1-C56CCE814FD3}"/>
              </a:ext>
            </a:extLst>
          </p:cNvPr>
          <p:cNvSpPr/>
          <p:nvPr/>
        </p:nvSpPr>
        <p:spPr>
          <a:xfrm>
            <a:off x="179388" y="1203325"/>
            <a:ext cx="8778875" cy="3300413"/>
          </a:xfrm>
          <a:prstGeom prst="rect">
            <a:avLst/>
          </a:prstGeom>
          <a:solidFill>
            <a:srgbClr val="EFE4B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defTabSz="457200" eaLnBrk="1" hangingPunct="1">
              <a:spcBef>
                <a:spcPct val="20000"/>
              </a:spcBef>
              <a:spcAft>
                <a:spcPts val="600"/>
              </a:spcAft>
              <a:buAutoNum type="arabicPeriod"/>
              <a:defRPr/>
            </a:pPr>
            <a:endParaRPr lang="fr-FR" sz="1600" dirty="0">
              <a:solidFill>
                <a:prstClr val="black"/>
              </a:solidFill>
              <a:latin typeface="Times New Roman" panose="02020603050405020304" pitchFamily="18" charset="0"/>
              <a:ea typeface="ヒラギノ角ゴ Pro W3" charset="-128"/>
              <a:cs typeface="Times New Roman" panose="02020603050405020304" pitchFamily="18" charset="0"/>
            </a:endParaRPr>
          </a:p>
          <a:p>
            <a:pPr marL="342900" indent="-342900" defTabSz="457200" eaLnBrk="1" hangingPunct="1">
              <a:spcBef>
                <a:spcPct val="20000"/>
              </a:spcBef>
              <a:spcAft>
                <a:spcPts val="600"/>
              </a:spcAft>
              <a:buAutoNum type="arabicPeriod"/>
              <a:defRPr/>
            </a:pPr>
            <a:endParaRPr lang="fr-FR" sz="1600" dirty="0">
              <a:solidFill>
                <a:prstClr val="black"/>
              </a:solidFill>
              <a:latin typeface="Times New Roman" panose="02020603050405020304" pitchFamily="18" charset="0"/>
              <a:ea typeface="ヒラギノ角ゴ Pro W3" charset="-128"/>
              <a:cs typeface="Times New Roman" panose="02020603050405020304" pitchFamily="18" charset="0"/>
            </a:endParaRPr>
          </a:p>
          <a:p>
            <a:pPr marL="342900" indent="-342900" defTabSz="457200" eaLnBrk="1" hangingPunct="1">
              <a:spcBef>
                <a:spcPct val="20000"/>
              </a:spcBef>
              <a:spcAft>
                <a:spcPts val="600"/>
              </a:spcAft>
              <a:buAutoNum type="arabicPeriod"/>
              <a:defRPr/>
            </a:pPr>
            <a:endParaRPr lang="fr-FR" sz="1600" dirty="0">
              <a:solidFill>
                <a:prstClr val="black"/>
              </a:solidFill>
              <a:latin typeface="Times New Roman" panose="02020603050405020304" pitchFamily="18" charset="0"/>
              <a:ea typeface="ヒラギノ角ゴ Pro W3" charset="-128"/>
              <a:cs typeface="Times New Roman" panose="02020603050405020304" pitchFamily="18" charset="0"/>
            </a:endParaRPr>
          </a:p>
        </p:txBody>
      </p:sp>
      <p:sp>
        <p:nvSpPr>
          <p:cNvPr id="11270" name="Titel 1">
            <a:extLst>
              <a:ext uri="{FF2B5EF4-FFF2-40B4-BE49-F238E27FC236}">
                <a16:creationId xmlns:a16="http://schemas.microsoft.com/office/drawing/2014/main" id="{5D7B0412-7A60-4055-A968-670598A493CE}"/>
              </a:ext>
            </a:extLst>
          </p:cNvPr>
          <p:cNvSpPr txBox="1">
            <a:spLocks/>
          </p:cNvSpPr>
          <p:nvPr/>
        </p:nvSpPr>
        <p:spPr bwMode="auto">
          <a:xfrm>
            <a:off x="160338" y="266700"/>
            <a:ext cx="69135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0" rIns="0" bIns="0" anchor="ctr"/>
          <a:lstStyle>
            <a:lvl1pPr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ヒラギノ角ゴ Pro W3" panose="020B0300000000000000" charset="-128"/>
                <a:cs typeface="Times New Roman" panose="02020603050405020304" pitchFamily="18" charset="0"/>
              </a:rPr>
              <a:t>Challenges</a:t>
            </a:r>
            <a:endParaRPr lang="de-DE" altLang="de-DE" sz="2000" b="1" dirty="0">
              <a:solidFill>
                <a:schemeClr val="bg1"/>
              </a:solidFill>
              <a:latin typeface="Times New Roman" panose="02020603050405020304" pitchFamily="18" charset="0"/>
              <a:ea typeface="ヒラギノ角ゴ Pro W3" panose="020B0300000000000000" charset="-128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AC94B7-6063-2340-A921-662D0D0EA72E}"/>
              </a:ext>
            </a:extLst>
          </p:cNvPr>
          <p:cNvSpPr txBox="1"/>
          <p:nvPr/>
        </p:nvSpPr>
        <p:spPr>
          <a:xfrm>
            <a:off x="185736" y="1267074"/>
            <a:ext cx="8706743" cy="71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Hard to find required data</a:t>
            </a:r>
          </a:p>
          <a:p>
            <a:pPr marL="742950" lvl="1" indent="-285750" defTabSz="4572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Electricity/ Heat demand and price data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DC1F74-594A-824F-BC41-99CCBD1F87C0}"/>
              </a:ext>
            </a:extLst>
          </p:cNvPr>
          <p:cNvSpPr txBox="1"/>
          <p:nvPr/>
        </p:nvSpPr>
        <p:spPr>
          <a:xfrm>
            <a:off x="179388" y="1958878"/>
            <a:ext cx="8706743" cy="71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Data Pre-Processing needed</a:t>
            </a:r>
          </a:p>
          <a:p>
            <a:pPr marL="742950" lvl="1" indent="-285750" defTabSz="4572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Non structured data are available that needs to be pre-processed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31B1E-771D-5747-8A6F-56F894C19679}"/>
              </a:ext>
            </a:extLst>
          </p:cNvPr>
          <p:cNvSpPr txBox="1"/>
          <p:nvPr/>
        </p:nvSpPr>
        <p:spPr>
          <a:xfrm>
            <a:off x="215453" y="2662590"/>
            <a:ext cx="8706743" cy="71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Sometimes data is unavailable</a:t>
            </a:r>
          </a:p>
          <a:p>
            <a:pPr marL="742950" lvl="1" indent="-285750" defTabSz="4572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For examples: heat demand data (2012)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B1CBCB-BDA5-D847-89D0-C3E996E088A9}"/>
              </a:ext>
            </a:extLst>
          </p:cNvPr>
          <p:cNvSpPr txBox="1"/>
          <p:nvPr/>
        </p:nvSpPr>
        <p:spPr>
          <a:xfrm>
            <a:off x="218957" y="3347142"/>
            <a:ext cx="8706743" cy="71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Might need to generate from other data</a:t>
            </a:r>
          </a:p>
          <a:p>
            <a:pPr marL="742950" lvl="1" indent="-285750" defTabSz="4572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Heat demand data can be generated from weather data</a:t>
            </a:r>
          </a:p>
        </p:txBody>
      </p:sp>
    </p:spTree>
    <p:extLst>
      <p:ext uri="{BB962C8B-B14F-4D97-AF65-F5344CB8AC3E}">
        <p14:creationId xmlns:p14="http://schemas.microsoft.com/office/powerpoint/2010/main" val="53347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AA417BE-2DB7-49C3-9AD1-C56CCE814FD3}"/>
              </a:ext>
            </a:extLst>
          </p:cNvPr>
          <p:cNvSpPr/>
          <p:nvPr/>
        </p:nvSpPr>
        <p:spPr>
          <a:xfrm>
            <a:off x="179388" y="1203325"/>
            <a:ext cx="8778875" cy="3300413"/>
          </a:xfrm>
          <a:prstGeom prst="rect">
            <a:avLst/>
          </a:prstGeom>
          <a:solidFill>
            <a:srgbClr val="EFE4B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hangingPunct="1">
              <a:spcBef>
                <a:spcPct val="20000"/>
              </a:spcBef>
              <a:spcAft>
                <a:spcPts val="600"/>
              </a:spcAft>
              <a:defRPr/>
            </a:pPr>
            <a:endParaRPr lang="fr-FR" sz="1600" dirty="0">
              <a:solidFill>
                <a:prstClr val="black"/>
              </a:solidFill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11270" name="Titel 1">
            <a:extLst>
              <a:ext uri="{FF2B5EF4-FFF2-40B4-BE49-F238E27FC236}">
                <a16:creationId xmlns:a16="http://schemas.microsoft.com/office/drawing/2014/main" id="{5D7B0412-7A60-4055-A968-670598A493CE}"/>
              </a:ext>
            </a:extLst>
          </p:cNvPr>
          <p:cNvSpPr txBox="1">
            <a:spLocks/>
          </p:cNvSpPr>
          <p:nvPr/>
        </p:nvSpPr>
        <p:spPr bwMode="auto">
          <a:xfrm>
            <a:off x="160338" y="266700"/>
            <a:ext cx="69135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0" rIns="0" bIns="0" anchor="ctr"/>
          <a:lstStyle>
            <a:lvl1pPr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ヒラギノ角ゴ Pro W3" panose="020B0300000000000000" charset="-128"/>
                <a:cs typeface="Times New Roman" panose="02020603050405020304" pitchFamily="18" charset="0"/>
              </a:rPr>
              <a:t>Challenges</a:t>
            </a:r>
            <a:endParaRPr lang="de-DE" altLang="de-DE" sz="2000" b="1" dirty="0">
              <a:solidFill>
                <a:schemeClr val="bg1"/>
              </a:solidFill>
              <a:latin typeface="Times New Roman" panose="02020603050405020304" pitchFamily="18" charset="0"/>
              <a:ea typeface="ヒラギノ角ゴ Pro W3" panose="020B0300000000000000" charset="-128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855215-1C82-3145-8BB7-22A9A0E5A489}"/>
              </a:ext>
            </a:extLst>
          </p:cNvPr>
          <p:cNvSpPr txBox="1"/>
          <p:nvPr/>
        </p:nvSpPr>
        <p:spPr>
          <a:xfrm>
            <a:off x="251396" y="1368992"/>
            <a:ext cx="8713092" cy="120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fr-FR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Why</a:t>
            </a:r>
            <a:r>
              <a:rPr lang="fr-FR" sz="16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Linear</a:t>
            </a:r>
            <a:r>
              <a:rPr lang="fr-FR" sz="16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Optimization</a:t>
            </a:r>
            <a:r>
              <a:rPr lang="fr-FR" sz="16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 Model:</a:t>
            </a:r>
          </a:p>
          <a:p>
            <a:pPr marL="742950" lvl="2" indent="-285750" defTabSz="4572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Fast solution techniques available, like the Simplex algorithm (where the target is to find out an optimal solution by a series of repetitive or successive operation to solve linear programming models)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1063EC-0AD2-CC4A-98AC-02B58072BE0F}"/>
              </a:ext>
            </a:extLst>
          </p:cNvPr>
          <p:cNvSpPr txBox="1"/>
          <p:nvPr/>
        </p:nvSpPr>
        <p:spPr>
          <a:xfrm>
            <a:off x="249046" y="2541377"/>
            <a:ext cx="8713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2" indent="-285750" defTabSz="4572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One could also model binary variables and make it a mixed- integer linear 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87698E-8A80-F049-95AA-B35213FC1FA3}"/>
              </a:ext>
            </a:extLst>
          </p:cNvPr>
          <p:cNvSpPr txBox="1"/>
          <p:nvPr/>
        </p:nvSpPr>
        <p:spPr>
          <a:xfrm>
            <a:off x="249046" y="2879931"/>
            <a:ext cx="8713092" cy="9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2" indent="-285750" defTabSz="4572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For this problem, it is decided to go with the detailed technical constraints like minimum production capacities, or minimum operation times, and the mistakes are limited</a:t>
            </a:r>
            <a:endParaRPr lang="en-GB" dirty="0"/>
          </a:p>
          <a:p>
            <a:pPr lvl="1" defTabSz="457200" eaLnBrk="1" hangingPunct="1">
              <a:spcBef>
                <a:spcPct val="20000"/>
              </a:spcBef>
              <a:spcAft>
                <a:spcPts val="600"/>
              </a:spcAft>
              <a:defRPr/>
            </a:pPr>
            <a:endParaRPr lang="fr-FR" sz="1600" dirty="0">
              <a:solidFill>
                <a:prstClr val="black"/>
              </a:solidFill>
              <a:latin typeface="Arial" charset="0"/>
              <a:ea typeface="ヒラギノ角ゴ Pro W3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89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AA417BE-2DB7-49C3-9AD1-C56CCE814FD3}"/>
              </a:ext>
            </a:extLst>
          </p:cNvPr>
          <p:cNvSpPr/>
          <p:nvPr/>
        </p:nvSpPr>
        <p:spPr>
          <a:xfrm>
            <a:off x="179388" y="1203325"/>
            <a:ext cx="8778875" cy="3300413"/>
          </a:xfrm>
          <a:prstGeom prst="rect">
            <a:avLst/>
          </a:prstGeom>
          <a:solidFill>
            <a:srgbClr val="EFE4B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hangingPunct="1">
              <a:spcBef>
                <a:spcPct val="20000"/>
              </a:spcBef>
              <a:spcAft>
                <a:spcPts val="600"/>
              </a:spcAft>
              <a:defRPr/>
            </a:pPr>
            <a:endParaRPr lang="fr-FR" sz="1600" dirty="0">
              <a:solidFill>
                <a:prstClr val="black"/>
              </a:solidFill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11270" name="Titel 1">
            <a:extLst>
              <a:ext uri="{FF2B5EF4-FFF2-40B4-BE49-F238E27FC236}">
                <a16:creationId xmlns:a16="http://schemas.microsoft.com/office/drawing/2014/main" id="{5D7B0412-7A60-4055-A968-670598A493CE}"/>
              </a:ext>
            </a:extLst>
          </p:cNvPr>
          <p:cNvSpPr txBox="1">
            <a:spLocks/>
          </p:cNvSpPr>
          <p:nvPr/>
        </p:nvSpPr>
        <p:spPr bwMode="auto">
          <a:xfrm>
            <a:off x="160338" y="266700"/>
            <a:ext cx="69135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0" rIns="0" bIns="0" anchor="ctr"/>
          <a:lstStyle>
            <a:lvl1pPr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ヒラギノ角ゴ Pro W3" panose="020B0300000000000000" charset="-128"/>
                <a:cs typeface="Times New Roman" panose="02020603050405020304" pitchFamily="18" charset="0"/>
              </a:rPr>
              <a:t>Challenges</a:t>
            </a:r>
            <a:endParaRPr lang="de-DE" altLang="de-DE" sz="2000" b="1" dirty="0">
              <a:solidFill>
                <a:schemeClr val="bg1"/>
              </a:solidFill>
              <a:latin typeface="Times New Roman" panose="02020603050405020304" pitchFamily="18" charset="0"/>
              <a:ea typeface="ヒラギノ角ゴ Pro W3" panose="020B0300000000000000" charset="-128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855215-1C82-3145-8BB7-22A9A0E5A489}"/>
              </a:ext>
            </a:extLst>
          </p:cNvPr>
          <p:cNvSpPr txBox="1"/>
          <p:nvPr/>
        </p:nvSpPr>
        <p:spPr>
          <a:xfrm>
            <a:off x="251396" y="1368992"/>
            <a:ext cx="8713092" cy="71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fr-FR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Why</a:t>
            </a:r>
            <a:r>
              <a:rPr lang="fr-FR" sz="16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 Net </a:t>
            </a:r>
            <a:r>
              <a:rPr lang="fr-FR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Present</a:t>
            </a:r>
            <a:r>
              <a:rPr lang="fr-FR" sz="16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 Value Method:</a:t>
            </a:r>
          </a:p>
          <a:p>
            <a:pPr marL="742950" lvl="2" indent="-285750" defTabSz="4572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Payback-period was the most popular method to evaluate investment decision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1063EC-0AD2-CC4A-98AC-02B58072BE0F}"/>
              </a:ext>
            </a:extLst>
          </p:cNvPr>
          <p:cNvSpPr txBox="1"/>
          <p:nvPr/>
        </p:nvSpPr>
        <p:spPr>
          <a:xfrm>
            <a:off x="249046" y="2541377"/>
            <a:ext cx="8713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2" indent="-285750" defTabSz="4572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disadvantage of the payback method is the ignoring time value of money and cash flows far away from the </a:t>
            </a:r>
            <a:r>
              <a:rPr lang="en-GB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cutoff</a:t>
            </a: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 date, which leads to low quality of investment decisions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87698E-8A80-F049-95AA-B35213FC1FA3}"/>
              </a:ext>
            </a:extLst>
          </p:cNvPr>
          <p:cNvSpPr txBox="1"/>
          <p:nvPr/>
        </p:nvSpPr>
        <p:spPr>
          <a:xfrm>
            <a:off x="251396" y="3075806"/>
            <a:ext cx="8713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2" indent="-285750" defTabSz="4572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Usage of NPV method, which has a strong theoretical foundation that calculates the optimal </a:t>
            </a:r>
            <a:r>
              <a:rPr lang="en-GB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behavior</a:t>
            </a: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 of the investor, which maximizes the investor’s own capital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A5CD6-C5D0-BF49-BE75-B92A8A04F3FA}"/>
              </a:ext>
            </a:extLst>
          </p:cNvPr>
          <p:cNvSpPr txBox="1"/>
          <p:nvPr/>
        </p:nvSpPr>
        <p:spPr>
          <a:xfrm>
            <a:off x="251520" y="2139702"/>
            <a:ext cx="8713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2" indent="-285750" defTabSz="4572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Usage of these decreased due to the study of </a:t>
            </a:r>
            <a:r>
              <a:rPr lang="en-GB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Kelo</a:t>
            </a: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-Harju and </a:t>
            </a:r>
            <a:r>
              <a:rPr lang="en-GB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Puttonen</a:t>
            </a:r>
            <a:r>
              <a:rPr lang="en-GB" sz="16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 in 1995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D0509-4385-9641-ABFF-ABF9123E7737}"/>
              </a:ext>
            </a:extLst>
          </p:cNvPr>
          <p:cNvSpPr txBox="1"/>
          <p:nvPr/>
        </p:nvSpPr>
        <p:spPr>
          <a:xfrm>
            <a:off x="251520" y="3579862"/>
            <a:ext cx="8713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2" indent="-285750" defTabSz="4572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fr-FR" sz="16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Net </a:t>
            </a:r>
            <a:r>
              <a:rPr lang="fr-FR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present</a:t>
            </a:r>
            <a:r>
              <a:rPr lang="fr-FR" sz="16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 value(NPV) </a:t>
            </a:r>
            <a:r>
              <a:rPr lang="fr-FR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method</a:t>
            </a:r>
            <a:r>
              <a:rPr lang="fr-FR" sz="16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is</a:t>
            </a:r>
            <a:r>
              <a:rPr lang="fr-FR" sz="16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selected</a:t>
            </a:r>
            <a:r>
              <a:rPr lang="fr-FR" sz="16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because</a:t>
            </a:r>
            <a:r>
              <a:rPr lang="fr-FR" sz="16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 the goal </a:t>
            </a:r>
            <a:r>
              <a:rPr lang="fr-FR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is</a:t>
            </a:r>
            <a:r>
              <a:rPr lang="fr-FR" sz="16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 to know </a:t>
            </a:r>
            <a:r>
              <a:rPr lang="fr-FR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whether</a:t>
            </a:r>
            <a:r>
              <a:rPr lang="fr-FR" sz="16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 an </a:t>
            </a:r>
            <a:r>
              <a:rPr lang="fr-FR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investment</a:t>
            </a:r>
            <a:r>
              <a:rPr lang="fr-FR" sz="16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makes</a:t>
            </a:r>
            <a:r>
              <a:rPr lang="fr-FR" sz="16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sense</a:t>
            </a:r>
            <a:r>
              <a:rPr lang="fr-FR" sz="16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 for </a:t>
            </a:r>
            <a:r>
              <a:rPr lang="fr-FR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now</a:t>
            </a:r>
            <a:r>
              <a:rPr lang="fr-FR" sz="16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when</a:t>
            </a:r>
            <a:r>
              <a:rPr lang="fr-FR" sz="16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 one </a:t>
            </a:r>
            <a:r>
              <a:rPr lang="fr-FR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benefits</a:t>
            </a:r>
            <a:r>
              <a:rPr lang="fr-FR" sz="16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later</a:t>
            </a:r>
            <a:r>
              <a:rPr lang="fr-FR" sz="16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561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7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AA417BE-2DB7-49C3-9AD1-C56CCE814FD3}"/>
              </a:ext>
            </a:extLst>
          </p:cNvPr>
          <p:cNvSpPr/>
          <p:nvPr/>
        </p:nvSpPr>
        <p:spPr>
          <a:xfrm>
            <a:off x="179388" y="1203325"/>
            <a:ext cx="8778875" cy="3300413"/>
          </a:xfrm>
          <a:prstGeom prst="rect">
            <a:avLst/>
          </a:prstGeom>
          <a:solidFill>
            <a:srgbClr val="EFE4B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hangingPunct="1">
              <a:spcBef>
                <a:spcPct val="20000"/>
              </a:spcBef>
              <a:spcAft>
                <a:spcPts val="600"/>
              </a:spcAft>
              <a:defRPr/>
            </a:pPr>
            <a:endParaRPr lang="fr-FR" sz="1600" dirty="0">
              <a:solidFill>
                <a:prstClr val="black"/>
              </a:solidFill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11270" name="Titel 1">
            <a:extLst>
              <a:ext uri="{FF2B5EF4-FFF2-40B4-BE49-F238E27FC236}">
                <a16:creationId xmlns:a16="http://schemas.microsoft.com/office/drawing/2014/main" id="{5D7B0412-7A60-4055-A968-670598A493CE}"/>
              </a:ext>
            </a:extLst>
          </p:cNvPr>
          <p:cNvSpPr txBox="1">
            <a:spLocks/>
          </p:cNvSpPr>
          <p:nvPr/>
        </p:nvSpPr>
        <p:spPr bwMode="auto">
          <a:xfrm>
            <a:off x="160338" y="266700"/>
            <a:ext cx="69135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0" rIns="0" bIns="0" anchor="ctr"/>
          <a:lstStyle>
            <a:lvl1pPr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ヒラギノ角ゴ Pro W3" panose="020B0300000000000000" charset="-128"/>
                <a:cs typeface="Times New Roman" panose="02020603050405020304" pitchFamily="18" charset="0"/>
              </a:rPr>
              <a:t>Conclusion</a:t>
            </a:r>
            <a:endParaRPr lang="de-DE" altLang="de-DE" sz="2000" b="1" dirty="0">
              <a:solidFill>
                <a:schemeClr val="bg1"/>
              </a:solidFill>
              <a:latin typeface="Times New Roman" panose="02020603050405020304" pitchFamily="18" charset="0"/>
              <a:ea typeface="ヒラギノ角ゴ Pro W3" panose="020B0300000000000000" charset="-128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855215-1C82-3145-8BB7-22A9A0E5A489}"/>
              </a:ext>
            </a:extLst>
          </p:cNvPr>
          <p:cNvSpPr txBox="1"/>
          <p:nvPr/>
        </p:nvSpPr>
        <p:spPr>
          <a:xfrm>
            <a:off x="251396" y="1368992"/>
            <a:ext cx="8713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fr-FR" sz="1600" b="1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Goal</a:t>
            </a:r>
            <a:r>
              <a:rPr lang="fr-FR" sz="16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: </a:t>
            </a:r>
            <a:r>
              <a:rPr lang="de-DE" sz="16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Investment </a:t>
            </a:r>
            <a:r>
              <a:rPr lang="de-DE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decision</a:t>
            </a:r>
            <a:r>
              <a:rPr lang="de-DE" sz="16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 on </a:t>
            </a:r>
            <a:r>
              <a:rPr lang="de-DE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new</a:t>
            </a:r>
            <a:r>
              <a:rPr lang="de-DE" sz="16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small-scale</a:t>
            </a:r>
            <a:r>
              <a:rPr lang="de-DE" sz="16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combined</a:t>
            </a:r>
            <a:r>
              <a:rPr lang="de-DE" sz="16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heat</a:t>
            </a:r>
            <a:r>
              <a:rPr lang="de-DE" sz="16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 </a:t>
            </a:r>
            <a:r>
              <a:rPr lang="de-DE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and</a:t>
            </a:r>
            <a:r>
              <a:rPr lang="de-DE" sz="16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 power (CHP) plant. </a:t>
            </a:r>
            <a:endParaRPr lang="fr-FR" sz="1600" dirty="0">
              <a:solidFill>
                <a:prstClr val="black"/>
              </a:solidFill>
              <a:latin typeface="Times New Roman" panose="02020603050405020304" pitchFamily="18" charset="0"/>
              <a:ea typeface="ヒラギノ角ゴ Pro W3" charset="-128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0299D3-170B-C440-902E-9F13AFFE4467}"/>
              </a:ext>
            </a:extLst>
          </p:cNvPr>
          <p:cNvSpPr txBox="1"/>
          <p:nvPr/>
        </p:nvSpPr>
        <p:spPr>
          <a:xfrm>
            <a:off x="251520" y="1729140"/>
            <a:ext cx="8713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fr-FR" sz="1600" b="1" dirty="0" err="1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Implementation</a:t>
            </a:r>
            <a:r>
              <a:rPr lang="fr-FR" sz="16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: </a:t>
            </a:r>
            <a:r>
              <a:rPr lang="fr-FR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Linear</a:t>
            </a:r>
            <a:r>
              <a:rPr lang="fr-FR" sz="16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Optimization</a:t>
            </a:r>
            <a:r>
              <a:rPr lang="fr-FR" sz="16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 Model and compatible </a:t>
            </a:r>
            <a:r>
              <a:rPr lang="fr-FR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investment</a:t>
            </a:r>
            <a:r>
              <a:rPr lang="fr-FR" sz="16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valuation</a:t>
            </a:r>
            <a:r>
              <a:rPr lang="fr-FR" sz="16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method</a:t>
            </a:r>
            <a:r>
              <a:rPr lang="fr-FR" sz="16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 (NPV)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9C04CE-BE90-F648-B0BA-C19E932C6499}"/>
              </a:ext>
            </a:extLst>
          </p:cNvPr>
          <p:cNvSpPr txBox="1"/>
          <p:nvPr/>
        </p:nvSpPr>
        <p:spPr>
          <a:xfrm>
            <a:off x="251520" y="2089180"/>
            <a:ext cx="8713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fr-FR" sz="16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Positive/ </a:t>
            </a:r>
            <a:r>
              <a:rPr lang="fr-FR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Negative</a:t>
            </a:r>
            <a:r>
              <a:rPr lang="fr-FR" sz="16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 NPV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60868-80A8-F640-AACC-419BD442E722}"/>
              </a:ext>
            </a:extLst>
          </p:cNvPr>
          <p:cNvSpPr txBox="1"/>
          <p:nvPr/>
        </p:nvSpPr>
        <p:spPr>
          <a:xfrm>
            <a:off x="251520" y="2427734"/>
            <a:ext cx="8713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fr-FR" sz="16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Investment </a:t>
            </a:r>
            <a:r>
              <a:rPr lang="fr-FR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decision</a:t>
            </a:r>
            <a:r>
              <a:rPr lang="fr-FR" sz="16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 are </a:t>
            </a:r>
            <a:r>
              <a:rPr lang="fr-FR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determined</a:t>
            </a:r>
            <a:endParaRPr lang="fr-FR" sz="1600" dirty="0">
              <a:solidFill>
                <a:prstClr val="black"/>
              </a:solidFill>
              <a:latin typeface="Times New Roman" panose="02020603050405020304" pitchFamily="18" charset="0"/>
              <a:ea typeface="ヒラギノ角ゴ Pro W3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866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351F9A8-21D0-4951-ABBE-6876C945178A}"/>
              </a:ext>
            </a:extLst>
          </p:cNvPr>
          <p:cNvSpPr txBox="1"/>
          <p:nvPr/>
        </p:nvSpPr>
        <p:spPr>
          <a:xfrm>
            <a:off x="971600" y="3867894"/>
            <a:ext cx="766928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800" dirty="0" err="1">
                <a:solidFill>
                  <a:schemeClr val="tx2"/>
                </a:solidFill>
                <a:latin typeface="+mn-lt"/>
                <a:cs typeface="+mn-cs"/>
              </a:rPr>
              <a:t>Thank</a:t>
            </a:r>
            <a:r>
              <a:rPr lang="de-DE" sz="2800" dirty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r>
              <a:rPr lang="de-DE" sz="2800" dirty="0" err="1">
                <a:solidFill>
                  <a:schemeClr val="tx2"/>
                </a:solidFill>
                <a:latin typeface="+mn-lt"/>
                <a:cs typeface="+mn-cs"/>
              </a:rPr>
              <a:t>You</a:t>
            </a:r>
            <a:r>
              <a:rPr lang="de-DE" sz="2800" dirty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r>
              <a:rPr lang="de-DE" sz="2800" dirty="0" err="1">
                <a:solidFill>
                  <a:schemeClr val="tx2"/>
                </a:solidFill>
                <a:latin typeface="+mn-lt"/>
                <a:cs typeface="+mn-cs"/>
              </a:rPr>
              <a:t>for</a:t>
            </a:r>
            <a:r>
              <a:rPr lang="de-DE" sz="2800" dirty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r>
              <a:rPr lang="de-DE" sz="2800" dirty="0" err="1">
                <a:solidFill>
                  <a:schemeClr val="tx2"/>
                </a:solidFill>
                <a:latin typeface="+mn-lt"/>
                <a:cs typeface="+mn-cs"/>
              </a:rPr>
              <a:t>you</a:t>
            </a:r>
            <a:r>
              <a:rPr lang="de-DE" sz="2800" dirty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r>
              <a:rPr lang="de-DE" sz="2800" dirty="0" err="1">
                <a:solidFill>
                  <a:schemeClr val="tx2"/>
                </a:solidFill>
                <a:latin typeface="+mn-lt"/>
                <a:cs typeface="+mn-cs"/>
              </a:rPr>
              <a:t>attention</a:t>
            </a:r>
            <a:endParaRPr lang="de-DE" sz="2800" dirty="0">
              <a:solidFill>
                <a:schemeClr val="tx2"/>
              </a:solidFill>
              <a:latin typeface="+mn-lt"/>
              <a:cs typeface="+mn-cs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800" dirty="0" err="1">
                <a:solidFill>
                  <a:schemeClr val="tx2"/>
                </a:solidFill>
                <a:latin typeface="+mn-lt"/>
                <a:cs typeface="+mn-cs"/>
              </a:rPr>
              <a:t>Any</a:t>
            </a:r>
            <a:r>
              <a:rPr lang="de-DE" sz="2800" dirty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r>
              <a:rPr lang="de-DE" sz="2800" dirty="0" err="1">
                <a:solidFill>
                  <a:schemeClr val="tx2"/>
                </a:solidFill>
                <a:latin typeface="+mn-lt"/>
                <a:cs typeface="+mn-cs"/>
              </a:rPr>
              <a:t>questions</a:t>
            </a:r>
            <a:r>
              <a:rPr lang="de-DE" sz="2800" dirty="0">
                <a:solidFill>
                  <a:schemeClr val="tx2"/>
                </a:solidFill>
                <a:latin typeface="+mn-lt"/>
                <a:cs typeface="+mn-cs"/>
              </a:rPr>
              <a:t>!!!</a:t>
            </a:r>
            <a:endParaRPr lang="de-DE" sz="6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9E97C5-52F5-7641-B4D3-D47C51B43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987574"/>
            <a:ext cx="5651142" cy="301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9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AA417BE-2DB7-49C3-9AD1-C56CCE814FD3}"/>
              </a:ext>
            </a:extLst>
          </p:cNvPr>
          <p:cNvSpPr/>
          <p:nvPr/>
        </p:nvSpPr>
        <p:spPr>
          <a:xfrm>
            <a:off x="182562" y="1365537"/>
            <a:ext cx="8778875" cy="3300413"/>
          </a:xfrm>
          <a:prstGeom prst="rect">
            <a:avLst/>
          </a:prstGeom>
          <a:solidFill>
            <a:srgbClr val="EFE4B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hangingPunct="1">
              <a:spcBef>
                <a:spcPct val="20000"/>
              </a:spcBef>
              <a:spcAft>
                <a:spcPts val="600"/>
              </a:spcAft>
              <a:defRPr/>
            </a:pPr>
            <a:endParaRPr lang="fr-FR" sz="1600" dirty="0">
              <a:solidFill>
                <a:prstClr val="black"/>
              </a:solidFill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351F9A8-21D0-4951-ABBE-6876C945178A}"/>
              </a:ext>
            </a:extLst>
          </p:cNvPr>
          <p:cNvSpPr txBox="1"/>
          <p:nvPr/>
        </p:nvSpPr>
        <p:spPr>
          <a:xfrm>
            <a:off x="395288" y="1492250"/>
            <a:ext cx="7705725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de-DE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de-DE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de-DE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de-DE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de-D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70" name="Titel 1">
            <a:extLst>
              <a:ext uri="{FF2B5EF4-FFF2-40B4-BE49-F238E27FC236}">
                <a16:creationId xmlns:a16="http://schemas.microsoft.com/office/drawing/2014/main" id="{5D7B0412-7A60-4055-A968-670598A493CE}"/>
              </a:ext>
            </a:extLst>
          </p:cNvPr>
          <p:cNvSpPr txBox="1">
            <a:spLocks/>
          </p:cNvSpPr>
          <p:nvPr/>
        </p:nvSpPr>
        <p:spPr bwMode="auto">
          <a:xfrm>
            <a:off x="160338" y="266700"/>
            <a:ext cx="69135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0" rIns="0" bIns="0" anchor="ctr"/>
          <a:lstStyle>
            <a:lvl1pPr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ヒラギノ角ゴ Pro W3" panose="020B0300000000000000" charset="-128"/>
                <a:cs typeface="Times New Roman" panose="02020603050405020304" pitchFamily="18" charset="0"/>
              </a:rPr>
              <a:t>Overview</a:t>
            </a:r>
            <a:endParaRPr lang="de-DE" altLang="de-DE" sz="2000" b="1" dirty="0">
              <a:solidFill>
                <a:schemeClr val="bg1"/>
              </a:solidFill>
              <a:latin typeface="Times New Roman" panose="02020603050405020304" pitchFamily="18" charset="0"/>
              <a:ea typeface="ヒラギノ角ゴ Pro W3" panose="020B0300000000000000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AA417BE-2DB7-49C3-9AD1-C56CCE814FD3}"/>
              </a:ext>
            </a:extLst>
          </p:cNvPr>
          <p:cNvSpPr/>
          <p:nvPr/>
        </p:nvSpPr>
        <p:spPr>
          <a:xfrm>
            <a:off x="179388" y="1203325"/>
            <a:ext cx="8778875" cy="3300413"/>
          </a:xfrm>
          <a:prstGeom prst="rect">
            <a:avLst/>
          </a:prstGeom>
          <a:solidFill>
            <a:srgbClr val="EFE4B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hangingPunct="1">
              <a:spcBef>
                <a:spcPct val="20000"/>
              </a:spcBef>
              <a:spcAft>
                <a:spcPts val="600"/>
              </a:spcAft>
              <a:defRPr/>
            </a:pPr>
            <a:endParaRPr lang="fr-FR" sz="1600" dirty="0">
              <a:solidFill>
                <a:prstClr val="black"/>
              </a:solidFill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351F9A8-21D0-4951-ABBE-6876C945178A}"/>
              </a:ext>
            </a:extLst>
          </p:cNvPr>
          <p:cNvSpPr txBox="1"/>
          <p:nvPr/>
        </p:nvSpPr>
        <p:spPr>
          <a:xfrm>
            <a:off x="395288" y="1275607"/>
            <a:ext cx="85629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thesis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Investment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combined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power (CHP) plant.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Finding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investors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CHP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11270" name="Titel 1">
            <a:extLst>
              <a:ext uri="{FF2B5EF4-FFF2-40B4-BE49-F238E27FC236}">
                <a16:creationId xmlns:a16="http://schemas.microsoft.com/office/drawing/2014/main" id="{5D7B0412-7A60-4055-A968-670598A493CE}"/>
              </a:ext>
            </a:extLst>
          </p:cNvPr>
          <p:cNvSpPr txBox="1">
            <a:spLocks/>
          </p:cNvSpPr>
          <p:nvPr/>
        </p:nvSpPr>
        <p:spPr bwMode="auto">
          <a:xfrm>
            <a:off x="160338" y="266700"/>
            <a:ext cx="69135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0" rIns="0" bIns="0" anchor="ctr"/>
          <a:lstStyle>
            <a:lvl1pPr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ヒラギノ角ゴ Pro W3" panose="020B0300000000000000" charset="-128"/>
                <a:cs typeface="Times New Roman" panose="02020603050405020304" pitchFamily="18" charset="0"/>
              </a:rPr>
              <a:t>Introduction</a:t>
            </a:r>
            <a:endParaRPr lang="de-DE" altLang="de-DE" sz="2000" b="1" dirty="0">
              <a:solidFill>
                <a:schemeClr val="bg1"/>
              </a:solidFill>
              <a:latin typeface="Times New Roman" panose="02020603050405020304" pitchFamily="18" charset="0"/>
              <a:ea typeface="ヒラギノ角ゴ Pro W3" panose="020B0300000000000000" charset="-128"/>
              <a:cs typeface="Times New Roman" panose="02020603050405020304" pitchFamily="18" charset="0"/>
            </a:endParaRPr>
          </a:p>
        </p:txBody>
      </p:sp>
      <p:sp>
        <p:nvSpPr>
          <p:cNvPr id="6" name="Textfeld 1">
            <a:extLst>
              <a:ext uri="{FF2B5EF4-FFF2-40B4-BE49-F238E27FC236}">
                <a16:creationId xmlns:a16="http://schemas.microsoft.com/office/drawing/2014/main" id="{5A76401F-C87E-0144-95FF-FB17010ECCC8}"/>
              </a:ext>
            </a:extLst>
          </p:cNvPr>
          <p:cNvSpPr txBox="1"/>
          <p:nvPr/>
        </p:nvSpPr>
        <p:spPr>
          <a:xfrm>
            <a:off x="378548" y="2215954"/>
            <a:ext cx="85629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1200150" lvl="2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CO2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emission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electricity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separately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power plants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dissipated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heating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00150" lvl="2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CHP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become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CO2 neutral in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fuels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become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(like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hydrogen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renewable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electricity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02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AA417BE-2DB7-49C3-9AD1-C56CCE814FD3}"/>
              </a:ext>
            </a:extLst>
          </p:cNvPr>
          <p:cNvSpPr/>
          <p:nvPr/>
        </p:nvSpPr>
        <p:spPr>
          <a:xfrm>
            <a:off x="179388" y="1203325"/>
            <a:ext cx="8778875" cy="3300413"/>
          </a:xfrm>
          <a:prstGeom prst="rect">
            <a:avLst/>
          </a:prstGeom>
          <a:solidFill>
            <a:srgbClr val="EFE4B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hangingPunct="1">
              <a:spcBef>
                <a:spcPct val="20000"/>
              </a:spcBef>
              <a:spcAft>
                <a:spcPts val="600"/>
              </a:spcAft>
              <a:defRPr/>
            </a:pPr>
            <a:endParaRPr lang="fr-FR" sz="1600" dirty="0">
              <a:solidFill>
                <a:prstClr val="black"/>
              </a:solidFill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351F9A8-21D0-4951-ABBE-6876C945178A}"/>
              </a:ext>
            </a:extLst>
          </p:cNvPr>
          <p:cNvSpPr txBox="1"/>
          <p:nvPr/>
        </p:nvSpPr>
        <p:spPr>
          <a:xfrm>
            <a:off x="395289" y="1492250"/>
            <a:ext cx="36726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CHP?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Combined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heat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power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electricity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captured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thermal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heating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cooling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domestic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water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industrial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70" name="Titel 1">
            <a:extLst>
              <a:ext uri="{FF2B5EF4-FFF2-40B4-BE49-F238E27FC236}">
                <a16:creationId xmlns:a16="http://schemas.microsoft.com/office/drawing/2014/main" id="{5D7B0412-7A60-4055-A968-670598A493CE}"/>
              </a:ext>
            </a:extLst>
          </p:cNvPr>
          <p:cNvSpPr txBox="1">
            <a:spLocks/>
          </p:cNvSpPr>
          <p:nvPr/>
        </p:nvSpPr>
        <p:spPr bwMode="auto">
          <a:xfrm>
            <a:off x="160338" y="266700"/>
            <a:ext cx="69135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0" rIns="0" bIns="0" anchor="ctr"/>
          <a:lstStyle>
            <a:lvl1pPr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ヒラギノ角ゴ Pro W3" panose="020B0300000000000000" charset="-128"/>
                <a:cs typeface="Times New Roman" panose="02020603050405020304" pitchFamily="18" charset="0"/>
              </a:rPr>
              <a:t>Introduction</a:t>
            </a:r>
            <a:endParaRPr lang="de-DE" altLang="de-DE" sz="2000" b="1" dirty="0">
              <a:solidFill>
                <a:schemeClr val="bg1"/>
              </a:solidFill>
              <a:latin typeface="Times New Roman" panose="02020603050405020304" pitchFamily="18" charset="0"/>
              <a:ea typeface="ヒラギノ角ゴ Pro W3" panose="020B0300000000000000" charset="-128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5BDA2D-6AC3-5049-827F-CCF519929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232" y="1564481"/>
            <a:ext cx="4533900" cy="2578100"/>
          </a:xfrm>
          <a:prstGeom prst="rect">
            <a:avLst/>
          </a:prstGeom>
        </p:spPr>
      </p:pic>
      <p:sp>
        <p:nvSpPr>
          <p:cNvPr id="7" name="Textfeld 1">
            <a:extLst>
              <a:ext uri="{FF2B5EF4-FFF2-40B4-BE49-F238E27FC236}">
                <a16:creationId xmlns:a16="http://schemas.microsoft.com/office/drawing/2014/main" id="{282F3914-A477-1D49-AF5D-EF415884D873}"/>
              </a:ext>
            </a:extLst>
          </p:cNvPr>
          <p:cNvSpPr txBox="1"/>
          <p:nvPr/>
        </p:nvSpPr>
        <p:spPr>
          <a:xfrm>
            <a:off x="5292080" y="4192354"/>
            <a:ext cx="29413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50" dirty="0">
                <a:latin typeface="+mn-lt"/>
                <a:cs typeface="+mn-cs"/>
              </a:rPr>
              <a:t>Source: https://</a:t>
            </a:r>
            <a:r>
              <a:rPr lang="de-DE" sz="1050" dirty="0" err="1">
                <a:latin typeface="+mn-lt"/>
                <a:cs typeface="+mn-cs"/>
              </a:rPr>
              <a:t>www.epa.gov</a:t>
            </a:r>
            <a:r>
              <a:rPr lang="de-DE" sz="1050" dirty="0">
                <a:latin typeface="+mn-lt"/>
                <a:cs typeface="+mn-cs"/>
              </a:rPr>
              <a:t>/</a:t>
            </a:r>
            <a:r>
              <a:rPr lang="de-DE" sz="1050" dirty="0" err="1">
                <a:latin typeface="+mn-lt"/>
                <a:cs typeface="+mn-cs"/>
              </a:rPr>
              <a:t>chp</a:t>
            </a:r>
            <a:r>
              <a:rPr lang="de-DE" sz="1050" dirty="0">
                <a:latin typeface="+mn-lt"/>
                <a:cs typeface="+mn-cs"/>
              </a:rPr>
              <a:t>/</a:t>
            </a:r>
            <a:r>
              <a:rPr lang="de-DE" sz="1050" dirty="0" err="1">
                <a:latin typeface="+mn-lt"/>
                <a:cs typeface="+mn-cs"/>
              </a:rPr>
              <a:t>what-chp</a:t>
            </a:r>
            <a:endParaRPr lang="de-DE" sz="105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23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AA417BE-2DB7-49C3-9AD1-C56CCE814FD3}"/>
              </a:ext>
            </a:extLst>
          </p:cNvPr>
          <p:cNvSpPr/>
          <p:nvPr/>
        </p:nvSpPr>
        <p:spPr>
          <a:xfrm>
            <a:off x="179388" y="1203325"/>
            <a:ext cx="8778875" cy="3300413"/>
          </a:xfrm>
          <a:prstGeom prst="rect">
            <a:avLst/>
          </a:prstGeom>
          <a:solidFill>
            <a:srgbClr val="EFE4B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hangingPunct="1">
              <a:spcBef>
                <a:spcPct val="20000"/>
              </a:spcBef>
              <a:spcAft>
                <a:spcPts val="600"/>
              </a:spcAft>
              <a:defRPr/>
            </a:pPr>
            <a:endParaRPr lang="fr-FR" sz="1600" dirty="0">
              <a:solidFill>
                <a:prstClr val="black"/>
              </a:solidFill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351F9A8-21D0-4951-ABBE-6876C945178A}"/>
              </a:ext>
            </a:extLst>
          </p:cNvPr>
          <p:cNvSpPr txBox="1"/>
          <p:nvPr/>
        </p:nvSpPr>
        <p:spPr>
          <a:xfrm>
            <a:off x="395288" y="1563638"/>
            <a:ext cx="81371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Investment in CHP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CHP a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investment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marL="1200150" lvl="2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70" name="Titel 1">
            <a:extLst>
              <a:ext uri="{FF2B5EF4-FFF2-40B4-BE49-F238E27FC236}">
                <a16:creationId xmlns:a16="http://schemas.microsoft.com/office/drawing/2014/main" id="{5D7B0412-7A60-4055-A968-670598A493CE}"/>
              </a:ext>
            </a:extLst>
          </p:cNvPr>
          <p:cNvSpPr txBox="1">
            <a:spLocks/>
          </p:cNvSpPr>
          <p:nvPr/>
        </p:nvSpPr>
        <p:spPr bwMode="auto">
          <a:xfrm>
            <a:off x="160338" y="266700"/>
            <a:ext cx="69135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0" rIns="0" bIns="0" anchor="ctr"/>
          <a:lstStyle>
            <a:lvl1pPr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de-DE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ヒラギノ角ゴ Pro W3" panose="020B0300000000000000" charset="-128"/>
                <a:cs typeface="Times New Roman" panose="02020603050405020304" pitchFamily="18" charset="0"/>
              </a:rPr>
              <a:t>Introduction</a:t>
            </a:r>
            <a:endParaRPr lang="de-DE" altLang="de-DE" sz="2000" b="1" dirty="0">
              <a:solidFill>
                <a:schemeClr val="bg1"/>
              </a:solidFill>
              <a:latin typeface="Times New Roman" panose="02020603050405020304" pitchFamily="18" charset="0"/>
              <a:ea typeface="ヒラギノ角ゴ Pro W3" panose="020B0300000000000000" charset="-128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0E08A6-9734-C849-A922-E92C49E29EA0}"/>
              </a:ext>
            </a:extLst>
          </p:cNvPr>
          <p:cNvSpPr txBox="1"/>
          <p:nvPr/>
        </p:nvSpPr>
        <p:spPr>
          <a:xfrm>
            <a:off x="395288" y="2491356"/>
            <a:ext cx="6151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investment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CHP:</a:t>
            </a:r>
          </a:p>
          <a:p>
            <a:pPr marL="1200150" lvl="2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NPV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evaluate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investment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whether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investment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not.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68223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AA417BE-2DB7-49C3-9AD1-C56CCE814FD3}"/>
              </a:ext>
            </a:extLst>
          </p:cNvPr>
          <p:cNvSpPr/>
          <p:nvPr/>
        </p:nvSpPr>
        <p:spPr>
          <a:xfrm>
            <a:off x="179388" y="1203325"/>
            <a:ext cx="8778875" cy="3300413"/>
          </a:xfrm>
          <a:prstGeom prst="rect">
            <a:avLst/>
          </a:prstGeom>
          <a:solidFill>
            <a:srgbClr val="EFE4B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hangingPunct="1">
              <a:spcBef>
                <a:spcPct val="20000"/>
              </a:spcBef>
              <a:spcAft>
                <a:spcPts val="600"/>
              </a:spcAft>
              <a:defRPr/>
            </a:pPr>
            <a:endParaRPr lang="fr-FR" sz="1600" dirty="0">
              <a:solidFill>
                <a:prstClr val="black"/>
              </a:solidFill>
              <a:latin typeface="Times New Roman" panose="02020603050405020304" pitchFamily="18" charset="0"/>
              <a:ea typeface="ヒラギノ角ゴ Pro W3" charset="-128"/>
              <a:cs typeface="Times New Roman" panose="02020603050405020304" pitchFamily="18" charset="0"/>
            </a:endParaRPr>
          </a:p>
        </p:txBody>
      </p:sp>
      <p:sp>
        <p:nvSpPr>
          <p:cNvPr id="11270" name="Titel 1">
            <a:extLst>
              <a:ext uri="{FF2B5EF4-FFF2-40B4-BE49-F238E27FC236}">
                <a16:creationId xmlns:a16="http://schemas.microsoft.com/office/drawing/2014/main" id="{5D7B0412-7A60-4055-A968-670598A493CE}"/>
              </a:ext>
            </a:extLst>
          </p:cNvPr>
          <p:cNvSpPr txBox="1">
            <a:spLocks/>
          </p:cNvSpPr>
          <p:nvPr/>
        </p:nvSpPr>
        <p:spPr bwMode="auto">
          <a:xfrm>
            <a:off x="160338" y="266700"/>
            <a:ext cx="69135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0" rIns="0" bIns="0" anchor="ctr"/>
          <a:lstStyle>
            <a:lvl1pPr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ヒラギノ角ゴ Pro W3" panose="020B0300000000000000" charset="-128"/>
                <a:cs typeface="Times New Roman" panose="02020603050405020304" pitchFamily="18" charset="0"/>
              </a:rPr>
              <a:t>Methodology</a:t>
            </a:r>
            <a:endParaRPr lang="de-DE" altLang="de-DE" sz="2000" b="1" dirty="0">
              <a:solidFill>
                <a:schemeClr val="bg1"/>
              </a:solidFill>
              <a:latin typeface="Times New Roman" panose="02020603050405020304" pitchFamily="18" charset="0"/>
              <a:ea typeface="ヒラギノ角ゴ Pro W3" panose="020B0300000000000000" charset="-128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B313EE-2E34-A84D-A7F3-1BF2A782CB71}"/>
              </a:ext>
            </a:extLst>
          </p:cNvPr>
          <p:cNvSpPr/>
          <p:nvPr/>
        </p:nvSpPr>
        <p:spPr>
          <a:xfrm>
            <a:off x="1115616" y="1414106"/>
            <a:ext cx="2088232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Preprocessing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BDBCE6-CF80-7247-9659-BD26DE31BA4F}"/>
              </a:ext>
            </a:extLst>
          </p:cNvPr>
          <p:cNvSpPr/>
          <p:nvPr/>
        </p:nvSpPr>
        <p:spPr>
          <a:xfrm>
            <a:off x="5789820" y="1414106"/>
            <a:ext cx="2088232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Optimization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58BA33-F5EA-F94C-8C17-6E5AE21D4C0E}"/>
              </a:ext>
            </a:extLst>
          </p:cNvPr>
          <p:cNvSpPr/>
          <p:nvPr/>
        </p:nvSpPr>
        <p:spPr>
          <a:xfrm>
            <a:off x="5797717" y="3545097"/>
            <a:ext cx="2088232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Present Value Method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7EFCB71B-0061-E643-9370-96F6822C92D3}"/>
              </a:ext>
            </a:extLst>
          </p:cNvPr>
          <p:cNvSpPr/>
          <p:nvPr/>
        </p:nvSpPr>
        <p:spPr>
          <a:xfrm>
            <a:off x="6712772" y="2078115"/>
            <a:ext cx="242328" cy="14473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D978DE-1C8C-0245-8301-DD45075B5EA6}"/>
              </a:ext>
            </a:extLst>
          </p:cNvPr>
          <p:cNvSpPr txBox="1"/>
          <p:nvPr/>
        </p:nvSpPr>
        <p:spPr>
          <a:xfrm>
            <a:off x="3568304" y="1787707"/>
            <a:ext cx="1681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and formatted data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748A97-0CE7-BE4D-9805-9D626AF2FC5D}"/>
              </a:ext>
            </a:extLst>
          </p:cNvPr>
          <p:cNvSpPr txBox="1"/>
          <p:nvPr/>
        </p:nvSpPr>
        <p:spPr>
          <a:xfrm>
            <a:off x="6841833" y="2690534"/>
            <a:ext cx="9933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values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90A459-1A0A-2546-ABAD-932E38285683}"/>
              </a:ext>
            </a:extLst>
          </p:cNvPr>
          <p:cNvSpPr/>
          <p:nvPr/>
        </p:nvSpPr>
        <p:spPr>
          <a:xfrm>
            <a:off x="1126456" y="3579862"/>
            <a:ext cx="2088232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Investment Decision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6A272A54-2FC4-8B45-910F-132F883FB08A}"/>
              </a:ext>
            </a:extLst>
          </p:cNvPr>
          <p:cNvSpPr/>
          <p:nvPr/>
        </p:nvSpPr>
        <p:spPr>
          <a:xfrm rot="5400000">
            <a:off x="4387734" y="2604581"/>
            <a:ext cx="242328" cy="25618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19332F-341D-1F4E-A868-27475594E7CC}"/>
              </a:ext>
            </a:extLst>
          </p:cNvPr>
          <p:cNvSpPr txBox="1"/>
          <p:nvPr/>
        </p:nvSpPr>
        <p:spPr>
          <a:xfrm>
            <a:off x="3766155" y="3587207"/>
            <a:ext cx="14613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/ Negative value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2B3FAA7E-2FF1-8C42-A0AC-50EF69FCCA04}"/>
              </a:ext>
            </a:extLst>
          </p:cNvPr>
          <p:cNvSpPr/>
          <p:nvPr/>
        </p:nvSpPr>
        <p:spPr>
          <a:xfrm rot="16200000">
            <a:off x="4375670" y="452064"/>
            <a:ext cx="242328" cy="2561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68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3" grpId="0" animBg="1"/>
      <p:bldP spid="8" grpId="0"/>
      <p:bldP spid="11" grpId="0"/>
      <p:bldP spid="12" grpId="0" animBg="1"/>
      <p:bldP spid="13" grpId="0" animBg="1"/>
      <p:bldP spid="14" grpId="0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AA417BE-2DB7-49C3-9AD1-C56CCE814FD3}"/>
              </a:ext>
            </a:extLst>
          </p:cNvPr>
          <p:cNvSpPr/>
          <p:nvPr/>
        </p:nvSpPr>
        <p:spPr>
          <a:xfrm>
            <a:off x="160338" y="1131590"/>
            <a:ext cx="8797925" cy="3528391"/>
          </a:xfrm>
          <a:prstGeom prst="rect">
            <a:avLst/>
          </a:prstGeom>
          <a:solidFill>
            <a:srgbClr val="EFE4B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hangingPunct="1">
              <a:spcBef>
                <a:spcPct val="20000"/>
              </a:spcBef>
              <a:spcAft>
                <a:spcPts val="600"/>
              </a:spcAft>
              <a:defRPr/>
            </a:pPr>
            <a:endParaRPr lang="fr-FR" sz="1600" dirty="0">
              <a:solidFill>
                <a:prstClr val="black"/>
              </a:solidFill>
              <a:latin typeface="Times New Roman" panose="02020603050405020304" pitchFamily="18" charset="0"/>
              <a:ea typeface="ヒラギノ角ゴ Pro W3" charset="-128"/>
              <a:cs typeface="Times New Roman" panose="02020603050405020304" pitchFamily="18" charset="0"/>
            </a:endParaRPr>
          </a:p>
        </p:txBody>
      </p:sp>
      <p:sp>
        <p:nvSpPr>
          <p:cNvPr id="11290" name="Rectangle 11289">
            <a:extLst>
              <a:ext uri="{FF2B5EF4-FFF2-40B4-BE49-F238E27FC236}">
                <a16:creationId xmlns:a16="http://schemas.microsoft.com/office/drawing/2014/main" id="{E4D11D68-C1BF-A94C-97FC-E291CAEF117F}"/>
              </a:ext>
            </a:extLst>
          </p:cNvPr>
          <p:cNvSpPr/>
          <p:nvPr/>
        </p:nvSpPr>
        <p:spPr>
          <a:xfrm>
            <a:off x="232346" y="1203325"/>
            <a:ext cx="3983644" cy="3384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>
              <a:highlight>
                <a:srgbClr val="EFE4BF"/>
              </a:highlight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58D50CE-6079-C740-AF1B-65F4AC825718}"/>
              </a:ext>
            </a:extLst>
          </p:cNvPr>
          <p:cNvSpPr/>
          <p:nvPr/>
        </p:nvSpPr>
        <p:spPr>
          <a:xfrm>
            <a:off x="6300192" y="1385158"/>
            <a:ext cx="2593701" cy="29867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B313EE-2E34-A84D-A7F3-1BF2A782CB71}"/>
              </a:ext>
            </a:extLst>
          </p:cNvPr>
          <p:cNvSpPr/>
          <p:nvPr/>
        </p:nvSpPr>
        <p:spPr>
          <a:xfrm>
            <a:off x="283938" y="1242769"/>
            <a:ext cx="1913869" cy="46488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Optimization model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7A9E35-59C5-ED4B-A731-7E8E13782B7B}"/>
              </a:ext>
            </a:extLst>
          </p:cNvPr>
          <p:cNvSpPr/>
          <p:nvPr/>
        </p:nvSpPr>
        <p:spPr>
          <a:xfrm>
            <a:off x="2627784" y="1242768"/>
            <a:ext cx="1461116" cy="4648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 prices for small customers 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3F5768-7B67-4145-9123-FFDC53E0C054}"/>
              </a:ext>
            </a:extLst>
          </p:cNvPr>
          <p:cNvSpPr/>
          <p:nvPr/>
        </p:nvSpPr>
        <p:spPr>
          <a:xfrm>
            <a:off x="518596" y="2067694"/>
            <a:ext cx="1461116" cy="55337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wholesale prices for industry customers 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7FA19B4C-A1A4-E64D-859A-AAC54AA9CDB5}"/>
              </a:ext>
            </a:extLst>
          </p:cNvPr>
          <p:cNvCxnSpPr>
            <a:cxnSpLocks/>
            <a:stCxn id="2" idx="2"/>
            <a:endCxn id="18" idx="0"/>
          </p:cNvCxnSpPr>
          <p:nvPr/>
        </p:nvCxnSpPr>
        <p:spPr>
          <a:xfrm rot="16200000" flipH="1">
            <a:off x="1064993" y="1883533"/>
            <a:ext cx="360040" cy="8281"/>
          </a:xfrm>
          <a:prstGeom prst="bentConnector3">
            <a:avLst>
              <a:gd name="adj1" fmla="val 50000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39479486-BBAA-1749-8865-F9DA887ACB65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 flipV="1">
            <a:off x="2197807" y="1475211"/>
            <a:ext cx="429977" cy="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CE27618-FFD1-6745-9015-C0019382E8C5}"/>
              </a:ext>
            </a:extLst>
          </p:cNvPr>
          <p:cNvSpPr/>
          <p:nvPr/>
        </p:nvSpPr>
        <p:spPr>
          <a:xfrm>
            <a:off x="2318796" y="3291830"/>
            <a:ext cx="1461116" cy="4648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CHP with boilers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66E59C-B7A3-6443-879F-75278AEC0EA7}"/>
              </a:ext>
            </a:extLst>
          </p:cNvPr>
          <p:cNvSpPr/>
          <p:nvPr/>
        </p:nvSpPr>
        <p:spPr>
          <a:xfrm>
            <a:off x="2318796" y="3939902"/>
            <a:ext cx="1461116" cy="5533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Boilers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913E975-C1BE-444C-8470-054E49660401}"/>
              </a:ext>
            </a:extLst>
          </p:cNvPr>
          <p:cNvCxnSpPr>
            <a:cxnSpLocks/>
            <a:stCxn id="16" idx="2"/>
            <a:endCxn id="30" idx="0"/>
          </p:cNvCxnSpPr>
          <p:nvPr/>
        </p:nvCxnSpPr>
        <p:spPr>
          <a:xfrm rot="5400000">
            <a:off x="2411760" y="2345247"/>
            <a:ext cx="1584177" cy="308988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DBD8FB07-FE08-AB42-9307-8A85928AB000}"/>
              </a:ext>
            </a:extLst>
          </p:cNvPr>
          <p:cNvCxnSpPr>
            <a:cxnSpLocks/>
            <a:stCxn id="16" idx="2"/>
            <a:endCxn id="31" idx="3"/>
          </p:cNvCxnSpPr>
          <p:nvPr/>
        </p:nvCxnSpPr>
        <p:spPr>
          <a:xfrm rot="16200000" flipH="1">
            <a:off x="2314659" y="2751336"/>
            <a:ext cx="2508936" cy="421570"/>
          </a:xfrm>
          <a:prstGeom prst="bentConnector4">
            <a:avLst>
              <a:gd name="adj1" fmla="val 44486"/>
              <a:gd name="adj2" fmla="val 17761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44BCBE4-DC1F-C541-96A2-2EA6E03A3B9E}"/>
              </a:ext>
            </a:extLst>
          </p:cNvPr>
          <p:cNvSpPr/>
          <p:nvPr/>
        </p:nvSpPr>
        <p:spPr>
          <a:xfrm>
            <a:off x="683568" y="3268790"/>
            <a:ext cx="1461116" cy="46488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CHP with boilers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FBBE7C-4869-CB45-9142-D803BC359DC3}"/>
              </a:ext>
            </a:extLst>
          </p:cNvPr>
          <p:cNvSpPr/>
          <p:nvPr/>
        </p:nvSpPr>
        <p:spPr>
          <a:xfrm>
            <a:off x="693947" y="3943146"/>
            <a:ext cx="1461116" cy="55337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Boilers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AAABD0B0-9CA8-314D-8FA9-A7498447CCB0}"/>
              </a:ext>
            </a:extLst>
          </p:cNvPr>
          <p:cNvCxnSpPr>
            <a:cxnSpLocks/>
            <a:endCxn id="39" idx="1"/>
          </p:cNvCxnSpPr>
          <p:nvPr/>
        </p:nvCxnSpPr>
        <p:spPr>
          <a:xfrm rot="5400000">
            <a:off x="356820" y="3162527"/>
            <a:ext cx="1394434" cy="720179"/>
          </a:xfrm>
          <a:prstGeom prst="bentConnector4">
            <a:avLst>
              <a:gd name="adj1" fmla="val 3265"/>
              <a:gd name="adj2" fmla="val 147334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5958A4F3-2BE2-464F-BFE1-4648C59DF2D2}"/>
              </a:ext>
            </a:extLst>
          </p:cNvPr>
          <p:cNvCxnSpPr>
            <a:cxnSpLocks/>
            <a:stCxn id="18" idx="2"/>
            <a:endCxn id="38" idx="0"/>
          </p:cNvCxnSpPr>
          <p:nvPr/>
        </p:nvCxnSpPr>
        <p:spPr>
          <a:xfrm rot="16200000" flipH="1">
            <a:off x="1007779" y="2862443"/>
            <a:ext cx="647722" cy="164972"/>
          </a:xfrm>
          <a:prstGeom prst="bentConnector3">
            <a:avLst>
              <a:gd name="adj1" fmla="val 3761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588977F0-34E7-3140-8002-DC82FC11630F}"/>
              </a:ext>
            </a:extLst>
          </p:cNvPr>
          <p:cNvSpPr/>
          <p:nvPr/>
        </p:nvSpPr>
        <p:spPr>
          <a:xfrm>
            <a:off x="6503939" y="1424723"/>
            <a:ext cx="2172517" cy="46488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(Objective Value)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8BD12D8-AA40-3341-AE50-9E00C96FD593}"/>
              </a:ext>
            </a:extLst>
          </p:cNvPr>
          <p:cNvSpPr/>
          <p:nvPr/>
        </p:nvSpPr>
        <p:spPr>
          <a:xfrm>
            <a:off x="6503939" y="2288820"/>
            <a:ext cx="2172517" cy="4648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NPV 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5A314B6F-17D6-544C-A028-C6F98886BA37}"/>
              </a:ext>
            </a:extLst>
          </p:cNvPr>
          <p:cNvCxnSpPr>
            <a:cxnSpLocks/>
            <a:stCxn id="78" idx="2"/>
            <a:endCxn id="80" idx="0"/>
          </p:cNvCxnSpPr>
          <p:nvPr/>
        </p:nvCxnSpPr>
        <p:spPr>
          <a:xfrm rot="5400000">
            <a:off x="7390592" y="2089214"/>
            <a:ext cx="399212" cy="12700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9B94C03D-0F11-C544-B6AB-111C0930F0D4}"/>
              </a:ext>
            </a:extLst>
          </p:cNvPr>
          <p:cNvSpPr/>
          <p:nvPr/>
        </p:nvSpPr>
        <p:spPr>
          <a:xfrm>
            <a:off x="6401827" y="3524521"/>
            <a:ext cx="1098959" cy="4648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 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73297E9-3588-8F44-B939-6C4D3CFD32F5}"/>
              </a:ext>
            </a:extLst>
          </p:cNvPr>
          <p:cNvSpPr/>
          <p:nvPr/>
        </p:nvSpPr>
        <p:spPr>
          <a:xfrm>
            <a:off x="7679853" y="3524521"/>
            <a:ext cx="1098959" cy="4648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 </a:t>
            </a:r>
          </a:p>
        </p:txBody>
      </p: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0AE4A47A-7DCE-7E4E-BCDA-66109DCBC7E6}"/>
              </a:ext>
            </a:extLst>
          </p:cNvPr>
          <p:cNvCxnSpPr>
            <a:cxnSpLocks/>
            <a:stCxn id="80" idx="2"/>
            <a:endCxn id="85" idx="0"/>
          </p:cNvCxnSpPr>
          <p:nvPr/>
        </p:nvCxnSpPr>
        <p:spPr>
          <a:xfrm rot="16200000" flipH="1">
            <a:off x="7524357" y="2819545"/>
            <a:ext cx="770816" cy="639135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36B0C2AE-FE8E-CC46-8C80-AE8FEA97F51F}"/>
              </a:ext>
            </a:extLst>
          </p:cNvPr>
          <p:cNvCxnSpPr>
            <a:cxnSpLocks/>
            <a:stCxn id="80" idx="2"/>
            <a:endCxn id="84" idx="0"/>
          </p:cNvCxnSpPr>
          <p:nvPr/>
        </p:nvCxnSpPr>
        <p:spPr>
          <a:xfrm rot="5400000">
            <a:off x="6885345" y="2819668"/>
            <a:ext cx="770816" cy="638891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91" name="Right Arrow 11290">
            <a:extLst>
              <a:ext uri="{FF2B5EF4-FFF2-40B4-BE49-F238E27FC236}">
                <a16:creationId xmlns:a16="http://schemas.microsoft.com/office/drawing/2014/main" id="{D7500F16-C14B-314E-A389-3D844E6A5A7C}"/>
              </a:ext>
            </a:extLst>
          </p:cNvPr>
          <p:cNvSpPr/>
          <p:nvPr/>
        </p:nvSpPr>
        <p:spPr>
          <a:xfrm>
            <a:off x="4222339" y="2644152"/>
            <a:ext cx="2077853" cy="359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270" name="Titel 1">
            <a:extLst>
              <a:ext uri="{FF2B5EF4-FFF2-40B4-BE49-F238E27FC236}">
                <a16:creationId xmlns:a16="http://schemas.microsoft.com/office/drawing/2014/main" id="{5D7B0412-7A60-4055-A968-670598A493CE}"/>
              </a:ext>
            </a:extLst>
          </p:cNvPr>
          <p:cNvSpPr txBox="1">
            <a:spLocks/>
          </p:cNvSpPr>
          <p:nvPr/>
        </p:nvSpPr>
        <p:spPr bwMode="auto">
          <a:xfrm>
            <a:off x="160338" y="266700"/>
            <a:ext cx="69135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0" rIns="0" bIns="0" anchor="ctr"/>
          <a:lstStyle>
            <a:lvl1pPr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sz="2000" b="1" dirty="0">
                <a:solidFill>
                  <a:schemeClr val="bg1"/>
                </a:solidFill>
                <a:latin typeface="Times New Roman" panose="02020603050405020304" pitchFamily="18" charset="0"/>
                <a:ea typeface="ヒラギノ角ゴ Pro W3" panose="020B0300000000000000" charset="-128"/>
                <a:cs typeface="Times New Roman" panose="02020603050405020304" pitchFamily="18" charset="0"/>
              </a:rPr>
              <a:t>Implementation</a:t>
            </a:r>
            <a:endParaRPr lang="de-DE" altLang="de-DE" sz="2000" b="1" dirty="0">
              <a:solidFill>
                <a:schemeClr val="bg1"/>
              </a:solidFill>
              <a:latin typeface="Times New Roman" panose="02020603050405020304" pitchFamily="18" charset="0"/>
              <a:ea typeface="ヒラギノ角ゴ Pro W3" panose="020B0300000000000000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53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78" grpId="0" animBg="1"/>
      <p:bldP spid="80" grpId="0" animBg="1"/>
      <p:bldP spid="84" grpId="0" animBg="1"/>
      <p:bldP spid="85" grpId="0" animBg="1"/>
      <p:bldP spid="1129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AA417BE-2DB7-49C3-9AD1-C56CCE814FD3}"/>
              </a:ext>
            </a:extLst>
          </p:cNvPr>
          <p:cNvSpPr/>
          <p:nvPr/>
        </p:nvSpPr>
        <p:spPr>
          <a:xfrm>
            <a:off x="179388" y="1203325"/>
            <a:ext cx="8778875" cy="3300413"/>
          </a:xfrm>
          <a:prstGeom prst="rect">
            <a:avLst/>
          </a:prstGeom>
          <a:solidFill>
            <a:srgbClr val="EFE4B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defTabSz="457200" eaLnBrk="1" hangingPunct="1">
              <a:spcBef>
                <a:spcPct val="20000"/>
              </a:spcBef>
              <a:spcAft>
                <a:spcPts val="600"/>
              </a:spcAft>
              <a:buAutoNum type="arabicPeriod"/>
              <a:defRPr/>
            </a:pPr>
            <a:endParaRPr lang="fr-FR" sz="1600" dirty="0">
              <a:solidFill>
                <a:prstClr val="black"/>
              </a:solidFill>
              <a:latin typeface="Times New Roman" panose="02020603050405020304" pitchFamily="18" charset="0"/>
              <a:ea typeface="ヒラギノ角ゴ Pro W3" charset="-128"/>
              <a:cs typeface="Times New Roman" panose="02020603050405020304" pitchFamily="18" charset="0"/>
            </a:endParaRPr>
          </a:p>
          <a:p>
            <a:pPr marL="342900" indent="-342900" defTabSz="457200" eaLnBrk="1" hangingPunct="1">
              <a:spcBef>
                <a:spcPct val="20000"/>
              </a:spcBef>
              <a:spcAft>
                <a:spcPts val="600"/>
              </a:spcAft>
              <a:buAutoNum type="arabicPeriod"/>
              <a:defRPr/>
            </a:pPr>
            <a:endParaRPr lang="fr-FR" sz="1600" dirty="0">
              <a:solidFill>
                <a:prstClr val="black"/>
              </a:solidFill>
              <a:latin typeface="Times New Roman" panose="02020603050405020304" pitchFamily="18" charset="0"/>
              <a:ea typeface="ヒラギノ角ゴ Pro W3" charset="-128"/>
              <a:cs typeface="Times New Roman" panose="02020603050405020304" pitchFamily="18" charset="0"/>
            </a:endParaRPr>
          </a:p>
          <a:p>
            <a:pPr marL="342900" indent="-342900" defTabSz="457200" eaLnBrk="1" hangingPunct="1">
              <a:spcBef>
                <a:spcPct val="20000"/>
              </a:spcBef>
              <a:spcAft>
                <a:spcPts val="600"/>
              </a:spcAft>
              <a:buAutoNum type="arabicPeriod"/>
              <a:defRPr/>
            </a:pPr>
            <a:endParaRPr lang="fr-FR" sz="1600" dirty="0">
              <a:solidFill>
                <a:prstClr val="black"/>
              </a:solidFill>
              <a:latin typeface="Times New Roman" panose="02020603050405020304" pitchFamily="18" charset="0"/>
              <a:ea typeface="ヒラギノ角ゴ Pro W3" charset="-128"/>
              <a:cs typeface="Times New Roman" panose="02020603050405020304" pitchFamily="18" charset="0"/>
            </a:endParaRPr>
          </a:p>
        </p:txBody>
      </p:sp>
      <p:sp>
        <p:nvSpPr>
          <p:cNvPr id="11270" name="Titel 1">
            <a:extLst>
              <a:ext uri="{FF2B5EF4-FFF2-40B4-BE49-F238E27FC236}">
                <a16:creationId xmlns:a16="http://schemas.microsoft.com/office/drawing/2014/main" id="{5D7B0412-7A60-4055-A968-670598A493CE}"/>
              </a:ext>
            </a:extLst>
          </p:cNvPr>
          <p:cNvSpPr txBox="1">
            <a:spLocks/>
          </p:cNvSpPr>
          <p:nvPr/>
        </p:nvSpPr>
        <p:spPr bwMode="auto">
          <a:xfrm>
            <a:off x="160338" y="266700"/>
            <a:ext cx="69135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0" rIns="0" bIns="0" anchor="ctr"/>
          <a:lstStyle>
            <a:lvl1pPr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sz="2000" b="1" dirty="0">
                <a:solidFill>
                  <a:schemeClr val="bg1"/>
                </a:solidFill>
                <a:latin typeface="Times New Roman" panose="02020603050405020304" pitchFamily="18" charset="0"/>
                <a:ea typeface="ヒラギノ角ゴ Pro W3" panose="020B0300000000000000" charset="-128"/>
                <a:cs typeface="Times New Roman" panose="02020603050405020304" pitchFamily="18" charset="0"/>
              </a:rPr>
              <a:t>Implementation</a:t>
            </a:r>
            <a:endParaRPr lang="de-DE" altLang="de-DE" sz="2000" b="1" dirty="0">
              <a:solidFill>
                <a:schemeClr val="bg1"/>
              </a:solidFill>
              <a:latin typeface="Times New Roman" panose="02020603050405020304" pitchFamily="18" charset="0"/>
              <a:ea typeface="ヒラギノ角ゴ Pro W3" panose="020B0300000000000000" charset="-128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357D16-18B1-ED46-BD1E-39FC6EB9FB6C}"/>
              </a:ext>
            </a:extLst>
          </p:cNvPr>
          <p:cNvSpPr txBox="1"/>
          <p:nvPr/>
        </p:nvSpPr>
        <p:spPr>
          <a:xfrm>
            <a:off x="468654" y="1511603"/>
            <a:ext cx="1943106" cy="206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hangingPunct="1">
              <a:spcBef>
                <a:spcPct val="20000"/>
              </a:spcBef>
              <a:spcAft>
                <a:spcPts val="600"/>
              </a:spcAft>
              <a:defRPr/>
            </a:pPr>
            <a:r>
              <a:rPr lang="fr-FR" sz="1200" dirty="0" err="1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Required</a:t>
            </a:r>
            <a:r>
              <a:rPr lang="fr-FR" sz="12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 Data:</a:t>
            </a:r>
          </a:p>
          <a:p>
            <a:pPr marL="342900" indent="-342900" defTabSz="4572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fr-FR" sz="1200" dirty="0" err="1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Electricity</a:t>
            </a:r>
            <a:r>
              <a:rPr lang="fr-FR" sz="12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Demand</a:t>
            </a:r>
            <a:r>
              <a:rPr lang="fr-FR" sz="12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 </a:t>
            </a:r>
          </a:p>
          <a:p>
            <a:pPr marL="342900" indent="-342900" defTabSz="4572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fr-FR" sz="1200" dirty="0" err="1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Heat</a:t>
            </a:r>
            <a:r>
              <a:rPr lang="fr-FR" sz="12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 </a:t>
            </a:r>
            <a:r>
              <a:rPr lang="fr-FR" sz="1200" dirty="0" err="1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Demand</a:t>
            </a:r>
            <a:endParaRPr lang="fr-FR" sz="1200" dirty="0">
              <a:solidFill>
                <a:prstClr val="black"/>
              </a:solidFill>
              <a:latin typeface="Times New Roman" panose="02020603050405020304" pitchFamily="18" charset="0"/>
              <a:ea typeface="ヒラギノ角ゴ Pro W3" charset="-128"/>
              <a:cs typeface="Times New Roman" panose="02020603050405020304" pitchFamily="18" charset="0"/>
            </a:endParaRPr>
          </a:p>
          <a:p>
            <a:pPr marL="342900" indent="-342900" defTabSz="4572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fr-FR" sz="1200" dirty="0" err="1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Electricity</a:t>
            </a:r>
            <a:r>
              <a:rPr lang="fr-FR" sz="12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 Price</a:t>
            </a:r>
          </a:p>
          <a:p>
            <a:pPr marL="342900" indent="-342900" defTabSz="4572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fr-FR" sz="1200" dirty="0" err="1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Heat</a:t>
            </a:r>
            <a:r>
              <a:rPr lang="fr-FR" sz="12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 Price </a:t>
            </a:r>
          </a:p>
          <a:p>
            <a:pPr marL="342900" indent="-342900" defTabSz="4572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fr-FR" sz="12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Natural </a:t>
            </a:r>
            <a:r>
              <a:rPr lang="fr-FR" sz="1200" dirty="0" err="1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gas</a:t>
            </a:r>
            <a:r>
              <a:rPr lang="fr-FR" sz="12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 Price</a:t>
            </a:r>
          </a:p>
          <a:p>
            <a:pPr defTabSz="457200" eaLnBrk="1" hangingPunct="1">
              <a:spcBef>
                <a:spcPct val="20000"/>
              </a:spcBef>
              <a:spcAft>
                <a:spcPts val="600"/>
              </a:spcAft>
              <a:defRPr/>
            </a:pPr>
            <a:endParaRPr lang="en-DE" sz="1200" dirty="0">
              <a:solidFill>
                <a:prstClr val="black"/>
              </a:solidFill>
              <a:latin typeface="Times New Roman" panose="02020603050405020304" pitchFamily="18" charset="0"/>
              <a:ea typeface="ヒラギノ角ゴ Pro W3" charset="-128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0C8071-8098-B945-948B-B06B80C813F4}"/>
              </a:ext>
            </a:extLst>
          </p:cNvPr>
          <p:cNvSpPr txBox="1"/>
          <p:nvPr/>
        </p:nvSpPr>
        <p:spPr>
          <a:xfrm>
            <a:off x="3923928" y="1460617"/>
            <a:ext cx="2448272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hangingPunct="1">
              <a:spcBef>
                <a:spcPct val="20000"/>
              </a:spcBef>
              <a:spcAft>
                <a:spcPts val="600"/>
              </a:spcAft>
              <a:defRPr/>
            </a:pPr>
            <a:r>
              <a:rPr lang="fr-FR" sz="1200" dirty="0" err="1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Parameters</a:t>
            </a:r>
            <a:r>
              <a:rPr lang="fr-FR" sz="12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:</a:t>
            </a:r>
          </a:p>
          <a:p>
            <a:pPr marL="342900" indent="-342900" defTabSz="4572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12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electricity generation (</a:t>
            </a:r>
            <a:r>
              <a:rPr lang="en-GB" sz="1200" dirty="0" err="1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y_t</a:t>
            </a:r>
            <a:r>
              <a:rPr lang="en-GB" sz="12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)</a:t>
            </a:r>
          </a:p>
          <a:p>
            <a:pPr marL="342900" indent="-342900" defTabSz="4572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12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electricity sold (</a:t>
            </a:r>
            <a:r>
              <a:rPr lang="en-GB" sz="1200" dirty="0" err="1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el_sold</a:t>
            </a:r>
            <a:r>
              <a:rPr lang="en-GB" sz="12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)</a:t>
            </a:r>
          </a:p>
          <a:p>
            <a:pPr marL="342900" indent="-342900" defTabSz="4572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12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electricity bought (</a:t>
            </a:r>
            <a:r>
              <a:rPr lang="en-GB" sz="1200" dirty="0" err="1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el_bought</a:t>
            </a:r>
            <a:r>
              <a:rPr lang="en-GB" sz="12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)</a:t>
            </a:r>
          </a:p>
          <a:p>
            <a:pPr marL="342900" indent="-342900" defTabSz="4572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12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fuel consumption by CHP (</a:t>
            </a:r>
            <a:r>
              <a:rPr lang="en-GB" sz="1200" dirty="0" err="1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x_t</a:t>
            </a:r>
            <a:r>
              <a:rPr lang="en-GB" sz="12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4238E4-CF53-DA4D-A7C1-B19500C48288}"/>
              </a:ext>
            </a:extLst>
          </p:cNvPr>
          <p:cNvSpPr txBox="1"/>
          <p:nvPr/>
        </p:nvSpPr>
        <p:spPr>
          <a:xfrm>
            <a:off x="6190582" y="1759161"/>
            <a:ext cx="2592288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12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heat generation by CHP(</a:t>
            </a:r>
            <a:r>
              <a:rPr lang="en-GB" sz="1200" dirty="0" err="1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z_t</a:t>
            </a:r>
            <a:r>
              <a:rPr lang="en-GB" sz="12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)</a:t>
            </a:r>
          </a:p>
          <a:p>
            <a:pPr marL="342900" indent="-342900" defTabSz="4572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12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fuel consumption by boiler (</a:t>
            </a:r>
            <a:r>
              <a:rPr lang="en-GB" sz="1200" dirty="0" err="1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x_tb</a:t>
            </a:r>
            <a:r>
              <a:rPr lang="en-GB" sz="12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)</a:t>
            </a:r>
          </a:p>
          <a:p>
            <a:pPr marL="342900" indent="-342900" defTabSz="4572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12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heat generation by boiler(</a:t>
            </a:r>
            <a:r>
              <a:rPr lang="en-GB" sz="1200" dirty="0" err="1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z_tb</a:t>
            </a:r>
            <a:r>
              <a:rPr lang="en-GB" sz="1200" dirty="0">
                <a:solidFill>
                  <a:prstClr val="black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) </a:t>
            </a:r>
          </a:p>
          <a:p>
            <a:pPr defTabSz="457200" eaLnBrk="1" hangingPunct="1">
              <a:spcBef>
                <a:spcPct val="20000"/>
              </a:spcBef>
              <a:spcAft>
                <a:spcPts val="600"/>
              </a:spcAft>
              <a:defRPr/>
            </a:pPr>
            <a:endParaRPr lang="en-DE" sz="1200" dirty="0">
              <a:solidFill>
                <a:prstClr val="black"/>
              </a:solidFill>
              <a:latin typeface="Times New Roman" panose="02020603050405020304" pitchFamily="18" charset="0"/>
              <a:ea typeface="ヒラギノ角ゴ Pro W3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80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AA417BE-2DB7-49C3-9AD1-C56CCE814FD3}"/>
              </a:ext>
            </a:extLst>
          </p:cNvPr>
          <p:cNvSpPr/>
          <p:nvPr/>
        </p:nvSpPr>
        <p:spPr>
          <a:xfrm>
            <a:off x="179388" y="1203325"/>
            <a:ext cx="8778875" cy="3300413"/>
          </a:xfrm>
          <a:prstGeom prst="rect">
            <a:avLst/>
          </a:prstGeom>
          <a:solidFill>
            <a:srgbClr val="EFE4B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defTabSz="457200" eaLnBrk="1" hangingPunct="1">
              <a:spcBef>
                <a:spcPct val="20000"/>
              </a:spcBef>
              <a:spcAft>
                <a:spcPts val="600"/>
              </a:spcAft>
              <a:defRPr/>
            </a:pPr>
            <a:endParaRPr lang="fr-FR" sz="1600" dirty="0">
              <a:solidFill>
                <a:prstClr val="black"/>
              </a:solidFill>
              <a:latin typeface="Arial" charset="0"/>
              <a:ea typeface="ヒラギノ角ゴ Pro W3" charset="-128"/>
              <a:cs typeface="Arial" charset="0"/>
            </a:endParaRPr>
          </a:p>
        </p:txBody>
      </p:sp>
      <p:sp>
        <p:nvSpPr>
          <p:cNvPr id="11270" name="Titel 1">
            <a:extLst>
              <a:ext uri="{FF2B5EF4-FFF2-40B4-BE49-F238E27FC236}">
                <a16:creationId xmlns:a16="http://schemas.microsoft.com/office/drawing/2014/main" id="{5D7B0412-7A60-4055-A968-670598A493CE}"/>
              </a:ext>
            </a:extLst>
          </p:cNvPr>
          <p:cNvSpPr txBox="1">
            <a:spLocks/>
          </p:cNvSpPr>
          <p:nvPr/>
        </p:nvSpPr>
        <p:spPr bwMode="auto">
          <a:xfrm>
            <a:off x="160338" y="266700"/>
            <a:ext cx="69135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0" rIns="0" bIns="0" anchor="ctr"/>
          <a:lstStyle>
            <a:lvl1pPr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sz="2000" b="1" dirty="0">
                <a:solidFill>
                  <a:schemeClr val="bg1"/>
                </a:solidFill>
                <a:latin typeface="Times New Roman" panose="02020603050405020304" pitchFamily="18" charset="0"/>
                <a:ea typeface="ヒラギノ角ゴ Pro W3" panose="020B0300000000000000" charset="-128"/>
                <a:cs typeface="Times New Roman" panose="02020603050405020304" pitchFamily="18" charset="0"/>
              </a:rPr>
              <a:t>Implementation</a:t>
            </a:r>
            <a:endParaRPr lang="de-DE" altLang="de-DE" sz="2000" b="1" dirty="0">
              <a:solidFill>
                <a:schemeClr val="bg1"/>
              </a:solidFill>
              <a:latin typeface="Times New Roman" panose="02020603050405020304" pitchFamily="18" charset="0"/>
              <a:ea typeface="ヒラギノ角ゴ Pro W3" panose="020B0300000000000000" charset="-128"/>
              <a:cs typeface="Times New Roman" panose="02020603050405020304" pitchFamily="18" charset="0"/>
            </a:endParaRP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240357A5-8947-8D4F-A36D-0FCC4459D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226" y="1203325"/>
            <a:ext cx="6741198" cy="328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72574"/>
      </p:ext>
    </p:extLst>
  </p:cSld>
  <p:clrMapOvr>
    <a:masterClrMapping/>
  </p:clrMapOvr>
</p:sld>
</file>

<file path=ppt/theme/theme1.xml><?xml version="1.0" encoding="utf-8"?>
<a:theme xmlns:a="http://schemas.openxmlformats.org/drawingml/2006/main" name="seite 4,5,6,7,8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ite 1, 2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ite 3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4357</TotalTime>
  <Words>852</Words>
  <Application>Microsoft Macintosh PowerPoint</Application>
  <PresentationFormat>On-screen Show (16:9)</PresentationFormat>
  <Paragraphs>125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seite 4,5,6,7,8</vt:lpstr>
      <vt:lpstr>seite 1, 2</vt:lpstr>
      <vt:lpstr>seite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Universität Duisburg-Essen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Rogozhyna, Olga</dc:creator>
  <cp:lastModifiedBy>shakhawat hossain Turag</cp:lastModifiedBy>
  <cp:revision>46</cp:revision>
  <dcterms:created xsi:type="dcterms:W3CDTF">2016-09-08T13:16:33Z</dcterms:created>
  <dcterms:modified xsi:type="dcterms:W3CDTF">2021-10-10T13:19:30Z</dcterms:modified>
</cp:coreProperties>
</file>