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57" r:id="rId3"/>
    <p:sldId id="279" r:id="rId4"/>
    <p:sldId id="280" r:id="rId5"/>
    <p:sldId id="261" r:id="rId6"/>
    <p:sldId id="276" r:id="rId7"/>
    <p:sldId id="286" r:id="rId8"/>
    <p:sldId id="287" r:id="rId9"/>
    <p:sldId id="282" r:id="rId10"/>
    <p:sldId id="270" r:id="rId11"/>
    <p:sldId id="271" r:id="rId12"/>
    <p:sldId id="283" r:id="rId13"/>
    <p:sldId id="285" r:id="rId14"/>
    <p:sldId id="28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B49C7-064E-438E-A5AF-D06F604607BC}" type="pres">
      <dgm:prSet presAssocID="{D0115B0F-FDFB-494B-AC0A-E04A5EC234DA}" presName="gear1srcNode" presStyleLbl="node1" presStyleIdx="0" presStyleCnt="3"/>
      <dgm:spPr/>
      <dgm:t>
        <a:bodyPr/>
        <a:lstStyle/>
        <a:p>
          <a:endParaRPr lang="en-US"/>
        </a:p>
      </dgm:t>
    </dgm:pt>
    <dgm:pt modelId="{A8AE7A62-856E-43C0-A01E-AB2F291FD15A}" type="pres">
      <dgm:prSet presAssocID="{D0115B0F-FDFB-494B-AC0A-E04A5EC234DA}" presName="gear1dstNode" presStyleLbl="node1" presStyleIdx="0" presStyleCnt="3"/>
      <dgm:spPr/>
      <dgm:t>
        <a:bodyPr/>
        <a:lstStyle/>
        <a:p>
          <a:endParaRPr lang="en-US"/>
        </a:p>
      </dgm:t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EE68D-5808-445A-B73B-CEFF75A2773F}" type="pres">
      <dgm:prSet presAssocID="{B294A45F-A097-47D5-8F55-FC668EB3C982}" presName="gear2srcNode" presStyleLbl="node1" presStyleIdx="1" presStyleCnt="3"/>
      <dgm:spPr/>
      <dgm:t>
        <a:bodyPr/>
        <a:lstStyle/>
        <a:p>
          <a:endParaRPr lang="en-US"/>
        </a:p>
      </dgm:t>
    </dgm:pt>
    <dgm:pt modelId="{706E9A05-70AC-494E-B29F-F414922DE00D}" type="pres">
      <dgm:prSet presAssocID="{B294A45F-A097-47D5-8F55-FC668EB3C982}" presName="gear2dstNode" presStyleLbl="node1" presStyleIdx="1" presStyleCnt="3"/>
      <dgm:spPr/>
      <dgm:t>
        <a:bodyPr/>
        <a:lstStyle/>
        <a:p>
          <a:endParaRPr lang="en-US"/>
        </a:p>
      </dgm:t>
    </dgm:pt>
    <dgm:pt modelId="{11E70583-C9D9-4A1B-9215-04DC48DCBD8D}" type="pres">
      <dgm:prSet presAssocID="{A72F579A-815F-4730-AEB0-052A4E2EADB2}" presName="gear3" presStyleLbl="node1" presStyleIdx="2" presStyleCnt="3"/>
      <dgm:spPr/>
      <dgm:t>
        <a:bodyPr/>
        <a:lstStyle/>
        <a:p>
          <a:endParaRPr lang="en-US"/>
        </a:p>
      </dgm:t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E43DE-00F8-4019-BA85-9AFF0B3069A7}" type="pres">
      <dgm:prSet presAssocID="{A72F579A-815F-4730-AEB0-052A4E2EADB2}" presName="gear3srcNode" presStyleLbl="node1" presStyleIdx="2" presStyleCnt="3"/>
      <dgm:spPr/>
      <dgm:t>
        <a:bodyPr/>
        <a:lstStyle/>
        <a:p>
          <a:endParaRPr lang="en-US"/>
        </a:p>
      </dgm:t>
    </dgm:pt>
    <dgm:pt modelId="{F86AD8D8-4A96-48C0-A843-3A718641AD56}" type="pres">
      <dgm:prSet presAssocID="{A72F579A-815F-4730-AEB0-052A4E2EADB2}" presName="gear3dstNode" presStyleLbl="node1" presStyleIdx="2" presStyleCnt="3"/>
      <dgm:spPr/>
      <dgm:t>
        <a:bodyPr/>
        <a:lstStyle/>
        <a:p>
          <a:endParaRPr lang="en-US"/>
        </a:p>
      </dgm:t>
    </dgm:pt>
    <dgm:pt modelId="{1E72715E-7366-4E78-A512-24F37F5D23DC}" type="pres">
      <dgm:prSet presAssocID="{39A3B9F5-08CD-49EE-B590-A9FA60312E8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E287C59-37F8-4A31-B5A2-F56A3CB15957}" type="pres">
      <dgm:prSet presAssocID="{881A9571-C437-40E4-90E1-61734033862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A80456C-D6A1-43C9-80B2-09334D6E033A}" type="pres">
      <dgm:prSet presAssocID="{6B184F14-5261-4D1F-8701-947EAF068BB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Step 3 Title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Step 2 Title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Step 1 Title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hda.com/english/wiki/survival-analysis-basics" TargetMode="External"/><Relationship Id="rId3" Type="http://schemas.openxmlformats.org/officeDocument/2006/relationships/hyperlink" Target="https://bookdown.org/rdpeng/rprogdatascience/" TargetMode="External"/><Relationship Id="rId7" Type="http://schemas.openxmlformats.org/officeDocument/2006/relationships/hyperlink" Target="https://cran.r-project.org/web/packages/survival/vignettes/survival.pdf" TargetMode="External"/><Relationship Id="rId2" Type="http://schemas.openxmlformats.org/officeDocument/2006/relationships/hyperlink" Target="https://adv-r.hadley.nz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idyverse.org/blog/2021/11/survival-analysis-parsnip-adjacent/" TargetMode="External"/><Relationship Id="rId5" Type="http://schemas.openxmlformats.org/officeDocument/2006/relationships/hyperlink" Target="https://r-graphics.org/" TargetMode="External"/><Relationship Id="rId4" Type="http://schemas.openxmlformats.org/officeDocument/2006/relationships/hyperlink" Target="https://moderndiv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introduction to Survival Analysis with R</a:t>
            </a:r>
            <a:endParaRPr lang="en-US" dirty="0"/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Susan Simmons, IAA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837" y="244763"/>
            <a:ext cx="9144000" cy="1143000"/>
          </a:xfrm>
        </p:spPr>
        <p:txBody>
          <a:bodyPr/>
          <a:lstStyle/>
          <a:p>
            <a:r>
              <a:rPr lang="en-US" dirty="0" smtClean="0"/>
              <a:t>Small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7" y="1554018"/>
            <a:ext cx="6706181" cy="495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0" y="1847316"/>
            <a:ext cx="4328535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need to have R AND </a:t>
            </a:r>
            <a:r>
              <a:rPr lang="en-US" dirty="0" err="1" smtClean="0"/>
              <a:t>RStudio</a:t>
            </a:r>
            <a:r>
              <a:rPr lang="en-US" dirty="0" smtClean="0"/>
              <a:t> downloaded (R is the programming language and </a:t>
            </a:r>
            <a:r>
              <a:rPr lang="en-US" dirty="0" err="1" smtClean="0"/>
              <a:t>Rstudio</a:t>
            </a:r>
            <a:r>
              <a:rPr lang="en-US" dirty="0" smtClean="0"/>
              <a:t> is the IDE…integrated development environment)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, you will need to install the package survival and ggplot2</a:t>
            </a:r>
          </a:p>
          <a:p>
            <a:pPr lvl="1"/>
            <a:r>
              <a:rPr lang="en-US" dirty="0" smtClean="0"/>
              <a:t>Command in R is </a:t>
            </a:r>
            <a:r>
              <a:rPr lang="en-US" dirty="0" err="1" smtClean="0"/>
              <a:t>install.packages</a:t>
            </a:r>
            <a:r>
              <a:rPr lang="en-US" dirty="0" smtClean="0"/>
              <a:t>(“survival”)</a:t>
            </a:r>
          </a:p>
          <a:p>
            <a:endParaRPr lang="en-US" dirty="0"/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01564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be using the lung data set in the R package of survival</a:t>
            </a:r>
          </a:p>
          <a:p>
            <a:pPr lvl="1"/>
            <a:r>
              <a:rPr lang="en-US" dirty="0" smtClean="0"/>
              <a:t>This data set is a lung cancer survival data set from the North Central Cancer Treatment group (NCCTG).  The performance scores rate how well the patients can perform usual daily activity.</a:t>
            </a:r>
          </a:p>
          <a:p>
            <a:pPr lvl="1"/>
            <a:r>
              <a:rPr lang="en-US" dirty="0" smtClean="0"/>
              <a:t>The variables are:</a:t>
            </a:r>
          </a:p>
          <a:p>
            <a:pPr lvl="2"/>
            <a:r>
              <a:rPr lang="en-US" dirty="0" err="1" smtClean="0"/>
              <a:t>Inst</a:t>
            </a:r>
            <a:r>
              <a:rPr lang="en-US" dirty="0" smtClean="0"/>
              <a:t> – institution code</a:t>
            </a:r>
          </a:p>
          <a:p>
            <a:pPr lvl="2"/>
            <a:r>
              <a:rPr lang="en-US" dirty="0" smtClean="0"/>
              <a:t>Time – survival time in days</a:t>
            </a:r>
          </a:p>
          <a:p>
            <a:pPr lvl="2"/>
            <a:r>
              <a:rPr lang="en-US" dirty="0" smtClean="0"/>
              <a:t>Status – censoring status: 1=censored and 2=death (the event)</a:t>
            </a:r>
          </a:p>
          <a:p>
            <a:pPr lvl="2"/>
            <a:r>
              <a:rPr lang="en-US" dirty="0" smtClean="0"/>
              <a:t>Age -  age in years</a:t>
            </a:r>
          </a:p>
          <a:p>
            <a:pPr lvl="2"/>
            <a:r>
              <a:rPr lang="en-US" dirty="0" smtClean="0"/>
              <a:t>Sex  - 1 is for male and 2 is for female</a:t>
            </a:r>
          </a:p>
          <a:p>
            <a:pPr lvl="2"/>
            <a:r>
              <a:rPr lang="en-US" dirty="0" err="1" smtClean="0"/>
              <a:t>Ph.ecog</a:t>
            </a:r>
            <a:r>
              <a:rPr lang="en-US" dirty="0" smtClean="0"/>
              <a:t> – ECOG performance score:  </a:t>
            </a:r>
            <a:r>
              <a:rPr lang="en-US" dirty="0"/>
              <a:t>0=asymptomatic, 1= symptomatic but completely ambulatory, 2= in bed &lt;50% of the day, 3= in bed &gt; 50% of the day but not bedbound, 4 = </a:t>
            </a:r>
            <a:r>
              <a:rPr lang="en-US" dirty="0" smtClean="0"/>
              <a:t>bedbound</a:t>
            </a:r>
          </a:p>
          <a:p>
            <a:pPr lvl="2"/>
            <a:r>
              <a:rPr lang="en-US" dirty="0" err="1" smtClean="0"/>
              <a:t>ph.karno</a:t>
            </a:r>
            <a:r>
              <a:rPr lang="en-US" dirty="0" smtClean="0"/>
              <a:t> - </a:t>
            </a:r>
            <a:r>
              <a:rPr lang="en-US" dirty="0" err="1" smtClean="0"/>
              <a:t>Karnofsky</a:t>
            </a:r>
            <a:r>
              <a:rPr lang="en-US" dirty="0" smtClean="0"/>
              <a:t> </a:t>
            </a:r>
            <a:r>
              <a:rPr lang="en-US" dirty="0"/>
              <a:t>performance score (bad=0-good=100) rated by physician</a:t>
            </a:r>
          </a:p>
          <a:p>
            <a:pPr lvl="2"/>
            <a:r>
              <a:rPr lang="en-US" dirty="0" err="1" smtClean="0"/>
              <a:t>pat.karno</a:t>
            </a:r>
            <a:r>
              <a:rPr lang="en-US" dirty="0" smtClean="0"/>
              <a:t> - </a:t>
            </a:r>
            <a:r>
              <a:rPr lang="en-US" dirty="0" err="1" smtClean="0"/>
              <a:t>Karnofsky</a:t>
            </a:r>
            <a:r>
              <a:rPr lang="en-US" dirty="0" smtClean="0"/>
              <a:t> </a:t>
            </a:r>
            <a:r>
              <a:rPr lang="en-US" dirty="0"/>
              <a:t>performance score as rated by patient</a:t>
            </a:r>
          </a:p>
          <a:p>
            <a:pPr lvl="2"/>
            <a:r>
              <a:rPr lang="en-US" dirty="0" err="1" smtClean="0"/>
              <a:t>meal.cal</a:t>
            </a:r>
            <a:r>
              <a:rPr lang="en-US" dirty="0" smtClean="0"/>
              <a:t> - Calories </a:t>
            </a:r>
            <a:r>
              <a:rPr lang="en-US" dirty="0"/>
              <a:t>consumed at meals</a:t>
            </a:r>
          </a:p>
          <a:p>
            <a:pPr lvl="2"/>
            <a:r>
              <a:rPr lang="en-US" dirty="0" err="1" smtClean="0"/>
              <a:t>wt.loss</a:t>
            </a:r>
            <a:r>
              <a:rPr lang="en-US" dirty="0" smtClean="0"/>
              <a:t> - Weight </a:t>
            </a:r>
            <a:r>
              <a:rPr lang="en-US" dirty="0"/>
              <a:t>loss in last six months (pounds)</a:t>
            </a:r>
          </a:p>
        </p:txBody>
      </p:sp>
    </p:spTree>
    <p:extLst>
      <p:ext uri="{BB962C8B-B14F-4D97-AF65-F5344CB8AC3E}">
        <p14:creationId xmlns:p14="http://schemas.microsoft.com/office/powerpoint/2010/main" val="5967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go to 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resources:</a:t>
            </a:r>
          </a:p>
          <a:p>
            <a:pPr lvl="1"/>
            <a:r>
              <a:rPr lang="en-US" dirty="0">
                <a:hlinkClick r:id="rId2"/>
              </a:rPr>
              <a:t>https://adv-r.hadley.nz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https://bookdown.org/rdpeng/rprogdatascience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https://moderndive.com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https://r-graphics.org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Survival</a:t>
            </a:r>
          </a:p>
          <a:p>
            <a:pPr lvl="1"/>
            <a:r>
              <a:rPr lang="en-US" dirty="0">
                <a:hlinkClick r:id="rId6"/>
              </a:rPr>
              <a:t>https://www.tidyverse.org/blog/2021/11/survival-analysis-parsnip-adjacent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cran.r-project.org/web/packages/survival/vignettes/survival.pdf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www.sthda.com/english/wiki/survival-analysis-basics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71"/>
            <a:ext cx="8101584" cy="5401056"/>
          </a:xfrm>
        </p:spPr>
      </p:pic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survival data</a:t>
            </a:r>
          </a:p>
          <a:p>
            <a:pPr lvl="1"/>
            <a:r>
              <a:rPr lang="en-US" dirty="0" smtClean="0"/>
              <a:t>Censoring, survival probability, hazard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R Markdown</a:t>
            </a:r>
            <a:endParaRPr lang="en-US" dirty="0"/>
          </a:p>
          <a:p>
            <a:r>
              <a:rPr lang="en-US" dirty="0" smtClean="0"/>
              <a:t>Create Kaplan-Meier curves (survival curves)</a:t>
            </a:r>
          </a:p>
          <a:p>
            <a:pPr lvl="1"/>
            <a:r>
              <a:rPr lang="en-US" dirty="0" smtClean="0"/>
              <a:t>Stratify curves</a:t>
            </a:r>
          </a:p>
          <a:p>
            <a:pPr lvl="1"/>
            <a:r>
              <a:rPr lang="en-US" dirty="0" smtClean="0"/>
              <a:t>Test curves</a:t>
            </a:r>
            <a:endParaRPr lang="en-US" dirty="0"/>
          </a:p>
          <a:p>
            <a:r>
              <a:rPr lang="en-US" dirty="0" smtClean="0"/>
              <a:t>Brief intro to Cox regression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survival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survival analysis, we are interested in the </a:t>
            </a:r>
            <a:r>
              <a:rPr lang="en-US" sz="2400" b="1" dirty="0"/>
              <a:t>time until an event occurs</a:t>
            </a:r>
            <a:r>
              <a:rPr lang="en-US" sz="2400" dirty="0"/>
              <a:t>, or </a:t>
            </a:r>
            <a:r>
              <a:rPr lang="en-US" sz="2400" b="1" dirty="0"/>
              <a:t>failure time</a:t>
            </a:r>
            <a:r>
              <a:rPr lang="en-US" sz="2400" dirty="0"/>
              <a:t>.</a:t>
            </a:r>
          </a:p>
          <a:p>
            <a:r>
              <a:rPr lang="en-US" sz="2400" dirty="0"/>
              <a:t>Event is a qualitative change that can be tied to a specific point in time.</a:t>
            </a:r>
          </a:p>
          <a:p>
            <a:r>
              <a:rPr lang="en-US" sz="2400" dirty="0"/>
              <a:t>Originally designed to study the occurrence of death in medical studies – hence </a:t>
            </a:r>
            <a:r>
              <a:rPr lang="en-US" sz="2400" i="1" dirty="0"/>
              <a:t>survival analysis</a:t>
            </a:r>
            <a:r>
              <a:rPr lang="en-US" sz="2400" dirty="0"/>
              <a:t>.</a:t>
            </a:r>
          </a:p>
          <a:p>
            <a:r>
              <a:rPr lang="en-US" sz="2400" dirty="0"/>
              <a:t>Other names:</a:t>
            </a:r>
          </a:p>
          <a:p>
            <a:pPr lvl="1"/>
            <a:r>
              <a:rPr lang="en-US" sz="2400" dirty="0"/>
              <a:t>Time-to-event analysis</a:t>
            </a:r>
          </a:p>
          <a:p>
            <a:pPr lvl="1"/>
            <a:r>
              <a:rPr lang="en-US" sz="2400" dirty="0"/>
              <a:t>Duration analysis</a:t>
            </a:r>
          </a:p>
          <a:p>
            <a:pPr lvl="1"/>
            <a:r>
              <a:rPr lang="en-US" sz="2400" dirty="0"/>
              <a:t>Failure time analysis</a:t>
            </a:r>
          </a:p>
          <a:p>
            <a:pPr lvl="1"/>
            <a:r>
              <a:rPr lang="en-US" sz="2400" dirty="0"/>
              <a:t>Reliability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3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“Time-to-event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survival analysis, “time” generally refers to </a:t>
            </a:r>
            <a:r>
              <a:rPr lang="en-US" sz="2400" b="1" dirty="0"/>
              <a:t>tenure</a:t>
            </a:r>
            <a:r>
              <a:rPr lang="en-US" sz="2400" dirty="0"/>
              <a:t> rather than actual calendar time.</a:t>
            </a:r>
          </a:p>
          <a:p>
            <a:r>
              <a:rPr lang="en-US" sz="2400" dirty="0" smtClean="0"/>
              <a:t>In survival analysis, each observation will either have the event occur (death, customer leaves, customer buys a new product, machine breaks down, </a:t>
            </a:r>
            <a:r>
              <a:rPr lang="en-US" sz="2400" dirty="0" err="1" smtClean="0"/>
              <a:t>etc</a:t>
            </a:r>
            <a:r>
              <a:rPr lang="en-US" sz="2400" dirty="0" smtClean="0"/>
              <a:t>) OR it will be censored</a:t>
            </a:r>
          </a:p>
          <a:p>
            <a:pPr lvl="1"/>
            <a:r>
              <a:rPr lang="en-US" sz="2200" dirty="0" smtClean="0"/>
              <a:t>We will focus on “right censored” data (but can also have left censored, or interval censored)</a:t>
            </a:r>
          </a:p>
          <a:p>
            <a:pPr lvl="1"/>
            <a:r>
              <a:rPr lang="en-US" sz="2200" dirty="0" smtClean="0"/>
              <a:t>Right censored means we don’t know what happened to them after the time we have recorded for them</a:t>
            </a:r>
          </a:p>
          <a:p>
            <a:r>
              <a:rPr lang="en-US" dirty="0" smtClean="0"/>
              <a:t>Different than Logistic regression…</a:t>
            </a:r>
            <a:endParaRPr lang="en-US" dirty="0"/>
          </a:p>
          <a:p>
            <a:pPr lvl="1"/>
            <a:r>
              <a:rPr lang="en-US" sz="2200" dirty="0"/>
              <a:t>Logistic regression: “Did it happen?”</a:t>
            </a:r>
          </a:p>
          <a:p>
            <a:pPr lvl="1"/>
            <a:r>
              <a:rPr lang="en-US" sz="2200" dirty="0"/>
              <a:t>Survival analysis: “How long did it take to happen</a:t>
            </a:r>
            <a:r>
              <a:rPr lang="en-US" sz="2200" dirty="0" smtClean="0"/>
              <a:t>?”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90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/>
              <a:t>In survival analysis, the target variables is actually two pieces – one continuous and one categorical: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/>
              <a:t>Time:</a:t>
            </a:r>
            <a:r>
              <a:rPr lang="en-US" sz="2400" dirty="0"/>
              <a:t> the tenure for an observation (continuous)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/>
              <a:t>Event/status:</a:t>
            </a:r>
            <a:r>
              <a:rPr lang="en-US" sz="2400" dirty="0"/>
              <a:t> At the end of that time, what happened? (categorical)</a:t>
            </a:r>
            <a:endParaRPr lang="en-US" sz="2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7633682"/>
              </p:ext>
            </p:extLst>
          </p:nvPr>
        </p:nvGraphicFramePr>
        <p:xfrm>
          <a:off x="6172200" y="1714500"/>
          <a:ext cx="4495800" cy="23717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(Tenure)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(censor)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95" y="1176379"/>
            <a:ext cx="6692900" cy="506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455" y="360218"/>
            <a:ext cx="10206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Tenure and Censoring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94691" y="991713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4363" y="6488668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158865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6945" y="22998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05520" y="30110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3956" y="37222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3294" y="45719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5" y="548648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6767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29217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2322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4772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7313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6659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6005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4796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0153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40263" y="6239514"/>
            <a:ext cx="43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80219" y="6239514"/>
            <a:ext cx="58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4000" y="6239514"/>
            <a:ext cx="47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54497" y="6239514"/>
            <a:ext cx="42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81509" y="6239514"/>
            <a:ext cx="4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08525" y="6239514"/>
            <a:ext cx="44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95" y="1176379"/>
            <a:ext cx="6692900" cy="506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455" y="360218"/>
            <a:ext cx="10206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Tenure and Censoring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94691" y="991713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4363" y="6488668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158865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6945" y="22998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05520" y="30110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3956" y="37222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3294" y="45719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76945" y="548648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6767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29217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2322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4772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17313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6659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6005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4796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0153" y="6239514"/>
            <a:ext cx="31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40263" y="6239514"/>
            <a:ext cx="43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80219" y="6239514"/>
            <a:ext cx="58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4000" y="6239514"/>
            <a:ext cx="47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54497" y="6239514"/>
            <a:ext cx="42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81509" y="6239514"/>
            <a:ext cx="45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308525" y="6239514"/>
            <a:ext cx="44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25" y="3322209"/>
            <a:ext cx="2707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Obs</a:t>
            </a:r>
            <a:r>
              <a:rPr lang="en-US" u="sng" dirty="0" smtClean="0"/>
              <a:t>	Tenure	Censor</a:t>
            </a:r>
          </a:p>
          <a:p>
            <a:r>
              <a:rPr lang="en-US" dirty="0" smtClean="0"/>
              <a:t>   1	    7	    1</a:t>
            </a:r>
          </a:p>
          <a:p>
            <a:r>
              <a:rPr lang="en-US" dirty="0"/>
              <a:t> </a:t>
            </a:r>
            <a:r>
              <a:rPr lang="en-US" dirty="0" smtClean="0"/>
              <a:t>  2	    8	    1</a:t>
            </a:r>
          </a:p>
          <a:p>
            <a:r>
              <a:rPr lang="en-US" dirty="0"/>
              <a:t> </a:t>
            </a:r>
            <a:r>
              <a:rPr lang="en-US" dirty="0" smtClean="0"/>
              <a:t>  3	    10	    0</a:t>
            </a:r>
          </a:p>
          <a:p>
            <a:r>
              <a:rPr lang="en-US" dirty="0"/>
              <a:t> </a:t>
            </a:r>
            <a:r>
              <a:rPr lang="en-US" dirty="0" smtClean="0"/>
              <a:t>  4	    3	    1</a:t>
            </a:r>
          </a:p>
          <a:p>
            <a:r>
              <a:rPr lang="en-US" dirty="0"/>
              <a:t> </a:t>
            </a:r>
            <a:r>
              <a:rPr lang="en-US" dirty="0" smtClean="0"/>
              <a:t>  5	    2	    1</a:t>
            </a:r>
          </a:p>
          <a:p>
            <a:r>
              <a:rPr lang="en-US" dirty="0"/>
              <a:t> </a:t>
            </a:r>
            <a:r>
              <a:rPr lang="en-US" dirty="0" smtClean="0"/>
              <a:t>  6	    3	    0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9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96" y="1691252"/>
            <a:ext cx="6261135" cy="46577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Interested in “tenure”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3497" y="2139954"/>
            <a:ext cx="2707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Obs</a:t>
            </a:r>
            <a:r>
              <a:rPr lang="en-US" u="sng" dirty="0" smtClean="0"/>
              <a:t>	Tenure	Censor</a:t>
            </a:r>
          </a:p>
          <a:p>
            <a:r>
              <a:rPr lang="en-US" dirty="0" smtClean="0"/>
              <a:t>   1	    7	    1</a:t>
            </a:r>
          </a:p>
          <a:p>
            <a:r>
              <a:rPr lang="en-US" dirty="0"/>
              <a:t> </a:t>
            </a:r>
            <a:r>
              <a:rPr lang="en-US" dirty="0" smtClean="0"/>
              <a:t>  2	    8	    1</a:t>
            </a:r>
          </a:p>
          <a:p>
            <a:r>
              <a:rPr lang="en-US" dirty="0"/>
              <a:t> </a:t>
            </a:r>
            <a:r>
              <a:rPr lang="en-US" dirty="0" smtClean="0"/>
              <a:t>  3	    10	    0</a:t>
            </a:r>
          </a:p>
          <a:p>
            <a:r>
              <a:rPr lang="en-US" dirty="0"/>
              <a:t> </a:t>
            </a:r>
            <a:r>
              <a:rPr lang="en-US" dirty="0" smtClean="0"/>
              <a:t>  4	    3	    1</a:t>
            </a:r>
          </a:p>
          <a:p>
            <a:r>
              <a:rPr lang="en-US" dirty="0"/>
              <a:t> </a:t>
            </a:r>
            <a:r>
              <a:rPr lang="en-US" dirty="0" smtClean="0"/>
              <a:t>  5	    2	    1</a:t>
            </a:r>
          </a:p>
          <a:p>
            <a:r>
              <a:rPr lang="en-US" dirty="0"/>
              <a:t> </a:t>
            </a:r>
            <a:r>
              <a:rPr lang="en-US" dirty="0" smtClean="0"/>
              <a:t>  6	    3	    0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15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Survival function</a:t>
            </a:r>
            <a:r>
              <a:rPr lang="en-US" sz="2400" dirty="0"/>
              <a:t>: probability of surviving </a:t>
            </a:r>
            <a:r>
              <a:rPr lang="en-US" sz="2400" b="1" dirty="0"/>
              <a:t>beyond</a:t>
            </a:r>
            <a:r>
              <a:rPr lang="en-US" sz="2400" dirty="0"/>
              <a:t> time </a:t>
            </a:r>
            <a:r>
              <a:rPr lang="en-US" sz="2400" i="1" dirty="0"/>
              <a:t>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Properties:</a:t>
            </a:r>
          </a:p>
          <a:p>
            <a:pPr lvl="1"/>
            <a:r>
              <a:rPr lang="en-US" sz="2400" dirty="0"/>
              <a:t>Always starts at 1 (or 100%).</a:t>
            </a:r>
          </a:p>
          <a:p>
            <a:pPr lvl="1"/>
            <a:r>
              <a:rPr lang="en-US" sz="2400" dirty="0"/>
              <a:t>Never increases.</a:t>
            </a:r>
          </a:p>
          <a:p>
            <a:pPr lvl="1"/>
            <a:r>
              <a:rPr lang="en-US" sz="2400" dirty="0"/>
              <a:t>Bounded below by 0 (or 0%).</a:t>
            </a:r>
          </a:p>
          <a:p>
            <a:endParaRPr lang="en-US" sz="2400" dirty="0"/>
          </a:p>
          <a:p>
            <a:r>
              <a:rPr lang="en-US" sz="2400" dirty="0" smtClean="0"/>
              <a:t>Most common method is the Kaplan-Meier curves</a:t>
            </a: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21091" y="2486952"/>
                <a:ext cx="27487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91" y="2486952"/>
                <a:ext cx="27487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4759</TotalTime>
  <Words>781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Health Fitness 16x9</vt:lpstr>
      <vt:lpstr>Basic introduction to Survival Analysis with R</vt:lpstr>
      <vt:lpstr>Survival Analysis workshop</vt:lpstr>
      <vt:lpstr>What is survival Analysis?</vt:lpstr>
      <vt:lpstr>“Time-to-event data?</vt:lpstr>
      <vt:lpstr>Data Structure</vt:lpstr>
      <vt:lpstr>PowerPoint Presentation</vt:lpstr>
      <vt:lpstr>PowerPoint Presentation</vt:lpstr>
      <vt:lpstr>Interested in “tenure”</vt:lpstr>
      <vt:lpstr>Survival function</vt:lpstr>
      <vt:lpstr>Small data set</vt:lpstr>
      <vt:lpstr>Time to use r</vt:lpstr>
      <vt:lpstr>Data set</vt:lpstr>
      <vt:lpstr>Time to go to R…</vt:lpstr>
      <vt:lpstr>resources</vt:lpstr>
      <vt:lpstr>Thank you!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Susan Jeanne Simmons</dc:creator>
  <cp:lastModifiedBy>Susan Jeanne Simmons</cp:lastModifiedBy>
  <cp:revision>14</cp:revision>
  <dcterms:created xsi:type="dcterms:W3CDTF">2023-03-03T18:06:34Z</dcterms:created>
  <dcterms:modified xsi:type="dcterms:W3CDTF">2023-03-08T13:47:16Z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