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491" r:id="rId2"/>
    <p:sldId id="11090223" r:id="rId3"/>
    <p:sldId id="11090224" r:id="rId4"/>
    <p:sldId id="11090226" r:id="rId5"/>
    <p:sldId id="11090225" r:id="rId6"/>
    <p:sldId id="11090227" r:id="rId7"/>
    <p:sldId id="11090229" r:id="rId8"/>
    <p:sldId id="11090230" r:id="rId9"/>
  </p:sldIdLst>
  <p:sldSz cx="12192000" cy="6858000"/>
  <p:notesSz cx="9601200" cy="7315200"/>
  <p:defaultTextStyle>
    <a:defPPr>
      <a:defRPr lang="he-IL"/>
    </a:defPPr>
    <a:lvl1pPr algn="ctr" rtl="1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ctr" rtl="1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ctr" rtl="1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ctr" rtl="1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ctr" rtl="1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6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sz="16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sz="16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sz="1600"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6C9"/>
    <a:srgbClr val="274F76"/>
    <a:srgbClr val="99CCFF"/>
    <a:srgbClr val="009900"/>
    <a:srgbClr val="FFCCFF"/>
    <a:srgbClr val="FF9999"/>
    <a:srgbClr val="728C35"/>
    <a:srgbClr val="FF0000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BE756-E5EE-344A-AB88-86304D65FB9C}" v="156" dt="2025-06-06T09:19:05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53" autoAdjust="0"/>
    <p:restoredTop sz="86397" autoAdjust="0"/>
  </p:normalViewPr>
  <p:slideViewPr>
    <p:cSldViewPr>
      <p:cViewPr varScale="1">
        <p:scale>
          <a:sx n="96" d="100"/>
          <a:sy n="96" d="100"/>
        </p:scale>
        <p:origin x="176" y="2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-522"/>
    </p:cViewPr>
  </p:sorterViewPr>
  <p:notesViewPr>
    <p:cSldViewPr>
      <p:cViewPr varScale="1">
        <p:scale>
          <a:sx n="85" d="100"/>
          <a:sy n="85" d="100"/>
        </p:scale>
        <p:origin x="2118" y="90"/>
      </p:cViewPr>
      <p:guideLst>
        <p:guide orient="horz" pos="2304"/>
        <p:guide pos="302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266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442546" y="3"/>
            <a:ext cx="4158659" cy="36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1" tIns="47570" rIns="95141" bIns="47570" numCol="1" anchor="t" anchorCtr="0" compatLnSpc="1">
            <a:prstTxWarp prst="textNoShape">
              <a:avLst/>
            </a:prstTxWarp>
          </a:bodyPr>
          <a:lstStyle>
            <a:lvl1pPr algn="r" defTabSz="951460">
              <a:spcBef>
                <a:spcPct val="0"/>
              </a:spcBef>
              <a:defRPr sz="1200" b="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0" y="3"/>
            <a:ext cx="4158660" cy="366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1" tIns="47570" rIns="95141" bIns="47570" numCol="1" anchor="t" anchorCtr="0" compatLnSpc="1">
            <a:prstTxWarp prst="textNoShape">
              <a:avLst/>
            </a:prstTxWarp>
          </a:bodyPr>
          <a:lstStyle>
            <a:lvl1pPr algn="l" defTabSz="951460">
              <a:spcBef>
                <a:spcPct val="0"/>
              </a:spcBef>
              <a:defRPr sz="1200" b="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91" y="3475855"/>
            <a:ext cx="7042024" cy="329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1" tIns="47570" rIns="95141" bIns="475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442546" y="6948305"/>
            <a:ext cx="4158659" cy="366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1" tIns="47570" rIns="95141" bIns="47570" numCol="1" anchor="b" anchorCtr="0" compatLnSpc="1">
            <a:prstTxWarp prst="textNoShape">
              <a:avLst/>
            </a:prstTxWarp>
          </a:bodyPr>
          <a:lstStyle>
            <a:lvl1pPr algn="r" defTabSz="951460">
              <a:spcBef>
                <a:spcPct val="0"/>
              </a:spcBef>
              <a:defRPr sz="1200" b="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0" y="6948305"/>
            <a:ext cx="4158660" cy="366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41" tIns="47570" rIns="95141" bIns="47570" numCol="1" anchor="b" anchorCtr="0" compatLnSpc="1">
            <a:prstTxWarp prst="textNoShape">
              <a:avLst/>
            </a:prstTxWarp>
          </a:bodyPr>
          <a:lstStyle>
            <a:lvl1pPr algn="l" defTabSz="951460">
              <a:spcBef>
                <a:spcPct val="0"/>
              </a:spcBef>
              <a:defRPr sz="1200" b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725D4430-A225-4AD4-AEE4-7CF3C7459AB1}" type="slidenum">
              <a:rPr lang="he-IL" smtClean="0"/>
              <a:pPr>
                <a:defRPr/>
              </a:pPr>
              <a:t>‹#›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889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01381" indent="-301381">
              <a:buFont typeface="Arial" panose="020B0604020202020204" pitchFamily="34" charset="0"/>
              <a:buChar char="•"/>
            </a:pPr>
            <a:endParaRPr lang="en-GB" sz="15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E23AE-E46A-4B48-8534-42DDF421DFC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0145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0C64B-CBAA-D80F-0903-425628D73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E420C94B-E017-1E81-357B-AFBF05D874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1pPr>
            <a:lvl2pPr marL="742950" indent="-285750"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2pPr>
            <a:lvl3pPr marL="1143000" indent="-228600"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3pPr>
            <a:lvl4pPr marL="1600200" indent="-228600"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4pPr>
            <a:lvl5pPr marL="2057400" indent="-228600"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5pPr>
            <a:lvl6pPr marL="2514600" indent="-228600" algn="l" defTabSz="88265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6pPr>
            <a:lvl7pPr marL="2971800" indent="-228600" algn="l" defTabSz="88265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7pPr>
            <a:lvl8pPr marL="3429000" indent="-228600" algn="l" defTabSz="88265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8pPr>
            <a:lvl9pPr marL="3886200" indent="-228600" algn="l" defTabSz="88265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9pPr>
          </a:lstStyle>
          <a:p>
            <a:pPr eaLnBrk="1" hangingPunct="1"/>
            <a:fld id="{6550722E-80CC-4953-8480-B395152F3695}" type="slidenum">
              <a:rPr lang="he-IL" altLang="he-IL" sz="1100" smtClean="0">
                <a:cs typeface="Times New Roman" pitchFamily="18" charset="0"/>
              </a:rPr>
              <a:pPr eaLnBrk="1" hangingPunct="1"/>
              <a:t>2</a:t>
            </a:fld>
            <a:endParaRPr lang="en-US" altLang="he-IL" sz="1100">
              <a:cs typeface="Times New Roman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B05E1124-DBBA-6FD1-B127-AF9FAD1F7B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" y="736600"/>
            <a:ext cx="6538913" cy="3678238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C5FAEEFA-DAE6-1B34-C038-2276E1B718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903511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CFA45-B523-17CD-5036-720B173AE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223134B1-74D0-D7D7-6695-63876623AA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1pPr>
            <a:lvl2pPr marL="742950" indent="-285750"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2pPr>
            <a:lvl3pPr marL="1143000" indent="-228600"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3pPr>
            <a:lvl4pPr marL="1600200" indent="-228600"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4pPr>
            <a:lvl5pPr marL="2057400" indent="-228600"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5pPr>
            <a:lvl6pPr marL="2514600" indent="-228600" algn="l" defTabSz="88265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6pPr>
            <a:lvl7pPr marL="2971800" indent="-228600" algn="l" defTabSz="88265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7pPr>
            <a:lvl8pPr marL="3429000" indent="-228600" algn="l" defTabSz="88265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8pPr>
            <a:lvl9pPr marL="3886200" indent="-228600" algn="l" defTabSz="88265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9pPr>
          </a:lstStyle>
          <a:p>
            <a:pPr eaLnBrk="1" hangingPunct="1"/>
            <a:fld id="{6550722E-80CC-4953-8480-B395152F3695}" type="slidenum">
              <a:rPr lang="he-IL" altLang="he-IL" sz="1100" smtClean="0">
                <a:cs typeface="Times New Roman" pitchFamily="18" charset="0"/>
              </a:rPr>
              <a:pPr eaLnBrk="1" hangingPunct="1"/>
              <a:t>3</a:t>
            </a:fld>
            <a:endParaRPr lang="en-US" altLang="he-IL" sz="1100">
              <a:cs typeface="Times New Roman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6CCC1DAA-F13C-0350-A451-95CC290933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" y="736600"/>
            <a:ext cx="6538913" cy="3678238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460459FC-1BA7-651C-BF12-10DCFA996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68886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BE8F2-BE29-7E14-7D77-CD5E5997A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2661170B-2C9E-A653-0C02-8791A6ED77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1pPr>
            <a:lvl2pPr marL="742950" indent="-285750"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2pPr>
            <a:lvl3pPr marL="1143000" indent="-228600"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3pPr>
            <a:lvl4pPr marL="1600200" indent="-228600"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4pPr>
            <a:lvl5pPr marL="2057400" indent="-228600"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5pPr>
            <a:lvl6pPr marL="2514600" indent="-228600" algn="l" defTabSz="88265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6pPr>
            <a:lvl7pPr marL="2971800" indent="-228600" algn="l" defTabSz="88265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7pPr>
            <a:lvl8pPr marL="3429000" indent="-228600" algn="l" defTabSz="88265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8pPr>
            <a:lvl9pPr marL="3886200" indent="-228600" algn="l" defTabSz="88265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9pPr>
          </a:lstStyle>
          <a:p>
            <a:pPr eaLnBrk="1" hangingPunct="1"/>
            <a:fld id="{6550722E-80CC-4953-8480-B395152F3695}" type="slidenum">
              <a:rPr lang="he-IL" altLang="he-IL" sz="1100" smtClean="0">
                <a:cs typeface="Times New Roman" pitchFamily="18" charset="0"/>
              </a:rPr>
              <a:pPr eaLnBrk="1" hangingPunct="1"/>
              <a:t>4</a:t>
            </a:fld>
            <a:endParaRPr lang="en-US" altLang="he-IL" sz="1100">
              <a:cs typeface="Times New Roman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C0DC38D-FCDC-385A-6EF5-23AB92F14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" y="736600"/>
            <a:ext cx="6538913" cy="3678238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00D0B93-B45A-BDAB-91CD-3EFAA61AC9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57795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AC753-DCF1-53C7-9440-7DEF3442F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C2FDE061-EC89-C7E2-8DA4-37F718C54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1pPr>
            <a:lvl2pPr marL="742950" indent="-285750"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2pPr>
            <a:lvl3pPr marL="1143000" indent="-228600"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3pPr>
            <a:lvl4pPr marL="1600200" indent="-228600"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4pPr>
            <a:lvl5pPr marL="2057400" indent="-228600"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5pPr>
            <a:lvl6pPr marL="2514600" indent="-228600" algn="l" defTabSz="88265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6pPr>
            <a:lvl7pPr marL="2971800" indent="-228600" algn="l" defTabSz="88265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7pPr>
            <a:lvl8pPr marL="3429000" indent="-228600" algn="l" defTabSz="88265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8pPr>
            <a:lvl9pPr marL="3886200" indent="-228600" algn="l" defTabSz="88265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9pPr>
          </a:lstStyle>
          <a:p>
            <a:pPr eaLnBrk="1" hangingPunct="1"/>
            <a:fld id="{6550722E-80CC-4953-8480-B395152F3695}" type="slidenum">
              <a:rPr lang="he-IL" altLang="he-IL" sz="1100" smtClean="0">
                <a:cs typeface="Times New Roman" pitchFamily="18" charset="0"/>
              </a:rPr>
              <a:pPr eaLnBrk="1" hangingPunct="1"/>
              <a:t>5</a:t>
            </a:fld>
            <a:endParaRPr lang="en-US" altLang="he-IL" sz="1100">
              <a:cs typeface="Times New Roman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1B5851DD-1E85-DBB2-0079-ABC2E2A0AF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" y="736600"/>
            <a:ext cx="6538913" cy="3678238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891D422-7137-4819-B8A1-34DEE1A88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38506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B79C1-3A1E-4C04-79BF-2D673CF12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C4DDFB06-73E8-9EB8-9126-65080B8DC2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1pPr>
            <a:lvl2pPr marL="742950" indent="-285750"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2pPr>
            <a:lvl3pPr marL="1143000" indent="-228600"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3pPr>
            <a:lvl4pPr marL="1600200" indent="-228600"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4pPr>
            <a:lvl5pPr marL="2057400" indent="-228600"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5pPr>
            <a:lvl6pPr marL="2514600" indent="-228600" algn="l" defTabSz="88265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6pPr>
            <a:lvl7pPr marL="2971800" indent="-228600" algn="l" defTabSz="88265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7pPr>
            <a:lvl8pPr marL="3429000" indent="-228600" algn="l" defTabSz="88265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8pPr>
            <a:lvl9pPr marL="3886200" indent="-228600" algn="l" defTabSz="88265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9pPr>
          </a:lstStyle>
          <a:p>
            <a:pPr eaLnBrk="1" hangingPunct="1"/>
            <a:fld id="{6550722E-80CC-4953-8480-B395152F3695}" type="slidenum">
              <a:rPr lang="he-IL" altLang="he-IL" sz="1100" smtClean="0">
                <a:cs typeface="Times New Roman" pitchFamily="18" charset="0"/>
              </a:rPr>
              <a:pPr eaLnBrk="1" hangingPunct="1"/>
              <a:t>6</a:t>
            </a:fld>
            <a:endParaRPr lang="en-US" altLang="he-IL" sz="1100">
              <a:cs typeface="Times New Roman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2C283EC-AE96-506C-585A-F01CDD46F4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" y="736600"/>
            <a:ext cx="6538913" cy="3678238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00A478C-B20D-0A2C-79C9-C481CD1ACC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39335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C8C05-44F3-545E-B22A-9FC23AF5A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C0E3DA3E-7F55-80D5-32E0-DDED6D8B80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1pPr>
            <a:lvl2pPr marL="742950" indent="-285750"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2pPr>
            <a:lvl3pPr marL="1143000" indent="-228600"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3pPr>
            <a:lvl4pPr marL="1600200" indent="-228600"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4pPr>
            <a:lvl5pPr marL="2057400" indent="-228600"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5pPr>
            <a:lvl6pPr marL="2514600" indent="-228600" algn="l" defTabSz="88265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6pPr>
            <a:lvl7pPr marL="2971800" indent="-228600" algn="l" defTabSz="88265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7pPr>
            <a:lvl8pPr marL="3429000" indent="-228600" algn="l" defTabSz="88265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8pPr>
            <a:lvl9pPr marL="3886200" indent="-228600" algn="l" defTabSz="88265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9pPr>
          </a:lstStyle>
          <a:p>
            <a:pPr eaLnBrk="1" hangingPunct="1"/>
            <a:fld id="{6550722E-80CC-4953-8480-B395152F3695}" type="slidenum">
              <a:rPr lang="he-IL" altLang="he-IL" sz="1100" smtClean="0">
                <a:cs typeface="Times New Roman" pitchFamily="18" charset="0"/>
              </a:rPr>
              <a:pPr eaLnBrk="1" hangingPunct="1"/>
              <a:t>7</a:t>
            </a:fld>
            <a:endParaRPr lang="en-US" altLang="he-IL" sz="1100">
              <a:cs typeface="Times New Roman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6B814336-B632-AD1A-9C7D-84B2FD267F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" y="736600"/>
            <a:ext cx="6538913" cy="3678238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A1BBFD71-D33F-7C52-95E0-61ED3178A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87205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E754F-E0AD-7709-99CB-94281BF64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90F001AD-BCDA-25EE-3399-0BDCC66B52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1pPr>
            <a:lvl2pPr marL="742950" indent="-285750"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2pPr>
            <a:lvl3pPr marL="1143000" indent="-228600"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3pPr>
            <a:lvl4pPr marL="1600200" indent="-228600"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4pPr>
            <a:lvl5pPr marL="2057400" indent="-228600" defTabSz="882650" eaLnBrk="0" hangingPunct="0"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5pPr>
            <a:lvl6pPr marL="2514600" indent="-228600" algn="l" defTabSz="88265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6pPr>
            <a:lvl7pPr marL="2971800" indent="-228600" algn="l" defTabSz="88265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7pPr>
            <a:lvl8pPr marL="3429000" indent="-228600" algn="l" defTabSz="88265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8pPr>
            <a:lvl9pPr marL="3886200" indent="-228600" algn="l" defTabSz="882650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  <a:cs typeface="David" pitchFamily="34" charset="-79"/>
              </a:defRPr>
            </a:lvl9pPr>
          </a:lstStyle>
          <a:p>
            <a:pPr eaLnBrk="1" hangingPunct="1"/>
            <a:fld id="{6550722E-80CC-4953-8480-B395152F3695}" type="slidenum">
              <a:rPr lang="he-IL" altLang="he-IL" sz="1100" smtClean="0">
                <a:cs typeface="Times New Roman" pitchFamily="18" charset="0"/>
              </a:rPr>
              <a:pPr eaLnBrk="1" hangingPunct="1"/>
              <a:t>8</a:t>
            </a:fld>
            <a:endParaRPr lang="en-US" altLang="he-IL" sz="1100">
              <a:cs typeface="Times New Roman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3C7506D-FB05-E9A7-1EC7-EC8B5EDF67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" y="736600"/>
            <a:ext cx="6538913" cy="3678238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5163B1CA-6767-1D0B-DBF8-74A63B487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7111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527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0"/>
            <a:ext cx="10363200" cy="4953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819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533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634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90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73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553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219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87400" y="1336232"/>
            <a:ext cx="11099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3600" dirty="0">
                <a:latin typeface="仿宋" panose="02010609060101010101" pitchFamily="49" charset="-122"/>
              </a:rPr>
              <a:t>Agenda</a:t>
            </a:r>
          </a:p>
          <a:p>
            <a:pPr marL="508000" indent="-449263" algn="l" rtl="0">
              <a:buAutoNum type="arabicPeriod"/>
            </a:pPr>
            <a:r>
              <a:rPr lang="en-US" sz="3600" b="0" baseline="0" dirty="0">
                <a:latin typeface="仿宋" panose="02010609060101010101" pitchFamily="49" charset="-122"/>
              </a:rPr>
              <a:t>Why?</a:t>
            </a:r>
            <a:endParaRPr lang="en-US" sz="2400" b="1" baseline="0" dirty="0">
              <a:latin typeface="仿宋" panose="02010609060101010101" pitchFamily="49" charset="-122"/>
            </a:endParaRPr>
          </a:p>
          <a:p>
            <a:pPr marL="508000" indent="-449263" algn="l" rtl="0">
              <a:buAutoNum type="arabicPeriod"/>
            </a:pPr>
            <a:r>
              <a:rPr lang="en-US" sz="3600" b="0" baseline="0" dirty="0">
                <a:latin typeface="仿宋" panose="02010609060101010101" pitchFamily="49" charset="-122"/>
              </a:rPr>
              <a:t>What?</a:t>
            </a:r>
            <a:endParaRPr lang="en-US" sz="2400" b="1" baseline="0" dirty="0">
              <a:latin typeface="仿宋" panose="02010609060101010101" pitchFamily="49" charset="-122"/>
            </a:endParaRPr>
          </a:p>
          <a:p>
            <a:pPr marL="508000" indent="-449263" algn="l" rtl="0">
              <a:buAutoNum type="arabicPeriod"/>
            </a:pPr>
            <a:r>
              <a:rPr lang="en-US" sz="3600" b="0" kern="1200" baseline="0" dirty="0">
                <a:solidFill>
                  <a:schemeClr val="tx1"/>
                </a:solidFill>
                <a:latin typeface="仿宋" panose="02010609060101010101" pitchFamily="49" charset="-122"/>
                <a:ea typeface="+mn-ea"/>
                <a:cs typeface="Arial" pitchFamily="34" charset="0"/>
              </a:rPr>
              <a:t>How?</a:t>
            </a:r>
            <a:endParaRPr lang="en-US" sz="2400" b="1" baseline="0" dirty="0">
              <a:latin typeface="仿宋" panose="02010609060101010101" pitchFamily="49" charset="-122"/>
            </a:endParaRPr>
          </a:p>
          <a:p>
            <a:pPr marL="508000" indent="-449263" algn="l" rtl="0">
              <a:buAutoNum type="arabicPeriod"/>
            </a:pPr>
            <a:r>
              <a:rPr lang="en-US" sz="3600" b="0" kern="1200" baseline="0" dirty="0">
                <a:solidFill>
                  <a:schemeClr val="tx1"/>
                </a:solidFill>
                <a:latin typeface="仿宋" panose="02010609060101010101" pitchFamily="49" charset="-122"/>
                <a:ea typeface="+mn-ea"/>
                <a:cs typeface="Arial" pitchFamily="34" charset="0"/>
              </a:rPr>
              <a:t>Admin</a:t>
            </a:r>
            <a:endParaRPr lang="en-US" sz="2400" b="0" kern="1200" baseline="0" dirty="0">
              <a:solidFill>
                <a:schemeClr val="tx1"/>
              </a:solidFill>
              <a:latin typeface="仿宋" panose="02010609060101010101" pitchFamily="49" charset="-122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44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4400" y="609600"/>
            <a:ext cx="1036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914400" y="1219200"/>
            <a:ext cx="10363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966FAD91-3465-4CF3-8492-FA746E83EF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80763" y="-208"/>
            <a:ext cx="7537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66FF33"/>
                    </a:gs>
                    <a:gs pos="100000">
                      <a:srgbClr val="66FF33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algn="r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algn="r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algn="r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algn="r" defTabSz="7620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algn="r" defTabSz="762000" rtl="1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algn="r" defTabSz="762000" rtl="1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algn="r" defTabSz="762000" rtl="1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algn="r" defTabSz="762000" rtl="1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762000" rtl="1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#SVIT</a:t>
            </a:r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0DAB3964-E566-47B9-9176-E152DC2881E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448800" y="6465891"/>
            <a:ext cx="2641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A8E15C-F483-494D-81F1-1087A39B8BEF}" type="slidenum">
              <a:rPr kumimoji="0" lang="he-IL" sz="1600" b="1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– Page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7" r:id="rId1"/>
    <p:sldLayoutId id="2147484546" r:id="rId2"/>
    <p:sldLayoutId id="2147484547" r:id="rId3"/>
    <p:sldLayoutId id="2147484548" r:id="rId4"/>
    <p:sldLayoutId id="2147484549" r:id="rId5"/>
    <p:sldLayoutId id="2147484550" r:id="rId6"/>
    <p:sldLayoutId id="2147484551" r:id="rId7"/>
    <p:sldLayoutId id="2147484552" r:id="rId8"/>
    <p:sldLayoutId id="2147484585" r:id="rId9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 (Hebrew)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 (Hebrew)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 (Hebrew)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 (Hebrew)" pitchFamily="34" charset="0"/>
        </a:defRPr>
      </a:lvl5pPr>
      <a:lvl6pPr marL="457200" algn="r" rtl="1" fontAlgn="base"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 (Hebrew)" pitchFamily="34" charset="0"/>
        </a:defRPr>
      </a:lvl6pPr>
      <a:lvl7pPr marL="914400" algn="r" rtl="1" fontAlgn="base"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 (Hebrew)" pitchFamily="34" charset="0"/>
        </a:defRPr>
      </a:lvl7pPr>
      <a:lvl8pPr marL="1371600" algn="r" rtl="1" fontAlgn="base"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 (Hebrew)" pitchFamily="34" charset="0"/>
        </a:defRPr>
      </a:lvl8pPr>
      <a:lvl9pPr marL="1828800" algn="r" rtl="1" fontAlgn="base"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 (Hebrew)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4" descr="https://mail.google.com/mail/u/0/?ui=2&amp;ik=9d12a8c57d&amp;view=fimg&amp;th=15552fc07f721ae7&amp;attid=0.0.1&amp;disp=emb&amp;realattid=c796b6848a87fe6e_0.0.1&amp;attbid=ANGjdJ9Edf_tgxmxwzA9Rb_f18O0NPU2xLApw_CYa80i3IdaNiWsjyOMsCXN_dq85wUTfPHGfT6slvVGp9RVupTJoisbrQ5YIFwS_d2Lm8RfeqisibEYz6yvBo3K7cc&amp;sz=w1100-h1126&amp;ats=1466481267268&amp;rm=15552fc07f721ae7&amp;zw&amp;atsh=1">
            <a:extLst>
              <a:ext uri="{FF2B5EF4-FFF2-40B4-BE49-F238E27FC236}">
                <a16:creationId xmlns:a16="http://schemas.microsoft.com/office/drawing/2014/main" id="{435BB9B1-9D2C-4F04-A149-748C87DBE7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31975" y="794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仿宋" panose="02010609060101010101" pitchFamily="49" charset="-122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7301A5CF-EB58-47F8-B5F5-D108E9733B09}"/>
              </a:ext>
            </a:extLst>
          </p:cNvPr>
          <p:cNvSpPr/>
          <p:nvPr/>
        </p:nvSpPr>
        <p:spPr>
          <a:xfrm>
            <a:off x="1723292" y="2468100"/>
            <a:ext cx="87454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4800" b="1" dirty="0">
                <a:solidFill>
                  <a:prstClr val="black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+mn-cs"/>
              </a:rPr>
              <a:t>False</a:t>
            </a:r>
            <a:r>
              <a:rPr lang="zh-CN" altLang="en-US" sz="4800" b="1" dirty="0">
                <a:solidFill>
                  <a:prstClr val="black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+mn-cs"/>
              </a:rPr>
              <a:t> </a:t>
            </a:r>
            <a:r>
              <a:rPr lang="en-US" altLang="zh-CN" sz="4800" b="1" dirty="0">
                <a:solidFill>
                  <a:prstClr val="black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+mn-cs"/>
              </a:rPr>
              <a:t>Discovery</a:t>
            </a:r>
            <a:endParaRPr lang="en-US" altLang="zh-Hans" sz="4800" b="1" dirty="0">
              <a:solidFill>
                <a:prstClr val="black"/>
              </a:solidFill>
              <a:latin typeface="FangSong" panose="02010609060101010101" pitchFamily="49" charset="-122"/>
              <a:ea typeface="FangSong" panose="02010609060101010101" pitchFamily="49" charset="-122"/>
              <a:cs typeface="+mn-cs"/>
            </a:endParaRPr>
          </a:p>
          <a:p>
            <a:pPr algn="ctr" rtl="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800" b="1" dirty="0">
                <a:solidFill>
                  <a:prstClr val="black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+mn-cs"/>
              </a:rPr>
              <a:t>虚假发现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129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A5598-858C-A751-425B-CEBE6D41A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0D76-65FF-A6E8-42D7-E01249EA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False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Discovery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-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overview</a:t>
            </a:r>
            <a:endParaRPr lang="en-US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AB7144-39F0-8866-248C-158C3C622C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10363200" cy="49530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discovery?</a:t>
            </a:r>
            <a:endParaRPr lang="en-US" altLang="zh-CN" sz="20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/>
            <a:r>
              <a:rPr lang="en-US" altLang="zh-CN" sz="2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Reject</a:t>
            </a:r>
            <a:r>
              <a:rPr lang="zh-CN" altLang="en-US" sz="2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Null</a:t>
            </a:r>
          </a:p>
          <a:p>
            <a:pPr lvl="1" eaLnBrk="1" hangingPunct="1"/>
            <a:r>
              <a:rPr lang="en-US" altLang="zh-CN" sz="2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Significance</a:t>
            </a:r>
            <a:r>
              <a:rPr lang="zh-CN" altLang="en-US" sz="2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level</a:t>
            </a:r>
            <a:r>
              <a:rPr lang="zh-CN" altLang="en-US" sz="2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(alpha</a:t>
            </a:r>
            <a:r>
              <a:rPr lang="zh-CN" altLang="en-US" sz="2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=</a:t>
            </a:r>
            <a:r>
              <a:rPr lang="zh-CN" altLang="en-US" sz="2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0.01/0.05/0.1)</a:t>
            </a:r>
          </a:p>
          <a:p>
            <a:pPr lvl="1" eaLnBrk="1" hangingPunct="1"/>
            <a:r>
              <a:rPr lang="en-US" altLang="zh-CN" sz="2200" dirty="0"/>
              <a:t>P-value,</a:t>
            </a:r>
            <a:r>
              <a:rPr lang="zh-CN" altLang="en-US" sz="2200" dirty="0"/>
              <a:t> </a:t>
            </a:r>
            <a:r>
              <a:rPr lang="en-US" altLang="zh-CN" sz="2200" dirty="0"/>
              <a:t>if</a:t>
            </a:r>
            <a:r>
              <a:rPr lang="zh-CN" altLang="en-US" sz="2200" dirty="0"/>
              <a:t> </a:t>
            </a:r>
            <a:r>
              <a:rPr lang="en-US" altLang="zh-CN" sz="2200" dirty="0"/>
              <a:t>p&lt;alpha,</a:t>
            </a:r>
            <a:r>
              <a:rPr lang="zh-CN" altLang="en-US" sz="2200" dirty="0"/>
              <a:t> </a:t>
            </a:r>
            <a:r>
              <a:rPr lang="en-US" altLang="zh-CN" sz="2200" dirty="0"/>
              <a:t>reject</a:t>
            </a:r>
            <a:r>
              <a:rPr lang="zh-CN" altLang="en-US" sz="2200" dirty="0"/>
              <a:t> </a:t>
            </a:r>
            <a:r>
              <a:rPr lang="en-US" altLang="zh-CN" sz="2200" dirty="0"/>
              <a:t>null</a:t>
            </a:r>
            <a:endParaRPr lang="en-US" altLang="zh-CN" sz="22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false</a:t>
            </a:r>
            <a:r>
              <a:rPr lang="zh-CN" altLang="en-US" sz="2400" dirty="0"/>
              <a:t> </a:t>
            </a:r>
            <a:r>
              <a:rPr lang="en-US" altLang="zh-CN" sz="2400" dirty="0"/>
              <a:t>discovery?</a:t>
            </a:r>
          </a:p>
          <a:p>
            <a:pPr lvl="1" eaLnBrk="1" hangingPunct="1"/>
            <a:r>
              <a:rPr lang="en-US" altLang="zh-CN" sz="22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Stats</a:t>
            </a:r>
          </a:p>
          <a:p>
            <a:pPr lvl="1" eaLnBrk="1" hangingPunct="1"/>
            <a:r>
              <a:rPr lang="en-US" altLang="zh-CN" sz="2200" dirty="0"/>
              <a:t>Non-stats</a:t>
            </a:r>
            <a:endParaRPr lang="en-US" altLang="zh-CN" sz="22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 eaLnBrk="1" hangingPunct="1"/>
            <a:endParaRPr lang="en-US" altLang="en-US" sz="22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/>
            <a:endParaRPr lang="en-US" altLang="en-US" sz="24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43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A2B4A-895D-4F25-5229-37117E3DD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9795-ECCD-10BB-2C5E-5B44B3F9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False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Discovery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–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standard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errors</a:t>
            </a:r>
            <a:endParaRPr lang="en-US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DE87572-AB6E-F7BE-EC99-9C67C65025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10363200" cy="495300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Standard</a:t>
            </a:r>
            <a:r>
              <a:rPr lang="zh-CN" altLang="en-US" sz="2400" dirty="0"/>
              <a:t> </a:t>
            </a:r>
            <a:r>
              <a:rPr lang="en-US" altLang="zh-CN" sz="2400" dirty="0"/>
              <a:t>errors</a:t>
            </a:r>
          </a:p>
          <a:p>
            <a:pPr lvl="1" eaLnBrk="1" hangingPunct="1"/>
            <a:r>
              <a:rPr lang="zh-CN" altLang="en-US" sz="2200" dirty="0"/>
              <a:t> </a:t>
            </a:r>
            <a:r>
              <a:rPr lang="en-US" altLang="zh-CN" sz="2200" dirty="0"/>
              <a:t>t</a:t>
            </a:r>
            <a:r>
              <a:rPr lang="zh-CN" altLang="en-US" sz="2200" dirty="0"/>
              <a:t> </a:t>
            </a:r>
            <a:r>
              <a:rPr lang="en-US" altLang="zh-CN" sz="2200" dirty="0"/>
              <a:t>=</a:t>
            </a:r>
            <a:r>
              <a:rPr lang="zh-CN" altLang="en-US" sz="2200" dirty="0"/>
              <a:t> </a:t>
            </a:r>
            <a:r>
              <a:rPr lang="en-US" altLang="zh-CN" sz="2200"/>
              <a:t>beta/SE</a:t>
            </a:r>
            <a:endParaRPr lang="en-US" altLang="zh-CN" sz="2200" dirty="0"/>
          </a:p>
          <a:p>
            <a:pPr lvl="1" eaLnBrk="1" hangingPunct="1"/>
            <a:r>
              <a:rPr lang="zh-CN" altLang="en-US" sz="2200" dirty="0"/>
              <a:t> </a:t>
            </a:r>
            <a:r>
              <a:rPr lang="en-US" altLang="zh-CN" sz="2200" dirty="0"/>
              <a:t>measurement</a:t>
            </a:r>
            <a:r>
              <a:rPr lang="zh-CN" altLang="en-US" sz="2200" dirty="0"/>
              <a:t> </a:t>
            </a:r>
            <a:r>
              <a:rPr lang="en-US" altLang="zh-CN" sz="2200" dirty="0"/>
              <a:t>error</a:t>
            </a:r>
          </a:p>
          <a:p>
            <a:pPr lvl="1" eaLnBrk="1" hangingPunct="1"/>
            <a:r>
              <a:rPr lang="zh-CN" altLang="en-US" sz="2000" dirty="0"/>
              <a:t> </a:t>
            </a:r>
            <a:r>
              <a:rPr lang="en-US" altLang="zh-CN" sz="2200" dirty="0"/>
              <a:t>non-independent</a:t>
            </a:r>
          </a:p>
          <a:p>
            <a:pPr lvl="2" eaLnBrk="1" hangingPunct="1"/>
            <a:r>
              <a:rPr lang="en-US" altLang="zh-CN" sz="1800" dirty="0"/>
              <a:t>Cluster/robust</a:t>
            </a:r>
            <a:r>
              <a:rPr lang="zh-CN" altLang="en-US" sz="1800" dirty="0"/>
              <a:t> </a:t>
            </a:r>
            <a:r>
              <a:rPr lang="en-US" altLang="zh-CN" sz="1800" dirty="0"/>
              <a:t>SE</a:t>
            </a:r>
          </a:p>
          <a:p>
            <a:pPr lvl="1" eaLnBrk="1" hangingPunct="1"/>
            <a:r>
              <a:rPr lang="zh-CN" altLang="en-US" sz="2200" dirty="0"/>
              <a:t> </a:t>
            </a:r>
            <a:r>
              <a:rPr lang="en-US" altLang="zh-CN" sz="2200" dirty="0"/>
              <a:t>small</a:t>
            </a:r>
            <a:r>
              <a:rPr lang="zh-CN" altLang="en-US" sz="2200" dirty="0"/>
              <a:t> </a:t>
            </a:r>
            <a:r>
              <a:rPr lang="en-US" altLang="zh-CN" sz="2200" dirty="0"/>
              <a:t>sample/non-normal</a:t>
            </a:r>
          </a:p>
          <a:p>
            <a:pPr lvl="2" eaLnBrk="1" hangingPunct="1"/>
            <a:r>
              <a:rPr lang="en-US" altLang="zh-CN" sz="1800" dirty="0"/>
              <a:t>Bootstrap/permutation</a:t>
            </a:r>
          </a:p>
          <a:p>
            <a:pPr lvl="2" eaLnBrk="1" hangingPunct="1"/>
            <a:r>
              <a:rPr lang="en-US" altLang="zh-CN" sz="1800" dirty="0"/>
              <a:t>Bayesian</a:t>
            </a:r>
          </a:p>
          <a:p>
            <a:pPr lvl="1" eaLnBrk="1" hangingPunct="1"/>
            <a:r>
              <a:rPr lang="zh-CN" altLang="en-US" sz="2000" dirty="0"/>
              <a:t> </a:t>
            </a:r>
            <a:r>
              <a:rPr lang="en-US" altLang="zh-CN" sz="2200" dirty="0"/>
              <a:t>large</a:t>
            </a:r>
            <a:r>
              <a:rPr lang="zh-CN" altLang="en-US" sz="2200" dirty="0"/>
              <a:t> </a:t>
            </a:r>
            <a:r>
              <a:rPr lang="en-US" altLang="zh-CN" sz="2200" dirty="0"/>
              <a:t>sample</a:t>
            </a:r>
          </a:p>
          <a:p>
            <a:pPr lvl="2" eaLnBrk="1" hangingPunct="1"/>
            <a:r>
              <a:rPr lang="en-US" altLang="zh-CN" sz="1800" dirty="0"/>
              <a:t>Power</a:t>
            </a:r>
            <a:r>
              <a:rPr lang="zh-CN" altLang="en-US" sz="1800" dirty="0"/>
              <a:t> </a:t>
            </a:r>
            <a:r>
              <a:rPr lang="en-US" altLang="zh-CN" sz="1800" dirty="0"/>
              <a:t>high</a:t>
            </a:r>
          </a:p>
          <a:p>
            <a:pPr lvl="2" eaLnBrk="1" hangingPunct="1"/>
            <a:r>
              <a:rPr lang="en-US" altLang="zh-CN" sz="1800" dirty="0"/>
              <a:t>Small</a:t>
            </a:r>
            <a:r>
              <a:rPr lang="zh-CN" altLang="en-US" sz="1800" dirty="0"/>
              <a:t> </a:t>
            </a:r>
            <a:r>
              <a:rPr lang="en-US" altLang="zh-CN" sz="1800" dirty="0"/>
              <a:t>effect</a:t>
            </a:r>
            <a:r>
              <a:rPr lang="zh-CN" altLang="en-US" sz="1800" dirty="0"/>
              <a:t> </a:t>
            </a:r>
            <a:r>
              <a:rPr lang="en-US" altLang="zh-CN" sz="1800" dirty="0"/>
              <a:t>size</a:t>
            </a:r>
          </a:p>
          <a:p>
            <a:pPr eaLnBrk="1" hangingPunct="1"/>
            <a:endParaRPr lang="en-US" altLang="zh-CN" sz="2400" dirty="0"/>
          </a:p>
          <a:p>
            <a:pPr lvl="1" eaLnBrk="1" hangingPunct="1"/>
            <a:endParaRPr lang="en-US" altLang="zh-CN" sz="20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/>
            <a:endParaRPr lang="en-US" altLang="zh-CN" sz="2400" dirty="0"/>
          </a:p>
          <a:p>
            <a:pPr lvl="1" eaLnBrk="1" hangingPunct="1"/>
            <a:endParaRPr lang="en-US" altLang="en-US" sz="22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/>
            <a:endParaRPr lang="en-US" altLang="en-US" sz="24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49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1A1C6-8018-854E-3FA2-4F2BB0E1C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FA69-4129-51FF-1509-D4DB762B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False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Discovery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–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multiple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testing</a:t>
            </a:r>
            <a:endParaRPr lang="en-US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8AF3965-25E5-6E55-35F4-2832B32ABFF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14400" y="1143000"/>
                <a:ext cx="10363200" cy="4953000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zh-CN" sz="2400" dirty="0"/>
                  <a:t>Even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if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we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correctly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estimate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standard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error</a:t>
                </a:r>
              </a:p>
              <a:p>
                <a:pPr eaLnBrk="1" hangingPunct="1"/>
                <a:r>
                  <a:rPr lang="en-US" altLang="zh-CN" sz="2400" dirty="0"/>
                  <a:t>Type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error</a:t>
                </a:r>
              </a:p>
              <a:p>
                <a:pPr lvl="1" eaLnBrk="1" hangingPunct="1"/>
                <a:r>
                  <a:rPr lang="en-US" altLang="zh-CN" sz="2000" dirty="0"/>
                  <a:t>Reject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null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when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null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true</a:t>
                </a:r>
                <a:endParaRPr lang="en-US" altLang="zh-CN" sz="2000" dirty="0">
                  <a:effectLst/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/>
                <a:r>
                  <a:rPr lang="en-US" altLang="zh-CN" sz="2200" dirty="0"/>
                  <a:t>Multiple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testing</a:t>
                </a:r>
              </a:p>
              <a:p>
                <a:pPr lvl="1" eaLnBrk="1" hangingPunct="1"/>
                <a:r>
                  <a:rPr lang="en-US" altLang="zh-CN" sz="2000" dirty="0"/>
                  <a:t>Simultaneously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</a:t>
                </a:r>
                <a:r>
                  <a:rPr lang="zh-CN" altLang="en-US" sz="2000" dirty="0"/>
                  <a:t> </a:t>
                </a:r>
                <a:r>
                  <a:rPr lang="en-US" altLang="zh-CN" sz="2000" b="1" dirty="0"/>
                  <a:t>individual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tests</a:t>
                </a:r>
              </a:p>
              <a:p>
                <a:pPr lvl="1" eaLnBrk="1" hangingPunct="1"/>
                <a:r>
                  <a:rPr lang="en-US" altLang="zh-CN" sz="2000" dirty="0"/>
                  <a:t>Family-wise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error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rate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(FWER)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=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p(at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least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fd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=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sz="2000" b="0" dirty="0"/>
              </a:p>
              <a:p>
                <a:pPr lvl="1" eaLnBrk="1" hangingPunct="1"/>
                <a:r>
                  <a:rPr lang="en-US" altLang="zh-CN" sz="2000" dirty="0"/>
                  <a:t>Genes/factors/events/subgroups</a:t>
                </a:r>
                <a:endParaRPr lang="en-US" altLang="zh-CN" sz="2000" dirty="0">
                  <a:effectLst/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/>
                <a:endParaRPr lang="en-US" altLang="zh-CN" sz="2400" dirty="0"/>
              </a:p>
              <a:p>
                <a:pPr lvl="1" eaLnBrk="1" hangingPunct="1"/>
                <a:endParaRPr lang="en-US" altLang="en-US" sz="2200" dirty="0">
                  <a:effectLst/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/>
                <a:endParaRPr lang="en-US" altLang="en-US" sz="2400" dirty="0">
                  <a:effectLst/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8AF3965-25E5-6E55-35F4-2832B32ABF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43000"/>
                <a:ext cx="10363200" cy="4953000"/>
              </a:xfrm>
              <a:blipFill>
                <a:blip r:embed="rId3"/>
                <a:stretch>
                  <a:fillRect l="-979" t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6573875-931F-65E0-D8AD-90C438BDC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996133"/>
            <a:ext cx="6172200" cy="22191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5A8E03-AC7F-128E-F211-0C60A4E70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3935373"/>
            <a:ext cx="3669286" cy="257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5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DB71E-CE97-794A-AC71-B82643DB2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6B2C-889B-F99E-303C-2B9601A9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False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Discovery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–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statistical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control</a:t>
            </a:r>
            <a:endParaRPr lang="en-US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E8D904E-6A55-2D10-19A4-9B34A161091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14400" y="1143000"/>
                <a:ext cx="10591800" cy="5105400"/>
              </a:xfrm>
            </p:spPr>
            <p:txBody>
              <a:bodyPr/>
              <a:lstStyle/>
              <a:p>
                <a:pPr eaLnBrk="1" hangingPunct="1"/>
                <a:r>
                  <a:rPr lang="en-US" altLang="zh-CN" sz="2400" dirty="0"/>
                  <a:t>FWER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control</a:t>
                </a:r>
              </a:p>
              <a:p>
                <a:pPr lvl="1" eaLnBrk="1" hangingPunct="1"/>
                <a:r>
                  <a:rPr lang="en-US" altLang="zh-CN" sz="2200" dirty="0"/>
                  <a:t>Bonferroni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correction</a:t>
                </a:r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zh-CN" alt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  </a:t>
                </a:r>
                <a:r>
                  <a:rPr lang="en-US" altLang="zh-CN" sz="2000" dirty="0"/>
                  <a:t>too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conservative,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lose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power</a:t>
                </a:r>
              </a:p>
              <a:p>
                <a:pPr lvl="1" eaLnBrk="1" hangingPunct="1"/>
                <a:r>
                  <a:rPr lang="en-US" altLang="zh-CN" sz="2200" dirty="0" err="1"/>
                  <a:t>Sidak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correction</a:t>
                </a:r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eaLnBrk="1" hangingPunct="1"/>
                <a:r>
                  <a:rPr lang="en-US" altLang="zh-CN" sz="240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FDR</a:t>
                </a:r>
                <a:r>
                  <a:rPr lang="zh-CN" altLang="en-US" sz="240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en-US" altLang="zh-CN" sz="240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(False</a:t>
                </a:r>
                <a:r>
                  <a:rPr lang="zh-CN" altLang="en-US" sz="240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en-US" altLang="zh-CN" sz="240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discovery</a:t>
                </a:r>
                <a:r>
                  <a:rPr lang="zh-CN" altLang="en-US" sz="240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en-US" altLang="zh-CN" sz="240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rate)control</a:t>
                </a:r>
              </a:p>
              <a:p>
                <a:pPr lvl="1" eaLnBrk="1" hangingPunct="1"/>
                <a:r>
                  <a:rPr lang="en-US" altLang="zh-CN" sz="220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FDR</a:t>
                </a:r>
                <a:r>
                  <a:rPr lang="zh-CN" altLang="en-US" sz="220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en-US" altLang="zh-CN" sz="220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=</a:t>
                </a:r>
                <a:r>
                  <a:rPr lang="zh-CN" altLang="en-US" sz="220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en-US" altLang="zh-CN" sz="220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E[V/R]</a:t>
                </a:r>
                <a:r>
                  <a:rPr lang="zh-CN" altLang="en-US" sz="220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en-US" altLang="zh-CN" sz="220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=</a:t>
                </a:r>
                <a:r>
                  <a:rPr lang="zh-CN" altLang="en-US" sz="2200" dirty="0">
                    <a:effectLst/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  <a:r>
                  <a:rPr lang="en-US" altLang="zh-CN" sz="2200" dirty="0"/>
                  <a:t>some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number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Q</a:t>
                </a:r>
                <a:r>
                  <a:rPr lang="zh-CN" altLang="en-US" sz="2200" dirty="0"/>
                  <a:t> </a:t>
                </a:r>
                <a:endParaRPr lang="en-US" altLang="zh-CN" sz="2200" dirty="0">
                  <a:effectLst/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lvl="1" eaLnBrk="1" hangingPunct="1"/>
                <a:r>
                  <a:rPr lang="en-US" altLang="zh-CN" sz="2200" dirty="0" err="1"/>
                  <a:t>Benjamini</a:t>
                </a:r>
                <a:r>
                  <a:rPr lang="en-US" altLang="zh-CN" sz="2200" dirty="0"/>
                  <a:t>-Hochberg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(BH)</a:t>
                </a:r>
                <a:r>
                  <a:rPr lang="zh-CN" altLang="en-US" sz="2200" dirty="0"/>
                  <a:t> </a:t>
                </a:r>
                <a:r>
                  <a:rPr lang="en-US" altLang="zh-CN" sz="2200" dirty="0"/>
                  <a:t>process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sz="2000" b="0" i="0" dirty="0">
                    <a:solidFill>
                      <a:srgbClr val="1C2024"/>
                    </a:solidFill>
                    <a:effectLst/>
                    <a:latin typeface="Inter"/>
                  </a:rPr>
                  <a:t>Sort p</a:t>
                </a:r>
                <a:r>
                  <a:rPr lang="zh-CN" altLang="en-US" sz="2000" b="0" i="0" dirty="0">
                    <a:solidFill>
                      <a:srgbClr val="1C2024"/>
                    </a:solidFill>
                    <a:effectLst/>
                    <a:latin typeface="Inter"/>
                  </a:rPr>
                  <a:t>  </a:t>
                </a:r>
                <a:r>
                  <a:rPr lang="en-US" altLang="zh-CN" sz="2000" b="0" i="0" dirty="0">
                    <a:solidFill>
                      <a:srgbClr val="1C2024"/>
                    </a:solidFill>
                    <a:effectLst/>
                    <a:latin typeface="Inter"/>
                  </a:rPr>
                  <a:t>values</a:t>
                </a:r>
                <a:r>
                  <a:rPr lang="en-US" sz="2000" b="0" i="0" dirty="0">
                    <a:solidFill>
                      <a:srgbClr val="1C2024"/>
                    </a:solidFill>
                    <a:effectLst/>
                    <a:latin typeface="Inter"/>
                  </a:rPr>
                  <a:t> in ascending order: p₍₁₎ ≤ p₍₂₎ ≤ ... ≤ p₍ₘ₎. Find the largest rank k (from 1 to m) such that the k-</a:t>
                </a:r>
                <a:r>
                  <a:rPr lang="en-US" sz="2000" b="0" i="0" dirty="0" err="1">
                    <a:solidFill>
                      <a:srgbClr val="1C2024"/>
                    </a:solidFill>
                    <a:effectLst/>
                    <a:latin typeface="Inter"/>
                  </a:rPr>
                  <a:t>th</a:t>
                </a:r>
                <a:r>
                  <a:rPr lang="en-US" sz="2000" b="0" i="0" dirty="0">
                    <a:solidFill>
                      <a:srgbClr val="1C2024"/>
                    </a:solidFill>
                    <a:effectLst/>
                    <a:latin typeface="Inter"/>
                  </a:rPr>
                  <a:t> sorted p-value, p₍ₖ₎, satisfies the following condition: </a:t>
                </a:r>
                <a:r>
                  <a:rPr lang="en-US" sz="2000" b="1" i="0" dirty="0">
                    <a:solidFill>
                      <a:srgbClr val="1C2024"/>
                    </a:solidFill>
                    <a:effectLst/>
                    <a:latin typeface="Inter"/>
                  </a:rPr>
                  <a:t>p₍ₖ₎ ≤ (k/m) * Q</a:t>
                </a:r>
                <a:endParaRPr lang="en-US" sz="2000" b="0" i="0" dirty="0">
                  <a:solidFill>
                    <a:srgbClr val="1C2024"/>
                  </a:solidFill>
                  <a:effectLst/>
                  <a:latin typeface="Inter"/>
                </a:endParaRPr>
              </a:p>
              <a:p>
                <a:pPr lvl="2" eaLnBrk="1" hangingPunct="1"/>
                <a:endParaRPr lang="en-US" altLang="zh-CN" sz="2000" dirty="0"/>
              </a:p>
              <a:p>
                <a:pPr eaLnBrk="1" hangingPunct="1"/>
                <a:endParaRPr lang="en-US" altLang="zh-CN" sz="2400" dirty="0"/>
              </a:p>
              <a:p>
                <a:pPr lvl="1" eaLnBrk="1" hangingPunct="1"/>
                <a:endParaRPr lang="en-US" altLang="en-US" sz="2200" dirty="0">
                  <a:effectLst/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eaLnBrk="1" hangingPunct="1"/>
                <a:endParaRPr lang="en-US" altLang="en-US" sz="2400" dirty="0">
                  <a:effectLst/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E8D904E-6A55-2D10-19A4-9B34A1610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143000"/>
                <a:ext cx="10591800" cy="5105400"/>
              </a:xfrm>
              <a:blipFill>
                <a:blip r:embed="rId3"/>
                <a:stretch>
                  <a:fillRect l="-838" t="-1241" r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10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31517-2FFC-B37C-7AB0-692C7E6CA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0343-D582-53AC-E5DB-78730C41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False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Discovery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–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Factor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Zoo</a:t>
            </a:r>
            <a:endParaRPr lang="en-US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C8F82C-12E1-C15B-D00D-06DE99384B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10591800" cy="510540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Origin</a:t>
            </a:r>
          </a:p>
          <a:p>
            <a:pPr lvl="1" eaLnBrk="1" hangingPunct="1"/>
            <a:r>
              <a:rPr lang="en-US" altLang="zh-CN" sz="2200" dirty="0"/>
              <a:t>Thousands</a:t>
            </a:r>
            <a:r>
              <a:rPr lang="zh-CN" altLang="en-US" sz="2200" dirty="0"/>
              <a:t> </a:t>
            </a:r>
            <a:r>
              <a:rPr lang="en-US" altLang="zh-CN" sz="2200" dirty="0"/>
              <a:t>of</a:t>
            </a:r>
            <a:r>
              <a:rPr lang="zh-CN" altLang="en-US" sz="2200" dirty="0"/>
              <a:t> </a:t>
            </a:r>
            <a:r>
              <a:rPr lang="en-US" altLang="zh-CN" sz="2200" dirty="0"/>
              <a:t>factors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explain</a:t>
            </a:r>
            <a:r>
              <a:rPr lang="zh-CN" altLang="en-US" sz="2200" dirty="0"/>
              <a:t> </a:t>
            </a:r>
            <a:r>
              <a:rPr lang="en-US" altLang="zh-CN" sz="2200" dirty="0"/>
              <a:t>stock</a:t>
            </a:r>
            <a:r>
              <a:rPr lang="zh-CN" altLang="en-US" sz="2200" dirty="0"/>
              <a:t> </a:t>
            </a:r>
            <a:r>
              <a:rPr lang="en-US" altLang="zh-CN" sz="2200" dirty="0"/>
              <a:t>variations</a:t>
            </a:r>
          </a:p>
          <a:p>
            <a:pPr lvl="1" eaLnBrk="1" hangingPunct="1"/>
            <a:r>
              <a:rPr lang="en-US" altLang="zh-CN" sz="2200" dirty="0"/>
              <a:t>Use</a:t>
            </a:r>
            <a:r>
              <a:rPr lang="zh-CN" altLang="en-US" sz="2200" dirty="0"/>
              <a:t> </a:t>
            </a:r>
            <a:r>
              <a:rPr lang="en-US" altLang="zh-CN" sz="2200" dirty="0"/>
              <a:t>OLS</a:t>
            </a:r>
            <a:r>
              <a:rPr lang="zh-CN" altLang="en-US" sz="2200" dirty="0"/>
              <a:t> </a:t>
            </a:r>
            <a:r>
              <a:rPr lang="en-US" altLang="zh-CN" sz="2200" dirty="0"/>
              <a:t>+</a:t>
            </a:r>
            <a:r>
              <a:rPr lang="zh-CN" altLang="en-US" sz="2200" dirty="0"/>
              <a:t> </a:t>
            </a:r>
            <a:r>
              <a:rPr lang="en-US" altLang="zh-CN" sz="2200" dirty="0"/>
              <a:t>t=2.0</a:t>
            </a:r>
          </a:p>
          <a:p>
            <a:pPr lvl="1" eaLnBrk="1" hangingPunct="1"/>
            <a:r>
              <a:rPr lang="en-US" altLang="zh-CN" sz="2200" dirty="0"/>
              <a:t>Data</a:t>
            </a:r>
            <a:r>
              <a:rPr lang="zh-CN" altLang="en-US" sz="2200" dirty="0"/>
              <a:t> </a:t>
            </a:r>
            <a:r>
              <a:rPr lang="en-US" altLang="zh-CN" sz="2200" dirty="0"/>
              <a:t>snooping</a:t>
            </a:r>
          </a:p>
          <a:p>
            <a:pPr lvl="1" eaLnBrk="1" hangingPunct="1"/>
            <a:r>
              <a:rPr lang="en-US" altLang="zh-CN" sz="2200" dirty="0"/>
              <a:t>Replication</a:t>
            </a:r>
            <a:r>
              <a:rPr lang="zh-CN" altLang="en-US" sz="2200" dirty="0"/>
              <a:t> </a:t>
            </a:r>
            <a:r>
              <a:rPr lang="en-US" altLang="zh-CN" sz="2200" dirty="0"/>
              <a:t>crisis</a:t>
            </a:r>
          </a:p>
          <a:p>
            <a:pPr lvl="1" eaLnBrk="1" hangingPunct="1"/>
            <a:r>
              <a:rPr lang="en-US" altLang="zh-CN" sz="2200" dirty="0"/>
              <a:t>Loads</a:t>
            </a:r>
            <a:r>
              <a:rPr lang="zh-CN" altLang="en-US" sz="2200" dirty="0"/>
              <a:t> </a:t>
            </a:r>
            <a:r>
              <a:rPr lang="en-US" altLang="zh-CN" sz="2200" dirty="0"/>
              <a:t>of</a:t>
            </a:r>
            <a:r>
              <a:rPr lang="zh-CN" altLang="en-US" sz="2200" dirty="0"/>
              <a:t> </a:t>
            </a:r>
            <a:r>
              <a:rPr lang="en-US" altLang="zh-CN" sz="2200" dirty="0"/>
              <a:t>(un)published</a:t>
            </a:r>
            <a:r>
              <a:rPr lang="zh-CN" altLang="en-US" sz="2200" dirty="0"/>
              <a:t> </a:t>
            </a:r>
            <a:r>
              <a:rPr lang="en-US" altLang="zh-CN" sz="2200" dirty="0"/>
              <a:t>discoveries</a:t>
            </a:r>
            <a:r>
              <a:rPr lang="zh-CN" altLang="en-US" sz="2200" dirty="0"/>
              <a:t> </a:t>
            </a:r>
            <a:r>
              <a:rPr lang="en-US" altLang="zh-CN" sz="2200" dirty="0"/>
              <a:t>could</a:t>
            </a:r>
            <a:r>
              <a:rPr lang="zh-CN" altLang="en-US" sz="2200" dirty="0"/>
              <a:t> </a:t>
            </a:r>
            <a:r>
              <a:rPr lang="en-US" altLang="zh-CN" sz="2200" dirty="0"/>
              <a:t>be</a:t>
            </a:r>
            <a:r>
              <a:rPr lang="zh-CN" altLang="en-US" sz="2200" dirty="0"/>
              <a:t> </a:t>
            </a:r>
            <a:r>
              <a:rPr lang="en-US" altLang="zh-CN" sz="2200" dirty="0"/>
              <a:t>false</a:t>
            </a:r>
            <a:r>
              <a:rPr lang="zh-CN" altLang="en-US" sz="2200" dirty="0"/>
              <a:t> </a:t>
            </a:r>
            <a:r>
              <a:rPr lang="en-US" altLang="zh-CN" sz="2200" dirty="0"/>
              <a:t>discovery</a:t>
            </a:r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eaLnBrk="1" hangingPunct="1"/>
            <a:r>
              <a:rPr lang="en-US" altLang="zh-CN" sz="2400" dirty="0"/>
              <a:t>Some</a:t>
            </a:r>
            <a:r>
              <a:rPr lang="zh-CN" altLang="en-US" sz="2400" dirty="0"/>
              <a:t> </a:t>
            </a:r>
            <a:r>
              <a:rPr lang="en-US" altLang="zh-CN" sz="2400" dirty="0"/>
              <a:t>correction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 eaLnBrk="1" hangingPunct="1"/>
            <a:r>
              <a:rPr lang="en-US" sz="1600" dirty="0">
                <a:solidFill>
                  <a:srgbClr val="1C2024"/>
                </a:solidFill>
                <a:latin typeface="Inter"/>
              </a:rPr>
              <a:t>McLean and Pontiff (2016)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: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Does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academic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research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destroy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stock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return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predictivity?</a:t>
            </a:r>
          </a:p>
          <a:p>
            <a:pPr lvl="1" eaLnBrk="1" hangingPunct="1"/>
            <a:r>
              <a:rPr lang="en-US" sz="1600" dirty="0">
                <a:solidFill>
                  <a:srgbClr val="1C2024"/>
                </a:solidFill>
                <a:latin typeface="Inter"/>
              </a:rPr>
              <a:t>Harvey, Liu, and Zhu (HLZ, 2016): 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test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for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316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published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factors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raise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t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stats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threshold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t0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3.0,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27%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false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discovery</a:t>
            </a:r>
            <a:endParaRPr lang="zh-CN" altLang="en-US" sz="1600" dirty="0">
              <a:solidFill>
                <a:srgbClr val="1C2024"/>
              </a:solidFill>
              <a:latin typeface="Inter"/>
            </a:endParaRPr>
          </a:p>
          <a:p>
            <a:pPr lvl="1" eaLnBrk="1" hangingPunct="1"/>
            <a:r>
              <a:rPr lang="en-US" sz="1600" dirty="0">
                <a:solidFill>
                  <a:srgbClr val="1C2024"/>
                </a:solidFill>
                <a:latin typeface="Inter"/>
              </a:rPr>
              <a:t>Chordia, Goyal, and </a:t>
            </a:r>
            <a:r>
              <a:rPr lang="en-US" sz="1600" dirty="0" err="1">
                <a:solidFill>
                  <a:srgbClr val="1C2024"/>
                </a:solidFill>
                <a:latin typeface="Inter"/>
              </a:rPr>
              <a:t>Saretto</a:t>
            </a:r>
            <a:r>
              <a:rPr lang="en-US" sz="1600" dirty="0">
                <a:solidFill>
                  <a:srgbClr val="1C2024"/>
                </a:solidFill>
                <a:latin typeface="Inter"/>
              </a:rPr>
              <a:t> (CGS, 2020): 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simulate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unpublished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factors,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raise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t-threshold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to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3.4,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45.3%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false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discovery</a:t>
            </a:r>
          </a:p>
          <a:p>
            <a:pPr lvl="1" eaLnBrk="1" hangingPunct="1"/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Harvey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(2017):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minimum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bayes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factor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endParaRPr lang="en-US" altLang="zh-CN" sz="1600" dirty="0">
              <a:solidFill>
                <a:srgbClr val="1C2024"/>
              </a:solidFill>
              <a:latin typeface="Inter"/>
            </a:endParaRPr>
          </a:p>
          <a:p>
            <a:pPr lvl="1" eaLnBrk="1" hangingPunct="1"/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Harvey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and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Liu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(2020,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2021):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bi-mean</a:t>
            </a:r>
            <a:r>
              <a:rPr lang="zh-CN" altLang="en-US" sz="1600" dirty="0">
                <a:solidFill>
                  <a:srgbClr val="1C2024"/>
                </a:solidFill>
                <a:latin typeface="Inter"/>
              </a:rPr>
              <a:t> </a:t>
            </a:r>
            <a:r>
              <a:rPr lang="en-US" altLang="zh-CN" sz="1600" dirty="0">
                <a:solidFill>
                  <a:srgbClr val="1C2024"/>
                </a:solidFill>
                <a:latin typeface="Inter"/>
              </a:rPr>
              <a:t>prior</a:t>
            </a:r>
            <a:endParaRPr lang="zh-CN" altLang="en-US" sz="1600" dirty="0">
              <a:solidFill>
                <a:srgbClr val="1C2024"/>
              </a:solidFill>
              <a:latin typeface="Inter"/>
            </a:endParaRPr>
          </a:p>
          <a:p>
            <a:pPr lvl="1" eaLnBrk="1" hangingPunct="1"/>
            <a:endParaRPr lang="en-US" sz="1600" b="0" i="0" dirty="0">
              <a:solidFill>
                <a:srgbClr val="1C2024"/>
              </a:solidFill>
              <a:effectLst/>
              <a:latin typeface="Inter"/>
            </a:endParaRPr>
          </a:p>
          <a:p>
            <a:pPr lvl="1" eaLnBrk="1" hangingPunct="1"/>
            <a:endParaRPr lang="en-US" sz="1600" b="0" i="0" dirty="0">
              <a:solidFill>
                <a:srgbClr val="1C2024"/>
              </a:solidFill>
              <a:effectLst/>
              <a:latin typeface="Inter"/>
            </a:endParaRPr>
          </a:p>
          <a:p>
            <a:pPr lvl="1" eaLnBrk="1" hangingPunct="1"/>
            <a:endParaRPr lang="en-US" sz="2200" dirty="0"/>
          </a:p>
          <a:p>
            <a:pPr lvl="2" eaLnBrk="1" hangingPunct="1"/>
            <a:endParaRPr lang="en-US" altLang="zh-CN" sz="2000" dirty="0"/>
          </a:p>
          <a:p>
            <a:pPr eaLnBrk="1" hangingPunct="1"/>
            <a:endParaRPr lang="en-US" altLang="zh-CN" sz="2400" dirty="0"/>
          </a:p>
          <a:p>
            <a:pPr lvl="1" eaLnBrk="1" hangingPunct="1"/>
            <a:endParaRPr lang="en-US" altLang="en-US" sz="22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/>
            <a:endParaRPr lang="en-US" altLang="en-US" sz="24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858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F64B6-AD0A-9A99-F8CD-B55473ADA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90CD-634A-E934-E1FF-2209A122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False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Discovery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–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Non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standard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errors</a:t>
            </a:r>
            <a:endParaRPr lang="en-US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CC050D-2008-B795-4450-D9251D1317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10591800" cy="510540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Non-standard</a:t>
            </a:r>
            <a:r>
              <a:rPr lang="zh-CN" altLang="en-US" sz="2400" dirty="0"/>
              <a:t> </a:t>
            </a:r>
            <a:r>
              <a:rPr lang="en-US" altLang="zh-CN" sz="2400" dirty="0"/>
              <a:t>errors</a:t>
            </a:r>
          </a:p>
          <a:p>
            <a:pPr lvl="1" eaLnBrk="1" hangingPunct="1"/>
            <a:r>
              <a:rPr lang="en-US" altLang="zh-CN" sz="2200" dirty="0"/>
              <a:t>164</a:t>
            </a:r>
            <a:r>
              <a:rPr lang="zh-CN" altLang="en-US" sz="2200" dirty="0"/>
              <a:t> </a:t>
            </a:r>
            <a:r>
              <a:rPr lang="en-US" altLang="zh-CN" sz="2200" dirty="0"/>
              <a:t>teams</a:t>
            </a:r>
          </a:p>
          <a:p>
            <a:pPr lvl="1" eaLnBrk="1" hangingPunct="1"/>
            <a:r>
              <a:rPr lang="en-US" altLang="zh-CN" sz="2200" dirty="0"/>
              <a:t>Same</a:t>
            </a:r>
            <a:r>
              <a:rPr lang="zh-CN" altLang="en-US" sz="2200" dirty="0"/>
              <a:t> </a:t>
            </a:r>
            <a:r>
              <a:rPr lang="en-US" altLang="zh-CN" sz="2200" dirty="0"/>
              <a:t>data</a:t>
            </a:r>
          </a:p>
          <a:p>
            <a:pPr lvl="1" eaLnBrk="1" hangingPunct="1"/>
            <a:r>
              <a:rPr lang="en-US" altLang="zh-CN" sz="2200" dirty="0"/>
              <a:t>Same</a:t>
            </a:r>
            <a:r>
              <a:rPr lang="zh-CN" altLang="en-US" sz="2200" dirty="0"/>
              <a:t> </a:t>
            </a:r>
            <a:r>
              <a:rPr lang="en-US" altLang="zh-CN" sz="2200" dirty="0"/>
              <a:t>H</a:t>
            </a:r>
          </a:p>
          <a:p>
            <a:pPr lvl="1" eaLnBrk="1" hangingPunct="1"/>
            <a:endParaRPr lang="en-US" altLang="zh-CN" sz="2200" dirty="0"/>
          </a:p>
          <a:p>
            <a:pPr lvl="2" eaLnBrk="1" hangingPunct="1"/>
            <a:endParaRPr lang="en-US" altLang="zh-CN" sz="2000" dirty="0"/>
          </a:p>
          <a:p>
            <a:pPr eaLnBrk="1" hangingPunct="1"/>
            <a:endParaRPr lang="en-US" altLang="zh-CN" sz="2400" dirty="0"/>
          </a:p>
          <a:p>
            <a:pPr lvl="1" eaLnBrk="1" hangingPunct="1"/>
            <a:endParaRPr lang="en-US" altLang="en-US" sz="22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/>
            <a:endParaRPr lang="en-US" altLang="en-US" sz="24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64751B-A82A-D7F9-513D-950CCF7C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721" y="1633331"/>
            <a:ext cx="4321479" cy="457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C1B7B3-FA9C-806F-F7E2-6422E6B63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53" y="2971248"/>
            <a:ext cx="6588467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1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4B6FE-1F05-5D4E-67FE-919D41990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F990-5C38-A90A-AC36-C4BDCCC8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False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Discovery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–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Non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standard</a:t>
            </a:r>
            <a:r>
              <a:rPr lang="zh-CN" altLang="en-US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errors</a:t>
            </a:r>
            <a:endParaRPr lang="en-US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D3ADA10-29A9-9ACD-5AD1-FE1BF6A10D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10591800" cy="510540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Non-standard</a:t>
            </a:r>
            <a:r>
              <a:rPr lang="zh-CN" altLang="en-US" sz="2400" dirty="0"/>
              <a:t> </a:t>
            </a:r>
            <a:r>
              <a:rPr lang="en-US" altLang="zh-CN" sz="2400" dirty="0"/>
              <a:t>errors</a:t>
            </a:r>
          </a:p>
          <a:p>
            <a:pPr lvl="1" eaLnBrk="1" hangingPunct="1"/>
            <a:r>
              <a:rPr lang="en-US" altLang="zh-CN" sz="2200" dirty="0"/>
              <a:t>Researcher</a:t>
            </a:r>
            <a:r>
              <a:rPr lang="zh-CN" altLang="en-US" sz="2200" dirty="0"/>
              <a:t> </a:t>
            </a:r>
            <a:r>
              <a:rPr lang="en-US" altLang="zh-CN" sz="2200" dirty="0"/>
              <a:t>degrees</a:t>
            </a:r>
            <a:r>
              <a:rPr lang="zh-CN" altLang="en-US" sz="2200" dirty="0"/>
              <a:t> </a:t>
            </a:r>
            <a:r>
              <a:rPr lang="en-US" altLang="zh-CN" sz="2200" dirty="0"/>
              <a:t>of</a:t>
            </a:r>
            <a:r>
              <a:rPr lang="zh-CN" altLang="en-US" sz="2200" dirty="0"/>
              <a:t> </a:t>
            </a:r>
            <a:r>
              <a:rPr lang="en-US" altLang="zh-CN" sz="2200" dirty="0"/>
              <a:t>freedom</a:t>
            </a:r>
            <a:r>
              <a:rPr lang="zh-CN" altLang="en-US" sz="2200" dirty="0"/>
              <a:t> </a:t>
            </a:r>
            <a:endParaRPr lang="en-US" altLang="zh-CN" sz="2200" dirty="0"/>
          </a:p>
          <a:p>
            <a:pPr lvl="1" eaLnBrk="1" hangingPunct="1"/>
            <a:r>
              <a:rPr lang="en-US" altLang="zh-CN" sz="2200" dirty="0"/>
              <a:t>Publication</a:t>
            </a:r>
            <a:r>
              <a:rPr lang="zh-CN" altLang="en-US" sz="2200" dirty="0"/>
              <a:t> </a:t>
            </a:r>
            <a:r>
              <a:rPr lang="en-US" altLang="zh-CN" sz="2200" dirty="0"/>
              <a:t>bias</a:t>
            </a:r>
          </a:p>
          <a:p>
            <a:pPr lvl="1" eaLnBrk="1" hangingPunct="1"/>
            <a:r>
              <a:rPr lang="en-US" altLang="zh-CN" sz="2200" dirty="0"/>
              <a:t>data</a:t>
            </a:r>
          </a:p>
          <a:p>
            <a:pPr lvl="1" eaLnBrk="1" hangingPunct="1"/>
            <a:r>
              <a:rPr lang="zh-CN" altLang="en-US" sz="2200" dirty="0"/>
              <a:t>先开枪再画靶</a:t>
            </a:r>
            <a:endParaRPr lang="en-US" altLang="zh-CN" sz="2200" dirty="0"/>
          </a:p>
          <a:p>
            <a:pPr lvl="1" eaLnBrk="1" hangingPunct="1"/>
            <a:endParaRPr lang="en-US" altLang="zh-CN" sz="2200" dirty="0"/>
          </a:p>
          <a:p>
            <a:pPr lvl="2" eaLnBrk="1" hangingPunct="1"/>
            <a:endParaRPr lang="en-US" altLang="zh-CN" sz="2000" dirty="0"/>
          </a:p>
          <a:p>
            <a:pPr eaLnBrk="1" hangingPunct="1"/>
            <a:endParaRPr lang="en-US" altLang="zh-CN" sz="2400" dirty="0"/>
          </a:p>
          <a:p>
            <a:pPr lvl="1" eaLnBrk="1" hangingPunct="1"/>
            <a:endParaRPr lang="en-US" altLang="en-US" sz="22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eaLnBrk="1" hangingPunct="1"/>
            <a:endParaRPr lang="en-US" altLang="en-US" sz="24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23856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6ee9ee76-64fe-4a42-92c3-391abc317daf"/>
</p:tagLst>
</file>

<file path=ppt/theme/theme1.xml><?xml version="1.0" encoding="utf-8"?>
<a:theme xmlns:a="http://schemas.openxmlformats.org/drawingml/2006/main" name="SVIT 2017">
  <a:themeElements>
    <a:clrScheme name="Presentatio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tion_template">
      <a:majorFont>
        <a:latin typeface="Arial (Hebrew)"/>
        <a:ea typeface=""/>
        <a:cs typeface="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CC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08000" tIns="108000" rIns="108000" bIns="108000" numCol="1" anchor="t" anchorCtr="0" compatLnSpc="1">
        <a:prstTxWarp prst="textNoShape">
          <a:avLst/>
        </a:prstTxWarp>
      </a:bodyPr>
      <a:lstStyle>
        <a:defPPr marL="0" marR="0" indent="0" algn="ctr" defTabSz="914400" rtl="1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he-IL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CC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108000" tIns="108000" rIns="108000" bIns="108000" numCol="1" anchor="t" anchorCtr="0" compatLnSpc="1">
        <a:prstTxWarp prst="textNoShape">
          <a:avLst/>
        </a:prstTxWarp>
      </a:bodyPr>
      <a:lstStyle>
        <a:defPPr marL="0" marR="0" indent="0" algn="ctr" defTabSz="914400" rtl="1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he-IL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kumimoji="1" sz="1100" dirty="0" smtClean="0">
            <a:solidFill>
              <a:srgbClr val="FF0000"/>
            </a:solidFill>
            <a:latin typeface="+mn-lt"/>
            <a:ea typeface="Microsoft YaHei" charset="-122"/>
            <a:cs typeface="Microsoft YaHei" charset="-122"/>
          </a:defRPr>
        </a:defPPr>
      </a:lstStyle>
    </a:txDef>
  </a:objectDefaults>
  <a:extraClrSchemeLst>
    <a:extraClrScheme>
      <a:clrScheme name="Presentatio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24845</TotalTime>
  <Words>401</Words>
  <Application>Microsoft Macintosh PowerPoint</Application>
  <PresentationFormat>Widescreen</PresentationFormat>
  <Paragraphs>91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 (Hebrew)</vt:lpstr>
      <vt:lpstr>仿宋</vt:lpstr>
      <vt:lpstr>仿宋</vt:lpstr>
      <vt:lpstr>Inter</vt:lpstr>
      <vt:lpstr>Arial</vt:lpstr>
      <vt:lpstr>Calibri</vt:lpstr>
      <vt:lpstr>Cambria Math</vt:lpstr>
      <vt:lpstr>Times New Roman</vt:lpstr>
      <vt:lpstr>Verdana</vt:lpstr>
      <vt:lpstr>SVIT 2017</vt:lpstr>
      <vt:lpstr>PowerPoint Presentation</vt:lpstr>
      <vt:lpstr>False Discovery - overview</vt:lpstr>
      <vt:lpstr>False Discovery – standard errors</vt:lpstr>
      <vt:lpstr>False Discovery – multiple testing</vt:lpstr>
      <vt:lpstr>False Discovery – statistical control</vt:lpstr>
      <vt:lpstr>False Discovery – Factor Zoo</vt:lpstr>
      <vt:lpstr>False Discovery – Non standard errors</vt:lpstr>
      <vt:lpstr>False Discovery – Non standard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Leader</dc:title>
  <dc:creator>Yesha Sivan</dc:creator>
  <cp:lastModifiedBy>SONG, Jie</cp:lastModifiedBy>
  <cp:revision>1063</cp:revision>
  <cp:lastPrinted>2017-03-15T06:25:58Z</cp:lastPrinted>
  <dcterms:created xsi:type="dcterms:W3CDTF">2005-01-10T12:27:24Z</dcterms:created>
  <dcterms:modified xsi:type="dcterms:W3CDTF">2025-06-06T10:44:15Z</dcterms:modified>
</cp:coreProperties>
</file>