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1" r:id="rId2"/>
    <p:sldId id="262" r:id="rId3"/>
    <p:sldId id="299" r:id="rId4"/>
    <p:sldId id="300" r:id="rId5"/>
    <p:sldId id="301" r:id="rId6"/>
    <p:sldId id="303" r:id="rId7"/>
    <p:sldId id="302" r:id="rId8"/>
    <p:sldId id="281" r:id="rId9"/>
    <p:sldId id="275" r:id="rId10"/>
    <p:sldId id="274" r:id="rId11"/>
    <p:sldId id="276" r:id="rId12"/>
    <p:sldId id="277" r:id="rId13"/>
    <p:sldId id="278" r:id="rId14"/>
    <p:sldId id="304" r:id="rId15"/>
    <p:sldId id="279" r:id="rId16"/>
    <p:sldId id="280" r:id="rId17"/>
    <p:sldId id="282" r:id="rId18"/>
    <p:sldId id="284" r:id="rId19"/>
    <p:sldId id="306" r:id="rId20"/>
    <p:sldId id="283" r:id="rId21"/>
    <p:sldId id="287" r:id="rId22"/>
    <p:sldId id="307" r:id="rId23"/>
    <p:sldId id="285" r:id="rId24"/>
    <p:sldId id="289" r:id="rId25"/>
    <p:sldId id="290" r:id="rId26"/>
    <p:sldId id="291" r:id="rId27"/>
    <p:sldId id="294" r:id="rId28"/>
    <p:sldId id="308" r:id="rId29"/>
    <p:sldId id="296" r:id="rId30"/>
    <p:sldId id="297" r:id="rId31"/>
    <p:sldId id="258" r:id="rId32"/>
    <p:sldId id="309" r:id="rId33"/>
    <p:sldId id="305" r:id="rId34"/>
    <p:sldId id="319" r:id="rId35"/>
    <p:sldId id="295" r:id="rId36"/>
    <p:sldId id="313" r:id="rId37"/>
    <p:sldId id="311" r:id="rId38"/>
    <p:sldId id="314" r:id="rId39"/>
    <p:sldId id="312" r:id="rId40"/>
    <p:sldId id="320" r:id="rId41"/>
    <p:sldId id="293" r:id="rId42"/>
    <p:sldId id="310" r:id="rId43"/>
    <p:sldId id="315" r:id="rId44"/>
    <p:sldId id="317" r:id="rId45"/>
    <p:sldId id="292" r:id="rId46"/>
    <p:sldId id="316" r:id="rId47"/>
    <p:sldId id="272" r:id="rId48"/>
    <p:sldId id="273" r:id="rId49"/>
    <p:sldId id="318" r:id="rId50"/>
    <p:sldId id="268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75171" autoAdjust="0"/>
  </p:normalViewPr>
  <p:slideViewPr>
    <p:cSldViewPr snapToGrid="0">
      <p:cViewPr varScale="1">
        <p:scale>
          <a:sx n="59" d="100"/>
          <a:sy n="59" d="100"/>
        </p:scale>
        <p:origin x="78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8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변수의 크기를 </a:t>
            </a:r>
            <a:r>
              <a:rPr lang="ko-KR" altLang="en-US" dirty="0" err="1"/>
              <a:t>정해놓고</a:t>
            </a:r>
            <a:r>
              <a:rPr lang="ko-KR" altLang="en-US" dirty="0"/>
              <a:t> 만들어야 하는데 이런 형식을 자료형이라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크기를 정해 놓았기 때문에 최댓값과 최솟값을 가진다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9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1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8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2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55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1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group/workbook/view/5000/13073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0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172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0171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273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1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cmicpc.net/problem/9498" TargetMode="External"/><Relationship Id="rId4" Type="http://schemas.openxmlformats.org/officeDocument/2006/relationships/hyperlink" Target="https://www.acmicpc.net/problem/256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-2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8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C1C726-839F-4C05-84A9-F76BCC08EDED}"/>
              </a:ext>
            </a:extLst>
          </p:cNvPr>
          <p:cNvCxnSpPr>
            <a:cxnSpLocks/>
          </p:cNvCxnSpPr>
          <p:nvPr/>
        </p:nvCxnSpPr>
        <p:spPr>
          <a:xfrm>
            <a:off x="52701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63436C2-747E-4F0B-AB60-F15884CAD288}"/>
              </a:ext>
            </a:extLst>
          </p:cNvPr>
          <p:cNvCxnSpPr>
            <a:cxnSpLocks/>
          </p:cNvCxnSpPr>
          <p:nvPr/>
        </p:nvCxnSpPr>
        <p:spPr>
          <a:xfrm>
            <a:off x="6717926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984BD0-60F0-467E-9F51-70B7EB45DE9E}"/>
              </a:ext>
            </a:extLst>
          </p:cNvPr>
          <p:cNvSpPr txBox="1"/>
          <p:nvPr/>
        </p:nvSpPr>
        <p:spPr>
          <a:xfrm>
            <a:off x="5079626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D7F18A-B295-401A-8E09-218C77BFF6BB}"/>
              </a:ext>
            </a:extLst>
          </p:cNvPr>
          <p:cNvCxnSpPr/>
          <p:nvPr/>
        </p:nvCxnSpPr>
        <p:spPr>
          <a:xfrm>
            <a:off x="5270126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B61BAE-58BC-4521-A640-307D3804102D}"/>
              </a:ext>
            </a:extLst>
          </p:cNvPr>
          <p:cNvCxnSpPr/>
          <p:nvPr/>
        </p:nvCxnSpPr>
        <p:spPr>
          <a:xfrm>
            <a:off x="5270126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564B6F-F450-428B-970D-2330C23B682D}"/>
              </a:ext>
            </a:extLst>
          </p:cNvPr>
          <p:cNvSpPr txBox="1"/>
          <p:nvPr/>
        </p:nvSpPr>
        <p:spPr>
          <a:xfrm>
            <a:off x="3272075" y="2480330"/>
            <a:ext cx="164750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c = ‘A’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2222A-8EF2-4170-8855-B9B077075664}"/>
              </a:ext>
            </a:extLst>
          </p:cNvPr>
          <p:cNvSpPr txBox="1"/>
          <p:nvPr/>
        </p:nvSpPr>
        <p:spPr>
          <a:xfrm>
            <a:off x="5797497" y="2418774"/>
            <a:ext cx="41229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c</a:t>
            </a:r>
            <a:endParaRPr lang="ko-KR" altLang="en-US" sz="36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EAB221-195F-4DDA-AB57-3FA21275F0C3}"/>
              </a:ext>
            </a:extLst>
          </p:cNvPr>
          <p:cNvCxnSpPr/>
          <p:nvPr/>
        </p:nvCxnSpPr>
        <p:spPr>
          <a:xfrm flipV="1">
            <a:off x="6717926" y="18796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3000025-6AB4-432C-B4E7-81B87FC5B6A7}"/>
              </a:ext>
            </a:extLst>
          </p:cNvPr>
          <p:cNvCxnSpPr>
            <a:cxnSpLocks/>
          </p:cNvCxnSpPr>
          <p:nvPr/>
        </p:nvCxnSpPr>
        <p:spPr>
          <a:xfrm>
            <a:off x="6717926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3688D7-E487-423B-BDB3-BE1B7EE5A54D}"/>
              </a:ext>
            </a:extLst>
          </p:cNvPr>
          <p:cNvSpPr txBox="1"/>
          <p:nvPr/>
        </p:nvSpPr>
        <p:spPr>
          <a:xfrm>
            <a:off x="6887507" y="2505738"/>
            <a:ext cx="2471646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&lt;=</a:t>
            </a:r>
            <a:r>
              <a:rPr lang="en-US" altLang="ko-KR" sz="2000" dirty="0"/>
              <a:t>1000001</a:t>
            </a:r>
            <a:r>
              <a:rPr lang="en-US" altLang="ko-KR" sz="2400" dirty="0"/>
              <a:t> &lt;= ‘A’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EE634D-76AC-49DB-9985-0296BE2A412F}"/>
              </a:ext>
            </a:extLst>
          </p:cNvPr>
          <p:cNvSpPr txBox="1"/>
          <p:nvPr/>
        </p:nvSpPr>
        <p:spPr>
          <a:xfrm>
            <a:off x="6409828" y="3144399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1F4A3B-4A0F-482F-BBA2-3B1BC1ACB82D}"/>
              </a:ext>
            </a:extLst>
          </p:cNvPr>
          <p:cNvSpPr txBox="1"/>
          <p:nvPr/>
        </p:nvSpPr>
        <p:spPr>
          <a:xfrm>
            <a:off x="6409828" y="2928262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C4EF1-ADBA-4AE8-A5E5-A10054878044}"/>
              </a:ext>
            </a:extLst>
          </p:cNvPr>
          <p:cNvSpPr txBox="1"/>
          <p:nvPr/>
        </p:nvSpPr>
        <p:spPr>
          <a:xfrm>
            <a:off x="6409828" y="2749438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D949DC-9E23-402F-8BA2-CF71A276B82C}"/>
              </a:ext>
            </a:extLst>
          </p:cNvPr>
          <p:cNvSpPr txBox="1"/>
          <p:nvPr/>
        </p:nvSpPr>
        <p:spPr>
          <a:xfrm>
            <a:off x="6409828" y="2564447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E855F-3330-40E3-9860-7484BB4B3E4C}"/>
              </a:ext>
            </a:extLst>
          </p:cNvPr>
          <p:cNvSpPr txBox="1"/>
          <p:nvPr/>
        </p:nvSpPr>
        <p:spPr>
          <a:xfrm>
            <a:off x="6409828" y="2373710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08D242-4E77-48BD-819C-53802F703FAA}"/>
              </a:ext>
            </a:extLst>
          </p:cNvPr>
          <p:cNvSpPr txBox="1"/>
          <p:nvPr/>
        </p:nvSpPr>
        <p:spPr>
          <a:xfrm>
            <a:off x="6409828" y="2194886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467E1-28D3-441E-8EF6-312ACC029AC1}"/>
              </a:ext>
            </a:extLst>
          </p:cNvPr>
          <p:cNvSpPr txBox="1"/>
          <p:nvPr/>
        </p:nvSpPr>
        <p:spPr>
          <a:xfrm>
            <a:off x="6409828" y="2038623"/>
            <a:ext cx="308098" cy="33855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21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DC8009-AE01-4327-98BB-CDC3276A8FFC}"/>
              </a:ext>
            </a:extLst>
          </p:cNvPr>
          <p:cNvCxnSpPr>
            <a:cxnSpLocks/>
          </p:cNvCxnSpPr>
          <p:nvPr/>
        </p:nvCxnSpPr>
        <p:spPr>
          <a:xfrm>
            <a:off x="52736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B8748D-71D0-46F6-BBE4-756A5B4A2484}"/>
              </a:ext>
            </a:extLst>
          </p:cNvPr>
          <p:cNvCxnSpPr>
            <a:cxnSpLocks/>
          </p:cNvCxnSpPr>
          <p:nvPr/>
        </p:nvCxnSpPr>
        <p:spPr>
          <a:xfrm>
            <a:off x="6721433" y="711200"/>
            <a:ext cx="0" cy="458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2DB956-6191-4F8D-B765-A3D75BE9F49F}"/>
              </a:ext>
            </a:extLst>
          </p:cNvPr>
          <p:cNvSpPr txBox="1"/>
          <p:nvPr/>
        </p:nvSpPr>
        <p:spPr>
          <a:xfrm>
            <a:off x="5083133" y="5472015"/>
            <a:ext cx="182879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메모리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E4D64C-4192-4DF0-928C-21A3939CE4DA}"/>
              </a:ext>
            </a:extLst>
          </p:cNvPr>
          <p:cNvCxnSpPr/>
          <p:nvPr/>
        </p:nvCxnSpPr>
        <p:spPr>
          <a:xfrm>
            <a:off x="5273633" y="209550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EA3F9F-678D-4A0D-B3E3-C9236B810EB4}"/>
              </a:ext>
            </a:extLst>
          </p:cNvPr>
          <p:cNvCxnSpPr/>
          <p:nvPr/>
        </p:nvCxnSpPr>
        <p:spPr>
          <a:xfrm>
            <a:off x="5273633" y="3397250"/>
            <a:ext cx="144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C7EDB3-B52B-4F7B-8C4E-EAF3F0D68375}"/>
              </a:ext>
            </a:extLst>
          </p:cNvPr>
          <p:cNvSpPr txBox="1"/>
          <p:nvPr/>
        </p:nvSpPr>
        <p:spPr>
          <a:xfrm>
            <a:off x="3275582" y="2480330"/>
            <a:ext cx="150554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2800" dirty="0"/>
              <a:t>int a = 5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DF41C-1E64-4523-9A26-26481A28E497}"/>
              </a:ext>
            </a:extLst>
          </p:cNvPr>
          <p:cNvSpPr txBox="1"/>
          <p:nvPr/>
        </p:nvSpPr>
        <p:spPr>
          <a:xfrm>
            <a:off x="5781769" y="2418774"/>
            <a:ext cx="43152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a</a:t>
            </a:r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0FD8BDF-E8DA-42E7-B9F6-976DEC34944B}"/>
              </a:ext>
            </a:extLst>
          </p:cNvPr>
          <p:cNvCxnSpPr/>
          <p:nvPr/>
        </p:nvCxnSpPr>
        <p:spPr>
          <a:xfrm flipV="1">
            <a:off x="6721433" y="1866900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5C51C9-9736-4DD9-B90A-FD3E6F7C02C3}"/>
              </a:ext>
            </a:extLst>
          </p:cNvPr>
          <p:cNvCxnSpPr>
            <a:cxnSpLocks/>
          </p:cNvCxnSpPr>
          <p:nvPr/>
        </p:nvCxnSpPr>
        <p:spPr>
          <a:xfrm>
            <a:off x="6721433" y="3387537"/>
            <a:ext cx="3556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58F27-C0BA-47DA-B2BE-0A24FAE2555D}"/>
              </a:ext>
            </a:extLst>
          </p:cNvPr>
          <p:cNvSpPr txBox="1"/>
          <p:nvPr/>
        </p:nvSpPr>
        <p:spPr>
          <a:xfrm>
            <a:off x="6721432" y="2487995"/>
            <a:ext cx="208262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&lt;=101 &lt;= 5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B715B-1A0D-48DF-99FC-CA7599C47E51}"/>
              </a:ext>
            </a:extLst>
          </p:cNvPr>
          <p:cNvSpPr txBox="1"/>
          <p:nvPr/>
        </p:nvSpPr>
        <p:spPr>
          <a:xfrm>
            <a:off x="6382878" y="2999321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668C5-A9C4-464E-A5CA-7C3DF768F9F1}"/>
              </a:ext>
            </a:extLst>
          </p:cNvPr>
          <p:cNvSpPr txBox="1"/>
          <p:nvPr/>
        </p:nvSpPr>
        <p:spPr>
          <a:xfrm>
            <a:off x="6382878" y="2541884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311CF-E02F-432F-A384-9731B420DD10}"/>
              </a:ext>
            </a:extLst>
          </p:cNvPr>
          <p:cNvSpPr txBox="1"/>
          <p:nvPr/>
        </p:nvSpPr>
        <p:spPr>
          <a:xfrm>
            <a:off x="6382878" y="2147160"/>
            <a:ext cx="338555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A2784-661E-485F-9536-F644B12E952D}"/>
              </a:ext>
            </a:extLst>
          </p:cNvPr>
          <p:cNvSpPr txBox="1"/>
          <p:nvPr/>
        </p:nvSpPr>
        <p:spPr>
          <a:xfrm>
            <a:off x="2130914" y="992103"/>
            <a:ext cx="287333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주소가 필요함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7CF2BA0-E988-4D4C-A75C-C8F191F4633F}"/>
              </a:ext>
            </a:extLst>
          </p:cNvPr>
          <p:cNvCxnSpPr/>
          <p:nvPr/>
        </p:nvCxnSpPr>
        <p:spPr>
          <a:xfrm flipH="1" flipV="1">
            <a:off x="4638813" y="1522088"/>
            <a:ext cx="809487" cy="896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크기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E6422-1A5D-43CD-88AE-F30C56DFA355}"/>
              </a:ext>
            </a:extLst>
          </p:cNvPr>
          <p:cNvSpPr txBox="1"/>
          <p:nvPr/>
        </p:nvSpPr>
        <p:spPr>
          <a:xfrm>
            <a:off x="2925991" y="2002304"/>
            <a:ext cx="616221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6000" dirty="0"/>
              <a:t>13 =&gt; 1   1   0   1</a:t>
            </a:r>
            <a:endParaRPr lang="ko-KR" altLang="en-US" sz="60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376BDAB2-1B6F-4865-9CE2-6452628DFE0F}"/>
              </a:ext>
            </a:extLst>
          </p:cNvPr>
          <p:cNvSpPr/>
          <p:nvPr/>
        </p:nvSpPr>
        <p:spPr>
          <a:xfrm rot="5400000">
            <a:off x="6886835" y="1822450"/>
            <a:ext cx="520700" cy="32131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C1F58-F570-4A7E-B880-EC72EFA2B511}"/>
              </a:ext>
            </a:extLst>
          </p:cNvPr>
          <p:cNvSpPr txBox="1"/>
          <p:nvPr/>
        </p:nvSpPr>
        <p:spPr>
          <a:xfrm>
            <a:off x="5472986" y="3901589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4</a:t>
            </a:r>
            <a:r>
              <a:rPr lang="ko-KR" altLang="en-US" sz="3600" dirty="0"/>
              <a:t>비트의 크기</a:t>
            </a:r>
          </a:p>
        </p:txBody>
      </p:sp>
    </p:spTree>
    <p:extLst>
      <p:ext uri="{BB962C8B-B14F-4D97-AF65-F5344CB8AC3E}">
        <p14:creationId xmlns:p14="http://schemas.microsoft.com/office/powerpoint/2010/main" val="37969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만든다는 것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BDF1F-9126-44D9-ACCF-CACDB479F408}"/>
              </a:ext>
            </a:extLst>
          </p:cNvPr>
          <p:cNvSpPr txBox="1"/>
          <p:nvPr/>
        </p:nvSpPr>
        <p:spPr>
          <a:xfrm>
            <a:off x="606774" y="1248541"/>
            <a:ext cx="10978451" cy="28623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변수를 만든다는 것은 메모리에 공간을 </a:t>
            </a:r>
            <a:r>
              <a:rPr lang="ko-KR" altLang="en-US" sz="3600" dirty="0" err="1"/>
              <a:t>할당받고</a:t>
            </a:r>
            <a:r>
              <a:rPr lang="ko-KR" altLang="en-US" sz="3600" dirty="0"/>
              <a:t> 값을 저장하는 것이다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메모리 공간 자체의 이름 이다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해당 변수에 접근하기 위해서 해당 메모리 위치의 주소가 필요하고 이것이 변수의 주소이다</a:t>
            </a:r>
          </a:p>
        </p:txBody>
      </p:sp>
    </p:spTree>
    <p:extLst>
      <p:ext uri="{BB962C8B-B14F-4D97-AF65-F5344CB8AC3E}">
        <p14:creationId xmlns:p14="http://schemas.microsoft.com/office/powerpoint/2010/main" val="168580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명명법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A4842-CA19-404B-9F73-F6E3F0759C81}"/>
              </a:ext>
            </a:extLst>
          </p:cNvPr>
          <p:cNvSpPr txBox="1"/>
          <p:nvPr/>
        </p:nvSpPr>
        <p:spPr>
          <a:xfrm>
            <a:off x="1242866" y="1582756"/>
            <a:ext cx="10060133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알파벳</a:t>
            </a:r>
            <a:r>
              <a:rPr lang="en-US" altLang="ko-KR" sz="3600" dirty="0"/>
              <a:t>, </a:t>
            </a:r>
            <a:r>
              <a:rPr lang="ko-KR" altLang="en-US" sz="3600" dirty="0"/>
              <a:t>숫자</a:t>
            </a:r>
            <a:r>
              <a:rPr lang="en-US" altLang="ko-KR" sz="3600" dirty="0"/>
              <a:t>, _</a:t>
            </a:r>
            <a:r>
              <a:rPr lang="ko-KR" altLang="en-US" sz="3600" dirty="0"/>
              <a:t>로 이루어 진다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숫자로 시작할 수 없고  </a:t>
            </a:r>
            <a:r>
              <a:rPr lang="en-US" altLang="ko-KR" sz="3600" dirty="0"/>
              <a:t>C</a:t>
            </a:r>
            <a:r>
              <a:rPr lang="ko-KR" altLang="en-US" sz="3600" dirty="0"/>
              <a:t>언어에 존재하는 키워드와 같은 이름으로는 만들 수 없다</a:t>
            </a:r>
            <a:r>
              <a:rPr lang="en-US" altLang="ko-KR" sz="3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변수의 이름은 가급적 </a:t>
            </a:r>
            <a:r>
              <a:rPr lang="ko-KR" altLang="en-US" sz="3600" dirty="0" err="1"/>
              <a:t>의미있게</a:t>
            </a:r>
            <a:r>
              <a:rPr lang="ko-KR" altLang="en-US" sz="3600" dirty="0"/>
              <a:t> 짓는 것이 좋다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571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94288-AA37-4883-926B-43FA8EE31657}"/>
              </a:ext>
            </a:extLst>
          </p:cNvPr>
          <p:cNvSpPr txBox="1"/>
          <p:nvPr/>
        </p:nvSpPr>
        <p:spPr>
          <a:xfrm>
            <a:off x="2025069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 = 1, b = 2;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</a:t>
            </a:r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/>
              <a:t>	int c = a + b;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B69A2-8A33-4B8E-A623-1E2A9B054808}"/>
              </a:ext>
            </a:extLst>
          </p:cNvPr>
          <p:cNvSpPr txBox="1"/>
          <p:nvPr/>
        </p:nvSpPr>
        <p:spPr>
          <a:xfrm>
            <a:off x="7286885" y="1346709"/>
            <a:ext cx="4070931" cy="30469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/>
              <a:t>int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a, b;</a:t>
            </a:r>
          </a:p>
          <a:p>
            <a:r>
              <a:rPr lang="en-US" altLang="ko-KR" sz="2400" dirty="0"/>
              <a:t>	int c = </a:t>
            </a:r>
            <a:r>
              <a:rPr lang="en-US" altLang="ko-KR" sz="2400" dirty="0">
                <a:solidFill>
                  <a:srgbClr val="FF0000"/>
                </a:solidFill>
              </a:rPr>
              <a:t>a + b;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("%d", c);</a:t>
            </a:r>
          </a:p>
          <a:p>
            <a:r>
              <a:rPr lang="en-US" altLang="ko-KR" sz="2400" dirty="0"/>
              <a:t>}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203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FA4B1B-0199-4466-93C6-FE754D3F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394244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2990269" y="1299123"/>
            <a:ext cx="7131631" cy="25054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char(character) : 1</a:t>
            </a:r>
            <a:r>
              <a:rPr lang="ko-KR" altLang="en-US" sz="3600" dirty="0"/>
              <a:t>바이트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int(integer) : 4</a:t>
            </a:r>
            <a:r>
              <a:rPr lang="ko-KR" altLang="en-US" sz="3600" dirty="0"/>
              <a:t>바이트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long </a:t>
            </a:r>
            <a:r>
              <a:rPr lang="en-US" altLang="ko-KR" sz="3600" dirty="0" err="1"/>
              <a:t>long</a:t>
            </a:r>
            <a:r>
              <a:rPr lang="en-US" altLang="ko-KR" sz="3600" dirty="0"/>
              <a:t> int : 8</a:t>
            </a:r>
            <a:r>
              <a:rPr lang="ko-KR" altLang="en-US" sz="3600" dirty="0"/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49968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2BDE74-ED07-4F5E-8B66-F651CEA84EED}"/>
              </a:ext>
            </a:extLst>
          </p:cNvPr>
          <p:cNvSpPr/>
          <p:nvPr/>
        </p:nvSpPr>
        <p:spPr>
          <a:xfrm>
            <a:off x="4037033" y="1955800"/>
            <a:ext cx="4498933" cy="787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0  1  0  0  0  0  0  1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01F8CD-24BE-4EEF-8A6F-AEE2554CF329}"/>
              </a:ext>
            </a:extLst>
          </p:cNvPr>
          <p:cNvCxnSpPr/>
          <p:nvPr/>
        </p:nvCxnSpPr>
        <p:spPr>
          <a:xfrm>
            <a:off x="4635500" y="1955800"/>
            <a:ext cx="0" cy="787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8CC05C-AC27-4CD6-8B9F-8F7B8F30D606}"/>
              </a:ext>
            </a:extLst>
          </p:cNvPr>
          <p:cNvSpPr txBox="1"/>
          <p:nvPr/>
        </p:nvSpPr>
        <p:spPr>
          <a:xfrm>
            <a:off x="3995457" y="1118097"/>
            <a:ext cx="65274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000" dirty="0"/>
              <a:t>부호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5EABB7-68AD-4273-A2C4-07D03DADE6E5}"/>
              </a:ext>
            </a:extLst>
          </p:cNvPr>
          <p:cNvCxnSpPr/>
          <p:nvPr/>
        </p:nvCxnSpPr>
        <p:spPr>
          <a:xfrm>
            <a:off x="4330700" y="1574800"/>
            <a:ext cx="0" cy="525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62BA65-4960-4262-B66E-2E8478E4340C}"/>
              </a:ext>
            </a:extLst>
          </p:cNvPr>
          <p:cNvSpPr txBox="1"/>
          <p:nvPr/>
        </p:nvSpPr>
        <p:spPr>
          <a:xfrm>
            <a:off x="2412641" y="2087890"/>
            <a:ext cx="131959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char </a:t>
            </a:r>
            <a:r>
              <a:rPr lang="ko-KR" altLang="en-US" sz="2800" dirty="0"/>
              <a:t>형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2D0319B3-EC7F-418C-8578-A4020900B8FF}"/>
              </a:ext>
            </a:extLst>
          </p:cNvPr>
          <p:cNvSpPr/>
          <p:nvPr/>
        </p:nvSpPr>
        <p:spPr>
          <a:xfrm rot="5400000">
            <a:off x="6331329" y="1089334"/>
            <a:ext cx="520700" cy="34536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81FB8-DDC5-4623-8FBB-3CE17B4AF287}"/>
              </a:ext>
            </a:extLst>
          </p:cNvPr>
          <p:cNvSpPr txBox="1"/>
          <p:nvPr/>
        </p:nvSpPr>
        <p:spPr>
          <a:xfrm>
            <a:off x="4917480" y="3180793"/>
            <a:ext cx="334839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7</a:t>
            </a:r>
            <a:r>
              <a:rPr lang="ko-KR" altLang="en-US" sz="3600" dirty="0"/>
              <a:t>비트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7A977-A10E-4294-891F-B506A943EFDB}"/>
                  </a:ext>
                </a:extLst>
              </p:cNvPr>
              <p:cNvSpPr txBox="1"/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27A977-A10E-4294-891F-B506A943E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145691"/>
                <a:ext cx="29464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08F76-B81D-43E0-BF2E-E0B51CF464DA}"/>
                  </a:ext>
                </a:extLst>
              </p:cNvPr>
              <p:cNvSpPr txBox="1"/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−128 ~ 127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08F76-B81D-43E0-BF2E-E0B51CF46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79" y="4803977"/>
                <a:ext cx="29464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A29C5B-A15F-4B09-BCCB-A9C97D4DF6B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591679" y="3827124"/>
            <a:ext cx="0" cy="318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BEC453-5294-49E0-B407-C26F551AA0C9}"/>
              </a:ext>
            </a:extLst>
          </p:cNvPr>
          <p:cNvGrpSpPr/>
          <p:nvPr/>
        </p:nvGrpSpPr>
        <p:grpSpPr>
          <a:xfrm>
            <a:off x="917189" y="1915048"/>
            <a:ext cx="251251" cy="251251"/>
            <a:chOff x="3192036" y="3177749"/>
            <a:chExt cx="251251" cy="25125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71AF818-6DB8-4B2F-AFFC-C24B77A8793B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0309BEC-9F2C-4151-9C32-6DA456560C1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3DEBD1-7F50-4C21-A1A6-3EE0B89D3F56}"/>
              </a:ext>
            </a:extLst>
          </p:cNvPr>
          <p:cNvSpPr txBox="1"/>
          <p:nvPr/>
        </p:nvSpPr>
        <p:spPr>
          <a:xfrm>
            <a:off x="-92273" y="2230370"/>
            <a:ext cx="227017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C</a:t>
            </a:r>
            <a:r>
              <a:rPr lang="ko-KR" altLang="en-US" sz="3600" dirty="0"/>
              <a:t>언어 기초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C47A4-62C2-4902-88CF-7AF901275111}"/>
              </a:ext>
            </a:extLst>
          </p:cNvPr>
          <p:cNvGrpSpPr/>
          <p:nvPr/>
        </p:nvGrpSpPr>
        <p:grpSpPr>
          <a:xfrm>
            <a:off x="2333399" y="1915048"/>
            <a:ext cx="251251" cy="251251"/>
            <a:chOff x="3192036" y="3177749"/>
            <a:chExt cx="251251" cy="25125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6223A8-7A2C-47A7-99FE-2FE08DC45C34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31F3FEA-3903-4D50-B179-887AFEBE7606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3AFDFE-AF77-4F85-B2C8-2DA614FE465F}"/>
              </a:ext>
            </a:extLst>
          </p:cNvPr>
          <p:cNvSpPr txBox="1"/>
          <p:nvPr/>
        </p:nvSpPr>
        <p:spPr>
          <a:xfrm>
            <a:off x="1946703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변수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32A6A0-9FB0-4EB9-AB88-51D48BD08325}"/>
              </a:ext>
            </a:extLst>
          </p:cNvPr>
          <p:cNvGrpSpPr/>
          <p:nvPr/>
        </p:nvGrpSpPr>
        <p:grpSpPr>
          <a:xfrm>
            <a:off x="3861965" y="1915048"/>
            <a:ext cx="251251" cy="251251"/>
            <a:chOff x="3192036" y="3177749"/>
            <a:chExt cx="251251" cy="25125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57AE965-4D5D-4343-8786-783838C41DF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DA1128-ED58-414E-BDD8-3A49BB7098C3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CCFF-29D9-4A1A-865C-749C47E5F9DA}"/>
              </a:ext>
            </a:extLst>
          </p:cNvPr>
          <p:cNvSpPr txBox="1"/>
          <p:nvPr/>
        </p:nvSpPr>
        <p:spPr>
          <a:xfrm>
            <a:off x="3265276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자료형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9741E50-7141-4664-8220-D71CB1E37A2D}"/>
              </a:ext>
            </a:extLst>
          </p:cNvPr>
          <p:cNvGrpSpPr/>
          <p:nvPr/>
        </p:nvGrpSpPr>
        <p:grpSpPr>
          <a:xfrm>
            <a:off x="5379640" y="1915048"/>
            <a:ext cx="251251" cy="251251"/>
            <a:chOff x="3192036" y="3177749"/>
            <a:chExt cx="251251" cy="25125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367F9D4-134C-4DFC-8120-D965184DA9A5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620D5D2-3F8C-4DAD-9602-3E4D0C6D5DFD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0C59135-68F2-47FB-8C63-09F3D98D4EA7}"/>
              </a:ext>
            </a:extLst>
          </p:cNvPr>
          <p:cNvSpPr txBox="1"/>
          <p:nvPr/>
        </p:nvSpPr>
        <p:spPr>
          <a:xfrm>
            <a:off x="4992944" y="1204647"/>
            <a:ext cx="102463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상수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693561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6338923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연산자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8350933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7754245" y="1209685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입출력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980367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B016C-A072-44A0-A87F-482BB82E11DA}"/>
              </a:ext>
            </a:extLst>
          </p:cNvPr>
          <p:cNvSpPr txBox="1"/>
          <p:nvPr/>
        </p:nvSpPr>
        <p:spPr>
          <a:xfrm>
            <a:off x="9206988" y="2235597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5690E19-E570-400A-BD5A-6C5BE7E7803B}"/>
              </a:ext>
            </a:extLst>
          </p:cNvPr>
          <p:cNvGrpSpPr/>
          <p:nvPr/>
        </p:nvGrpSpPr>
        <p:grpSpPr>
          <a:xfrm>
            <a:off x="11188265" y="1915048"/>
            <a:ext cx="251251" cy="251251"/>
            <a:chOff x="3192036" y="3177749"/>
            <a:chExt cx="251251" cy="25125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F70381-3A85-4A7C-9713-F136FC9275D7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90F511-0441-41C8-8FAA-3604892AD999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EA77D8-3862-440D-AE68-DD83EE74D230}"/>
              </a:ext>
            </a:extLst>
          </p:cNvPr>
          <p:cNvSpPr txBox="1"/>
          <p:nvPr/>
        </p:nvSpPr>
        <p:spPr>
          <a:xfrm>
            <a:off x="10591576" y="1198533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조건문</a:t>
            </a:r>
            <a:endParaRPr lang="ko-KR" altLang="en-US" sz="36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B7BF-2862-4A64-9A18-973C007189C6}"/>
              </a:ext>
            </a:extLst>
          </p:cNvPr>
          <p:cNvSpPr txBox="1"/>
          <p:nvPr/>
        </p:nvSpPr>
        <p:spPr>
          <a:xfrm>
            <a:off x="4532539" y="1921304"/>
            <a:ext cx="3203121" cy="83099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800" dirty="0"/>
              <a:t>char c = ‘A’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6B902-BACD-4606-BD86-5BAA0B90D03F}"/>
              </a:ext>
            </a:extLst>
          </p:cNvPr>
          <p:cNvSpPr txBox="1"/>
          <p:nvPr/>
        </p:nvSpPr>
        <p:spPr>
          <a:xfrm>
            <a:off x="2984037" y="3219981"/>
            <a:ext cx="630012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 err="1"/>
              <a:t>printf</a:t>
            </a:r>
            <a:r>
              <a:rPr lang="en-US" altLang="ko-KR" sz="4400" dirty="0"/>
              <a:t>("%c", c + 1); =&gt;  B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1044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755317" y="1136152"/>
            <a:ext cx="11297231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오버플로우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최대값보다 더 큰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최솟값에서 증가한 값을 가진다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/>
              <a:t>언더플로우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최솟값보다 더 작은 값을 변수에 저장하려고 할 때</a:t>
            </a:r>
            <a:endParaRPr lang="en-US" altLang="ko-KR" sz="32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범위를 벗어난 만큼 최댓값에서 감소한 값을 가진다</a:t>
            </a:r>
          </a:p>
        </p:txBody>
      </p:sp>
    </p:spTree>
    <p:extLst>
      <p:ext uri="{BB962C8B-B14F-4D97-AF65-F5344CB8AC3E}">
        <p14:creationId xmlns:p14="http://schemas.microsoft.com/office/powerpoint/2010/main" val="311297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-1" y="45472"/>
            <a:ext cx="6721434" cy="482633"/>
          </a:xfrm>
        </p:spPr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F155C-A7FB-4F40-AA87-AE322AA3F233}"/>
              </a:ext>
            </a:extLst>
          </p:cNvPr>
          <p:cNvSpPr txBox="1"/>
          <p:nvPr/>
        </p:nvSpPr>
        <p:spPr>
          <a:xfrm>
            <a:off x="1872917" y="1658916"/>
            <a:ext cx="11297231" cy="14986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128 -&gt; </a:t>
            </a:r>
            <a:r>
              <a:rPr lang="ko-KR" altLang="en-US" sz="3200" dirty="0" err="1"/>
              <a:t>오버플로우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-128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char c = -130 -&gt; </a:t>
            </a:r>
            <a:r>
              <a:rPr lang="ko-KR" altLang="en-US" sz="3200" dirty="0" err="1"/>
              <a:t>언더플로우</a:t>
            </a:r>
            <a:r>
              <a:rPr lang="ko-KR" altLang="en-US" sz="3200" dirty="0"/>
              <a:t> 발생 </a:t>
            </a:r>
            <a:r>
              <a:rPr lang="en-US" altLang="ko-KR" sz="3200" dirty="0"/>
              <a:t>-&gt; c = 125</a:t>
            </a:r>
          </a:p>
        </p:txBody>
      </p:sp>
    </p:spTree>
    <p:extLst>
      <p:ext uri="{BB962C8B-B14F-4D97-AF65-F5344CB8AC3E}">
        <p14:creationId xmlns:p14="http://schemas.microsoft.com/office/powerpoint/2010/main" val="399236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자료형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C729E-EEE5-484C-B0D0-3E973157F39C}"/>
              </a:ext>
            </a:extLst>
          </p:cNvPr>
          <p:cNvSpPr txBox="1"/>
          <p:nvPr/>
        </p:nvSpPr>
        <p:spPr>
          <a:xfrm>
            <a:off x="2698169" y="1754567"/>
            <a:ext cx="7284031" cy="16744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float : 4</a:t>
            </a:r>
            <a:r>
              <a:rPr lang="ko-KR" altLang="en-US" sz="3600" dirty="0"/>
              <a:t>바이트 </a:t>
            </a:r>
            <a:r>
              <a:rPr lang="en-US" altLang="ko-KR" sz="3600" dirty="0"/>
              <a:t>/ </a:t>
            </a:r>
            <a:r>
              <a:rPr lang="ko-KR" altLang="en-US" sz="3600" dirty="0"/>
              <a:t>소수점</a:t>
            </a:r>
            <a:r>
              <a:rPr lang="en-US" altLang="ko-KR" sz="3600" dirty="0"/>
              <a:t> 6</a:t>
            </a:r>
            <a:r>
              <a:rPr lang="ko-KR" altLang="en-US" sz="3600" dirty="0"/>
              <a:t>자리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double : 8</a:t>
            </a:r>
            <a:r>
              <a:rPr lang="ko-KR" altLang="en-US" sz="3600" dirty="0"/>
              <a:t>바이트</a:t>
            </a:r>
            <a:r>
              <a:rPr lang="en-US" altLang="ko-KR" sz="3600" dirty="0"/>
              <a:t> / </a:t>
            </a:r>
            <a:r>
              <a:rPr lang="ko-KR" altLang="en-US" sz="3600" dirty="0"/>
              <a:t>소수점 </a:t>
            </a:r>
            <a:r>
              <a:rPr lang="en-US" altLang="ko-KR" sz="3600" dirty="0"/>
              <a:t>14</a:t>
            </a:r>
            <a:r>
              <a:rPr lang="ko-KR" altLang="en-US" sz="3600" dirty="0"/>
              <a:t>자리</a:t>
            </a:r>
          </a:p>
        </p:txBody>
      </p:sp>
    </p:spTree>
    <p:extLst>
      <p:ext uri="{BB962C8B-B14F-4D97-AF65-F5344CB8AC3E}">
        <p14:creationId xmlns:p14="http://schemas.microsoft.com/office/powerpoint/2010/main" val="99303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CED50D-7984-4450-8C3D-A1F083F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23697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8D64D-AA5F-4E35-95B0-18CCDABC5ED7}"/>
              </a:ext>
            </a:extLst>
          </p:cNvPr>
          <p:cNvSpPr txBox="1"/>
          <p:nvPr/>
        </p:nvSpPr>
        <p:spPr>
          <a:xfrm>
            <a:off x="3886902" y="1475940"/>
            <a:ext cx="4418197" cy="25853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int</a:t>
            </a:r>
            <a:r>
              <a:rPr lang="ko-KR" altLang="en-US" sz="5400" dirty="0"/>
              <a:t> </a:t>
            </a:r>
            <a:r>
              <a:rPr lang="en-US" altLang="ko-KR" sz="5400" dirty="0"/>
              <a:t>a</a:t>
            </a:r>
            <a:r>
              <a:rPr lang="ko-KR" altLang="en-US" sz="5400" dirty="0"/>
              <a:t> </a:t>
            </a:r>
            <a:r>
              <a:rPr lang="en-US" altLang="ko-KR" sz="5400" dirty="0"/>
              <a:t>=</a:t>
            </a:r>
            <a:r>
              <a:rPr lang="ko-KR" altLang="en-US" sz="5400" dirty="0"/>
              <a:t> </a:t>
            </a:r>
            <a:r>
              <a:rPr lang="en-US" altLang="ko-KR" sz="5400" dirty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ko-KR" sz="5400" dirty="0"/>
              <a:t>char c = </a:t>
            </a:r>
            <a:r>
              <a:rPr lang="en-US" altLang="ko-KR" sz="5400" dirty="0">
                <a:solidFill>
                  <a:srgbClr val="FF0000"/>
                </a:solidFill>
              </a:rPr>
              <a:t>‘A’</a:t>
            </a:r>
          </a:p>
          <a:p>
            <a:pPr algn="ctr"/>
            <a:r>
              <a:rPr lang="en-US" altLang="ko-KR" sz="5400" dirty="0" err="1"/>
              <a:t>printf</a:t>
            </a:r>
            <a:r>
              <a:rPr lang="en-US" altLang="ko-KR" sz="5400" dirty="0"/>
              <a:t>(</a:t>
            </a:r>
            <a:r>
              <a:rPr lang="en-US" altLang="ko-KR" sz="5400" dirty="0">
                <a:solidFill>
                  <a:srgbClr val="FF0000"/>
                </a:solidFill>
              </a:rPr>
              <a:t>“Hello”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0807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상수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상수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8D64D-AA5F-4E35-95B0-18CCDABC5ED7}"/>
              </a:ext>
            </a:extLst>
          </p:cNvPr>
          <p:cNvSpPr txBox="1"/>
          <p:nvPr/>
        </p:nvSpPr>
        <p:spPr>
          <a:xfrm>
            <a:off x="3642442" y="1570336"/>
            <a:ext cx="4907113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/>
              <a:t>#define </a:t>
            </a:r>
            <a:r>
              <a:rPr lang="en-US" altLang="ko-KR" sz="5400" dirty="0">
                <a:solidFill>
                  <a:srgbClr val="7030A0"/>
                </a:solidFill>
              </a:rPr>
              <a:t>PI</a:t>
            </a:r>
            <a:r>
              <a:rPr lang="en-US" altLang="ko-KR" sz="5400" dirty="0"/>
              <a:t> 3.14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70519-F4B2-42AD-BC82-5748C5CB1C68}"/>
              </a:ext>
            </a:extLst>
          </p:cNvPr>
          <p:cNvSpPr txBox="1"/>
          <p:nvPr/>
        </p:nvSpPr>
        <p:spPr>
          <a:xfrm>
            <a:off x="2433779" y="3047305"/>
            <a:ext cx="7324441" cy="9233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</a:rPr>
              <a:t>const double </a:t>
            </a:r>
            <a:r>
              <a:rPr lang="en-US" altLang="ko-KR" sz="5400" dirty="0"/>
              <a:t>PI = 3.14</a:t>
            </a:r>
          </a:p>
        </p:txBody>
      </p:sp>
    </p:spTree>
    <p:extLst>
      <p:ext uri="{BB962C8B-B14F-4D97-AF65-F5344CB8AC3E}">
        <p14:creationId xmlns:p14="http://schemas.microsoft.com/office/powerpoint/2010/main" val="384162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1331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 종류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98E256-3FB9-4275-8F25-096A1DE4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51921"/>
              </p:ext>
            </p:extLst>
          </p:nvPr>
        </p:nvGraphicFramePr>
        <p:xfrm>
          <a:off x="2735283" y="1161747"/>
          <a:ext cx="6721434" cy="453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8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5179453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산술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- / * %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증강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++ --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관계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 &gt; &lt;= &gt;= == !=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&amp;&amp; || !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| ~ ^ &lt;&lt;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64534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 ?:(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,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1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3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 </a:t>
            </a:r>
            <a:r>
              <a:rPr lang="en-US" altLang="ko-KR" dirty="0"/>
              <a:t>- %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016F2-7F2D-4EED-98FF-BD18DC7B05D7}"/>
              </a:ext>
            </a:extLst>
          </p:cNvPr>
          <p:cNvSpPr txBox="1"/>
          <p:nvPr/>
        </p:nvSpPr>
        <p:spPr>
          <a:xfrm>
            <a:off x="4090483" y="1741559"/>
            <a:ext cx="401103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(a + n*b) % b = a</a:t>
            </a:r>
            <a:endParaRPr lang="ko-KR" altLang="en-US" sz="4000" dirty="0"/>
          </a:p>
        </p:txBody>
      </p:sp>
      <p:sp>
        <p:nvSpPr>
          <p:cNvPr id="7" name="순서도: 논리합 6">
            <a:extLst>
              <a:ext uri="{FF2B5EF4-FFF2-40B4-BE49-F238E27FC236}">
                <a16:creationId xmlns:a16="http://schemas.microsoft.com/office/drawing/2014/main" id="{3B8E1C8F-D718-4439-B0E9-FF1BC196CBBD}"/>
              </a:ext>
            </a:extLst>
          </p:cNvPr>
          <p:cNvSpPr/>
          <p:nvPr/>
        </p:nvSpPr>
        <p:spPr>
          <a:xfrm rot="18900000">
            <a:off x="5170356" y="3594100"/>
            <a:ext cx="1851285" cy="1851285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AD4DB-EA96-4686-8FF6-CCE9A4CED64C}"/>
              </a:ext>
            </a:extLst>
          </p:cNvPr>
          <p:cNvSpPr txBox="1"/>
          <p:nvPr/>
        </p:nvSpPr>
        <p:spPr>
          <a:xfrm>
            <a:off x="1386810" y="1674674"/>
            <a:ext cx="4467890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++) // 1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     //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9DC5-E8F7-416A-9111-7F1A7207C603}"/>
              </a:ext>
            </a:extLst>
          </p:cNvPr>
          <p:cNvSpPr txBox="1"/>
          <p:nvPr/>
        </p:nvSpPr>
        <p:spPr>
          <a:xfrm>
            <a:off x="6771610" y="1674674"/>
            <a:ext cx="4445448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600" dirty="0"/>
              <a:t>int a = 1;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("%d",++a) // 2</a:t>
            </a:r>
          </a:p>
          <a:p>
            <a:r>
              <a:rPr lang="en-US" altLang="ko-KR" sz="3600" dirty="0" err="1"/>
              <a:t>printf</a:t>
            </a:r>
            <a:r>
              <a:rPr lang="en-US" altLang="ko-KR" sz="3600" dirty="0"/>
              <a:t>("%</a:t>
            </a:r>
            <a:r>
              <a:rPr lang="en-US" altLang="ko-KR" sz="3600" dirty="0" err="1"/>
              <a:t>d",a</a:t>
            </a:r>
            <a:r>
              <a:rPr lang="en-US" altLang="ko-KR" sz="3600" dirty="0"/>
              <a:t>) //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B8A8A-CEB9-43B7-87C9-9939013992D0}"/>
              </a:ext>
            </a:extLst>
          </p:cNvPr>
          <p:cNvSpPr txBox="1"/>
          <p:nvPr/>
        </p:nvSpPr>
        <p:spPr>
          <a:xfrm>
            <a:off x="8247976" y="3698845"/>
            <a:ext cx="1492716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C55E2-E2C9-402E-BF39-144592EECF6F}"/>
              </a:ext>
            </a:extLst>
          </p:cNvPr>
          <p:cNvSpPr txBox="1"/>
          <p:nvPr/>
        </p:nvSpPr>
        <p:spPr>
          <a:xfrm>
            <a:off x="2614357" y="3698845"/>
            <a:ext cx="1492717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ko-KR" altLang="en-US" sz="2000" dirty="0"/>
              <a:t>후위 연산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007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1B679E-AD11-49DA-90F2-A7C0EFA4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4139"/>
              </p:ext>
            </p:extLst>
          </p:nvPr>
        </p:nvGraphicFramePr>
        <p:xfrm>
          <a:off x="940096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&amp;&amp;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90087C6-D409-450D-8BEF-146069D6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66114"/>
              </p:ext>
            </p:extLst>
          </p:nvPr>
        </p:nvGraphicFramePr>
        <p:xfrm>
          <a:off x="4620159" y="1214885"/>
          <a:ext cx="2951681" cy="280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21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611621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||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1BD61D-5204-4C3B-9888-3058F667B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91346"/>
              </p:ext>
            </p:extLst>
          </p:nvPr>
        </p:nvGraphicFramePr>
        <p:xfrm>
          <a:off x="8300223" y="1214885"/>
          <a:ext cx="2951681" cy="168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42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1728439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!A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560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94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931DB2-6C8C-4132-9BAE-6F4904FF4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797"/>
              </p:ext>
            </p:extLst>
          </p:nvPr>
        </p:nvGraphicFramePr>
        <p:xfrm>
          <a:off x="2119590" y="808484"/>
          <a:ext cx="8054420" cy="46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14">
                  <a:extLst>
                    <a:ext uri="{9D8B030D-6E8A-4147-A177-3AD203B41FA5}">
                      <a16:colId xmlns:a16="http://schemas.microsoft.com/office/drawing/2014/main" val="3144539832"/>
                    </a:ext>
                  </a:extLst>
                </a:gridCol>
                <a:gridCol w="3008242">
                  <a:extLst>
                    <a:ext uri="{9D8B030D-6E8A-4147-A177-3AD203B41FA5}">
                      <a16:colId xmlns:a16="http://schemas.microsoft.com/office/drawing/2014/main" val="1160904601"/>
                    </a:ext>
                  </a:extLst>
                </a:gridCol>
                <a:gridCol w="2875464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</a:tblGrid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비트 연산자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 예제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&amp;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|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| 011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101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44453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^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101^010^110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8072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&lt;&lt;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&lt;&lt;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10100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52261"/>
                  </a:ext>
                </a:extLst>
              </a:tr>
              <a:tr h="67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&gt;&gt;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101 &gt;&gt; 2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260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641F5-C07A-4011-AFF2-B6043A598B68}"/>
                  </a:ext>
                </a:extLst>
              </p:cNvPr>
              <p:cNvSpPr txBox="1"/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r"/>
                <a:r>
                  <a:rPr lang="en-US" altLang="ko-KR" sz="2000" dirty="0"/>
                  <a:t>a &lt;&lt; b = a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641F5-C07A-4011-AFF2-B6043A59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0" y="4292988"/>
                <a:ext cx="1898790" cy="405624"/>
              </a:xfrm>
              <a:prstGeom prst="rect">
                <a:avLst/>
              </a:prstGeom>
              <a:blipFill>
                <a:blip r:embed="rId2"/>
                <a:stretch>
                  <a:fillRect l="-2564" t="-4478" b="-28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71A95D-B24C-4199-BE46-D26022817D27}"/>
              </a:ext>
            </a:extLst>
          </p:cNvPr>
          <p:cNvCxnSpPr/>
          <p:nvPr/>
        </p:nvCxnSpPr>
        <p:spPr>
          <a:xfrm flipH="1">
            <a:off x="1930400" y="4495800"/>
            <a:ext cx="635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4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58812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&amp;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변수의 주소 반환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조건</a:t>
                      </a:r>
                      <a:r>
                        <a:rPr lang="en-US" altLang="ko-KR" sz="2000" dirty="0"/>
                        <a:t>)?(</a:t>
                      </a:r>
                      <a:r>
                        <a:rPr lang="ko-KR" altLang="en-US" sz="2000" dirty="0"/>
                        <a:t>내용</a:t>
                      </a:r>
                      <a:r>
                        <a:rPr lang="en-US" altLang="ko-KR" sz="2000" dirty="0"/>
                        <a:t>1)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:(</a:t>
                      </a:r>
                      <a:r>
                        <a:rPr lang="ko-KR" altLang="en-US" sz="2000" dirty="0"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2000" dirty="0">
                          <a:sym typeface="Wingdings" panose="05000000000000000000" pitchFamily="2" charset="2"/>
                        </a:rPr>
                        <a:t>2)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삼항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연산자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참이면 내용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실행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조건이 거짓이면 내용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콤마 연산자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명령을 한 줄에 이어서 쓸 수 있게 함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74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263337" y="1543493"/>
            <a:ext cx="56653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사칙연산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산술 연산자를 써봅시다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736479" y="3632882"/>
            <a:ext cx="8719054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4"/>
              </a:rPr>
              <a:t>A/B</a:t>
            </a:r>
            <a:r>
              <a:rPr lang="en-US" altLang="ko-KR" sz="2800" dirty="0"/>
              <a:t> : </a:t>
            </a:r>
            <a:r>
              <a:rPr lang="ko-KR" altLang="en-US" sz="2800" dirty="0"/>
              <a:t>문제 조건을 잘 보고 잘 출력해 줘야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en-US" altLang="ko-KR" sz="2800" dirty="0" err="1"/>
              <a:t>printf</a:t>
            </a:r>
            <a:r>
              <a:rPr lang="ko-KR" altLang="en-US" sz="2800" dirty="0"/>
              <a:t>는 기본적으로 소수점</a:t>
            </a:r>
            <a:r>
              <a:rPr lang="en-US" altLang="ko-KR" sz="2800" dirty="0"/>
              <a:t> 6</a:t>
            </a:r>
            <a:r>
              <a:rPr lang="ko-KR" altLang="en-US" sz="2800" dirty="0"/>
              <a:t>자리만 출력하기 때문입니다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70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14797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54CB-346C-445C-9866-EA31AA603A85}"/>
              </a:ext>
            </a:extLst>
          </p:cNvPr>
          <p:cNvSpPr txBox="1"/>
          <p:nvPr/>
        </p:nvSpPr>
        <p:spPr>
          <a:xfrm>
            <a:off x="3075782" y="1768839"/>
            <a:ext cx="6040436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printf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24986-6C1F-494C-A466-F7FB8CC135C8}"/>
              </a:ext>
            </a:extLst>
          </p:cNvPr>
          <p:cNvSpPr txBox="1"/>
          <p:nvPr/>
        </p:nvSpPr>
        <p:spPr>
          <a:xfrm>
            <a:off x="2514301" y="3247149"/>
            <a:ext cx="7087198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\(</a:t>
            </a:r>
            <a:r>
              <a:rPr lang="ko-KR" altLang="en-US" sz="2400" dirty="0" err="1"/>
              <a:t>역슬래쉬</a:t>
            </a:r>
            <a:r>
              <a:rPr lang="en-US" altLang="ko-KR" sz="2400" dirty="0"/>
              <a:t>), “ 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\</a:t>
            </a:r>
            <a:r>
              <a:rPr lang="ko-KR" altLang="en-US" sz="2400" dirty="0"/>
              <a:t>을 붙여야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7A41-7BF8-44E6-B28F-E4A4506DEC2B}"/>
              </a:ext>
            </a:extLst>
          </p:cNvPr>
          <p:cNvSpPr txBox="1"/>
          <p:nvPr/>
        </p:nvSpPr>
        <p:spPr>
          <a:xfrm>
            <a:off x="3408411" y="3712575"/>
            <a:ext cx="5375190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400" dirty="0"/>
              <a:t>%</a:t>
            </a:r>
            <a:r>
              <a:rPr lang="ko-KR" altLang="en-US" sz="2400" dirty="0"/>
              <a:t>를 출력하고 싶으면 </a:t>
            </a:r>
            <a:r>
              <a:rPr lang="en-US" altLang="ko-KR" sz="2400" dirty="0"/>
              <a:t>%%</a:t>
            </a:r>
            <a:r>
              <a:rPr lang="ko-KR" altLang="en-US" sz="2400" dirty="0"/>
              <a:t>로 써야 합니다</a:t>
            </a:r>
            <a:r>
              <a:rPr lang="en-US" altLang="ko-KR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E0C6B-CB92-47B6-A12D-1A1C1D0F02CF}"/>
              </a:ext>
            </a:extLst>
          </p:cNvPr>
          <p:cNvSpPr txBox="1"/>
          <p:nvPr/>
        </p:nvSpPr>
        <p:spPr>
          <a:xfrm>
            <a:off x="2407342" y="4196221"/>
            <a:ext cx="7377341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/>
              <a:t>이것들이 문자열 내부에선 특별한 키워드이기 때문입니다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84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61214"/>
              </p:ext>
            </p:extLst>
          </p:nvPr>
        </p:nvGraphicFramePr>
        <p:xfrm>
          <a:off x="342083" y="1184319"/>
          <a:ext cx="11507834" cy="311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492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공백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맞춰서 출력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printf("%05d\n", 12);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printf("%05d", 123);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00012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00123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87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반올림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("%.4f", 1.5555555);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1.5556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5ABF8E-69AE-4AE9-8C61-47DC665505FA}"/>
              </a:ext>
            </a:extLst>
          </p:cNvPr>
          <p:cNvSpPr txBox="1"/>
          <p:nvPr/>
        </p:nvSpPr>
        <p:spPr>
          <a:xfrm>
            <a:off x="8737108" y="1754257"/>
            <a:ext cx="838691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12</a:t>
            </a:r>
          </a:p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123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1698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54CB-346C-445C-9866-EA31AA603A85}"/>
              </a:ext>
            </a:extLst>
          </p:cNvPr>
          <p:cNvSpPr txBox="1"/>
          <p:nvPr/>
        </p:nvSpPr>
        <p:spPr>
          <a:xfrm>
            <a:off x="2582858" y="2294982"/>
            <a:ext cx="7026283" cy="76944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400" dirty="0" err="1"/>
              <a:t>scanf</a:t>
            </a:r>
            <a:r>
              <a:rPr lang="en-US" altLang="ko-KR" sz="4400" dirty="0"/>
              <a:t>(“</a:t>
            </a:r>
            <a:r>
              <a:rPr lang="ko-KR" altLang="en-US" sz="4400" dirty="0"/>
              <a:t>서식 문자</a:t>
            </a:r>
            <a:r>
              <a:rPr lang="en-US" altLang="ko-KR" sz="4400" dirty="0"/>
              <a:t>”, </a:t>
            </a:r>
            <a:r>
              <a:rPr lang="ko-KR" altLang="en-US" sz="4400" dirty="0"/>
              <a:t>변수주소</a:t>
            </a:r>
            <a:r>
              <a:rPr lang="en-US" altLang="ko-KR" sz="4400" dirty="0"/>
              <a:t>);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786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A3DB1-0BA2-4EC9-8269-DC979949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8784"/>
              </p:ext>
            </p:extLst>
          </p:nvPr>
        </p:nvGraphicFramePr>
        <p:xfrm>
          <a:off x="342083" y="1184319"/>
          <a:ext cx="11507834" cy="34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74393136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582365628"/>
                    </a:ext>
                  </a:extLst>
                </a:gridCol>
                <a:gridCol w="5488034">
                  <a:extLst>
                    <a:ext uri="{9D8B030D-6E8A-4147-A177-3AD203B41FA5}">
                      <a16:colId xmlns:a16="http://schemas.microsoft.com/office/drawing/2014/main" val="3618402770"/>
                    </a:ext>
                  </a:extLst>
                </a:gridCol>
              </a:tblGrid>
              <a:tr h="54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상황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ysClr val="windowText" lastClr="00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89704"/>
                  </a:ext>
                </a:extLst>
              </a:tr>
              <a:tr h="972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개씩 </a:t>
                      </a:r>
                      <a:r>
                        <a:rPr lang="ko-KR" altLang="en-US" sz="2000" b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입력받기</a:t>
                      </a:r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("%1d",&amp;n);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숫자를 한자리만 입력 받는다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1234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입력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n=1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17551"/>
                  </a:ext>
                </a:extLst>
              </a:tr>
              <a:tr h="972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무시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("%*2d%d",&amp;n);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두자리의 숫자를 무시하고 나머지를 받음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 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32749"/>
                  </a:ext>
                </a:extLst>
              </a:tr>
              <a:tr h="9720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("%*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d%d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",&amp;n);</a:t>
                      </a: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숫자하나를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무시하고 뒤에 것을 받음</a:t>
                      </a:r>
                      <a:endParaRPr lang="en-US" altLang="ko-KR" sz="2000" b="0" kern="120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12 34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입력 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-&gt; n=34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876" marR="105876" marT="52938" marB="5293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95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3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4896A5-36CC-4CCD-AFC7-45F4D0FC7033}"/>
              </a:ext>
            </a:extLst>
          </p:cNvPr>
          <p:cNvSpPr/>
          <p:nvPr/>
        </p:nvSpPr>
        <p:spPr>
          <a:xfrm>
            <a:off x="66040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소스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(.c)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84570E-1557-4F65-83AC-DF1CF6E9391A}"/>
              </a:ext>
            </a:extLst>
          </p:cNvPr>
          <p:cNvSpPr/>
          <p:nvPr/>
        </p:nvSpPr>
        <p:spPr>
          <a:xfrm>
            <a:off x="483235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목적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(.obj)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8B9917-46B7-4DCB-B78D-4286FA6BFAD7}"/>
              </a:ext>
            </a:extLst>
          </p:cNvPr>
          <p:cNvSpPr/>
          <p:nvPr/>
        </p:nvSpPr>
        <p:spPr>
          <a:xfrm>
            <a:off x="8892030" y="2590799"/>
            <a:ext cx="2527300" cy="122741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실행 파일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(.exe)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BE41A3-2388-4F7A-AF22-06B76C468E31}"/>
              </a:ext>
            </a:extLst>
          </p:cNvPr>
          <p:cNvCxnSpPr>
            <a:cxnSpLocks/>
          </p:cNvCxnSpPr>
          <p:nvPr/>
        </p:nvCxnSpPr>
        <p:spPr>
          <a:xfrm>
            <a:off x="7647430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FD96A-479B-4796-BE65-AAB1603A16FE}"/>
              </a:ext>
            </a:extLst>
          </p:cNvPr>
          <p:cNvSpPr txBox="1"/>
          <p:nvPr/>
        </p:nvSpPr>
        <p:spPr>
          <a:xfrm>
            <a:off x="3263666" y="2516546"/>
            <a:ext cx="1492717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/>
              <a:t>컴파일러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132A4-F07C-4A7E-AA1B-3463203DDC8E}"/>
              </a:ext>
            </a:extLst>
          </p:cNvPr>
          <p:cNvSpPr txBox="1"/>
          <p:nvPr/>
        </p:nvSpPr>
        <p:spPr>
          <a:xfrm>
            <a:off x="7696969" y="2516546"/>
            <a:ext cx="838691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sz="2800" dirty="0" err="1"/>
              <a:t>링커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61CDD-429E-4652-BBE0-4C8F4B83D35B}"/>
              </a:ext>
            </a:extLst>
          </p:cNvPr>
          <p:cNvCxnSpPr>
            <a:cxnSpLocks/>
          </p:cNvCxnSpPr>
          <p:nvPr/>
        </p:nvCxnSpPr>
        <p:spPr>
          <a:xfrm>
            <a:off x="3527424" y="3173308"/>
            <a:ext cx="9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6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입출력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077642" y="1543493"/>
            <a:ext cx="10036722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개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그대로 출력하는 문제입니다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한번쯤은 해보는 것이 좋습니다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657140" y="3632882"/>
            <a:ext cx="8877750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고양이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항상</a:t>
            </a:r>
            <a:r>
              <a:rPr lang="en-US" altLang="ko-KR" sz="2800" dirty="0"/>
              <a:t> </a:t>
            </a:r>
            <a:r>
              <a:rPr lang="ko-KR" altLang="en-US" sz="2800" dirty="0"/>
              <a:t>문제에서 주어진 형식대로 출력해야 합니다</a:t>
            </a:r>
            <a:r>
              <a:rPr lang="en-US" altLang="ko-KR" sz="2800" dirty="0"/>
              <a:t>.</a:t>
            </a:r>
          </a:p>
          <a:p>
            <a:pPr algn="ctr"/>
            <a:r>
              <a:rPr lang="ko-KR" altLang="en-US" sz="2800" dirty="0"/>
              <a:t>그럴 땐 예제를 </a:t>
            </a:r>
            <a:r>
              <a:rPr lang="ko-KR" altLang="en-US" sz="2800" dirty="0" err="1"/>
              <a:t>복붙하는</a:t>
            </a:r>
            <a:r>
              <a:rPr lang="ko-KR" altLang="en-US" sz="2800" dirty="0"/>
              <a:t> 것이 좋습니다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26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48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5837D-28C9-4029-A8C6-F4577975D4C3}"/>
              </a:ext>
            </a:extLst>
          </p:cNvPr>
          <p:cNvSpPr txBox="1"/>
          <p:nvPr/>
        </p:nvSpPr>
        <p:spPr>
          <a:xfrm>
            <a:off x="2283068" y="1623528"/>
            <a:ext cx="2835032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while(</a:t>
            </a:r>
            <a:r>
              <a:rPr lang="ko-KR" altLang="en-US" sz="3200" dirty="0"/>
              <a:t>조건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693E4-2955-4F08-B483-8530F9AFE61D}"/>
              </a:ext>
            </a:extLst>
          </p:cNvPr>
          <p:cNvSpPr txBox="1"/>
          <p:nvPr/>
        </p:nvSpPr>
        <p:spPr>
          <a:xfrm>
            <a:off x="5778500" y="1623527"/>
            <a:ext cx="54229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</a:t>
            </a:r>
            <a:r>
              <a:rPr lang="ko-KR" altLang="en-US" sz="3200" dirty="0" err="1"/>
              <a:t>선언부</a:t>
            </a:r>
            <a:r>
              <a:rPr lang="en-US" altLang="ko-KR" sz="3200" dirty="0"/>
              <a:t>; </a:t>
            </a:r>
            <a:r>
              <a:rPr lang="ko-KR" altLang="en-US" sz="3200" dirty="0"/>
              <a:t>조건</a:t>
            </a:r>
            <a:r>
              <a:rPr lang="en-US" altLang="ko-KR" sz="3200" dirty="0"/>
              <a:t>; </a:t>
            </a:r>
            <a:r>
              <a:rPr lang="ko-KR" altLang="en-US" sz="3200" dirty="0" err="1"/>
              <a:t>반복후</a:t>
            </a:r>
            <a:r>
              <a:rPr lang="ko-KR" altLang="en-US" sz="3200" dirty="0"/>
              <a:t> 실행</a:t>
            </a:r>
            <a:r>
              <a:rPr lang="en-US" altLang="ko-K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10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693E4-2955-4F08-B483-8530F9AFE61D}"/>
              </a:ext>
            </a:extLst>
          </p:cNvPr>
          <p:cNvSpPr txBox="1"/>
          <p:nvPr/>
        </p:nvSpPr>
        <p:spPr>
          <a:xfrm>
            <a:off x="4902200" y="1471127"/>
            <a:ext cx="2387600" cy="2975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for(;;)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    </a:t>
            </a:r>
            <a:r>
              <a:rPr lang="ko-KR" altLang="en-US" sz="3200" dirty="0"/>
              <a:t>반복 내용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04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307142" y="1328050"/>
            <a:ext cx="757771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합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반복문을 통해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까지의 합을 구합시다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구구단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구구단의 </a:t>
            </a:r>
            <a:r>
              <a:rPr lang="en-US" altLang="ko-KR" sz="2800" dirty="0"/>
              <a:t>N</a:t>
            </a:r>
            <a:r>
              <a:rPr lang="ko-KR" altLang="en-US" sz="2800" dirty="0"/>
              <a:t>단을 출력하는 문제입니다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1894368" y="3632882"/>
            <a:ext cx="8403262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숫자의 합 </a:t>
            </a:r>
            <a:r>
              <a:rPr lang="en-US" altLang="ko-KR" sz="2800" dirty="0"/>
              <a:t>: </a:t>
            </a:r>
            <a:r>
              <a:rPr lang="ko-KR" altLang="en-US" sz="2800" dirty="0"/>
              <a:t>숫자를 한 </a:t>
            </a:r>
            <a:r>
              <a:rPr lang="ko-KR" altLang="en-US" sz="2800" dirty="0" err="1"/>
              <a:t>자리씩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더해야 합니다</a:t>
            </a:r>
            <a:r>
              <a:rPr lang="en-US" altLang="ko-KR" sz="2800" dirty="0"/>
              <a:t>. </a:t>
            </a:r>
          </a:p>
          <a:p>
            <a:pPr algn="ctr"/>
            <a:r>
              <a:rPr lang="ko-KR" altLang="en-US" sz="2800" dirty="0"/>
              <a:t>아까 배운 </a:t>
            </a:r>
            <a:r>
              <a:rPr lang="en-US" altLang="ko-KR" sz="2800" dirty="0" err="1"/>
              <a:t>scanf</a:t>
            </a:r>
            <a:r>
              <a:rPr lang="en-US" altLang="ko-KR" sz="2800" dirty="0"/>
              <a:t>(“%1d”,</a:t>
            </a:r>
            <a:r>
              <a:rPr lang="ko-KR" altLang="en-US" sz="2800" dirty="0"/>
              <a:t> </a:t>
            </a:r>
            <a:r>
              <a:rPr lang="en-US" altLang="ko-KR" sz="2800" dirty="0"/>
              <a:t>&amp;n)</a:t>
            </a:r>
            <a:r>
              <a:rPr lang="ko-KR" altLang="en-US" sz="2800" dirty="0"/>
              <a:t>를 이용해 봅시다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38718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591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4517543" y="1796384"/>
            <a:ext cx="4963304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내용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82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3260243" y="755728"/>
            <a:ext cx="180027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FE4D2-1FF3-4379-B70B-C84F6DC74CA7}"/>
              </a:ext>
            </a:extLst>
          </p:cNvPr>
          <p:cNvSpPr txBox="1"/>
          <p:nvPr/>
        </p:nvSpPr>
        <p:spPr>
          <a:xfrm>
            <a:off x="7131488" y="755728"/>
            <a:ext cx="3039646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– else if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A1199-8C73-4D79-93DD-D1728E4792A5}"/>
              </a:ext>
            </a:extLst>
          </p:cNvPr>
          <p:cNvSpPr txBox="1"/>
          <p:nvPr/>
        </p:nvSpPr>
        <p:spPr>
          <a:xfrm>
            <a:off x="2330607" y="755728"/>
            <a:ext cx="2729910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else if(B)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1B62C6-E22C-43C2-B05F-F78128BE5F55}"/>
              </a:ext>
            </a:extLst>
          </p:cNvPr>
          <p:cNvCxnSpPr/>
          <p:nvPr/>
        </p:nvCxnSpPr>
        <p:spPr>
          <a:xfrm>
            <a:off x="5391334" y="3258549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98892A8-FEEB-4C5D-BA9A-0BD4DC8E9B58}"/>
              </a:ext>
            </a:extLst>
          </p:cNvPr>
          <p:cNvCxnSpPr/>
          <p:nvPr/>
        </p:nvCxnSpPr>
        <p:spPr>
          <a:xfrm>
            <a:off x="5391334" y="3403515"/>
            <a:ext cx="704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46D858-BC7D-46D3-99E7-4D95CDDC219B}"/>
              </a:ext>
            </a:extLst>
          </p:cNvPr>
          <p:cNvSpPr txBox="1"/>
          <p:nvPr/>
        </p:nvSpPr>
        <p:spPr>
          <a:xfrm>
            <a:off x="7131484" y="755728"/>
            <a:ext cx="3529081" cy="45243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if(A)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if(!A&amp;&amp;B)</a:t>
            </a: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957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1746091" y="1328050"/>
            <a:ext cx="8699818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세 수 </a:t>
            </a:r>
            <a:r>
              <a:rPr lang="en-US" altLang="ko-KR" sz="2800" dirty="0"/>
              <a:t>: </a:t>
            </a:r>
            <a:r>
              <a:rPr lang="ko-KR" altLang="en-US" sz="2800" dirty="0"/>
              <a:t>조건문을 이용해 </a:t>
            </a:r>
            <a:r>
              <a:rPr lang="ko-KR" altLang="en-US" sz="2800" dirty="0" err="1"/>
              <a:t>중간값을</a:t>
            </a:r>
            <a:r>
              <a:rPr lang="ko-KR" altLang="en-US" sz="2800" dirty="0"/>
              <a:t> 구해보세요</a:t>
            </a:r>
            <a:endParaRPr lang="en-US" altLang="ko-KR" sz="28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최댓값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반복문과 조건문을 이용해 최댓값을 구해보세요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D6DEB-3865-48EF-A775-292EF3EDEAA8}"/>
              </a:ext>
            </a:extLst>
          </p:cNvPr>
          <p:cNvSpPr txBox="1"/>
          <p:nvPr/>
        </p:nvSpPr>
        <p:spPr>
          <a:xfrm>
            <a:off x="2483479" y="3632882"/>
            <a:ext cx="7225055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문제 풀이</a:t>
            </a:r>
            <a:endParaRPr lang="en-US" altLang="ko-KR" sz="3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5"/>
              </a:rPr>
              <a:t>시험 성적 </a:t>
            </a:r>
            <a:r>
              <a:rPr lang="en-US" altLang="ko-KR" sz="2800" dirty="0"/>
              <a:t>: if-else </a:t>
            </a:r>
            <a:r>
              <a:rPr lang="en-US" altLang="ko-KR" sz="2800" dirty="0" err="1"/>
              <a:t>if-else</a:t>
            </a:r>
            <a:r>
              <a:rPr lang="en-US" altLang="ko-KR" sz="2800" dirty="0"/>
              <a:t> </a:t>
            </a:r>
            <a:r>
              <a:rPr lang="ko-KR" altLang="en-US" sz="2800" dirty="0"/>
              <a:t>구조를 자유자재로 </a:t>
            </a:r>
            <a:endParaRPr lang="en-US" altLang="ko-KR" sz="2800" dirty="0"/>
          </a:p>
          <a:p>
            <a:pPr algn="ctr"/>
            <a:r>
              <a:rPr lang="ko-KR" altLang="en-US" sz="2800" dirty="0"/>
              <a:t>사용할 수</a:t>
            </a:r>
            <a:r>
              <a:rPr lang="en-US" altLang="ko-KR" sz="2800" dirty="0"/>
              <a:t> </a:t>
            </a:r>
            <a:r>
              <a:rPr lang="ko-KR" altLang="en-US" sz="2800" dirty="0"/>
              <a:t>있어야 합니다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0058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442D-90B1-4B63-AE74-38D536392C66}"/>
              </a:ext>
            </a:extLst>
          </p:cNvPr>
          <p:cNvSpPr txBox="1"/>
          <p:nvPr/>
        </p:nvSpPr>
        <p:spPr>
          <a:xfrm>
            <a:off x="3686958" y="2092861"/>
            <a:ext cx="4818084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#include &lt;</a:t>
            </a:r>
            <a:r>
              <a:rPr lang="en-US" altLang="ko-KR" sz="4000" dirty="0" err="1"/>
              <a:t>stdio.h</a:t>
            </a:r>
            <a:r>
              <a:rPr lang="en-US" altLang="ko-KR" sz="40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#define a b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89C83-98AF-4DFF-9134-556AA2B5B738}"/>
              </a:ext>
            </a:extLst>
          </p:cNvPr>
          <p:cNvSpPr txBox="1"/>
          <p:nvPr/>
        </p:nvSpPr>
        <p:spPr>
          <a:xfrm>
            <a:off x="7609750" y="1273651"/>
            <a:ext cx="2870273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FF0000"/>
                </a:solidFill>
              </a:rPr>
              <a:t>ST</a:t>
            </a:r>
            <a:r>
              <a:rPr lang="en-US" altLang="ko-KR" sz="2000" dirty="0" err="1"/>
              <a:t>an</a:t>
            </a:r>
            <a:r>
              <a:rPr lang="en-US" altLang="ko-KR" sz="2000" dirty="0" err="1">
                <a:solidFill>
                  <a:srgbClr val="FF0000"/>
                </a:solidFill>
              </a:rPr>
              <a:t>D</a:t>
            </a:r>
            <a:r>
              <a:rPr lang="en-US" altLang="ko-KR" sz="2000" dirty="0" err="1"/>
              <a:t>ard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I</a:t>
            </a:r>
            <a:r>
              <a:rPr lang="en-US" altLang="ko-KR" sz="2000" dirty="0"/>
              <a:t>nput 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utput</a:t>
            </a:r>
            <a:endParaRPr lang="ko-KR" altLang="en-US" sz="24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A66ED29-3C47-4817-B3BC-564B6ACFC754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7286888" y="1473706"/>
            <a:ext cx="322863" cy="6191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69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51E0C-13D0-4DD3-86EE-E963D6A54D23}"/>
              </a:ext>
            </a:extLst>
          </p:cNvPr>
          <p:cNvSpPr txBox="1"/>
          <p:nvPr/>
        </p:nvSpPr>
        <p:spPr>
          <a:xfrm>
            <a:off x="2663097" y="1441272"/>
            <a:ext cx="3445603" cy="1631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한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// </a:t>
            </a:r>
            <a:r>
              <a:rPr lang="ko-KR" altLang="en-US" sz="3200" dirty="0"/>
              <a:t>주석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A27CC-B66F-4173-B56C-318DAC8BB083}"/>
              </a:ext>
            </a:extLst>
          </p:cNvPr>
          <p:cNvSpPr txBox="1"/>
          <p:nvPr/>
        </p:nvSpPr>
        <p:spPr>
          <a:xfrm>
            <a:off x="6485796" y="1441273"/>
            <a:ext cx="3445603" cy="31085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3600" dirty="0"/>
              <a:t>여러 줄 주석</a:t>
            </a:r>
            <a:endParaRPr lang="en-US" altLang="ko-KR" sz="3600" dirty="0"/>
          </a:p>
          <a:p>
            <a:endParaRPr lang="en-US" altLang="ko-KR" sz="3200" dirty="0"/>
          </a:p>
          <a:p>
            <a:r>
              <a:rPr lang="en-US" altLang="ko-KR" sz="3200" dirty="0"/>
              <a:t>/*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1</a:t>
            </a:r>
          </a:p>
          <a:p>
            <a:r>
              <a:rPr lang="ko-KR" altLang="en-US" sz="3200" dirty="0"/>
              <a:t>주석 내용</a:t>
            </a:r>
            <a:r>
              <a:rPr lang="en-US" altLang="ko-KR" sz="3200" dirty="0"/>
              <a:t>2</a:t>
            </a:r>
          </a:p>
          <a:p>
            <a:r>
              <a:rPr lang="en-US" altLang="ko-KR" sz="32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532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기초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71358-BAC8-43DB-8BEF-245D866A6F0F}"/>
              </a:ext>
            </a:extLst>
          </p:cNvPr>
          <p:cNvSpPr txBox="1"/>
          <p:nvPr/>
        </p:nvSpPr>
        <p:spPr>
          <a:xfrm>
            <a:off x="1567869" y="2105561"/>
            <a:ext cx="9582731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세미콜론은 모든 명령어 뒤에 써야 합니다</a:t>
            </a:r>
            <a:r>
              <a:rPr lang="en-US" altLang="ko-KR" sz="4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중괄호는 포함 관계를 나타냅니다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7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8323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메모리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변수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D0BA6-CCB0-49F3-AA73-2AEEF5DEA27E}"/>
              </a:ext>
            </a:extLst>
          </p:cNvPr>
          <p:cNvSpPr txBox="1"/>
          <p:nvPr/>
        </p:nvSpPr>
        <p:spPr>
          <a:xfrm>
            <a:off x="1532842" y="1917699"/>
            <a:ext cx="300434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변수를 만드는 것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BED4B0-D233-4624-85AC-DAA7B0864182}"/>
              </a:ext>
            </a:extLst>
          </p:cNvPr>
          <p:cNvCxnSpPr/>
          <p:nvPr/>
        </p:nvCxnSpPr>
        <p:spPr>
          <a:xfrm>
            <a:off x="5232400" y="2210087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7C62F7-A865-4112-ABDD-60F46158C159}"/>
              </a:ext>
            </a:extLst>
          </p:cNvPr>
          <p:cNvSpPr txBox="1"/>
          <p:nvPr/>
        </p:nvSpPr>
        <p:spPr>
          <a:xfrm>
            <a:off x="7446825" y="1671478"/>
            <a:ext cx="3751348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200" dirty="0"/>
              <a:t>컴퓨터 메모리 공간에</a:t>
            </a:r>
            <a:endParaRPr lang="en-US" altLang="ko-KR" sz="3200" dirty="0"/>
          </a:p>
          <a:p>
            <a:pPr algn="ctr"/>
            <a:r>
              <a:rPr lang="ko-KR" altLang="en-US" sz="3200" dirty="0"/>
              <a:t>이름을 붙이는 것</a:t>
            </a:r>
          </a:p>
        </p:txBody>
      </p:sp>
    </p:spTree>
    <p:extLst>
      <p:ext uri="{BB962C8B-B14F-4D97-AF65-F5344CB8AC3E}">
        <p14:creationId xmlns:p14="http://schemas.microsoft.com/office/powerpoint/2010/main" val="67019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1215</Words>
  <Application>Microsoft Office PowerPoint</Application>
  <PresentationFormat>와이드스크린</PresentationFormat>
  <Paragraphs>404</Paragraphs>
  <Slides>50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D2Coding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C언어 기초</vt:lpstr>
      <vt:lpstr>컴파일러, 링커</vt:lpstr>
      <vt:lpstr>전처리</vt:lpstr>
      <vt:lpstr>주석</vt:lpstr>
      <vt:lpstr>기타..</vt:lpstr>
      <vt:lpstr>변수</vt:lpstr>
      <vt:lpstr>변수와 메모리</vt:lpstr>
      <vt:lpstr>변수와 메모리</vt:lpstr>
      <vt:lpstr>변수와 메모리</vt:lpstr>
      <vt:lpstr>변수와 메모리</vt:lpstr>
      <vt:lpstr>값의 크기?</vt:lpstr>
      <vt:lpstr>변수를 만든다는 것</vt:lpstr>
      <vt:lpstr>변수 명명법</vt:lpstr>
      <vt:lpstr>기타..</vt:lpstr>
      <vt:lpstr>자료형</vt:lpstr>
      <vt:lpstr>정수형</vt:lpstr>
      <vt:lpstr>정수형</vt:lpstr>
      <vt:lpstr>char</vt:lpstr>
      <vt:lpstr>정수형 오버플로우 언더플로우</vt:lpstr>
      <vt:lpstr>정수형 오버플로우 언더플로우</vt:lpstr>
      <vt:lpstr>실수형</vt:lpstr>
      <vt:lpstr>상수</vt:lpstr>
      <vt:lpstr>리터럴 상수</vt:lpstr>
      <vt:lpstr>심볼릭 상수</vt:lpstr>
      <vt:lpstr>연산자</vt:lpstr>
      <vt:lpstr>연산자의 종류</vt:lpstr>
      <vt:lpstr>산술 연산자 - %</vt:lpstr>
      <vt:lpstr>증감 연산자</vt:lpstr>
      <vt:lpstr>논리 연산자</vt:lpstr>
      <vt:lpstr>비트 연산자</vt:lpstr>
      <vt:lpstr>기타..</vt:lpstr>
      <vt:lpstr>실습!</vt:lpstr>
      <vt:lpstr>입출력</vt:lpstr>
      <vt:lpstr>printf()</vt:lpstr>
      <vt:lpstr>printf()</vt:lpstr>
      <vt:lpstr>scanf()</vt:lpstr>
      <vt:lpstr>scanf()</vt:lpstr>
      <vt:lpstr>실습!</vt:lpstr>
      <vt:lpstr>반복문</vt:lpstr>
      <vt:lpstr>if - else</vt:lpstr>
      <vt:lpstr>if - else</vt:lpstr>
      <vt:lpstr>실습!</vt:lpstr>
      <vt:lpstr>조건문</vt:lpstr>
      <vt:lpstr>if</vt:lpstr>
      <vt:lpstr>if - else</vt:lpstr>
      <vt:lpstr>if – else if</vt:lpstr>
      <vt:lpstr>실습!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146</cp:revision>
  <dcterms:created xsi:type="dcterms:W3CDTF">2019-03-21T14:36:59Z</dcterms:created>
  <dcterms:modified xsi:type="dcterms:W3CDTF">2019-04-07T20:37:45Z</dcterms:modified>
</cp:coreProperties>
</file>