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2" r:id="rId3"/>
    <p:sldId id="299" r:id="rId4"/>
    <p:sldId id="324" r:id="rId5"/>
    <p:sldId id="326" r:id="rId6"/>
    <p:sldId id="327" r:id="rId7"/>
    <p:sldId id="328" r:id="rId8"/>
    <p:sldId id="329" r:id="rId9"/>
    <p:sldId id="330" r:id="rId10"/>
    <p:sldId id="331" r:id="rId11"/>
    <p:sldId id="336" r:id="rId12"/>
    <p:sldId id="323" r:id="rId13"/>
    <p:sldId id="332" r:id="rId14"/>
    <p:sldId id="334" r:id="rId15"/>
    <p:sldId id="333" r:id="rId16"/>
    <p:sldId id="335" r:id="rId17"/>
    <p:sldId id="337" r:id="rId18"/>
    <p:sldId id="321" r:id="rId19"/>
    <p:sldId id="339" r:id="rId20"/>
    <p:sldId id="340" r:id="rId21"/>
    <p:sldId id="342" r:id="rId22"/>
    <p:sldId id="343" r:id="rId23"/>
    <p:sldId id="341" r:id="rId24"/>
    <p:sldId id="322" r:id="rId25"/>
    <p:sldId id="279" r:id="rId26"/>
    <p:sldId id="284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70352" autoAdjust="0"/>
  </p:normalViewPr>
  <p:slideViewPr>
    <p:cSldViewPr snapToGrid="0">
      <p:cViewPr varScale="1">
        <p:scale>
          <a:sx n="72" d="100"/>
          <a:sy n="72" d="100"/>
        </p:scale>
        <p:origin x="376" y="64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8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=""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=""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=""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=""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=""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=""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3062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196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43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44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920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750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=""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=""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4732"/>
          </a:xfrm>
        </p:spPr>
        <p:txBody>
          <a:bodyPr/>
          <a:lstStyle/>
          <a:p>
            <a:r>
              <a:rPr lang="en-US" altLang="ko-KR" dirty="0" smtClean="0"/>
              <a:t>-3</a:t>
            </a:r>
            <a:r>
              <a:rPr lang="ko-KR" altLang="en-US" dirty="0" smtClean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활용 예제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반복문의 활용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02"/>
          <a:stretch/>
        </p:blipFill>
        <p:spPr>
          <a:xfrm>
            <a:off x="1350404" y="1232034"/>
            <a:ext cx="3876675" cy="48422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3786" y="638352"/>
            <a:ext cx="340990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 smtClean="0"/>
              <a:t>&lt;</a:t>
            </a:r>
            <a:r>
              <a:rPr lang="ko-KR" altLang="en-US" sz="2800" dirty="0" smtClean="0"/>
              <a:t>소수 판별 알고리즘</a:t>
            </a:r>
            <a:r>
              <a:rPr lang="en-US" altLang="ko-KR" sz="2800" dirty="0" smtClean="0"/>
              <a:t>&gt;</a:t>
            </a:r>
            <a:endParaRPr lang="ko-KR" altLang="en-US" sz="2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654"/>
          <a:stretch/>
        </p:blipFill>
        <p:spPr>
          <a:xfrm>
            <a:off x="6913938" y="1193533"/>
            <a:ext cx="3533775" cy="4854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7250" y="638352"/>
            <a:ext cx="364715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 smtClean="0"/>
              <a:t>&lt;</a:t>
            </a:r>
            <a:r>
              <a:rPr lang="ko-KR" altLang="en-US" sz="2800" dirty="0" smtClean="0"/>
              <a:t>최대공약수 알고리즘</a:t>
            </a:r>
            <a:r>
              <a:rPr lang="en-US" altLang="ko-KR" sz="2800" dirty="0" smtClean="0"/>
              <a:t>&gt;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577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반복문의 활용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518747" y="1543493"/>
            <a:ext cx="7154523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hlinkClick r:id="rId3"/>
              </a:rPr>
              <a:t>수 뒤집기</a:t>
            </a:r>
            <a:r>
              <a:rPr lang="ko-KR" altLang="en-US" sz="2800" dirty="0" smtClean="0">
                <a:hlinkClick r:id="rId3"/>
              </a:rPr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반복문을</a:t>
            </a:r>
            <a:r>
              <a:rPr lang="ko-KR" altLang="en-US" sz="2800" dirty="0" smtClean="0"/>
              <a:t> 통해 수를 뒤집어 봅시다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292299" y="3632882"/>
            <a:ext cx="9607438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hlinkClick r:id="rId4"/>
              </a:rPr>
              <a:t>2</a:t>
            </a:r>
            <a:r>
              <a:rPr lang="ko-KR" altLang="en-US" sz="2800" dirty="0" smtClean="0">
                <a:hlinkClick r:id="rId4"/>
              </a:rPr>
              <a:t>의 제곱인가</a:t>
            </a:r>
            <a:r>
              <a:rPr lang="en-US" altLang="ko-KR" sz="2800" dirty="0" smtClean="0">
                <a:hlinkClick r:id="rId4"/>
              </a:rPr>
              <a:t>?</a:t>
            </a:r>
            <a:r>
              <a:rPr lang="en-US" altLang="ko-KR" sz="2800" dirty="0" smtClean="0">
                <a:hlinkClick r:id="rId4"/>
              </a:rPr>
              <a:t> </a:t>
            </a:r>
            <a:r>
              <a:rPr lang="en-US" altLang="ko-KR" sz="2800" dirty="0" smtClean="0"/>
              <a:t>: for</a:t>
            </a:r>
            <a:r>
              <a:rPr lang="ko-KR" altLang="en-US" sz="2800" dirty="0" smtClean="0"/>
              <a:t>문의 성질을 이용해 간단히 풀 수 있습니다</a:t>
            </a:r>
            <a:r>
              <a:rPr lang="en-US" altLang="ko-KR" sz="2800" dirty="0" smtClean="0"/>
              <a:t>.</a:t>
            </a:r>
          </a:p>
          <a:p>
            <a:pPr algn="ctr"/>
            <a:r>
              <a:rPr lang="ko-KR" altLang="en-US" sz="2800" dirty="0" smtClean="0"/>
              <a:t>비트 연산을 통해 한 줄로 풀 수도 있습니다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81305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반복문의 구조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65" y="1373904"/>
            <a:ext cx="6730570" cy="38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9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반복문의 구조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중첩 </a:t>
            </a:r>
            <a:r>
              <a:rPr lang="ko-KR" altLang="en-US" dirty="0" err="1" smtClean="0"/>
              <a:t>반복</a:t>
            </a:r>
            <a:r>
              <a:rPr lang="ko-KR" altLang="en-US" dirty="0" err="1" smtClean="0"/>
              <a:t>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123" t="3020" r="-1"/>
          <a:stretch/>
        </p:blipFill>
        <p:spPr>
          <a:xfrm>
            <a:off x="4749858" y="1264434"/>
            <a:ext cx="2999873" cy="40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3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반복문의 구조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중첩 </a:t>
            </a:r>
            <a:r>
              <a:rPr lang="ko-KR" altLang="en-US" dirty="0" err="1" smtClean="0"/>
              <a:t>반복</a:t>
            </a:r>
            <a:r>
              <a:rPr lang="ko-KR" altLang="en-US" dirty="0" err="1" smtClean="0"/>
              <a:t>문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88" y="1039638"/>
            <a:ext cx="5395655" cy="49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8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반복문의 구조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중첩 </a:t>
            </a:r>
            <a:r>
              <a:rPr lang="ko-KR" altLang="en-US" dirty="0" err="1" smtClean="0"/>
              <a:t>반복</a:t>
            </a:r>
            <a:r>
              <a:rPr lang="ko-KR" altLang="en-US" dirty="0" err="1" smtClean="0"/>
              <a:t>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54" y="997944"/>
            <a:ext cx="3078112" cy="49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0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923767" y="1328050"/>
            <a:ext cx="10344500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hlinkClick r:id="rId3"/>
              </a:rPr>
              <a:t>별찍기 </a:t>
            </a:r>
            <a:r>
              <a:rPr lang="en-US" altLang="ko-KR" sz="2800" dirty="0" smtClean="0">
                <a:hlinkClick r:id="rId3"/>
              </a:rPr>
              <a:t>2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중첩 </a:t>
            </a:r>
            <a:r>
              <a:rPr lang="ko-KR" altLang="en-US" sz="2800" dirty="0" err="1" smtClean="0"/>
              <a:t>반복문을</a:t>
            </a:r>
            <a:r>
              <a:rPr lang="ko-KR" altLang="en-US" sz="2800" dirty="0" smtClean="0"/>
              <a:t> 통해 원하는 모양의 별 찍기</a:t>
            </a:r>
            <a:endParaRPr lang="en-US" altLang="ko-KR" sz="28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hlinkClick r:id="rId4"/>
              </a:rPr>
              <a:t>별찍기 </a:t>
            </a:r>
            <a:r>
              <a:rPr lang="en-US" altLang="ko-KR" sz="2800" dirty="0" smtClean="0">
                <a:hlinkClick r:id="rId4"/>
              </a:rPr>
              <a:t>5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각 줄에서 무엇을 </a:t>
            </a:r>
            <a:r>
              <a:rPr lang="ko-KR" altLang="en-US" sz="2800" dirty="0" err="1" smtClean="0"/>
              <a:t>몇번</a:t>
            </a:r>
            <a:r>
              <a:rPr lang="ko-KR" altLang="en-US" sz="2800" dirty="0" smtClean="0"/>
              <a:t> 반복해서 출력할 지 잘 고민하세요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37975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24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메모리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CDC8009-AE01-4327-98BB-CDC3276A8FFC}"/>
              </a:ext>
            </a:extLst>
          </p:cNvPr>
          <p:cNvCxnSpPr>
            <a:cxnSpLocks/>
          </p:cNvCxnSpPr>
          <p:nvPr/>
        </p:nvCxnSpPr>
        <p:spPr>
          <a:xfrm>
            <a:off x="5273633" y="711200"/>
            <a:ext cx="0" cy="4024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FAB8748D-71D0-46F6-BBE4-756A5B4A2484}"/>
              </a:ext>
            </a:extLst>
          </p:cNvPr>
          <p:cNvCxnSpPr>
            <a:cxnSpLocks/>
          </p:cNvCxnSpPr>
          <p:nvPr/>
        </p:nvCxnSpPr>
        <p:spPr>
          <a:xfrm>
            <a:off x="6721433" y="711200"/>
            <a:ext cx="0" cy="4024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22DB956-6191-4F8D-B765-A3D75BE9F49F}"/>
              </a:ext>
            </a:extLst>
          </p:cNvPr>
          <p:cNvSpPr txBox="1"/>
          <p:nvPr/>
        </p:nvSpPr>
        <p:spPr>
          <a:xfrm>
            <a:off x="5083133" y="4735629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745255" y="3397250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1839" y="3187482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 smtClean="0"/>
              <a:t>arr+0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1641" y="1326059"/>
            <a:ext cx="2377976" cy="7694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r"/>
            <a:r>
              <a:rPr lang="en-US" altLang="ko-KR" sz="4400" dirty="0" err="1" smtClean="0"/>
              <a:t>int</a:t>
            </a:r>
            <a:r>
              <a:rPr lang="en-US" altLang="ko-KR" sz="4400" dirty="0" smtClean="0"/>
              <a:t> </a:t>
            </a:r>
            <a:r>
              <a:rPr lang="en-US" altLang="ko-KR" sz="4400" dirty="0" err="1" smtClean="0"/>
              <a:t>arr</a:t>
            </a:r>
            <a:r>
              <a:rPr lang="en-US" altLang="ko-KR" sz="4400" dirty="0" smtClean="0"/>
              <a:t>[5]</a:t>
            </a:r>
            <a:endParaRPr lang="ko-KR" altLang="en-US" sz="4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273633" y="3099335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[0]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73633" y="2811133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73633" y="2518075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73633" y="2229873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[3]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73633" y="1941671"/>
            <a:ext cx="1447800" cy="288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[4]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745255" y="3099335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11839" y="2889567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 smtClean="0"/>
              <a:t>arr+1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745255" y="2801051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11839" y="2591283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 smtClean="0"/>
              <a:t>arr+2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745255" y="2522661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11839" y="2312893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 smtClean="0"/>
              <a:t>arr+3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745255" y="2242086"/>
            <a:ext cx="528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11839" y="2032318"/>
            <a:ext cx="83067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 smtClean="0"/>
              <a:t>arr+4</a:t>
            </a:r>
          </a:p>
        </p:txBody>
      </p:sp>
    </p:spTree>
    <p:extLst>
      <p:ext uri="{BB962C8B-B14F-4D97-AF65-F5344CB8AC3E}">
        <p14:creationId xmlns:p14="http://schemas.microsoft.com/office/powerpoint/2010/main" val="38687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2124341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839964" y="2230370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smtClean="0"/>
              <a:t>반복문의 활용</a:t>
            </a:r>
            <a:endParaRPr lang="ko-KR" altLang="en-US" sz="3600" dirty="0"/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4630716" y="1915048"/>
            <a:ext cx="251251" cy="251251"/>
            <a:chOff x="3192036" y="3177749"/>
            <a:chExt cx="251251" cy="251251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3556334" y="1209685"/>
            <a:ext cx="240001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smtClean="0"/>
              <a:t>중첩 </a:t>
            </a:r>
            <a:r>
              <a:rPr lang="ko-KR" altLang="en-US" sz="3600" dirty="0" err="1" smtClean="0"/>
              <a:t>반복문</a:t>
            </a:r>
            <a:endParaRPr lang="ko-KR" altLang="en-US" sz="3600" dirty="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044CEE77-E968-4399-91BD-997189862960}"/>
              </a:ext>
            </a:extLst>
          </p:cNvPr>
          <p:cNvGrpSpPr/>
          <p:nvPr/>
        </p:nvGrpSpPr>
        <p:grpSpPr>
          <a:xfrm>
            <a:off x="7287202" y="1915048"/>
            <a:ext cx="251251" cy="251251"/>
            <a:chOff x="3192036" y="3177749"/>
            <a:chExt cx="251251" cy="251251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7162EE14-3B85-4758-8D83-5CCA67CF9D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25AEC048-0EC6-490B-B721-F0EFC40E8417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08B016C-A072-44A0-A87F-482BB82E11DA}"/>
              </a:ext>
            </a:extLst>
          </p:cNvPr>
          <p:cNvSpPr txBox="1"/>
          <p:nvPr/>
        </p:nvSpPr>
        <p:spPr>
          <a:xfrm>
            <a:off x="6284153" y="2235597"/>
            <a:ext cx="225734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 smtClean="0"/>
              <a:t>1</a:t>
            </a:r>
            <a:r>
              <a:rPr lang="ko-KR" altLang="en-US" sz="3600" dirty="0" smtClean="0"/>
              <a:t>차원 배열</a:t>
            </a:r>
            <a:endParaRPr lang="ko-KR" altLang="en-US" sz="3600" dirty="0"/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D5690E19-E570-400A-BD5A-6C5BE7E7803B}"/>
              </a:ext>
            </a:extLst>
          </p:cNvPr>
          <p:cNvGrpSpPr/>
          <p:nvPr/>
        </p:nvGrpSpPr>
        <p:grpSpPr>
          <a:xfrm>
            <a:off x="9926303" y="1915048"/>
            <a:ext cx="251251" cy="251251"/>
            <a:chOff x="3192036" y="3177749"/>
            <a:chExt cx="251251" cy="251251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B0F70381-3A85-4A7C-9713-F136FC9275D7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4590F511-0441-41C8-8FAA-3604892AD999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1EA77D8-3862-440D-AE68-DD83EE74D230}"/>
              </a:ext>
            </a:extLst>
          </p:cNvPr>
          <p:cNvSpPr txBox="1"/>
          <p:nvPr/>
        </p:nvSpPr>
        <p:spPr>
          <a:xfrm>
            <a:off x="8851919" y="1198533"/>
            <a:ext cx="240001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smtClean="0"/>
              <a:t>문자열 처리</a:t>
            </a:r>
            <a:endParaRPr lang="ko-KR" altLang="en-US" sz="3600" dirty="0"/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사용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27" y="1475960"/>
            <a:ext cx="4412279" cy="9004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43493" y="1346680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43493" y="1743314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37855" y="1346680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37855" y="1743314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632217" y="1346680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2217" y="1743314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26579" y="1346680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426579" y="1743314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20941" y="1346680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220941" y="1743314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4069"/>
          <a:stretch/>
        </p:blipFill>
        <p:spPr>
          <a:xfrm>
            <a:off x="858427" y="3324280"/>
            <a:ext cx="4595536" cy="1680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7263" y="4049670"/>
            <a:ext cx="1414170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400" dirty="0" smtClean="0"/>
              <a:t>1 2 3 4 5</a:t>
            </a:r>
            <a:endParaRPr lang="ko-KR" altLang="en-US" sz="24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7043493" y="3489235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[0]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043493" y="3885869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37855" y="3489235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[1]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37855" y="3885869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632217" y="3489235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[2]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632217" y="3885869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26579" y="3489235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[3]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426579" y="3885869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220941" y="3489235"/>
            <a:ext cx="794362" cy="3966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</a:rPr>
              <a:t>[4]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220941" y="3885869"/>
            <a:ext cx="794362" cy="719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024046" y="4280502"/>
            <a:ext cx="405405" cy="79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6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활용 예제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5400" y="638352"/>
            <a:ext cx="38266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 smtClean="0"/>
              <a:t>&lt;</a:t>
            </a:r>
            <a:r>
              <a:rPr lang="ko-KR" altLang="en-US" sz="2800" dirty="0" smtClean="0"/>
              <a:t>두 배열이 같은지 체크</a:t>
            </a:r>
            <a:r>
              <a:rPr lang="en-US" altLang="ko-KR" sz="2800" dirty="0" smtClean="0"/>
              <a:t>&gt;</a:t>
            </a:r>
            <a:endParaRPr lang="ko-KR" alt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85355" y="638352"/>
            <a:ext cx="439094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 smtClean="0"/>
              <a:t>&lt;</a:t>
            </a:r>
            <a:r>
              <a:rPr lang="ko-KR" altLang="en-US" sz="2800" dirty="0" smtClean="0"/>
              <a:t>배열이 오름차순인지 체</a:t>
            </a:r>
            <a:r>
              <a:rPr lang="ko-KR" altLang="en-US" sz="2800" dirty="0" smtClean="0"/>
              <a:t>크</a:t>
            </a:r>
            <a:r>
              <a:rPr lang="en-US" altLang="ko-KR" sz="2800" dirty="0" smtClean="0"/>
              <a:t>&gt;</a:t>
            </a:r>
            <a:endParaRPr lang="ko-KR" altLang="en-US" sz="28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66" y="1271819"/>
            <a:ext cx="3238500" cy="5172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01" y="1327573"/>
            <a:ext cx="4607854" cy="48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00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활용 예제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18" y="899962"/>
            <a:ext cx="5781675" cy="569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8375" y="638352"/>
            <a:ext cx="2666115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 smtClean="0"/>
              <a:t>&lt;</a:t>
            </a:r>
            <a:r>
              <a:rPr lang="ko-KR" altLang="en-US" sz="2800" dirty="0" smtClean="0"/>
              <a:t>배열 정렬하기</a:t>
            </a:r>
            <a:r>
              <a:rPr lang="en-US" altLang="ko-KR" sz="2800" dirty="0" smtClean="0"/>
              <a:t>&gt;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86371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사용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1167422" y="1328050"/>
            <a:ext cx="9857186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hlinkClick r:id="rId3"/>
              </a:rPr>
              <a:t>음계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배열이 오름차순인지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내림차순인지 판단하는 문제입니다</a:t>
            </a:r>
            <a:r>
              <a:rPr lang="en-US" altLang="ko-KR" sz="2800" dirty="0" smtClean="0"/>
              <a:t>.</a:t>
            </a:r>
          </a:p>
          <a:p>
            <a:pPr algn="ctr"/>
            <a:r>
              <a:rPr lang="ko-KR" altLang="en-US" sz="2800" dirty="0" smtClean="0"/>
              <a:t>다양한 방법으로 풀 수 있습니다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374219" y="3848325"/>
            <a:ext cx="9443611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hlinkClick r:id="rId4"/>
              </a:rPr>
              <a:t>수 정렬하기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앞에 소개해드린 정렬 알고리즘을 적용해봅시다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80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문자열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4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err="1"/>
              <a:t>명명법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EA4842-CA19-404B-9F73-F6E3F0759C81}"/>
              </a:ext>
            </a:extLst>
          </p:cNvPr>
          <p:cNvSpPr txBox="1"/>
          <p:nvPr/>
        </p:nvSpPr>
        <p:spPr>
          <a:xfrm>
            <a:off x="1242866" y="1068705"/>
            <a:ext cx="10060133" cy="333642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알파벳</a:t>
            </a:r>
            <a:r>
              <a:rPr lang="en-US" altLang="ko-KR" sz="3600" dirty="0"/>
              <a:t>, </a:t>
            </a:r>
            <a:r>
              <a:rPr lang="ko-KR" altLang="en-US" sz="3600" dirty="0"/>
              <a:t>숫자</a:t>
            </a:r>
            <a:r>
              <a:rPr lang="en-US" altLang="ko-KR" sz="3600" dirty="0"/>
              <a:t>, _</a:t>
            </a:r>
            <a:r>
              <a:rPr lang="ko-KR" altLang="en-US" sz="3600" dirty="0"/>
              <a:t>로 이루어 진다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숫자로 시작할 수 없고  </a:t>
            </a:r>
            <a:r>
              <a:rPr lang="en-US" altLang="ko-KR" sz="3600" dirty="0"/>
              <a:t>C</a:t>
            </a:r>
            <a:r>
              <a:rPr lang="ko-KR" altLang="en-US" sz="3600" dirty="0"/>
              <a:t>언어에 존재하는 키워드와 같은 이름으로는 만들 수 없다</a:t>
            </a:r>
            <a:r>
              <a:rPr lang="en-US" altLang="ko-KR" sz="3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가급적 </a:t>
            </a:r>
            <a:r>
              <a:rPr lang="ko-KR" altLang="en-US" sz="3600" dirty="0" err="1"/>
              <a:t>의미있게</a:t>
            </a:r>
            <a:r>
              <a:rPr lang="ko-KR" altLang="en-US" sz="3600" dirty="0"/>
              <a:t> 짓는 것이 좋다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5715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=""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7931DB2-6C8C-4132-9BAE-6F4904FF4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06237"/>
              </p:ext>
            </p:extLst>
          </p:nvPr>
        </p:nvGraphicFramePr>
        <p:xfrm>
          <a:off x="528534" y="1152144"/>
          <a:ext cx="11225798" cy="373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753">
                  <a:extLst>
                    <a:ext uri="{9D8B030D-6E8A-4147-A177-3AD203B41FA5}">
                      <a16:colId xmlns="" xmlns:a16="http://schemas.microsoft.com/office/drawing/2014/main" val="3144539832"/>
                    </a:ext>
                  </a:extLst>
                </a:gridCol>
                <a:gridCol w="2293991">
                  <a:extLst>
                    <a:ext uri="{9D8B030D-6E8A-4147-A177-3AD203B41FA5}">
                      <a16:colId xmlns="" xmlns:a16="http://schemas.microsoft.com/office/drawing/2014/main" val="1160904601"/>
                    </a:ext>
                  </a:extLst>
                </a:gridCol>
                <a:gridCol w="5450054">
                  <a:extLst>
                    <a:ext uri="{9D8B030D-6E8A-4147-A177-3AD203B41FA5}">
                      <a16:colId xmlns="" xmlns:a16="http://schemas.microsoft.com/office/drawing/2014/main" val="582365628"/>
                    </a:ext>
                  </a:extLst>
                </a:gridCol>
              </a:tblGrid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정수형 </a:t>
                      </a:r>
                      <a:r>
                        <a:rPr lang="ko-KR" altLang="en-US" sz="2800" b="0" dirty="0" err="1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  <a:endParaRPr lang="ko-KR" altLang="en-US" sz="2800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  <a:endParaRPr lang="ko-KR" altLang="en-US" sz="2800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smtClean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범위</a:t>
                      </a:r>
                      <a:endParaRPr lang="ko-KR" altLang="en-US" sz="2800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9889704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char(character)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1</a:t>
                      </a:r>
                      <a:r>
                        <a:rPr lang="ko-KR" altLang="en-US" sz="2800" dirty="0" smtClean="0"/>
                        <a:t>바이트</a:t>
                      </a:r>
                      <a:endParaRPr lang="en-US" altLang="ko-KR" sz="2800" dirty="0" smtClean="0"/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-128</a:t>
                      </a:r>
                      <a:r>
                        <a:rPr lang="en-US" altLang="ko-KR" sz="28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~ 127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52017551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/>
                        <a:t>int</a:t>
                      </a:r>
                      <a:r>
                        <a:rPr lang="en-US" altLang="ko-KR" sz="2800" dirty="0" smtClean="0"/>
                        <a:t>(integer)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4</a:t>
                      </a:r>
                      <a:r>
                        <a:rPr lang="ko-KR" altLang="en-US" sz="2800" dirty="0" smtClean="0"/>
                        <a:t>바이트</a:t>
                      </a:r>
                      <a:endParaRPr lang="en-US" altLang="ko-KR" sz="2800" dirty="0" smtClean="0"/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~ 2,147,483,647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4532749"/>
                  </a:ext>
                </a:extLst>
              </a:tr>
              <a:tr h="933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long </a:t>
                      </a:r>
                      <a:r>
                        <a:rPr lang="en-US" altLang="ko-KR" sz="2800" dirty="0" err="1" smtClean="0"/>
                        <a:t>long</a:t>
                      </a:r>
                      <a:r>
                        <a:rPr lang="en-US" altLang="ko-KR" sz="2800" dirty="0" smtClean="0"/>
                        <a:t> </a:t>
                      </a:r>
                      <a:r>
                        <a:rPr lang="en-US" altLang="ko-KR" sz="2800" dirty="0" err="1" smtClean="0"/>
                        <a:t>int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8</a:t>
                      </a:r>
                      <a:r>
                        <a:rPr lang="ko-KR" altLang="en-US" sz="2800" dirty="0" smtClean="0"/>
                        <a:t>바이트</a:t>
                      </a: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-9,223,372,036,854,775,808 ~ 9,223,372,036,854,775,807</a:t>
                      </a:r>
                      <a:endParaRPr lang="ko-KR" altLang="en-US" sz="2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27444" marR="127444" marT="63722" marB="6372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962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68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반복문의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문의 구조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반복문의 활용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5074" y="1229615"/>
            <a:ext cx="3943268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 smtClean="0"/>
              <a:t>for(</a:t>
            </a:r>
            <a:r>
              <a:rPr lang="ko-KR" altLang="en-US" sz="3600" dirty="0" smtClean="0"/>
              <a:t>선언</a:t>
            </a:r>
            <a:r>
              <a:rPr lang="en-US" altLang="ko-KR" sz="3600" dirty="0" smtClean="0"/>
              <a:t>;</a:t>
            </a:r>
            <a:r>
              <a:rPr lang="ko-KR" altLang="en-US" sz="3600" dirty="0" smtClean="0"/>
              <a:t>조건</a:t>
            </a:r>
            <a:r>
              <a:rPr lang="en-US" altLang="ko-KR" sz="3600" dirty="0" smtClean="0"/>
              <a:t>;</a:t>
            </a:r>
            <a:r>
              <a:rPr lang="ko-KR" altLang="en-US" sz="3600" dirty="0" smtClean="0"/>
              <a:t>증감</a:t>
            </a:r>
            <a:r>
              <a:rPr lang="en-US" altLang="ko-KR" sz="3600" dirty="0" smtClean="0"/>
              <a:t>)</a:t>
            </a:r>
          </a:p>
          <a:p>
            <a:r>
              <a:rPr lang="en-US" altLang="ko-KR" sz="3600" dirty="0" smtClean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 smtClean="0"/>
              <a:t>내용</a:t>
            </a:r>
            <a:endParaRPr lang="en-US" altLang="ko-KR" sz="3600" dirty="0" smtClean="0"/>
          </a:p>
          <a:p>
            <a:r>
              <a:rPr lang="en-US" altLang="ko-KR" sz="3600" dirty="0" smtClean="0"/>
              <a:t>}</a:t>
            </a:r>
          </a:p>
        </p:txBody>
      </p:sp>
      <p:sp>
        <p:nvSpPr>
          <p:cNvPr id="8" name="타원 7"/>
          <p:cNvSpPr/>
          <p:nvPr/>
        </p:nvSpPr>
        <p:spPr>
          <a:xfrm>
            <a:off x="7137779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조건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762393" y="1522846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0"/>
            <a:endCxn id="9" idx="0"/>
          </p:cNvCxnSpPr>
          <p:nvPr/>
        </p:nvCxnSpPr>
        <p:spPr>
          <a:xfrm rot="5400000" flipH="1" flipV="1">
            <a:off x="8544856" y="710539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8544856" y="1906429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20302" y="2117513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62944" y="1717403"/>
            <a:ext cx="52565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 smtClean="0"/>
              <a:t>for</a:t>
            </a:r>
          </a:p>
        </p:txBody>
      </p:sp>
      <p:sp>
        <p:nvSpPr>
          <p:cNvPr id="31" name="타원 30"/>
          <p:cNvSpPr/>
          <p:nvPr/>
        </p:nvSpPr>
        <p:spPr>
          <a:xfrm>
            <a:off x="8138464" y="2712386"/>
            <a:ext cx="789975" cy="7899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증감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4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while, </a:t>
            </a:r>
            <a:r>
              <a:rPr lang="en-US" altLang="ko-KR" dirty="0" err="1" smtClean="0"/>
              <a:t>do~wilhe</a:t>
            </a:r>
            <a:r>
              <a:rPr lang="ko-KR" altLang="en-US" dirty="0" smtClean="0"/>
              <a:t>문의 구조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반복문의 활용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0169" y="976481"/>
            <a:ext cx="2734322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/>
              <a:t>w</a:t>
            </a:r>
            <a:r>
              <a:rPr lang="en-US" altLang="ko-KR" sz="3600" dirty="0" smtClean="0"/>
              <a:t>hile(</a:t>
            </a:r>
            <a:r>
              <a:rPr lang="ko-KR" altLang="en-US" sz="3600" dirty="0" smtClean="0"/>
              <a:t>조건</a:t>
            </a:r>
            <a:r>
              <a:rPr lang="en-US" altLang="ko-KR" sz="3600" dirty="0" smtClean="0"/>
              <a:t>)</a:t>
            </a:r>
          </a:p>
          <a:p>
            <a:r>
              <a:rPr lang="en-US" altLang="ko-KR" sz="3600" dirty="0" smtClean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 smtClean="0"/>
              <a:t>내용</a:t>
            </a:r>
            <a:endParaRPr lang="en-US" altLang="ko-KR" sz="3600" dirty="0" smtClean="0"/>
          </a:p>
          <a:p>
            <a:r>
              <a:rPr lang="en-US" altLang="ko-KR" sz="36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1180" y="976481"/>
            <a:ext cx="3142694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 smtClean="0"/>
              <a:t>do</a:t>
            </a:r>
          </a:p>
          <a:p>
            <a:r>
              <a:rPr lang="en-US" altLang="ko-KR" sz="3600" dirty="0" smtClean="0"/>
              <a:t>{</a:t>
            </a:r>
          </a:p>
          <a:p>
            <a:r>
              <a:rPr lang="en-US" altLang="ko-KR" sz="3600" dirty="0"/>
              <a:t>	</a:t>
            </a:r>
            <a:r>
              <a:rPr lang="ko-KR" altLang="en-US" sz="3600" dirty="0" smtClean="0"/>
              <a:t>내용</a:t>
            </a:r>
            <a:endParaRPr lang="en-US" altLang="ko-KR" sz="3600" dirty="0" smtClean="0"/>
          </a:p>
          <a:p>
            <a:r>
              <a:rPr lang="en-US" altLang="ko-KR" sz="3600" dirty="0" smtClean="0"/>
              <a:t>} while(</a:t>
            </a:r>
            <a:r>
              <a:rPr lang="ko-KR" altLang="en-US" sz="3600" dirty="0" smtClean="0"/>
              <a:t>조건</a:t>
            </a:r>
            <a:r>
              <a:rPr lang="en-US" altLang="ko-KR" sz="3600" dirty="0" smtClean="0"/>
              <a:t>);</a:t>
            </a:r>
          </a:p>
        </p:txBody>
      </p:sp>
      <p:sp>
        <p:nvSpPr>
          <p:cNvPr id="8" name="타원 7"/>
          <p:cNvSpPr/>
          <p:nvPr/>
        </p:nvSpPr>
        <p:spPr>
          <a:xfrm>
            <a:off x="4419463" y="2370475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조건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044077" y="2370475"/>
            <a:ext cx="1189540" cy="11895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1"/>
                </a:solidFill>
              </a:rPr>
              <a:t>내용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0"/>
            <a:endCxn id="9" idx="0"/>
          </p:cNvCxnSpPr>
          <p:nvPr/>
        </p:nvCxnSpPr>
        <p:spPr>
          <a:xfrm rot="5400000" flipH="1" flipV="1">
            <a:off x="5826540" y="1558168"/>
            <a:ext cx="12700" cy="1624614"/>
          </a:xfrm>
          <a:prstGeom prst="curvedConnector3">
            <a:avLst>
              <a:gd name="adj1" fmla="val 3477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5826540" y="2754058"/>
            <a:ext cx="12700" cy="1624614"/>
          </a:xfrm>
          <a:prstGeom prst="curvedConnector3">
            <a:avLst>
              <a:gd name="adj1" fmla="val 32679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701986" y="2965142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15363" y="2565032"/>
            <a:ext cx="784189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 smtClean="0"/>
              <a:t>while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7507249" y="2965142"/>
            <a:ext cx="6109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7196206" y="2565032"/>
            <a:ext cx="1233030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 err="1" smtClean="0"/>
              <a:t>do~while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029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문의 활용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반복문의 활용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33442" y="1516124"/>
            <a:ext cx="7570492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 smtClean="0"/>
              <a:t>while</a:t>
            </a:r>
            <a:r>
              <a:rPr lang="ko-KR" altLang="en-US" sz="4400" dirty="0" smtClean="0"/>
              <a:t>문 </a:t>
            </a:r>
            <a:r>
              <a:rPr lang="en-US" altLang="ko-KR" sz="4400" dirty="0" smtClean="0"/>
              <a:t>: </a:t>
            </a:r>
            <a:r>
              <a:rPr lang="ko-KR" altLang="en-US" sz="4400" dirty="0" smtClean="0"/>
              <a:t>단순 반복</a:t>
            </a:r>
            <a:endParaRPr lang="en-US" altLang="ko-KR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dirty="0" smtClean="0"/>
              <a:t>for</a:t>
            </a:r>
            <a:r>
              <a:rPr lang="ko-KR" altLang="en-US" sz="4400" dirty="0" smtClean="0"/>
              <a:t>문     </a:t>
            </a:r>
            <a:r>
              <a:rPr lang="en-US" altLang="ko-KR" sz="4400" dirty="0" smtClean="0"/>
              <a:t>: </a:t>
            </a:r>
            <a:r>
              <a:rPr lang="ko-KR" altLang="en-US" sz="4400" dirty="0" smtClean="0"/>
              <a:t>반복 </a:t>
            </a:r>
            <a:r>
              <a:rPr lang="en-US" altLang="ko-KR" sz="4400" dirty="0" smtClean="0"/>
              <a:t>+ </a:t>
            </a:r>
            <a:r>
              <a:rPr lang="ko-KR" altLang="en-US" sz="4400" dirty="0" smtClean="0"/>
              <a:t>인덱싱</a:t>
            </a: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89023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do~while</a:t>
            </a:r>
            <a:r>
              <a:rPr lang="ko-KR" altLang="en-US" dirty="0" smtClean="0"/>
              <a:t>문의 활용 예제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반복문의 활용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04"/>
            <a:ext cx="6076720" cy="35722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67" y="528105"/>
            <a:ext cx="6108834" cy="41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3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문의 활용 예제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반복문의 활용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16" y="1271819"/>
            <a:ext cx="2457450" cy="434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9497" y="638352"/>
            <a:ext cx="2012089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 smtClean="0"/>
              <a:t>&lt;</a:t>
            </a:r>
            <a:r>
              <a:rPr lang="ko-KR" altLang="en-US" sz="2800" dirty="0" smtClean="0"/>
              <a:t>수 뒤집기</a:t>
            </a:r>
            <a:r>
              <a:rPr lang="en-US" altLang="ko-KR" sz="2800" dirty="0" smtClean="0"/>
              <a:t>&gt;</a:t>
            </a:r>
            <a:endParaRPr lang="ko-KR" altLang="en-US" sz="28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47" y="1065317"/>
            <a:ext cx="4615492" cy="55875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91971" y="638352"/>
            <a:ext cx="4063934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 smtClean="0"/>
              <a:t>&lt;</a:t>
            </a:r>
            <a:r>
              <a:rPr lang="ko-KR" altLang="en-US" sz="2800" dirty="0" smtClean="0"/>
              <a:t>십진수 이진수로 바꾸기</a:t>
            </a:r>
            <a:r>
              <a:rPr lang="en-US" altLang="ko-KR" sz="2800" dirty="0" smtClean="0"/>
              <a:t>&gt;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5145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활용 예제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반복문의 활용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63" y="1783131"/>
            <a:ext cx="7812862" cy="19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427</Words>
  <Application>Microsoft Office PowerPoint</Application>
  <PresentationFormat>와이드스크린</PresentationFormat>
  <Paragraphs>144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반복문의 활용</vt:lpstr>
      <vt:lpstr>for문의 구조</vt:lpstr>
      <vt:lpstr>while, do~wilhe문의 구조</vt:lpstr>
      <vt:lpstr>for문과 while문의 활용</vt:lpstr>
      <vt:lpstr>do~while문의 활용 예제</vt:lpstr>
      <vt:lpstr>while문의 활용 예제</vt:lpstr>
      <vt:lpstr>for문의 활용 예제</vt:lpstr>
      <vt:lpstr>for문의 활용 예제</vt:lpstr>
      <vt:lpstr>실습!</vt:lpstr>
      <vt:lpstr>중첩 반복문</vt:lpstr>
      <vt:lpstr>중첩 반복문의 구조</vt:lpstr>
      <vt:lpstr>중첩 반복문의 구조</vt:lpstr>
      <vt:lpstr>중첩 반복문의 구조</vt:lpstr>
      <vt:lpstr>중첩 반복문의 구조</vt:lpstr>
      <vt:lpstr>실습!</vt:lpstr>
      <vt:lpstr>1차원 배열</vt:lpstr>
      <vt:lpstr>배열과 메모리</vt:lpstr>
      <vt:lpstr>배열의 사용</vt:lpstr>
      <vt:lpstr>배열의 활용 예제</vt:lpstr>
      <vt:lpstr>배열의 활용 예제</vt:lpstr>
      <vt:lpstr>배열의 사용</vt:lpstr>
      <vt:lpstr>문자열 처리</vt:lpstr>
      <vt:lpstr>변수 명명법</vt:lpstr>
      <vt:lpstr>정수형</vt:lpstr>
      <vt:lpstr>수고하셨습니다!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황 인서</cp:lastModifiedBy>
  <cp:revision>222</cp:revision>
  <dcterms:created xsi:type="dcterms:W3CDTF">2019-03-21T14:36:59Z</dcterms:created>
  <dcterms:modified xsi:type="dcterms:W3CDTF">2019-04-10T12:43:43Z</dcterms:modified>
</cp:coreProperties>
</file>