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1" r:id="rId2"/>
    <p:sldId id="262" r:id="rId3"/>
    <p:sldId id="299" r:id="rId4"/>
    <p:sldId id="326" r:id="rId5"/>
    <p:sldId id="375" r:id="rId6"/>
    <p:sldId id="362" r:id="rId7"/>
    <p:sldId id="377" r:id="rId8"/>
    <p:sldId id="378" r:id="rId9"/>
    <p:sldId id="379" r:id="rId10"/>
    <p:sldId id="380" r:id="rId11"/>
    <p:sldId id="381" r:id="rId12"/>
    <p:sldId id="382" r:id="rId13"/>
    <p:sldId id="376" r:id="rId14"/>
    <p:sldId id="363" r:id="rId15"/>
    <p:sldId id="383" r:id="rId16"/>
    <p:sldId id="384" r:id="rId17"/>
    <p:sldId id="365" r:id="rId18"/>
    <p:sldId id="385" r:id="rId19"/>
    <p:sldId id="386" r:id="rId20"/>
    <p:sldId id="388" r:id="rId21"/>
    <p:sldId id="373" r:id="rId22"/>
    <p:sldId id="387" r:id="rId23"/>
    <p:sldId id="402" r:id="rId24"/>
    <p:sldId id="366" r:id="rId25"/>
    <p:sldId id="371" r:id="rId26"/>
    <p:sldId id="389" r:id="rId27"/>
    <p:sldId id="390" r:id="rId28"/>
    <p:sldId id="391" r:id="rId29"/>
    <p:sldId id="403" r:id="rId30"/>
    <p:sldId id="367" r:id="rId31"/>
    <p:sldId id="370" r:id="rId32"/>
    <p:sldId id="404" r:id="rId33"/>
    <p:sldId id="368" r:id="rId34"/>
    <p:sldId id="395" r:id="rId35"/>
    <p:sldId id="392" r:id="rId36"/>
    <p:sldId id="396" r:id="rId37"/>
    <p:sldId id="394" r:id="rId38"/>
    <p:sldId id="369" r:id="rId39"/>
    <p:sldId id="374" r:id="rId40"/>
    <p:sldId id="397" r:id="rId41"/>
    <p:sldId id="398" r:id="rId42"/>
    <p:sldId id="399" r:id="rId43"/>
    <p:sldId id="393" r:id="rId44"/>
    <p:sldId id="401" r:id="rId45"/>
    <p:sldId id="400" r:id="rId46"/>
    <p:sldId id="336" r:id="rId47"/>
    <p:sldId id="26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70352" autoAdjust="0"/>
  </p:normalViewPr>
  <p:slideViewPr>
    <p:cSldViewPr snapToGrid="0">
      <p:cViewPr varScale="1">
        <p:scale>
          <a:sx n="57" d="100"/>
          <a:sy n="57" d="100"/>
        </p:scale>
        <p:origin x="72" y="1344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2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427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00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659" TargetMode="External"/><Relationship Id="rId2" Type="http://schemas.openxmlformats.org/officeDocument/2006/relationships/hyperlink" Target="https://www.acmicpc.net/problem/839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cmicpc.net/problem/11660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-4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5089955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수 뒤집기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AE53DD-7784-43A4-9B96-D98F956B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726" y="1142186"/>
            <a:ext cx="4338546" cy="5614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7806624" y="1840963"/>
                <a:ext cx="2628662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624" y="1840963"/>
                <a:ext cx="2628662" cy="851297"/>
              </a:xfrm>
              <a:prstGeom prst="roundRect">
                <a:avLst/>
              </a:prstGeom>
              <a:blipFill>
                <a:blip r:embed="rId3"/>
                <a:stretch>
                  <a:fillRect l="-7390" t="-8451" r="-7390" b="-274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91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4762943" y="618966"/>
            <a:ext cx="2666115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이진수 구하기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9BA7D3-9B86-4965-B29D-5598F064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5" y="1233047"/>
            <a:ext cx="6201942" cy="4028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40416B-BDFA-4786-B343-88696BA8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81" y="2504356"/>
            <a:ext cx="6515794" cy="3265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3837281" y="1236224"/>
                <a:ext cx="7804759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4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sz="4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 =&gt; 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4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4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81" y="1236224"/>
                <a:ext cx="7804759" cy="851297"/>
              </a:xfrm>
              <a:prstGeom prst="roundRect">
                <a:avLst/>
              </a:prstGeom>
              <a:blipFill>
                <a:blip r:embed="rId4"/>
                <a:stretch>
                  <a:fillRect l="-2182" t="-8511" r="-2104" b="-283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082801-B7DD-4EDB-8E55-69EDAD55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2" y="774966"/>
            <a:ext cx="6871856" cy="6083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5089957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버블 소트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/>
              <p:nvPr/>
            </p:nvSpPr>
            <p:spPr>
              <a:xfrm>
                <a:off x="6711890" y="1053018"/>
                <a:ext cx="5470567" cy="8512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altLang="ko-KR" sz="4400" dirty="0"/>
                  <a:t>O(n(n-1)/2) =&gt;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4400" dirty="0"/>
                  <a:t>)</a:t>
                </a:r>
                <a:endParaRPr lang="ko-KR" alt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AC234-680E-4B59-A968-5D2318A6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890" y="1053018"/>
                <a:ext cx="5470567" cy="851297"/>
              </a:xfrm>
              <a:prstGeom prst="roundRect">
                <a:avLst/>
              </a:prstGeom>
              <a:blipFill>
                <a:blip r:embed="rId3"/>
                <a:stretch>
                  <a:fillRect l="-3115" t="-7801" r="-3003" b="-290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7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2050" name="Picture 2" descr="ìê°ë³µì¡ëì ëí ì´ë¯¸ì§ ê²ìê²°ê³¼">
            <a:extLst>
              <a:ext uri="{FF2B5EF4-FFF2-40B4-BE49-F238E27FC236}">
                <a16:creationId xmlns:a16="http://schemas.microsoft.com/office/drawing/2014/main" id="{1314B910-9CEB-4F3E-B31B-90E807A3E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11669" r="5862" b="11169"/>
          <a:stretch/>
        </p:blipFill>
        <p:spPr bwMode="auto">
          <a:xfrm>
            <a:off x="2385447" y="1288625"/>
            <a:ext cx="7421105" cy="488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6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9BE84-4759-4CC8-AB34-531F17873F77}"/>
              </a:ext>
            </a:extLst>
          </p:cNvPr>
          <p:cNvSpPr txBox="1"/>
          <p:nvPr/>
        </p:nvSpPr>
        <p:spPr>
          <a:xfrm>
            <a:off x="1082448" y="2558592"/>
            <a:ext cx="1002710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4000" dirty="0"/>
              <a:t>프로그램이 실행되면서 메모리를 차지하는 정도</a:t>
            </a:r>
          </a:p>
        </p:txBody>
      </p:sp>
    </p:spTree>
    <p:extLst>
      <p:ext uri="{BB962C8B-B14F-4D97-AF65-F5344CB8AC3E}">
        <p14:creationId xmlns:p14="http://schemas.microsoft.com/office/powerpoint/2010/main" val="221500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97679-1E95-4000-BD44-243A3765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3" y="1021110"/>
            <a:ext cx="6721433" cy="5331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41174-1941-4DCF-A3F5-A7218804AB8C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942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41174-1941-4DCF-A3F5-A7218804AB8C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0B392-1120-4E2F-9080-37764EE3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0" y="1288801"/>
            <a:ext cx="8309319" cy="4950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09D4F-CE0B-44B6-8DE4-394FCE9ECF8E}"/>
              </a:ext>
            </a:extLst>
          </p:cNvPr>
          <p:cNvSpPr txBox="1"/>
          <p:nvPr/>
        </p:nvSpPr>
        <p:spPr>
          <a:xfrm>
            <a:off x="6636029" y="2557404"/>
            <a:ext cx="5223345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배열의 크기가 커지면</a:t>
            </a:r>
            <a:r>
              <a:rPr lang="en-US" altLang="ko-KR" sz="3600" dirty="0">
                <a:solidFill>
                  <a:srgbClr val="FF0000"/>
                </a:solidFill>
              </a:rPr>
              <a:t>??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2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</p:spTree>
    <p:extLst>
      <p:ext uri="{BB962C8B-B14F-4D97-AF65-F5344CB8AC3E}">
        <p14:creationId xmlns:p14="http://schemas.microsoft.com/office/powerpoint/2010/main" val="42298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판별 알고리즘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3044A-525B-41BD-B990-2D5A5A6C9A8D}"/>
              </a:ext>
            </a:extLst>
          </p:cNvPr>
          <p:cNvSpPr txBox="1"/>
          <p:nvPr/>
        </p:nvSpPr>
        <p:spPr>
          <a:xfrm>
            <a:off x="4766151" y="618966"/>
            <a:ext cx="2659703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&lt;X</a:t>
            </a:r>
            <a:r>
              <a:rPr lang="ko-KR" altLang="en-US" sz="2800" dirty="0"/>
              <a:t>보다 작은 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B0C715-40BF-46C9-B4ED-22B1B1BF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48" y="1139996"/>
            <a:ext cx="4963304" cy="5616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FBDD9-0B32-44E6-864E-64C2BB68EF6A}"/>
              </a:ext>
            </a:extLst>
          </p:cNvPr>
          <p:cNvSpPr txBox="1"/>
          <p:nvPr/>
        </p:nvSpPr>
        <p:spPr>
          <a:xfrm>
            <a:off x="8100423" y="3522737"/>
            <a:ext cx="1433043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3811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6E9DB-D6AB-40B5-9A66-5BFDC35C566E}"/>
              </a:ext>
            </a:extLst>
          </p:cNvPr>
          <p:cNvSpPr txBox="1"/>
          <p:nvPr/>
        </p:nvSpPr>
        <p:spPr>
          <a:xfrm>
            <a:off x="1226718" y="2151759"/>
            <a:ext cx="9738563" cy="175432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altLang="ko-KR" sz="3600" dirty="0"/>
              <a:t>O(1)</a:t>
            </a:r>
            <a:r>
              <a:rPr lang="ko-KR" altLang="en-US" sz="3600" dirty="0"/>
              <a:t>만에 소수를 판별할 수 있다</a:t>
            </a:r>
            <a:r>
              <a:rPr lang="en-US" altLang="ko-KR" sz="3600" dirty="0"/>
              <a:t>!</a:t>
            </a:r>
          </a:p>
          <a:p>
            <a:pPr algn="ctr"/>
            <a:endParaRPr lang="en-US" altLang="ko-KR" sz="36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ko-KR" altLang="en-US" sz="3600" dirty="0"/>
              <a:t>소수의 배수들은 소수가 아님을 이용한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5257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1283352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-1024" y="2230370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시공간 복잡도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3217310" y="1915048"/>
            <a:ext cx="251251" cy="251251"/>
            <a:chOff x="3192036" y="3177749"/>
            <a:chExt cx="251251" cy="2512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1302958" y="1209685"/>
            <a:ext cx="407996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 err="1"/>
              <a:t>에라토스테네스의</a:t>
            </a:r>
            <a:r>
              <a:rPr lang="ko-KR" altLang="en-US" sz="3600" dirty="0"/>
              <a:t> 체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4CEE77-E968-4399-91BD-997189862960}"/>
              </a:ext>
            </a:extLst>
          </p:cNvPr>
          <p:cNvGrpSpPr/>
          <p:nvPr/>
        </p:nvGrpSpPr>
        <p:grpSpPr>
          <a:xfrm>
            <a:off x="11026637" y="1915048"/>
            <a:ext cx="251251" cy="251251"/>
            <a:chOff x="3192036" y="3177749"/>
            <a:chExt cx="251251" cy="25125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162EE14-3B85-4758-8D83-5CCA67CF9D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5AEC048-0EC6-490B-B721-F0EFC40E8417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32" y="4042856"/>
            <a:ext cx="1950953" cy="195095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9394794" y="1915048"/>
            <a:ext cx="251251" cy="251251"/>
            <a:chOff x="3192036" y="3177749"/>
            <a:chExt cx="251251" cy="25125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8320411" y="2230370"/>
            <a:ext cx="240001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다차원 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5450684" y="1915048"/>
            <a:ext cx="251251" cy="251251"/>
            <a:chOff x="3192036" y="3177749"/>
            <a:chExt cx="251251" cy="251251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3553962" y="2230370"/>
            <a:ext cx="404469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배열에서 </a:t>
            </a:r>
            <a:r>
              <a:rPr lang="en-US" altLang="ko-KR" sz="3600" dirty="0"/>
              <a:t>n</a:t>
            </a:r>
            <a:r>
              <a:rPr lang="ko-KR" altLang="en-US" sz="3600" dirty="0"/>
              <a:t>개 고르기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7520521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6236151" y="1209685"/>
            <a:ext cx="2820003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정렬 알고리즘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10372241" y="1209685"/>
            <a:ext cx="1560042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구간 합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3075E0-9187-46A5-A384-B4D2CF1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15C0A0-CDD1-4553-A9A1-33CA72D93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6E9DB-D6AB-40B5-9A66-5BFDC35C566E}"/>
              </a:ext>
            </a:extLst>
          </p:cNvPr>
          <p:cNvSpPr txBox="1"/>
          <p:nvPr/>
        </p:nvSpPr>
        <p:spPr>
          <a:xfrm>
            <a:off x="6162973" y="1288801"/>
            <a:ext cx="5596404" cy="336303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원하는 크기의 배열을 만든다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2</a:t>
            </a:r>
            <a:r>
              <a:rPr lang="ko-KR" altLang="en-US" sz="2400" dirty="0"/>
              <a:t>부터 시작하여 처음 만나는 수는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모두 소수이다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처음 만나는 수의 배수들은 모두 소수가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아니고 한번 만난 것으로 간주한다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배열의 값이 </a:t>
            </a:r>
            <a:r>
              <a:rPr lang="en-US" altLang="ko-KR" sz="2400" dirty="0"/>
              <a:t>0</a:t>
            </a:r>
            <a:r>
              <a:rPr lang="ko-KR" altLang="en-US" sz="2400" dirty="0"/>
              <a:t>이면 소수인 것이다</a:t>
            </a:r>
            <a:r>
              <a:rPr lang="en-US" altLang="ko-KR" sz="2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FD0019-4727-450F-9B38-B7B50D4D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3" y="888270"/>
            <a:ext cx="5531187" cy="5401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856B8-C42C-497A-80EC-CCB54BB04A50}"/>
              </a:ext>
            </a:extLst>
          </p:cNvPr>
          <p:cNvSpPr txBox="1"/>
          <p:nvPr/>
        </p:nvSpPr>
        <p:spPr>
          <a:xfrm>
            <a:off x="4272426" y="618966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 err="1"/>
              <a:t>에라토스테네스의</a:t>
            </a:r>
            <a:r>
              <a:rPr lang="ko-KR" altLang="en-US" sz="2800" dirty="0"/>
              <a:t> 체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28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0415C2-FB5A-4A16-9C91-900A4FFB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1E92A-AD17-486D-8D0A-9F3D17F2B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pic>
        <p:nvPicPr>
          <p:cNvPr id="5" name="Picture 2" descr="íì¼:attachment/Erathosthenes_sieve.png">
            <a:extLst>
              <a:ext uri="{FF2B5EF4-FFF2-40B4-BE49-F238E27FC236}">
                <a16:creationId xmlns:a16="http://schemas.microsoft.com/office/drawing/2014/main" id="{656A82E7-45D0-4AC4-AF47-A36C49B0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83" y="840862"/>
            <a:ext cx="6721433" cy="51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7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0415C2-FB5A-4A16-9C91-900A4FFB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11E92A-AD17-486D-8D0A-9F3D17F2B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CB8C7-A62D-4CBC-BFD4-A4616AB217A7}"/>
              </a:ext>
            </a:extLst>
          </p:cNvPr>
          <p:cNvSpPr txBox="1"/>
          <p:nvPr/>
        </p:nvSpPr>
        <p:spPr>
          <a:xfrm>
            <a:off x="1669146" y="2782669"/>
            <a:ext cx="885370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만능인 것처럼 보이지만 </a:t>
            </a:r>
            <a:r>
              <a:rPr lang="ko-KR" altLang="en-US" sz="3600" dirty="0" err="1"/>
              <a:t>공간복잡도의</a:t>
            </a:r>
            <a:r>
              <a:rPr lang="ko-KR" altLang="en-US" sz="3600" dirty="0"/>
              <a:t> 문제가</a:t>
            </a:r>
            <a:r>
              <a:rPr lang="en-US" altLang="ko-KR" sz="3600" dirty="0"/>
              <a:t>..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421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795276" y="1543493"/>
            <a:ext cx="6601487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소수 구하기 </a:t>
            </a:r>
            <a:r>
              <a:rPr lang="en-US" altLang="ko-KR" sz="2800" dirty="0"/>
              <a:t>: O(n^2)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90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D4B0D-B094-493E-A26F-A1B4A8367E15}"/>
              </a:ext>
            </a:extLst>
          </p:cNvPr>
          <p:cNvSpPr txBox="1"/>
          <p:nvPr/>
        </p:nvSpPr>
        <p:spPr>
          <a:xfrm>
            <a:off x="3482143" y="1571018"/>
            <a:ext cx="5227713" cy="220175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800" dirty="0"/>
              <a:t>n</a:t>
            </a:r>
            <a:r>
              <a:rPr lang="ko-KR" altLang="en-US" sz="4800" dirty="0"/>
              <a:t>중첩 </a:t>
            </a:r>
            <a:r>
              <a:rPr lang="ko-KR" altLang="en-US" sz="4800" dirty="0" err="1"/>
              <a:t>반복문</a:t>
            </a:r>
            <a:r>
              <a:rPr lang="ko-KR" altLang="en-US" sz="4800" dirty="0"/>
              <a:t> 사용</a:t>
            </a:r>
            <a:endParaRPr lang="en-US" altLang="ko-KR" sz="4800" dirty="0"/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800" dirty="0"/>
              <a:t>재귀함수 사용</a:t>
            </a:r>
          </a:p>
        </p:txBody>
      </p:sp>
    </p:spTree>
    <p:extLst>
      <p:ext uri="{BB962C8B-B14F-4D97-AF65-F5344CB8AC3E}">
        <p14:creationId xmlns:p14="http://schemas.microsoft.com/office/powerpoint/2010/main" val="419101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AF65A6-3516-41C2-A1A4-3AD31AA7F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0"/>
          <a:stretch/>
        </p:blipFill>
        <p:spPr>
          <a:xfrm>
            <a:off x="1656230" y="1988189"/>
            <a:ext cx="8879540" cy="8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E33C6-1493-4FB3-969F-EBDBE41A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38" y="1695845"/>
            <a:ext cx="6260882" cy="2586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8AE40-5631-41A4-8819-5159BBD39939}"/>
              </a:ext>
            </a:extLst>
          </p:cNvPr>
          <p:cNvSpPr txBox="1"/>
          <p:nvPr/>
        </p:nvSpPr>
        <p:spPr>
          <a:xfrm>
            <a:off x="7579620" y="1695845"/>
            <a:ext cx="3558988" cy="255454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=3, j=4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38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17069E-10B7-43C5-9B05-600FBA9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 고르기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23043-61F5-4BD2-9977-54EE6BABB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8AE40-5631-41A4-8819-5159BBD39939}"/>
              </a:ext>
            </a:extLst>
          </p:cNvPr>
          <p:cNvSpPr txBox="1"/>
          <p:nvPr/>
        </p:nvSpPr>
        <p:spPr>
          <a:xfrm>
            <a:off x="7922042" y="1059050"/>
            <a:ext cx="4272323" cy="378565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 k=2,3,4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j=2, k=3,4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j=3, k=4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 k=3,4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j=3, k=4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 k=4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CAA7B2-8968-485E-92B4-EBB1E27E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529"/>
            <a:ext cx="7804415" cy="32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7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배열에서 </a:t>
            </a:r>
            <a:r>
              <a:rPr lang="en-US" altLang="ko-KR" dirty="0"/>
              <a:t>n</a:t>
            </a:r>
            <a:r>
              <a:rPr lang="ko-KR" altLang="en-US" dirty="0"/>
              <a:t>개 고르기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3404417" y="1543493"/>
            <a:ext cx="5383205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로또 </a:t>
            </a:r>
            <a:r>
              <a:rPr lang="en-US" altLang="ko-KR" sz="2800" dirty="0"/>
              <a:t>: </a:t>
            </a:r>
            <a:r>
              <a:rPr lang="ko-KR" altLang="en-US" sz="2800" dirty="0"/>
              <a:t>배열에서</a:t>
            </a:r>
            <a:r>
              <a:rPr lang="en-US" altLang="ko-KR" sz="2800" dirty="0"/>
              <a:t> ‘6’</a:t>
            </a:r>
            <a:r>
              <a:rPr lang="ko-KR" altLang="en-US" sz="2800" dirty="0"/>
              <a:t>개를 고릅니다</a:t>
            </a:r>
            <a:r>
              <a:rPr lang="en-US" altLang="ko-K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547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5F8442-7550-4994-AF8B-8044B3C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59" y="2922867"/>
            <a:ext cx="9069280" cy="1012265"/>
          </a:xfrm>
        </p:spPr>
        <p:txBody>
          <a:bodyPr/>
          <a:lstStyle/>
          <a:p>
            <a:r>
              <a:rPr lang="ko-KR" altLang="en-US" dirty="0"/>
              <a:t>시공간 복잡도</a:t>
            </a:r>
          </a:p>
        </p:txBody>
      </p:sp>
    </p:spTree>
    <p:extLst>
      <p:ext uri="{BB962C8B-B14F-4D97-AF65-F5344CB8AC3E}">
        <p14:creationId xmlns:p14="http://schemas.microsoft.com/office/powerpoint/2010/main" val="3077837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</p:spTree>
    <p:extLst>
      <p:ext uri="{BB962C8B-B14F-4D97-AF65-F5344CB8AC3E}">
        <p14:creationId xmlns:p14="http://schemas.microsoft.com/office/powerpoint/2010/main" val="250295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5F1ACA9-9F7D-46E6-B957-7BC92AA7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소트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81BC3-744A-4728-8E31-92EFE3160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7D90F0-4039-4C5E-AE21-0BD5CE1D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22" y="788081"/>
            <a:ext cx="5620100" cy="514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CEEDE-08D1-47E7-8FC6-A5A758447AB3}"/>
              </a:ext>
            </a:extLst>
          </p:cNvPr>
          <p:cNvSpPr txBox="1"/>
          <p:nvPr/>
        </p:nvSpPr>
        <p:spPr>
          <a:xfrm>
            <a:off x="7730622" y="2151727"/>
            <a:ext cx="3558988" cy="255454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=0, j=1,2,3,4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=1, j=2,3,4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=2, j=3,4</a:t>
            </a:r>
            <a:endParaRPr lang="ko-KR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 err="1"/>
              <a:t>i</a:t>
            </a:r>
            <a:r>
              <a:rPr lang="en-US" altLang="ko-KR" sz="4000" dirty="0"/>
              <a:t>=3, j=4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2FEB-B509-4CB5-BD48-D47BCDEC123A}"/>
              </a:ext>
            </a:extLst>
          </p:cNvPr>
          <p:cNvSpPr txBox="1"/>
          <p:nvPr/>
        </p:nvSpPr>
        <p:spPr>
          <a:xfrm>
            <a:off x="2041010" y="3177222"/>
            <a:ext cx="2247731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원소의 쌍을 모두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28E6C-63D5-446A-94EA-4E616F4CE932}"/>
              </a:ext>
            </a:extLst>
          </p:cNvPr>
          <p:cNvSpPr txBox="1"/>
          <p:nvPr/>
        </p:nvSpPr>
        <p:spPr>
          <a:xfrm>
            <a:off x="4450595" y="3865253"/>
            <a:ext cx="727380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swap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3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정렬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981226" y="1543493"/>
            <a:ext cx="6229590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소트인사이드 </a:t>
            </a:r>
            <a:r>
              <a:rPr lang="en-US" altLang="ko-KR" sz="2800" dirty="0"/>
              <a:t>: </a:t>
            </a:r>
            <a:r>
              <a:rPr lang="ko-KR" altLang="en-US" sz="2800" dirty="0"/>
              <a:t>문자열을 정렬해봅시다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040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240647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0CCF9-A927-47D5-ABAB-3E7B121B51AB}"/>
              </a:ext>
            </a:extLst>
          </p:cNvPr>
          <p:cNvSpPr txBox="1"/>
          <p:nvPr/>
        </p:nvSpPr>
        <p:spPr>
          <a:xfrm>
            <a:off x="2728261" y="1969058"/>
            <a:ext cx="7986343" cy="25545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4000" dirty="0"/>
              <a:t>인덱스가 </a:t>
            </a:r>
            <a:r>
              <a:rPr lang="ko-KR" altLang="en-US" sz="4000" dirty="0" err="1"/>
              <a:t>여러개인</a:t>
            </a:r>
            <a:r>
              <a:rPr lang="ko-KR" altLang="en-US" sz="4000" dirty="0"/>
              <a:t> 배열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2</a:t>
            </a:r>
            <a:r>
              <a:rPr lang="ko-KR" altLang="en-US" sz="4000" dirty="0"/>
              <a:t>차원 배열 </a:t>
            </a:r>
            <a:r>
              <a:rPr lang="en-US" altLang="ko-KR" sz="4000" dirty="0"/>
              <a:t>-&gt; </a:t>
            </a:r>
            <a:r>
              <a:rPr lang="ko-KR" altLang="en-US" sz="4000" dirty="0"/>
              <a:t>표처럼 </a:t>
            </a:r>
            <a:r>
              <a:rPr lang="ko-KR" altLang="en-US" sz="4000" dirty="0" err="1"/>
              <a:t>다뤄짐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3</a:t>
            </a:r>
            <a:r>
              <a:rPr lang="ko-KR" altLang="en-US" sz="4000" dirty="0"/>
              <a:t>차원 배열 </a:t>
            </a:r>
            <a:r>
              <a:rPr lang="en-US" altLang="ko-KR" sz="4000" dirty="0"/>
              <a:t>-&gt; </a:t>
            </a:r>
            <a:r>
              <a:rPr lang="ko-KR" altLang="en-US" sz="4000" dirty="0"/>
              <a:t>큐브같은 모양</a:t>
            </a:r>
            <a:endParaRPr lang="en-US" altLang="ko-KR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4000" dirty="0"/>
              <a:t>n</a:t>
            </a:r>
            <a:r>
              <a:rPr lang="ko-KR" altLang="en-US" sz="4000" dirty="0"/>
              <a:t>차원 배열은 </a:t>
            </a:r>
            <a:r>
              <a:rPr lang="en-US" altLang="ko-KR" sz="4000" dirty="0"/>
              <a:t>n</a:t>
            </a:r>
            <a:r>
              <a:rPr lang="ko-KR" altLang="en-US" sz="4000" dirty="0"/>
              <a:t>중 </a:t>
            </a:r>
            <a:r>
              <a:rPr lang="en-US" altLang="ko-KR" sz="4000" dirty="0"/>
              <a:t>for</a:t>
            </a:r>
            <a:r>
              <a:rPr lang="ko-KR" altLang="en-US" sz="4000" dirty="0"/>
              <a:t>문으로 다룬다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16858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96E3E9-E9C9-43DF-96A5-CE0AFEC5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08" y="640395"/>
            <a:ext cx="5769183" cy="58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46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8D7089A-2743-4B91-BF4A-0070BB0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6C69F-F864-4E49-9F00-F6038E5676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E68EE1-A295-49D9-8D7E-3451BE95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52" y="754542"/>
            <a:ext cx="5791033" cy="5577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AF411-3388-4F0F-A010-F587997A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85" y="1953792"/>
            <a:ext cx="2952516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7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3437277" y="1543493"/>
            <a:ext cx="5317482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하얀 칸 </a:t>
            </a:r>
            <a:r>
              <a:rPr lang="en-US" altLang="ko-KR" sz="2800" dirty="0"/>
              <a:t>: 2</a:t>
            </a:r>
            <a:r>
              <a:rPr lang="ko-KR" altLang="en-US" sz="2800" dirty="0"/>
              <a:t>차원 배열 다루기 기초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31744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구간 </a:t>
            </a:r>
            <a:r>
              <a:rPr lang="ko-KR" altLang="en-US" dirty="0"/>
              <a:t>합</a:t>
            </a:r>
          </a:p>
        </p:txBody>
      </p:sp>
    </p:spTree>
    <p:extLst>
      <p:ext uri="{BB962C8B-B14F-4D97-AF65-F5344CB8AC3E}">
        <p14:creationId xmlns:p14="http://schemas.microsoft.com/office/powerpoint/2010/main" val="3930178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632DC-C91B-46F3-A0C8-55FE1EC9FE8B}"/>
              </a:ext>
            </a:extLst>
          </p:cNvPr>
          <p:cNvSpPr txBox="1"/>
          <p:nvPr/>
        </p:nvSpPr>
        <p:spPr>
          <a:xfrm>
            <a:off x="938178" y="1482991"/>
            <a:ext cx="10315644" cy="250542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배열에서 어떤 구간 내부의 원소들의 합을 구하는 것</a:t>
            </a:r>
            <a:endParaRPr lang="en-US" altLang="ko-KR" sz="3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반복문을 통해서 구할 수 있으나 구간 합을 여러 번 </a:t>
            </a:r>
            <a:endParaRPr lang="en-US" altLang="ko-KR" sz="36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	</a:t>
            </a:r>
            <a:r>
              <a:rPr lang="ko-KR" altLang="en-US" sz="3600" dirty="0"/>
              <a:t>구해야 할 때는 더 효율적인 방법을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39035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시공간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F1D3E-4231-4A5C-AF68-B957C1CD9963}"/>
              </a:ext>
            </a:extLst>
          </p:cNvPr>
          <p:cNvSpPr txBox="1"/>
          <p:nvPr/>
        </p:nvSpPr>
        <p:spPr>
          <a:xfrm>
            <a:off x="1032933" y="1966671"/>
            <a:ext cx="10126134" cy="206210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3200" dirty="0"/>
              <a:t>문제의 시간제한</a:t>
            </a:r>
            <a:r>
              <a:rPr lang="en-US" altLang="ko-KR" sz="3200" dirty="0"/>
              <a:t>, </a:t>
            </a:r>
            <a:r>
              <a:rPr lang="ko-KR" altLang="en-US" sz="3200" dirty="0"/>
              <a:t>메모리제한</a:t>
            </a:r>
            <a:r>
              <a:rPr lang="en-US" altLang="ko-KR" sz="3200" dirty="0"/>
              <a:t>, </a:t>
            </a:r>
            <a:r>
              <a:rPr lang="ko-KR" altLang="en-US" sz="3200" dirty="0"/>
              <a:t>입력 데이터의 크기를 보고 </a:t>
            </a:r>
            <a:endParaRPr lang="en-US" altLang="ko-KR" sz="3200" dirty="0"/>
          </a:p>
          <a:p>
            <a:pPr algn="ctr"/>
            <a:r>
              <a:rPr lang="en-US" altLang="ko-KR" sz="3200" dirty="0"/>
              <a:t>	</a:t>
            </a:r>
            <a:r>
              <a:rPr lang="ko-KR" altLang="en-US" sz="3200" dirty="0"/>
              <a:t>얼마의 시공간 복잡도 내에 풀어야 할 지 파악하는 것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3200" dirty="0"/>
              <a:t>코드를 보고 얼마의 시공간 복잡도를 가질지 파악하는 것</a:t>
            </a:r>
          </a:p>
        </p:txBody>
      </p:sp>
    </p:spTree>
    <p:extLst>
      <p:ext uri="{BB962C8B-B14F-4D97-AF65-F5344CB8AC3E}">
        <p14:creationId xmlns:p14="http://schemas.microsoft.com/office/powerpoint/2010/main" val="10029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632DC-C91B-46F3-A0C8-55FE1EC9FE8B}"/>
              </a:ext>
            </a:extLst>
          </p:cNvPr>
          <p:cNvSpPr txBox="1"/>
          <p:nvPr/>
        </p:nvSpPr>
        <p:spPr>
          <a:xfrm>
            <a:off x="743540" y="1364823"/>
            <a:ext cx="10704918" cy="16744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/>
              <a:t>arr</a:t>
            </a:r>
            <a:r>
              <a:rPr lang="en-US" altLang="ko-KR" sz="3600" dirty="0"/>
              <a:t>[5] = {a, b, c, d, e}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pre[6] = {0,</a:t>
            </a:r>
            <a:r>
              <a:rPr lang="ko-KR" altLang="en-US" sz="3600" dirty="0"/>
              <a:t> </a:t>
            </a:r>
            <a:r>
              <a:rPr lang="en-US" altLang="ko-KR" sz="3600" dirty="0"/>
              <a:t>a, </a:t>
            </a:r>
            <a:r>
              <a:rPr lang="en-US" altLang="ko-KR" sz="3600" dirty="0" err="1"/>
              <a:t>a+b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a+b+c+d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a+b+c+d+e</a:t>
            </a:r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19CA6-F20E-4440-8549-2E1E50EF561C}"/>
              </a:ext>
            </a:extLst>
          </p:cNvPr>
          <p:cNvSpPr txBox="1"/>
          <p:nvPr/>
        </p:nvSpPr>
        <p:spPr>
          <a:xfrm>
            <a:off x="2275883" y="3429000"/>
            <a:ext cx="7640233" cy="107721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200" dirty="0" err="1"/>
              <a:t>arr</a:t>
            </a:r>
            <a:r>
              <a:rPr lang="ko-KR" altLang="en-US" sz="3200" dirty="0"/>
              <a:t>의 </a:t>
            </a:r>
            <a:r>
              <a:rPr lang="en-US" altLang="ko-KR" sz="3200" dirty="0"/>
              <a:t>2</a:t>
            </a:r>
            <a:r>
              <a:rPr lang="ko-KR" altLang="en-US" sz="3200" dirty="0"/>
              <a:t>번 째 원소부터 </a:t>
            </a:r>
            <a:r>
              <a:rPr lang="en-US" altLang="ko-KR" sz="3200" dirty="0"/>
              <a:t>4</a:t>
            </a:r>
            <a:r>
              <a:rPr lang="ko-KR" altLang="en-US" sz="3200" dirty="0"/>
              <a:t>번 째 원소 까지의 합</a:t>
            </a:r>
            <a:endParaRPr lang="en-US" altLang="ko-KR" sz="3200" dirty="0"/>
          </a:p>
          <a:p>
            <a:pPr algn="ctr"/>
            <a:r>
              <a:rPr lang="en-US" altLang="ko-KR" sz="3200" dirty="0"/>
              <a:t>= </a:t>
            </a:r>
            <a:r>
              <a:rPr lang="en-US" altLang="ko-KR" sz="3200" dirty="0" err="1"/>
              <a:t>b+c+d</a:t>
            </a:r>
            <a:r>
              <a:rPr lang="en-US" altLang="ko-KR" sz="3200" dirty="0"/>
              <a:t> = pre[4]-pre[1]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77CF7-F7A7-4419-97C0-01385C3D3A44}"/>
              </a:ext>
            </a:extLst>
          </p:cNvPr>
          <p:cNvSpPr txBox="1"/>
          <p:nvPr/>
        </p:nvSpPr>
        <p:spPr>
          <a:xfrm>
            <a:off x="4409059" y="4572795"/>
            <a:ext cx="106150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rgbClr val="FF0000"/>
                </a:solidFill>
              </a:rPr>
              <a:t>O(n)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502F9-77C5-45B1-884A-4A05ABB9A98B}"/>
              </a:ext>
            </a:extLst>
          </p:cNvPr>
          <p:cNvSpPr txBox="1"/>
          <p:nvPr/>
        </p:nvSpPr>
        <p:spPr>
          <a:xfrm>
            <a:off x="6721433" y="4572796"/>
            <a:ext cx="1069525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rgbClr val="FF0000"/>
                </a:solidFill>
              </a:rPr>
              <a:t>O(1)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74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A76AA5-BD22-408F-8330-208760AA2A12}"/>
              </a:ext>
            </a:extLst>
          </p:cNvPr>
          <p:cNvSpPr/>
          <p:nvPr/>
        </p:nvSpPr>
        <p:spPr>
          <a:xfrm>
            <a:off x="2141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1EC138-DD09-4416-BDA6-D4BF001CD83D}"/>
              </a:ext>
            </a:extLst>
          </p:cNvPr>
          <p:cNvSpPr/>
          <p:nvPr/>
        </p:nvSpPr>
        <p:spPr>
          <a:xfrm>
            <a:off x="27282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F4EAB1-E9BC-4861-9A2D-37F60C436303}"/>
              </a:ext>
            </a:extLst>
          </p:cNvPr>
          <p:cNvSpPr/>
          <p:nvPr/>
        </p:nvSpPr>
        <p:spPr>
          <a:xfrm>
            <a:off x="3314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7B0208-3892-4E33-9B30-68EFA6DB0239}"/>
              </a:ext>
            </a:extLst>
          </p:cNvPr>
          <p:cNvSpPr/>
          <p:nvPr/>
        </p:nvSpPr>
        <p:spPr>
          <a:xfrm>
            <a:off x="39012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2FFEF3-5CD6-43A4-8862-7EAC172D367D}"/>
              </a:ext>
            </a:extLst>
          </p:cNvPr>
          <p:cNvSpPr/>
          <p:nvPr/>
        </p:nvSpPr>
        <p:spPr>
          <a:xfrm>
            <a:off x="4487709" y="109659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0911A1-3A85-431F-A150-F436B468879E}"/>
              </a:ext>
            </a:extLst>
          </p:cNvPr>
          <p:cNvSpPr txBox="1"/>
          <p:nvPr/>
        </p:nvSpPr>
        <p:spPr>
          <a:xfrm>
            <a:off x="220538" y="1070263"/>
            <a:ext cx="1999009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pre[0] = </a:t>
            </a:r>
            <a:endParaRPr lang="ko-KR" altLang="en-US" sz="3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F6CD59-30BF-4109-BDB6-127BDDCBBB36}"/>
              </a:ext>
            </a:extLst>
          </p:cNvPr>
          <p:cNvSpPr/>
          <p:nvPr/>
        </p:nvSpPr>
        <p:spPr>
          <a:xfrm>
            <a:off x="2141709" y="1765636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E83BEF-E16D-406F-9748-E254ECBBDEC0}"/>
              </a:ext>
            </a:extLst>
          </p:cNvPr>
          <p:cNvSpPr/>
          <p:nvPr/>
        </p:nvSpPr>
        <p:spPr>
          <a:xfrm>
            <a:off x="27282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F64F0A-24C3-4E38-99EB-4D3847CBDD28}"/>
              </a:ext>
            </a:extLst>
          </p:cNvPr>
          <p:cNvSpPr/>
          <p:nvPr/>
        </p:nvSpPr>
        <p:spPr>
          <a:xfrm>
            <a:off x="33147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48C922-97F8-49EA-A66C-D137E32BD8F3}"/>
              </a:ext>
            </a:extLst>
          </p:cNvPr>
          <p:cNvSpPr/>
          <p:nvPr/>
        </p:nvSpPr>
        <p:spPr>
          <a:xfrm>
            <a:off x="39012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2841A0-9DC6-4A61-B9A1-5B9A76A25748}"/>
              </a:ext>
            </a:extLst>
          </p:cNvPr>
          <p:cNvSpPr/>
          <p:nvPr/>
        </p:nvSpPr>
        <p:spPr>
          <a:xfrm>
            <a:off x="4487709" y="1765636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F7271A-93B5-4FF8-B1D4-39497A5C8574}"/>
              </a:ext>
            </a:extLst>
          </p:cNvPr>
          <p:cNvSpPr txBox="1"/>
          <p:nvPr/>
        </p:nvSpPr>
        <p:spPr>
          <a:xfrm>
            <a:off x="220537" y="1739301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pre[1] = </a:t>
            </a:r>
            <a:endParaRPr lang="ko-KR" altLang="en-US" sz="3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5E622B-66F2-4886-B6E0-1084AF2FD8F9}"/>
              </a:ext>
            </a:extLst>
          </p:cNvPr>
          <p:cNvSpPr/>
          <p:nvPr/>
        </p:nvSpPr>
        <p:spPr>
          <a:xfrm>
            <a:off x="2141709" y="246100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2E8BC27-6915-4A99-9E27-A4C591C947E0}"/>
              </a:ext>
            </a:extLst>
          </p:cNvPr>
          <p:cNvSpPr/>
          <p:nvPr/>
        </p:nvSpPr>
        <p:spPr>
          <a:xfrm>
            <a:off x="2728209" y="246100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8F2BBD1-A05A-4625-B1E7-FAF43FD5909A}"/>
              </a:ext>
            </a:extLst>
          </p:cNvPr>
          <p:cNvSpPr/>
          <p:nvPr/>
        </p:nvSpPr>
        <p:spPr>
          <a:xfrm>
            <a:off x="33147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FF4E744-F424-4A44-99E8-AB17C5BE647C}"/>
              </a:ext>
            </a:extLst>
          </p:cNvPr>
          <p:cNvSpPr/>
          <p:nvPr/>
        </p:nvSpPr>
        <p:spPr>
          <a:xfrm>
            <a:off x="39012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B2BC93-E53B-4CF1-AA01-2E3E400E8C24}"/>
              </a:ext>
            </a:extLst>
          </p:cNvPr>
          <p:cNvSpPr/>
          <p:nvPr/>
        </p:nvSpPr>
        <p:spPr>
          <a:xfrm>
            <a:off x="4487709" y="2461007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36247C-583C-4BC4-829F-422774814657}"/>
              </a:ext>
            </a:extLst>
          </p:cNvPr>
          <p:cNvSpPr txBox="1"/>
          <p:nvPr/>
        </p:nvSpPr>
        <p:spPr>
          <a:xfrm>
            <a:off x="220537" y="2434672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pre[2] = </a:t>
            </a:r>
            <a:endParaRPr lang="ko-KR" altLang="en-US" sz="3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16F084-ACC0-48BA-9411-DA35063B4A25}"/>
              </a:ext>
            </a:extLst>
          </p:cNvPr>
          <p:cNvSpPr/>
          <p:nvPr/>
        </p:nvSpPr>
        <p:spPr>
          <a:xfrm>
            <a:off x="21417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3E73E9-FD29-4AC3-B004-065069A0572A}"/>
              </a:ext>
            </a:extLst>
          </p:cNvPr>
          <p:cNvSpPr/>
          <p:nvPr/>
        </p:nvSpPr>
        <p:spPr>
          <a:xfrm>
            <a:off x="27282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B9B6CD-BF27-411B-B691-DFD93D5193B2}"/>
              </a:ext>
            </a:extLst>
          </p:cNvPr>
          <p:cNvSpPr/>
          <p:nvPr/>
        </p:nvSpPr>
        <p:spPr>
          <a:xfrm>
            <a:off x="3314709" y="31563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DC4B85F-41B8-412A-81B5-E379AEAFEF4A}"/>
              </a:ext>
            </a:extLst>
          </p:cNvPr>
          <p:cNvSpPr/>
          <p:nvPr/>
        </p:nvSpPr>
        <p:spPr>
          <a:xfrm>
            <a:off x="3901209" y="31563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7542FE9-CABD-435D-8606-453491B9A2F1}"/>
              </a:ext>
            </a:extLst>
          </p:cNvPr>
          <p:cNvSpPr/>
          <p:nvPr/>
        </p:nvSpPr>
        <p:spPr>
          <a:xfrm>
            <a:off x="4487709" y="31563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7A30BC-2745-42A7-8B7A-1E7ED0D87FA6}"/>
              </a:ext>
            </a:extLst>
          </p:cNvPr>
          <p:cNvSpPr txBox="1"/>
          <p:nvPr/>
        </p:nvSpPr>
        <p:spPr>
          <a:xfrm>
            <a:off x="220537" y="3130043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pre[3] = </a:t>
            </a:r>
            <a:endParaRPr lang="ko-KR" altLang="en-US" sz="36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BFC9EF-10DA-4048-AE0E-35DD92E193F5}"/>
              </a:ext>
            </a:extLst>
          </p:cNvPr>
          <p:cNvSpPr/>
          <p:nvPr/>
        </p:nvSpPr>
        <p:spPr>
          <a:xfrm>
            <a:off x="21417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B7FAEEE-9C4B-4A6C-83D0-E153D16308E5}"/>
              </a:ext>
            </a:extLst>
          </p:cNvPr>
          <p:cNvSpPr/>
          <p:nvPr/>
        </p:nvSpPr>
        <p:spPr>
          <a:xfrm>
            <a:off x="27282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C67DEDF-73FB-4AD0-A909-6B68A6079FDC}"/>
              </a:ext>
            </a:extLst>
          </p:cNvPr>
          <p:cNvSpPr/>
          <p:nvPr/>
        </p:nvSpPr>
        <p:spPr>
          <a:xfrm>
            <a:off x="33147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8CD930D-306C-44A8-9C07-600015BB5A17}"/>
              </a:ext>
            </a:extLst>
          </p:cNvPr>
          <p:cNvSpPr/>
          <p:nvPr/>
        </p:nvSpPr>
        <p:spPr>
          <a:xfrm>
            <a:off x="3901209" y="382541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09F874-6916-483C-8650-62DB2E75DE2C}"/>
              </a:ext>
            </a:extLst>
          </p:cNvPr>
          <p:cNvSpPr/>
          <p:nvPr/>
        </p:nvSpPr>
        <p:spPr>
          <a:xfrm>
            <a:off x="4487709" y="3825414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CF959B-3C6B-4513-996E-E17519CA6AA6}"/>
              </a:ext>
            </a:extLst>
          </p:cNvPr>
          <p:cNvSpPr txBox="1"/>
          <p:nvPr/>
        </p:nvSpPr>
        <p:spPr>
          <a:xfrm>
            <a:off x="220537" y="3799079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pre[4] = </a:t>
            </a:r>
            <a:endParaRPr lang="ko-KR" altLang="en-US" sz="3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1DB4B9-DDCB-4AFA-9EDF-129ADF197F27}"/>
              </a:ext>
            </a:extLst>
          </p:cNvPr>
          <p:cNvSpPr/>
          <p:nvPr/>
        </p:nvSpPr>
        <p:spPr>
          <a:xfrm>
            <a:off x="2141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93E206D-A920-486C-9106-F1304833B928}"/>
              </a:ext>
            </a:extLst>
          </p:cNvPr>
          <p:cNvSpPr/>
          <p:nvPr/>
        </p:nvSpPr>
        <p:spPr>
          <a:xfrm>
            <a:off x="27282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C0BA61-1CE4-46C1-9D02-A7F4DC2BC5B3}"/>
              </a:ext>
            </a:extLst>
          </p:cNvPr>
          <p:cNvSpPr/>
          <p:nvPr/>
        </p:nvSpPr>
        <p:spPr>
          <a:xfrm>
            <a:off x="3314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A4D158-BF67-4F73-BA89-9EDCDD9CCCA5}"/>
              </a:ext>
            </a:extLst>
          </p:cNvPr>
          <p:cNvSpPr/>
          <p:nvPr/>
        </p:nvSpPr>
        <p:spPr>
          <a:xfrm>
            <a:off x="39012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79FA1D-FDDA-46D0-9E0F-AA346095CA69}"/>
              </a:ext>
            </a:extLst>
          </p:cNvPr>
          <p:cNvSpPr/>
          <p:nvPr/>
        </p:nvSpPr>
        <p:spPr>
          <a:xfrm>
            <a:off x="4487709" y="4525459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D1D533-F383-4018-AE84-8ECB4101AE2A}"/>
              </a:ext>
            </a:extLst>
          </p:cNvPr>
          <p:cNvSpPr txBox="1"/>
          <p:nvPr/>
        </p:nvSpPr>
        <p:spPr>
          <a:xfrm>
            <a:off x="220537" y="4499124"/>
            <a:ext cx="1999010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pre[5] = </a:t>
            </a:r>
            <a:endParaRPr lang="ko-KR" altLang="en-US" sz="3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D1DF90-938F-4C2F-8D96-D3FDF3F479DA}"/>
              </a:ext>
            </a:extLst>
          </p:cNvPr>
          <p:cNvSpPr txBox="1"/>
          <p:nvPr/>
        </p:nvSpPr>
        <p:spPr>
          <a:xfrm>
            <a:off x="5660709" y="2731504"/>
            <a:ext cx="6206635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err="1"/>
              <a:t>arr</a:t>
            </a:r>
            <a:r>
              <a:rPr lang="en-US" altLang="ko-KR" sz="3600" dirty="0"/>
              <a:t>[4]~</a:t>
            </a:r>
            <a:r>
              <a:rPr lang="en-US" altLang="ko-KR" sz="3600" dirty="0" err="1"/>
              <a:t>arr</a:t>
            </a:r>
            <a:r>
              <a:rPr lang="en-US" altLang="ko-KR" sz="3600" dirty="0"/>
              <a:t>[2] = pre[4]-pre[1]</a:t>
            </a:r>
            <a:endParaRPr lang="ko-KR" altLang="en-US" sz="3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2D9CAC-60BB-4C14-B593-715E5805DCF5}"/>
              </a:ext>
            </a:extLst>
          </p:cNvPr>
          <p:cNvSpPr txBox="1"/>
          <p:nvPr/>
        </p:nvSpPr>
        <p:spPr>
          <a:xfrm>
            <a:off x="6352974" y="3377835"/>
            <a:ext cx="161134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/>
              <a:t>(</a:t>
            </a:r>
            <a:r>
              <a:rPr lang="en-US" altLang="ko-KR" sz="3200" dirty="0" err="1"/>
              <a:t>b+c+d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2089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(</a:t>
            </a:r>
            <a:r>
              <a:rPr lang="ko-KR" altLang="en-US" dirty="0" err="1"/>
              <a:t>누적합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F024A3-8ADD-4AA1-A593-F4FD5578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91" y="1225884"/>
            <a:ext cx="9726617" cy="44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64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04B80D4D-D89E-41D9-BA31-6FEB4D597C2C}"/>
              </a:ext>
            </a:extLst>
          </p:cNvPr>
          <p:cNvSpPr txBox="1"/>
          <p:nvPr/>
        </p:nvSpPr>
        <p:spPr>
          <a:xfrm>
            <a:off x="3758701" y="3381051"/>
            <a:ext cx="8252324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pre[3][3] </a:t>
            </a:r>
            <a:r>
              <a:rPr lang="en-US" altLang="ko-KR" sz="3200" dirty="0"/>
              <a:t>= </a:t>
            </a:r>
            <a:r>
              <a:rPr lang="en-US" altLang="ko-KR" sz="3200" dirty="0">
                <a:solidFill>
                  <a:schemeClr val="bg1"/>
                </a:solidFill>
              </a:rPr>
              <a:t>pre[2][3] </a:t>
            </a:r>
            <a:r>
              <a:rPr lang="en-US" altLang="ko-KR" sz="3200" dirty="0"/>
              <a:t>+ </a:t>
            </a:r>
            <a:r>
              <a:rPr lang="en-US" altLang="ko-KR" sz="3200" dirty="0">
                <a:solidFill>
                  <a:schemeClr val="bg1"/>
                </a:solidFill>
              </a:rPr>
              <a:t>pre[3][2] </a:t>
            </a:r>
            <a:r>
              <a:rPr lang="en-US" altLang="ko-KR" sz="3200" dirty="0"/>
              <a:t>– </a:t>
            </a:r>
            <a:r>
              <a:rPr lang="en-US" altLang="ko-KR" sz="3200" dirty="0">
                <a:solidFill>
                  <a:schemeClr val="bg1"/>
                </a:solidFill>
              </a:rPr>
              <a:t>pre[2][2]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CC064-BAF2-4624-B372-2A24C9420697}"/>
              </a:ext>
            </a:extLst>
          </p:cNvPr>
          <p:cNvSpPr/>
          <p:nvPr/>
        </p:nvSpPr>
        <p:spPr>
          <a:xfrm>
            <a:off x="10585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885D6-14F7-4B6B-893B-0A2960B66CB1}"/>
              </a:ext>
            </a:extLst>
          </p:cNvPr>
          <p:cNvSpPr/>
          <p:nvPr/>
        </p:nvSpPr>
        <p:spPr>
          <a:xfrm>
            <a:off x="16450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469E0A-DD64-40BF-855F-C89810F27378}"/>
              </a:ext>
            </a:extLst>
          </p:cNvPr>
          <p:cNvSpPr/>
          <p:nvPr/>
        </p:nvSpPr>
        <p:spPr>
          <a:xfrm>
            <a:off x="2231514" y="174757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4B44F-476C-445E-853D-C4D993A03EE0}"/>
              </a:ext>
            </a:extLst>
          </p:cNvPr>
          <p:cNvSpPr/>
          <p:nvPr/>
        </p:nvSpPr>
        <p:spPr>
          <a:xfrm>
            <a:off x="281801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9B5DC-D31E-4766-842A-8A8FE13AAEC1}"/>
              </a:ext>
            </a:extLst>
          </p:cNvPr>
          <p:cNvSpPr/>
          <p:nvPr/>
        </p:nvSpPr>
        <p:spPr>
          <a:xfrm>
            <a:off x="10585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81FD2-DAEA-4D0D-BFF5-774EEB419026}"/>
              </a:ext>
            </a:extLst>
          </p:cNvPr>
          <p:cNvSpPr/>
          <p:nvPr/>
        </p:nvSpPr>
        <p:spPr>
          <a:xfrm>
            <a:off x="16450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A7488-B49D-4967-9552-9AF112D9D420}"/>
              </a:ext>
            </a:extLst>
          </p:cNvPr>
          <p:cNvSpPr/>
          <p:nvPr/>
        </p:nvSpPr>
        <p:spPr>
          <a:xfrm>
            <a:off x="223151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C47091-162F-4FE1-A6E2-16FD737CD718}"/>
              </a:ext>
            </a:extLst>
          </p:cNvPr>
          <p:cNvSpPr/>
          <p:nvPr/>
        </p:nvSpPr>
        <p:spPr>
          <a:xfrm>
            <a:off x="2818014" y="23291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873ED-CCFB-4AD3-9B54-94D2477EE51A}"/>
              </a:ext>
            </a:extLst>
          </p:cNvPr>
          <p:cNvSpPr/>
          <p:nvPr/>
        </p:nvSpPr>
        <p:spPr>
          <a:xfrm>
            <a:off x="10585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749F43-480F-4946-98FC-953291790CC9}"/>
              </a:ext>
            </a:extLst>
          </p:cNvPr>
          <p:cNvSpPr/>
          <p:nvPr/>
        </p:nvSpPr>
        <p:spPr>
          <a:xfrm>
            <a:off x="16450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BD0C0-F80C-4986-8136-7E3E638EADCB}"/>
              </a:ext>
            </a:extLst>
          </p:cNvPr>
          <p:cNvSpPr/>
          <p:nvPr/>
        </p:nvSpPr>
        <p:spPr>
          <a:xfrm>
            <a:off x="223151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842B93-68BF-448F-AEA0-871D5FD9AB77}"/>
              </a:ext>
            </a:extLst>
          </p:cNvPr>
          <p:cNvSpPr/>
          <p:nvPr/>
        </p:nvSpPr>
        <p:spPr>
          <a:xfrm>
            <a:off x="2818014" y="2922445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ECA02D-7E49-4F65-A0C0-350DA5FACA5F}"/>
              </a:ext>
            </a:extLst>
          </p:cNvPr>
          <p:cNvSpPr/>
          <p:nvPr/>
        </p:nvSpPr>
        <p:spPr>
          <a:xfrm>
            <a:off x="10585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07DE12-44AA-45E1-9C68-EFB4F6B44E4E}"/>
              </a:ext>
            </a:extLst>
          </p:cNvPr>
          <p:cNvSpPr/>
          <p:nvPr/>
        </p:nvSpPr>
        <p:spPr>
          <a:xfrm>
            <a:off x="16450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n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B7E20-C6BF-4015-BB5A-496284581613}"/>
              </a:ext>
            </a:extLst>
          </p:cNvPr>
          <p:cNvSpPr/>
          <p:nvPr/>
        </p:nvSpPr>
        <p:spPr>
          <a:xfrm>
            <a:off x="22315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B0EDE0-66A8-470B-AF54-5C009A8EF0F5}"/>
              </a:ext>
            </a:extLst>
          </p:cNvPr>
          <p:cNvSpPr/>
          <p:nvPr/>
        </p:nvSpPr>
        <p:spPr>
          <a:xfrm>
            <a:off x="281801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4FE3B-F51C-45FA-AA6E-835B77EA3995}"/>
              </a:ext>
            </a:extLst>
          </p:cNvPr>
          <p:cNvSpPr txBox="1"/>
          <p:nvPr/>
        </p:nvSpPr>
        <p:spPr>
          <a:xfrm>
            <a:off x="368365" y="1721243"/>
            <a:ext cx="29206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0F589A-57D0-4012-9EAF-D87305F88AC5}"/>
              </a:ext>
            </a:extLst>
          </p:cNvPr>
          <p:cNvCxnSpPr>
            <a:cxnSpLocks/>
          </p:cNvCxnSpPr>
          <p:nvPr/>
        </p:nvCxnSpPr>
        <p:spPr>
          <a:xfrm>
            <a:off x="805566" y="1830331"/>
            <a:ext cx="0" cy="898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CC2B1F-38F2-43DE-BD1C-CB236A5413E6}"/>
              </a:ext>
            </a:extLst>
          </p:cNvPr>
          <p:cNvCxnSpPr>
            <a:cxnSpLocks/>
          </p:cNvCxnSpPr>
          <p:nvPr/>
        </p:nvCxnSpPr>
        <p:spPr>
          <a:xfrm>
            <a:off x="1149397" y="1478888"/>
            <a:ext cx="9912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DF1124-A352-4916-889A-2F8D4C793D2E}"/>
              </a:ext>
            </a:extLst>
          </p:cNvPr>
          <p:cNvSpPr txBox="1"/>
          <p:nvPr/>
        </p:nvSpPr>
        <p:spPr>
          <a:xfrm>
            <a:off x="1203326" y="751662"/>
            <a:ext cx="29687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D904D0-05B8-4EB7-A26C-1BDA7AC159D0}"/>
              </a:ext>
            </a:extLst>
          </p:cNvPr>
          <p:cNvSpPr txBox="1"/>
          <p:nvPr/>
        </p:nvSpPr>
        <p:spPr>
          <a:xfrm>
            <a:off x="3815851" y="1537943"/>
            <a:ext cx="8071377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ko-KR" sz="3200" dirty="0"/>
              <a:t>pre[5][5] = </a:t>
            </a:r>
            <a:r>
              <a:rPr lang="ko-KR" altLang="en-US" sz="2800" dirty="0"/>
              <a:t>자신보다 인덱스가 작은 </a:t>
            </a:r>
            <a:r>
              <a:rPr lang="en-US" altLang="ko-KR" sz="2800" dirty="0" err="1"/>
              <a:t>arr</a:t>
            </a:r>
            <a:r>
              <a:rPr lang="ko-KR" altLang="en-US" sz="2800" dirty="0"/>
              <a:t>값의 </a:t>
            </a:r>
            <a:r>
              <a:rPr lang="ko-KR" altLang="en-US" sz="2800" dirty="0" err="1"/>
              <a:t>누적합</a:t>
            </a:r>
            <a:endParaRPr lang="ko-KR" alt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3EBDC-58DC-4B6F-8EB2-09998944C874}"/>
              </a:ext>
            </a:extLst>
          </p:cNvPr>
          <p:cNvSpPr txBox="1"/>
          <p:nvPr/>
        </p:nvSpPr>
        <p:spPr>
          <a:xfrm>
            <a:off x="3758701" y="2271556"/>
            <a:ext cx="8252324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200" dirty="0"/>
              <a:t>pre[3][3] = pre[2][3] + pre[3][2] – pre[2][2]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FA6A97-9169-463A-B4BA-0AADB3CB2BC6}"/>
              </a:ext>
            </a:extLst>
          </p:cNvPr>
          <p:cNvSpPr/>
          <p:nvPr/>
        </p:nvSpPr>
        <p:spPr>
          <a:xfrm>
            <a:off x="39385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D34C87-65E0-4BB8-BD54-1F3938B19FB3}"/>
              </a:ext>
            </a:extLst>
          </p:cNvPr>
          <p:cNvSpPr/>
          <p:nvPr/>
        </p:nvSpPr>
        <p:spPr>
          <a:xfrm>
            <a:off x="45250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218C43-29FC-41DA-8714-A46F9AC47541}"/>
              </a:ext>
            </a:extLst>
          </p:cNvPr>
          <p:cNvSpPr/>
          <p:nvPr/>
        </p:nvSpPr>
        <p:spPr>
          <a:xfrm>
            <a:off x="5111534" y="29949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A48196-4C0A-4F46-9098-12AF550409D2}"/>
              </a:ext>
            </a:extLst>
          </p:cNvPr>
          <p:cNvSpPr/>
          <p:nvPr/>
        </p:nvSpPr>
        <p:spPr>
          <a:xfrm>
            <a:off x="39385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515AB9-1B78-49B5-9F83-4125FE2E69A8}"/>
              </a:ext>
            </a:extLst>
          </p:cNvPr>
          <p:cNvSpPr/>
          <p:nvPr/>
        </p:nvSpPr>
        <p:spPr>
          <a:xfrm>
            <a:off x="45250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7C42CC-31A7-4D1E-AB06-71169B7C6DCE}"/>
              </a:ext>
            </a:extLst>
          </p:cNvPr>
          <p:cNvSpPr/>
          <p:nvPr/>
        </p:nvSpPr>
        <p:spPr>
          <a:xfrm>
            <a:off x="5111534" y="3593383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951ACAF-F303-438D-83B2-C0184CC6DFEA}"/>
              </a:ext>
            </a:extLst>
          </p:cNvPr>
          <p:cNvSpPr/>
          <p:nvPr/>
        </p:nvSpPr>
        <p:spPr>
          <a:xfrm>
            <a:off x="39385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41788B-AEB3-453E-8DF2-8C1F513259DC}"/>
              </a:ext>
            </a:extLst>
          </p:cNvPr>
          <p:cNvSpPr/>
          <p:nvPr/>
        </p:nvSpPr>
        <p:spPr>
          <a:xfrm>
            <a:off x="45250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22C9172-FA25-4D48-B4D7-6C6CF8A34E39}"/>
              </a:ext>
            </a:extLst>
          </p:cNvPr>
          <p:cNvSpPr/>
          <p:nvPr/>
        </p:nvSpPr>
        <p:spPr>
          <a:xfrm>
            <a:off x="5111534" y="4186710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4E0E2D-C4A8-4B7B-B1AC-C6DFF430637A}"/>
              </a:ext>
            </a:extLst>
          </p:cNvPr>
          <p:cNvSpPr/>
          <p:nvPr/>
        </p:nvSpPr>
        <p:spPr>
          <a:xfrm>
            <a:off x="60400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7D4879-EC70-4C76-96C9-296832A7DD41}"/>
              </a:ext>
            </a:extLst>
          </p:cNvPr>
          <p:cNvSpPr/>
          <p:nvPr/>
        </p:nvSpPr>
        <p:spPr>
          <a:xfrm>
            <a:off x="66265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88FC46F-AC80-432E-95E7-92621FCCC1DA}"/>
              </a:ext>
            </a:extLst>
          </p:cNvPr>
          <p:cNvSpPr/>
          <p:nvPr/>
        </p:nvSpPr>
        <p:spPr>
          <a:xfrm>
            <a:off x="7213089" y="2990100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C3DF49-21C4-4D32-A4D0-39029098B302}"/>
              </a:ext>
            </a:extLst>
          </p:cNvPr>
          <p:cNvSpPr/>
          <p:nvPr/>
        </p:nvSpPr>
        <p:spPr>
          <a:xfrm>
            <a:off x="60400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6C5359-E9F4-40B7-B0FE-A40AF0703A12}"/>
              </a:ext>
            </a:extLst>
          </p:cNvPr>
          <p:cNvSpPr/>
          <p:nvPr/>
        </p:nvSpPr>
        <p:spPr>
          <a:xfrm>
            <a:off x="66265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176654-353F-405E-8D5C-37C3A2EAE848}"/>
              </a:ext>
            </a:extLst>
          </p:cNvPr>
          <p:cNvSpPr/>
          <p:nvPr/>
        </p:nvSpPr>
        <p:spPr>
          <a:xfrm>
            <a:off x="7213089" y="3579048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913F466-684C-4ED2-89FC-1916C13B06E9}"/>
              </a:ext>
            </a:extLst>
          </p:cNvPr>
          <p:cNvSpPr/>
          <p:nvPr/>
        </p:nvSpPr>
        <p:spPr>
          <a:xfrm>
            <a:off x="8359689" y="29778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B9F94A-4591-4651-BDEA-C4A1FD818DE7}"/>
              </a:ext>
            </a:extLst>
          </p:cNvPr>
          <p:cNvSpPr/>
          <p:nvPr/>
        </p:nvSpPr>
        <p:spPr>
          <a:xfrm>
            <a:off x="8946189" y="29778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2A02A4-0D64-486F-83AF-24AD73704B85}"/>
              </a:ext>
            </a:extLst>
          </p:cNvPr>
          <p:cNvSpPr/>
          <p:nvPr/>
        </p:nvSpPr>
        <p:spPr>
          <a:xfrm>
            <a:off x="8359689" y="357628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C929CEC-2FD9-45C6-85FA-F6DAC933F242}"/>
              </a:ext>
            </a:extLst>
          </p:cNvPr>
          <p:cNvSpPr/>
          <p:nvPr/>
        </p:nvSpPr>
        <p:spPr>
          <a:xfrm>
            <a:off x="8946189" y="357628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49D9E6-D783-432D-BA98-160FF3AA97A6}"/>
              </a:ext>
            </a:extLst>
          </p:cNvPr>
          <p:cNvSpPr/>
          <p:nvPr/>
        </p:nvSpPr>
        <p:spPr>
          <a:xfrm>
            <a:off x="8359689" y="41696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E09F5D0-984D-44E5-9D71-463257F656A3}"/>
              </a:ext>
            </a:extLst>
          </p:cNvPr>
          <p:cNvSpPr/>
          <p:nvPr/>
        </p:nvSpPr>
        <p:spPr>
          <a:xfrm>
            <a:off x="8946189" y="4169614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813C8D7-AC03-4551-AD1B-0379E1A35740}"/>
              </a:ext>
            </a:extLst>
          </p:cNvPr>
          <p:cNvSpPr/>
          <p:nvPr/>
        </p:nvSpPr>
        <p:spPr>
          <a:xfrm>
            <a:off x="10290619" y="299457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45A6238-6708-4D52-AE77-B2534AEC27C0}"/>
              </a:ext>
            </a:extLst>
          </p:cNvPr>
          <p:cNvSpPr/>
          <p:nvPr/>
        </p:nvSpPr>
        <p:spPr>
          <a:xfrm>
            <a:off x="10877119" y="299457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C36654-F307-4325-8388-536304D70CE3}"/>
              </a:ext>
            </a:extLst>
          </p:cNvPr>
          <p:cNvSpPr/>
          <p:nvPr/>
        </p:nvSpPr>
        <p:spPr>
          <a:xfrm>
            <a:off x="10290619" y="3593047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F46BEE-2747-47B0-9513-28476ED01E7B}"/>
              </a:ext>
            </a:extLst>
          </p:cNvPr>
          <p:cNvSpPr/>
          <p:nvPr/>
        </p:nvSpPr>
        <p:spPr>
          <a:xfrm>
            <a:off x="10877119" y="3593047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35F213-E0AC-496F-8283-957C17BC9EC1}"/>
              </a:ext>
            </a:extLst>
          </p:cNvPr>
          <p:cNvSpPr txBox="1"/>
          <p:nvPr/>
        </p:nvSpPr>
        <p:spPr>
          <a:xfrm>
            <a:off x="1479545" y="4249457"/>
            <a:ext cx="150393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[4][4]&gt;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6258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FCC064-BAF2-4624-B372-2A24C9420697}"/>
              </a:ext>
            </a:extLst>
          </p:cNvPr>
          <p:cNvSpPr/>
          <p:nvPr/>
        </p:nvSpPr>
        <p:spPr>
          <a:xfrm>
            <a:off x="7391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885D6-14F7-4B6B-893B-0A2960B66CB1}"/>
              </a:ext>
            </a:extLst>
          </p:cNvPr>
          <p:cNvSpPr/>
          <p:nvPr/>
        </p:nvSpPr>
        <p:spPr>
          <a:xfrm>
            <a:off x="13256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469E0A-DD64-40BF-855F-C89810F27378}"/>
              </a:ext>
            </a:extLst>
          </p:cNvPr>
          <p:cNvSpPr/>
          <p:nvPr/>
        </p:nvSpPr>
        <p:spPr>
          <a:xfrm>
            <a:off x="19121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94B44F-476C-445E-853D-C4D993A03EE0}"/>
              </a:ext>
            </a:extLst>
          </p:cNvPr>
          <p:cNvSpPr/>
          <p:nvPr/>
        </p:nvSpPr>
        <p:spPr>
          <a:xfrm>
            <a:off x="2498684" y="174757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9B5DC-D31E-4766-842A-8A8FE13AAEC1}"/>
              </a:ext>
            </a:extLst>
          </p:cNvPr>
          <p:cNvSpPr/>
          <p:nvPr/>
        </p:nvSpPr>
        <p:spPr>
          <a:xfrm>
            <a:off x="739184" y="23291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81FD2-DAEA-4D0D-BFF5-774EEB419026}"/>
              </a:ext>
            </a:extLst>
          </p:cNvPr>
          <p:cNvSpPr/>
          <p:nvPr/>
        </p:nvSpPr>
        <p:spPr>
          <a:xfrm>
            <a:off x="13256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A7488-B49D-4967-9552-9AF112D9D420}"/>
              </a:ext>
            </a:extLst>
          </p:cNvPr>
          <p:cNvSpPr/>
          <p:nvPr/>
        </p:nvSpPr>
        <p:spPr>
          <a:xfrm>
            <a:off x="19121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C47091-162F-4FE1-A6E2-16FD737CD718}"/>
              </a:ext>
            </a:extLst>
          </p:cNvPr>
          <p:cNvSpPr/>
          <p:nvPr/>
        </p:nvSpPr>
        <p:spPr>
          <a:xfrm>
            <a:off x="2498684" y="2329118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873ED-CCFB-4AD3-9B54-94D2477EE51A}"/>
              </a:ext>
            </a:extLst>
          </p:cNvPr>
          <p:cNvSpPr/>
          <p:nvPr/>
        </p:nvSpPr>
        <p:spPr>
          <a:xfrm>
            <a:off x="739184" y="2922445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749F43-480F-4946-98FC-953291790CC9}"/>
              </a:ext>
            </a:extLst>
          </p:cNvPr>
          <p:cNvSpPr/>
          <p:nvPr/>
        </p:nvSpPr>
        <p:spPr>
          <a:xfrm>
            <a:off x="13256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BD0C0-F80C-4986-8136-7E3E638EADCB}"/>
              </a:ext>
            </a:extLst>
          </p:cNvPr>
          <p:cNvSpPr/>
          <p:nvPr/>
        </p:nvSpPr>
        <p:spPr>
          <a:xfrm>
            <a:off x="19121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842B93-68BF-448F-AEA0-871D5FD9AB77}"/>
              </a:ext>
            </a:extLst>
          </p:cNvPr>
          <p:cNvSpPr/>
          <p:nvPr/>
        </p:nvSpPr>
        <p:spPr>
          <a:xfrm>
            <a:off x="2498684" y="2922445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ECA02D-7E49-4F65-A0C0-350DA5FACA5F}"/>
              </a:ext>
            </a:extLst>
          </p:cNvPr>
          <p:cNvSpPr/>
          <p:nvPr/>
        </p:nvSpPr>
        <p:spPr>
          <a:xfrm>
            <a:off x="7391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07DE12-44AA-45E1-9C68-EFB4F6B44E4E}"/>
              </a:ext>
            </a:extLst>
          </p:cNvPr>
          <p:cNvSpPr/>
          <p:nvPr/>
        </p:nvSpPr>
        <p:spPr>
          <a:xfrm>
            <a:off x="13256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n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4B7E20-C6BF-4015-BB5A-496284581613}"/>
              </a:ext>
            </a:extLst>
          </p:cNvPr>
          <p:cNvSpPr/>
          <p:nvPr/>
        </p:nvSpPr>
        <p:spPr>
          <a:xfrm>
            <a:off x="19121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B0EDE0-66A8-470B-AF54-5C009A8EF0F5}"/>
              </a:ext>
            </a:extLst>
          </p:cNvPr>
          <p:cNvSpPr/>
          <p:nvPr/>
        </p:nvSpPr>
        <p:spPr>
          <a:xfrm>
            <a:off x="2498684" y="3520918"/>
            <a:ext cx="586500" cy="593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4FE3B-F51C-45FA-AA6E-835B77EA3995}"/>
              </a:ext>
            </a:extLst>
          </p:cNvPr>
          <p:cNvSpPr txBox="1"/>
          <p:nvPr/>
        </p:nvSpPr>
        <p:spPr>
          <a:xfrm>
            <a:off x="49035" y="1721243"/>
            <a:ext cx="292068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0F589A-57D0-4012-9EAF-D87305F88AC5}"/>
              </a:ext>
            </a:extLst>
          </p:cNvPr>
          <p:cNvCxnSpPr>
            <a:cxnSpLocks/>
          </p:cNvCxnSpPr>
          <p:nvPr/>
        </p:nvCxnSpPr>
        <p:spPr>
          <a:xfrm>
            <a:off x="486236" y="1830331"/>
            <a:ext cx="0" cy="898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CC2B1F-38F2-43DE-BD1C-CB236A5413E6}"/>
              </a:ext>
            </a:extLst>
          </p:cNvPr>
          <p:cNvCxnSpPr>
            <a:cxnSpLocks/>
          </p:cNvCxnSpPr>
          <p:nvPr/>
        </p:nvCxnSpPr>
        <p:spPr>
          <a:xfrm>
            <a:off x="830067" y="1478888"/>
            <a:ext cx="9912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DF1124-A352-4916-889A-2F8D4C793D2E}"/>
              </a:ext>
            </a:extLst>
          </p:cNvPr>
          <p:cNvSpPr txBox="1"/>
          <p:nvPr/>
        </p:nvSpPr>
        <p:spPr>
          <a:xfrm>
            <a:off x="883996" y="751662"/>
            <a:ext cx="29687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3EBDC-58DC-4B6F-8EB2-09998944C874}"/>
              </a:ext>
            </a:extLst>
          </p:cNvPr>
          <p:cNvSpPr txBox="1"/>
          <p:nvPr/>
        </p:nvSpPr>
        <p:spPr>
          <a:xfrm>
            <a:off x="3697945" y="1742768"/>
            <a:ext cx="8113055" cy="46166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400" dirty="0"/>
              <a:t>(3, 4)~(2, 2) = pre[3][4] - pre[3][1] – pre[1][4] + pre[1][1]</a:t>
            </a:r>
            <a:endParaRPr lang="ko-KR" alt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35F213-E0AC-496F-8283-957C17BC9EC1}"/>
              </a:ext>
            </a:extLst>
          </p:cNvPr>
          <p:cNvSpPr txBox="1"/>
          <p:nvPr/>
        </p:nvSpPr>
        <p:spPr>
          <a:xfrm>
            <a:off x="1160215" y="4249457"/>
            <a:ext cx="1503938" cy="40011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2000" dirty="0"/>
              <a:t>&lt;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[4][4]&gt;</a:t>
            </a:r>
            <a:endParaRPr lang="ko-KR" altLang="en-US" sz="2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1DA5B5-7E6B-4A1F-B24B-E5991BC3099E}"/>
              </a:ext>
            </a:extLst>
          </p:cNvPr>
          <p:cNvSpPr/>
          <p:nvPr/>
        </p:nvSpPr>
        <p:spPr>
          <a:xfrm>
            <a:off x="41427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6EF22EB-31D2-44BD-BB78-5640E1F0DA9E}"/>
              </a:ext>
            </a:extLst>
          </p:cNvPr>
          <p:cNvSpPr/>
          <p:nvPr/>
        </p:nvSpPr>
        <p:spPr>
          <a:xfrm>
            <a:off x="47292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2ACBFFA-0E94-4CF9-8159-EA75E3BD5D8A}"/>
              </a:ext>
            </a:extLst>
          </p:cNvPr>
          <p:cNvSpPr/>
          <p:nvPr/>
        </p:nvSpPr>
        <p:spPr>
          <a:xfrm>
            <a:off x="53157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FE36D5F-6134-474D-9D78-AE3B9515878D}"/>
              </a:ext>
            </a:extLst>
          </p:cNvPr>
          <p:cNvSpPr/>
          <p:nvPr/>
        </p:nvSpPr>
        <p:spPr>
          <a:xfrm>
            <a:off x="5902283" y="23675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7E9F2ED-41BA-42B4-B171-C080BC9D7498}"/>
              </a:ext>
            </a:extLst>
          </p:cNvPr>
          <p:cNvSpPr/>
          <p:nvPr/>
        </p:nvSpPr>
        <p:spPr>
          <a:xfrm>
            <a:off x="41427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C99267C-703D-4BDB-BF7E-F1F205CEB56F}"/>
              </a:ext>
            </a:extLst>
          </p:cNvPr>
          <p:cNvSpPr/>
          <p:nvPr/>
        </p:nvSpPr>
        <p:spPr>
          <a:xfrm>
            <a:off x="47292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4B8844-F22D-4DFA-84D2-56BA979DBDE6}"/>
              </a:ext>
            </a:extLst>
          </p:cNvPr>
          <p:cNvSpPr/>
          <p:nvPr/>
        </p:nvSpPr>
        <p:spPr>
          <a:xfrm>
            <a:off x="53157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0B845B-0749-403F-B2C3-6EFF9E6F4691}"/>
              </a:ext>
            </a:extLst>
          </p:cNvPr>
          <p:cNvSpPr/>
          <p:nvPr/>
        </p:nvSpPr>
        <p:spPr>
          <a:xfrm>
            <a:off x="5902283" y="2966047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h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4ACF92-1713-4BC9-AA87-A5DB4B0325A3}"/>
              </a:ext>
            </a:extLst>
          </p:cNvPr>
          <p:cNvSpPr/>
          <p:nvPr/>
        </p:nvSpPr>
        <p:spPr>
          <a:xfrm>
            <a:off x="41427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9C3D31-920F-43C2-B1D5-E93F20B601C4}"/>
              </a:ext>
            </a:extLst>
          </p:cNvPr>
          <p:cNvSpPr/>
          <p:nvPr/>
        </p:nvSpPr>
        <p:spPr>
          <a:xfrm>
            <a:off x="47292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j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03F8EB-7802-4456-84FE-77727659731B}"/>
              </a:ext>
            </a:extLst>
          </p:cNvPr>
          <p:cNvSpPr/>
          <p:nvPr/>
        </p:nvSpPr>
        <p:spPr>
          <a:xfrm>
            <a:off x="53157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k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2FD87F-097B-472A-A6C5-B5988DCE3139}"/>
              </a:ext>
            </a:extLst>
          </p:cNvPr>
          <p:cNvSpPr/>
          <p:nvPr/>
        </p:nvSpPr>
        <p:spPr>
          <a:xfrm>
            <a:off x="5902283" y="3559374"/>
            <a:ext cx="586500" cy="593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l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2785BD-A56E-4E4F-8F3B-8B914B621E77}"/>
              </a:ext>
            </a:extLst>
          </p:cNvPr>
          <p:cNvSpPr/>
          <p:nvPr/>
        </p:nvSpPr>
        <p:spPr>
          <a:xfrm>
            <a:off x="7075283" y="2367574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8C72E8-A876-44F3-A3FB-B1F1254C3C9B}"/>
              </a:ext>
            </a:extLst>
          </p:cNvPr>
          <p:cNvSpPr/>
          <p:nvPr/>
        </p:nvSpPr>
        <p:spPr>
          <a:xfrm>
            <a:off x="7075283" y="2956522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52F75C6-A941-49C0-9C72-855721FBE9DA}"/>
              </a:ext>
            </a:extLst>
          </p:cNvPr>
          <p:cNvSpPr/>
          <p:nvPr/>
        </p:nvSpPr>
        <p:spPr>
          <a:xfrm>
            <a:off x="7075283" y="3549849"/>
            <a:ext cx="586500" cy="593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>
                <a:solidFill>
                  <a:schemeClr val="tx1"/>
                </a:solidFill>
              </a:rPr>
              <a:t>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AB6883-2086-4DEC-AD7B-74D32EA899A8}"/>
              </a:ext>
            </a:extLst>
          </p:cNvPr>
          <p:cNvSpPr/>
          <p:nvPr/>
        </p:nvSpPr>
        <p:spPr>
          <a:xfrm>
            <a:off x="79995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1D7AA75-B465-405C-9DAE-E9E509116E46}"/>
              </a:ext>
            </a:extLst>
          </p:cNvPr>
          <p:cNvSpPr/>
          <p:nvPr/>
        </p:nvSpPr>
        <p:spPr>
          <a:xfrm>
            <a:off x="85860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796DA3C-5F3F-4D28-815D-B37288F367FF}"/>
              </a:ext>
            </a:extLst>
          </p:cNvPr>
          <p:cNvSpPr/>
          <p:nvPr/>
        </p:nvSpPr>
        <p:spPr>
          <a:xfrm>
            <a:off x="91725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c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34388B8-5848-47B2-BACD-45D362C40899}"/>
              </a:ext>
            </a:extLst>
          </p:cNvPr>
          <p:cNvSpPr/>
          <p:nvPr/>
        </p:nvSpPr>
        <p:spPr>
          <a:xfrm>
            <a:off x="9759075" y="2934597"/>
            <a:ext cx="586500" cy="59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0DE0862-3338-4E5B-A55A-7CF2978EEDDC}"/>
              </a:ext>
            </a:extLst>
          </p:cNvPr>
          <p:cNvSpPr/>
          <p:nvPr/>
        </p:nvSpPr>
        <p:spPr>
          <a:xfrm>
            <a:off x="10882621" y="2928844"/>
            <a:ext cx="586500" cy="593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26122-8E14-4A00-A1FF-12477802E337}"/>
              </a:ext>
            </a:extLst>
          </p:cNvPr>
          <p:cNvSpPr txBox="1"/>
          <p:nvPr/>
        </p:nvSpPr>
        <p:spPr>
          <a:xfrm>
            <a:off x="6554665" y="2908935"/>
            <a:ext cx="3962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031C77-3C48-4098-A429-EAC291FBC8E9}"/>
              </a:ext>
            </a:extLst>
          </p:cNvPr>
          <p:cNvSpPr txBox="1"/>
          <p:nvPr/>
        </p:nvSpPr>
        <p:spPr>
          <a:xfrm>
            <a:off x="7612004" y="2899410"/>
            <a:ext cx="396263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-</a:t>
            </a:r>
            <a:endParaRPr lang="ko-KR" altLang="en-US" sz="4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F93D8A-86F1-4726-92A4-FD79904D4086}"/>
              </a:ext>
            </a:extLst>
          </p:cNvPr>
          <p:cNvSpPr txBox="1"/>
          <p:nvPr/>
        </p:nvSpPr>
        <p:spPr>
          <a:xfrm>
            <a:off x="10304209" y="2899410"/>
            <a:ext cx="492444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r"/>
            <a:r>
              <a:rPr lang="en-US" altLang="ko-KR" sz="4000" dirty="0"/>
              <a:t>+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37326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9559CE-F08F-464A-B0A0-B26981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배열에서 </a:t>
            </a:r>
            <a:r>
              <a:rPr lang="ko-KR" altLang="en-US" dirty="0" err="1"/>
              <a:t>구간합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810F84-1978-4C73-9CCE-E09A2B4A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DF6BC-9A9D-4E2C-AE9A-E2D18D12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34" y="645761"/>
            <a:ext cx="8580932" cy="61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30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AF4FA68-A32A-48BA-A282-B6F8B4204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6885" y="101224"/>
            <a:ext cx="4963304" cy="3711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구간 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F4C6-24A3-422B-BD21-4912CC6010C9}"/>
              </a:ext>
            </a:extLst>
          </p:cNvPr>
          <p:cNvSpPr txBox="1"/>
          <p:nvPr/>
        </p:nvSpPr>
        <p:spPr>
          <a:xfrm>
            <a:off x="2276701" y="1328050"/>
            <a:ext cx="7638631" cy="150810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풀어보세요</a:t>
            </a:r>
            <a:r>
              <a:rPr lang="en-US" altLang="ko-KR" sz="3600" dirty="0"/>
              <a:t>!</a:t>
            </a:r>
            <a:endParaRPr lang="en-US" altLang="ko-KR" sz="3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3"/>
              </a:rPr>
              <a:t>구간 합 구하기 </a:t>
            </a:r>
            <a:r>
              <a:rPr lang="en-US" altLang="ko-KR" sz="2800" dirty="0">
                <a:hlinkClick r:id="rId3"/>
              </a:rPr>
              <a:t>4</a:t>
            </a:r>
            <a:r>
              <a:rPr lang="ko-KR" altLang="en-US" sz="2800" dirty="0">
                <a:hlinkClick r:id="rId3"/>
              </a:rPr>
              <a:t> </a:t>
            </a:r>
            <a:r>
              <a:rPr lang="en-US" altLang="ko-KR" sz="2800" dirty="0"/>
              <a:t>: O(nm)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800" dirty="0">
                <a:hlinkClick r:id="rId4"/>
              </a:rPr>
              <a:t>구간 합 구하기 </a:t>
            </a:r>
            <a:r>
              <a:rPr lang="en-US" altLang="ko-KR" sz="2800" dirty="0">
                <a:hlinkClick r:id="rId4"/>
              </a:rPr>
              <a:t>5 </a:t>
            </a:r>
            <a:r>
              <a:rPr lang="en-US" altLang="ko-KR" sz="2800" dirty="0"/>
              <a:t>: O(n^2m)</a:t>
            </a:r>
            <a:r>
              <a:rPr lang="ko-KR" altLang="en-US" sz="2800" dirty="0"/>
              <a:t>으론 풀 수 없습니다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3057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9C87C-2953-404F-AAA7-1587B4C80243}"/>
              </a:ext>
            </a:extLst>
          </p:cNvPr>
          <p:cNvSpPr txBox="1"/>
          <p:nvPr/>
        </p:nvSpPr>
        <p:spPr>
          <a:xfrm>
            <a:off x="1733267" y="2721114"/>
            <a:ext cx="8725466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4000" dirty="0"/>
              <a:t>시간 복잡도 </a:t>
            </a:r>
            <a:r>
              <a:rPr lang="en-US" altLang="ko-KR" sz="4000" dirty="0"/>
              <a:t>= </a:t>
            </a:r>
            <a:r>
              <a:rPr lang="ko-KR" altLang="en-US" sz="4000" dirty="0"/>
              <a:t>입력의 크기에 따른 </a:t>
            </a:r>
            <a:r>
              <a:rPr lang="ko-KR" altLang="en-US" sz="4000" dirty="0" err="1"/>
              <a:t>연산량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86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46F09-FB5B-4B4D-8083-28667BFB37DC}"/>
              </a:ext>
            </a:extLst>
          </p:cNvPr>
          <p:cNvSpPr txBox="1"/>
          <p:nvPr/>
        </p:nvSpPr>
        <p:spPr>
          <a:xfrm>
            <a:off x="1011113" y="3670237"/>
            <a:ext cx="10169772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3600" dirty="0"/>
              <a:t>O(n) = </a:t>
            </a:r>
            <a:r>
              <a:rPr lang="ko-KR" altLang="en-US" sz="3600" dirty="0"/>
              <a:t>입력의 크기가 </a:t>
            </a:r>
            <a:r>
              <a:rPr lang="en-US" altLang="ko-KR" sz="3600" dirty="0"/>
              <a:t>n</a:t>
            </a:r>
            <a:r>
              <a:rPr lang="ko-KR" altLang="en-US" sz="3600" dirty="0"/>
              <a:t>일 때 최대 </a:t>
            </a:r>
            <a:r>
              <a:rPr lang="en-US" altLang="ko-KR" sz="3600" dirty="0"/>
              <a:t>n</a:t>
            </a:r>
            <a:r>
              <a:rPr lang="ko-KR" altLang="en-US" sz="3600" dirty="0"/>
              <a:t>번의 연산을 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17B21-C743-4C9D-871F-29A88B0E9F38}"/>
              </a:ext>
            </a:extLst>
          </p:cNvPr>
          <p:cNvSpPr txBox="1"/>
          <p:nvPr/>
        </p:nvSpPr>
        <p:spPr>
          <a:xfrm>
            <a:off x="2935518" y="1685836"/>
            <a:ext cx="6320962" cy="120032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>
              <a:defRPr sz="3600"/>
            </a:lvl1pPr>
          </a:lstStyle>
          <a:p>
            <a:pPr marL="742950" indent="-742950" algn="ctr">
              <a:buFont typeface="Arial" panose="020B0604020202020204" pitchFamily="34" charset="0"/>
              <a:buChar char="•"/>
            </a:pPr>
            <a:r>
              <a:rPr lang="en-US" altLang="ko-KR" dirty="0"/>
              <a:t>O(</a:t>
            </a:r>
            <a:r>
              <a:rPr lang="ko-KR" altLang="en-US" dirty="0" err="1"/>
              <a:t>연산량</a:t>
            </a:r>
            <a:r>
              <a:rPr lang="en-US" altLang="ko-KR" dirty="0"/>
              <a:t>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pPr marL="742950" indent="-742950" algn="ctr">
              <a:buFont typeface="Arial" panose="020B0604020202020204" pitchFamily="34" charset="0"/>
              <a:buChar char="•"/>
            </a:pPr>
            <a:r>
              <a:rPr lang="ko-KR" altLang="en-US" dirty="0"/>
              <a:t>항상 최악의 경우를 생각한다</a:t>
            </a:r>
          </a:p>
        </p:txBody>
      </p:sp>
    </p:spTree>
    <p:extLst>
      <p:ext uri="{BB962C8B-B14F-4D97-AF65-F5344CB8AC3E}">
        <p14:creationId xmlns:p14="http://schemas.microsoft.com/office/powerpoint/2010/main" val="158340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2EED44-0CE5-4C5F-8FE2-D882455A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70" y="1086432"/>
            <a:ext cx="7189259" cy="4685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4B5C6-B385-4960-8190-DD26B5BC693C}"/>
              </a:ext>
            </a:extLst>
          </p:cNvPr>
          <p:cNvSpPr txBox="1"/>
          <p:nvPr/>
        </p:nvSpPr>
        <p:spPr>
          <a:xfrm>
            <a:off x="5696531" y="3167389"/>
            <a:ext cx="399468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E227F-5A8E-416D-BA1F-B096DA6B707E}"/>
              </a:ext>
            </a:extLst>
          </p:cNvPr>
          <p:cNvSpPr txBox="1"/>
          <p:nvPr/>
        </p:nvSpPr>
        <p:spPr>
          <a:xfrm>
            <a:off x="9693835" y="3556855"/>
            <a:ext cx="39305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A4C7B-9884-4F9D-95B4-94238BE14ADC}"/>
              </a:ext>
            </a:extLst>
          </p:cNvPr>
          <p:cNvSpPr txBox="1"/>
          <p:nvPr/>
        </p:nvSpPr>
        <p:spPr>
          <a:xfrm>
            <a:off x="8406902" y="4708323"/>
            <a:ext cx="393056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5089954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배열의 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AC234-680E-4B59-A968-5D2318A65226}"/>
              </a:ext>
            </a:extLst>
          </p:cNvPr>
          <p:cNvSpPr txBox="1"/>
          <p:nvPr/>
        </p:nvSpPr>
        <p:spPr>
          <a:xfrm>
            <a:off x="7096963" y="1804802"/>
            <a:ext cx="4344394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O(2n+1) =&gt; 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399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4272424" y="618966"/>
            <a:ext cx="3647152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최대공약수 알고리즘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A24CEB-FAC7-48F8-8AD4-FE8FDC3E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28" y="1080674"/>
            <a:ext cx="5203142" cy="5573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FAC234-680E-4B59-A968-5D2318A65226}"/>
              </a:ext>
            </a:extLst>
          </p:cNvPr>
          <p:cNvSpPr txBox="1"/>
          <p:nvPr/>
        </p:nvSpPr>
        <p:spPr>
          <a:xfrm>
            <a:off x="6721433" y="1468430"/>
            <a:ext cx="5205439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O(b) or O(a) =&gt; O(n)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663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 </a:t>
            </a:r>
            <a:r>
              <a:rPr lang="ko-KR" altLang="en-US" dirty="0"/>
              <a:t>표기법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시공간 복잡도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7E06C-FEC0-4BF8-8EDD-824C2B5A6887}"/>
              </a:ext>
            </a:extLst>
          </p:cNvPr>
          <p:cNvSpPr txBox="1"/>
          <p:nvPr/>
        </p:nvSpPr>
        <p:spPr>
          <a:xfrm>
            <a:off x="5089954" y="618966"/>
            <a:ext cx="2012090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 dirty="0"/>
              <a:t>배열의 합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217F4-3AEF-4DB1-A06B-BD95364A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77" y="1233047"/>
            <a:ext cx="6924245" cy="4829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FAC234-680E-4B59-A968-5D2318A65226}"/>
              </a:ext>
            </a:extLst>
          </p:cNvPr>
          <p:cNvSpPr txBox="1"/>
          <p:nvPr/>
        </p:nvSpPr>
        <p:spPr>
          <a:xfrm>
            <a:off x="8654055" y="1468430"/>
            <a:ext cx="1340196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en-US" altLang="ko-KR" sz="4400" dirty="0"/>
              <a:t>O(1)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00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1096</Words>
  <Application>Microsoft Office PowerPoint</Application>
  <PresentationFormat>와이드스크린</PresentationFormat>
  <Paragraphs>303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시공간 복잡도</vt:lpstr>
      <vt:lpstr>시공간 복잡도</vt:lpstr>
      <vt:lpstr>시간 복잡도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Big-O 표기법</vt:lpstr>
      <vt:lpstr>공간 복잡도</vt:lpstr>
      <vt:lpstr>공간 복잡도</vt:lpstr>
      <vt:lpstr>공간 복잡도</vt:lpstr>
      <vt:lpstr>에라토스테네스의 체</vt:lpstr>
      <vt:lpstr>소수 판별 알고리즘</vt:lpstr>
      <vt:lpstr>에라토스테네스의 체</vt:lpstr>
      <vt:lpstr>에라토스테네스의 체</vt:lpstr>
      <vt:lpstr>에라토스테네스의 체</vt:lpstr>
      <vt:lpstr>한계</vt:lpstr>
      <vt:lpstr>실습!</vt:lpstr>
      <vt:lpstr>배열에서 n개 고르기</vt:lpstr>
      <vt:lpstr>n개 고르기</vt:lpstr>
      <vt:lpstr>1개 고르기</vt:lpstr>
      <vt:lpstr>2개 고르기</vt:lpstr>
      <vt:lpstr>3개 고르기</vt:lpstr>
      <vt:lpstr>실습!</vt:lpstr>
      <vt:lpstr>정렬 알고리즘</vt:lpstr>
      <vt:lpstr>버블 소트</vt:lpstr>
      <vt:lpstr>실습!</vt:lpstr>
      <vt:lpstr>다차원 배열</vt:lpstr>
      <vt:lpstr>다차원 배열</vt:lpstr>
      <vt:lpstr>2차원 배열</vt:lpstr>
      <vt:lpstr>2차원 배열</vt:lpstr>
      <vt:lpstr>실습!</vt:lpstr>
      <vt:lpstr>구간 합</vt:lpstr>
      <vt:lpstr>구간 합</vt:lpstr>
      <vt:lpstr>구간 합(누적합 이용)</vt:lpstr>
      <vt:lpstr>구간 합(누적합 이용)</vt:lpstr>
      <vt:lpstr>구간 합(누적합 이용)</vt:lpstr>
      <vt:lpstr>2차원 배열에서 구간합</vt:lpstr>
      <vt:lpstr>2차원 배열에서 구간합</vt:lpstr>
      <vt:lpstr>2차원 배열에서 구간합</vt:lpstr>
      <vt:lpstr>실습!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369</cp:revision>
  <dcterms:created xsi:type="dcterms:W3CDTF">2019-03-21T14:36:59Z</dcterms:created>
  <dcterms:modified xsi:type="dcterms:W3CDTF">2019-05-08T19:15:06Z</dcterms:modified>
</cp:coreProperties>
</file>