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1" r:id="rId2"/>
    <p:sldId id="262" r:id="rId3"/>
    <p:sldId id="299" r:id="rId4"/>
    <p:sldId id="326" r:id="rId5"/>
    <p:sldId id="324" r:id="rId6"/>
    <p:sldId id="327" r:id="rId7"/>
    <p:sldId id="344" r:id="rId8"/>
    <p:sldId id="328" r:id="rId9"/>
    <p:sldId id="348" r:id="rId10"/>
    <p:sldId id="329" r:id="rId11"/>
    <p:sldId id="349" r:id="rId12"/>
    <p:sldId id="330" r:id="rId13"/>
    <p:sldId id="331" r:id="rId14"/>
    <p:sldId id="336" r:id="rId15"/>
    <p:sldId id="323" r:id="rId16"/>
    <p:sldId id="332" r:id="rId17"/>
    <p:sldId id="334" r:id="rId18"/>
    <p:sldId id="333" r:id="rId19"/>
    <p:sldId id="335" r:id="rId20"/>
    <p:sldId id="337" r:id="rId21"/>
    <p:sldId id="321" r:id="rId22"/>
    <p:sldId id="339" r:id="rId23"/>
    <p:sldId id="345" r:id="rId24"/>
    <p:sldId id="347" r:id="rId25"/>
    <p:sldId id="340" r:id="rId26"/>
    <p:sldId id="346" r:id="rId27"/>
    <p:sldId id="342" r:id="rId28"/>
    <p:sldId id="359" r:id="rId29"/>
    <p:sldId id="343" r:id="rId30"/>
    <p:sldId id="341" r:id="rId31"/>
    <p:sldId id="322" r:id="rId32"/>
    <p:sldId id="350" r:id="rId33"/>
    <p:sldId id="352" r:id="rId34"/>
    <p:sldId id="351" r:id="rId35"/>
    <p:sldId id="353" r:id="rId36"/>
    <p:sldId id="354" r:id="rId37"/>
    <p:sldId id="356" r:id="rId38"/>
    <p:sldId id="358" r:id="rId39"/>
    <p:sldId id="360" r:id="rId40"/>
    <p:sldId id="357" r:id="rId41"/>
    <p:sldId id="268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70352" autoAdjust="0"/>
  </p:normalViewPr>
  <p:slideViewPr>
    <p:cSldViewPr snapToGrid="0">
      <p:cViewPr varScale="1">
        <p:scale>
          <a:sx n="78" d="100"/>
          <a:sy n="78" d="100"/>
        </p:scale>
        <p:origin x="132" y="642"/>
      </p:cViewPr>
      <p:guideLst/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47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:a16="http://schemas.microsoft.com/office/drawing/2014/main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:a16="http://schemas.microsoft.com/office/drawing/2014/main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B4F0C-5658-4C76-A143-36A8205CC3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44593" y="3936831"/>
            <a:ext cx="902812" cy="426848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/>
            <a:r>
              <a:rPr lang="en-US" altLang="ko-KR" dirty="0"/>
              <a:t>-0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1686E7-6701-4F2A-8F3B-E3B4F13B0EB2}"/>
              </a:ext>
            </a:extLst>
          </p:cNvPr>
          <p:cNvSpPr/>
          <p:nvPr userDrawn="1"/>
        </p:nvSpPr>
        <p:spPr>
          <a:xfrm>
            <a:off x="0" y="0"/>
            <a:ext cx="12191999" cy="573578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" y="45472"/>
            <a:ext cx="6721434" cy="48263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소주제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DA90DA-E9B9-4F9D-8BAC-03C70C743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86885" y="101224"/>
            <a:ext cx="4963304" cy="37112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114300" lvl="0" indent="-342900" algn="r">
              <a:spcBef>
                <a:spcPct val="0"/>
              </a:spcBef>
            </a:pPr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3062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11966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439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2442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920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275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675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acmicpc.net/problem/1157" TargetMode="External"/><Relationship Id="rId5" Type="http://schemas.openxmlformats.org/officeDocument/2006/relationships/hyperlink" Target="https://www.acmicpc.net/problem/11720" TargetMode="External"/><Relationship Id="rId4" Type="http://schemas.openxmlformats.org/officeDocument/2006/relationships/hyperlink" Target="https://www.acmicpc.net/problem/11718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:a16="http://schemas.microsoft.com/office/drawing/2014/main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E0D723B-0B46-44D8-8C89-33BE92BD2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4594" y="3936831"/>
            <a:ext cx="902812" cy="424732"/>
          </a:xfrm>
        </p:spPr>
        <p:txBody>
          <a:bodyPr/>
          <a:lstStyle/>
          <a:p>
            <a:r>
              <a:rPr lang="en-US" altLang="ko-KR" dirty="0"/>
              <a:t>-3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72" y="1271819"/>
            <a:ext cx="2457450" cy="4343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42191" y="638352"/>
            <a:ext cx="2012089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수 뒤집기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42AE0-49C9-4D71-BD75-6F73947BC40F}"/>
              </a:ext>
            </a:extLst>
          </p:cNvPr>
          <p:cNvSpPr txBox="1"/>
          <p:nvPr/>
        </p:nvSpPr>
        <p:spPr>
          <a:xfrm>
            <a:off x="6248236" y="2305615"/>
            <a:ext cx="4968027" cy="224676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2800" dirty="0"/>
              <a:t>rev = 0		n = 1234</a:t>
            </a:r>
          </a:p>
          <a:p>
            <a:r>
              <a:rPr lang="en-US" altLang="ko-KR" sz="2800" dirty="0"/>
              <a:t>rev = 4		n = 123</a:t>
            </a:r>
          </a:p>
          <a:p>
            <a:r>
              <a:rPr lang="en-US" altLang="ko-KR" sz="2800" dirty="0"/>
              <a:t>rev = 43		n = 12</a:t>
            </a:r>
          </a:p>
          <a:p>
            <a:r>
              <a:rPr lang="en-US" altLang="ko-KR" sz="2800" dirty="0"/>
              <a:t>rev = 432		n = 1</a:t>
            </a:r>
          </a:p>
          <a:p>
            <a:r>
              <a:rPr lang="en-US" altLang="ko-KR" sz="2800" dirty="0"/>
              <a:t>rev = 4321		n = 0 -&gt;</a:t>
            </a:r>
            <a:r>
              <a:rPr lang="ko-KR" altLang="en-US" sz="2800" dirty="0"/>
              <a:t> 종료</a:t>
            </a:r>
          </a:p>
        </p:txBody>
      </p:sp>
    </p:spTree>
    <p:extLst>
      <p:ext uri="{BB962C8B-B14F-4D97-AF65-F5344CB8AC3E}">
        <p14:creationId xmlns:p14="http://schemas.microsoft.com/office/powerpoint/2010/main" val="195145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C63EE-D8F5-4229-A597-CE6695029F46}"/>
              </a:ext>
            </a:extLst>
          </p:cNvPr>
          <p:cNvSpPr txBox="1"/>
          <p:nvPr/>
        </p:nvSpPr>
        <p:spPr>
          <a:xfrm>
            <a:off x="4128630" y="638352"/>
            <a:ext cx="4063934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십진수 이진수로 바꾸기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CCE907F-ED36-4935-B5C5-62ED15B6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004" y="1161572"/>
            <a:ext cx="3543300" cy="4772025"/>
          </a:xfrm>
          <a:prstGeom prst="rect">
            <a:avLst/>
          </a:prstGeom>
        </p:spPr>
      </p:pic>
      <p:pic>
        <p:nvPicPr>
          <p:cNvPr id="1026" name="Picture 2" descr="2ì§ì êµ¬íê¸°ì ëí ì´ë¯¸ì§ ê²ìê²°ê³¼">
            <a:extLst>
              <a:ext uri="{FF2B5EF4-FFF2-40B4-BE49-F238E27FC236}">
                <a16:creationId xmlns:a16="http://schemas.microsoft.com/office/drawing/2014/main" id="{8CF619B1-FD3C-4361-BAD4-8BADA26C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496" y="1951208"/>
            <a:ext cx="5785212" cy="319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5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063" y="1783131"/>
            <a:ext cx="7812862" cy="199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6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02"/>
          <a:stretch/>
        </p:blipFill>
        <p:spPr>
          <a:xfrm>
            <a:off x="1350404" y="1232034"/>
            <a:ext cx="3876675" cy="48422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3786" y="638352"/>
            <a:ext cx="3409909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소수 판별 알고리즘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654"/>
          <a:stretch/>
        </p:blipFill>
        <p:spPr>
          <a:xfrm>
            <a:off x="6913938" y="1193533"/>
            <a:ext cx="3533775" cy="48543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7250" y="638352"/>
            <a:ext cx="3647152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최대공약수 알고리즘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5773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반복문의 활용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2429785" y="1328050"/>
            <a:ext cx="7332455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수 뒤집기 </a:t>
            </a:r>
            <a:r>
              <a:rPr lang="en-US" altLang="ko-KR" sz="2800" dirty="0"/>
              <a:t>: </a:t>
            </a:r>
            <a:r>
              <a:rPr lang="ko-KR" altLang="en-US" sz="2800" dirty="0"/>
              <a:t>반복문을 통해 수를 뒤집어 봅시다</a:t>
            </a:r>
            <a:r>
              <a:rPr lang="en-US" altLang="ko-KR" sz="2800" dirty="0"/>
              <a:t>. </a:t>
            </a:r>
          </a:p>
          <a:p>
            <a:pPr algn="ctr"/>
            <a:r>
              <a:rPr lang="ko-KR" altLang="en-US" sz="2800" dirty="0"/>
              <a:t>뒤집고 더하고 뒤집고</a:t>
            </a:r>
            <a:r>
              <a:rPr lang="en-US" altLang="ko-KR" sz="2800" dirty="0"/>
              <a:t>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D6DEB-3865-48EF-A775-292EF3EDEAA8}"/>
              </a:ext>
            </a:extLst>
          </p:cNvPr>
          <p:cNvSpPr txBox="1"/>
          <p:nvPr/>
        </p:nvSpPr>
        <p:spPr>
          <a:xfrm>
            <a:off x="1292299" y="3632882"/>
            <a:ext cx="9607438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800" dirty="0">
                <a:hlinkClick r:id="rId4"/>
              </a:rPr>
              <a:t>2</a:t>
            </a:r>
            <a:r>
              <a:rPr lang="ko-KR" altLang="en-US" sz="2800" dirty="0">
                <a:hlinkClick r:id="rId4"/>
              </a:rPr>
              <a:t>의 제곱인가</a:t>
            </a:r>
            <a:r>
              <a:rPr lang="en-US" altLang="ko-KR" sz="2800" dirty="0">
                <a:hlinkClick r:id="rId4"/>
              </a:rPr>
              <a:t>? </a:t>
            </a:r>
            <a:r>
              <a:rPr lang="en-US" altLang="ko-KR" sz="2800" dirty="0"/>
              <a:t>: for</a:t>
            </a:r>
            <a:r>
              <a:rPr lang="ko-KR" altLang="en-US" sz="2800" dirty="0"/>
              <a:t>문의 특성을 이용해 간단히 풀 수 있습니다</a:t>
            </a:r>
            <a:r>
              <a:rPr lang="en-US" altLang="ko-KR" sz="2800" dirty="0"/>
              <a:t>.</a:t>
            </a:r>
          </a:p>
          <a:p>
            <a:pPr algn="ctr"/>
            <a:r>
              <a:rPr lang="ko-KR" altLang="en-US" sz="2800" dirty="0"/>
              <a:t>비트 연산을 통해 한 줄로 풀 수도 있습니다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305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359" y="2922867"/>
            <a:ext cx="9069280" cy="1012265"/>
          </a:xfrm>
        </p:spPr>
        <p:txBody>
          <a:bodyPr/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반복문의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065" y="1373904"/>
            <a:ext cx="6730570" cy="388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90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반복문의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2123" t="3020" r="-1"/>
          <a:stretch/>
        </p:blipFill>
        <p:spPr>
          <a:xfrm>
            <a:off x="4749858" y="1264434"/>
            <a:ext cx="2999873" cy="409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34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반복문의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588" y="1039638"/>
            <a:ext cx="5395655" cy="490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87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반복문의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754" y="997944"/>
            <a:ext cx="3078112" cy="498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0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8440DBE-91E6-47C8-8CD2-52AFFFC36225}"/>
              </a:ext>
            </a:extLst>
          </p:cNvPr>
          <p:cNvCxnSpPr>
            <a:cxnSpLocks/>
          </p:cNvCxnSpPr>
          <p:nvPr/>
        </p:nvCxnSpPr>
        <p:spPr>
          <a:xfrm flipH="1">
            <a:off x="0" y="204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92A907A-7634-49F1-82E6-E0C8D5A51C86}"/>
              </a:ext>
            </a:extLst>
          </p:cNvPr>
          <p:cNvGrpSpPr/>
          <p:nvPr/>
        </p:nvGrpSpPr>
        <p:grpSpPr>
          <a:xfrm>
            <a:off x="2124341" y="1915048"/>
            <a:ext cx="251251" cy="251251"/>
            <a:chOff x="3192036" y="3177749"/>
            <a:chExt cx="251251" cy="25125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31E1C71-53D2-48F9-A6BF-9C2F4F61CFAE}"/>
              </a:ext>
            </a:extLst>
          </p:cNvPr>
          <p:cNvSpPr txBox="1"/>
          <p:nvPr/>
        </p:nvSpPr>
        <p:spPr>
          <a:xfrm>
            <a:off x="839964" y="2230370"/>
            <a:ext cx="2820003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반복문의 활용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3C2CB45-848D-48E1-BD87-585E9F7EA30C}"/>
              </a:ext>
            </a:extLst>
          </p:cNvPr>
          <p:cNvGrpSpPr/>
          <p:nvPr/>
        </p:nvGrpSpPr>
        <p:grpSpPr>
          <a:xfrm>
            <a:off x="4630716" y="1915048"/>
            <a:ext cx="251251" cy="251251"/>
            <a:chOff x="3192036" y="3177749"/>
            <a:chExt cx="251251" cy="251251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3F7D6E8-D260-4E88-874C-D848FE40599B}"/>
              </a:ext>
            </a:extLst>
          </p:cNvPr>
          <p:cNvSpPr txBox="1"/>
          <p:nvPr/>
        </p:nvSpPr>
        <p:spPr>
          <a:xfrm>
            <a:off x="3556334" y="1209685"/>
            <a:ext cx="2400017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중첩 </a:t>
            </a:r>
            <a:r>
              <a:rPr lang="ko-KR" altLang="en-US" sz="3600" dirty="0" err="1"/>
              <a:t>반복문</a:t>
            </a:r>
            <a:endParaRPr lang="ko-KR" altLang="en-US" sz="3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44CEE77-E968-4399-91BD-997189862960}"/>
              </a:ext>
            </a:extLst>
          </p:cNvPr>
          <p:cNvGrpSpPr/>
          <p:nvPr/>
        </p:nvGrpSpPr>
        <p:grpSpPr>
          <a:xfrm>
            <a:off x="7287202" y="1915048"/>
            <a:ext cx="251251" cy="251251"/>
            <a:chOff x="3192036" y="3177749"/>
            <a:chExt cx="251251" cy="251251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162EE14-3B85-4758-8D83-5CCA67CF9D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5AEC048-0EC6-490B-B721-F0EFC40E8417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08B016C-A072-44A0-A87F-482BB82E11DA}"/>
              </a:ext>
            </a:extLst>
          </p:cNvPr>
          <p:cNvSpPr txBox="1"/>
          <p:nvPr/>
        </p:nvSpPr>
        <p:spPr>
          <a:xfrm>
            <a:off x="6284153" y="2235597"/>
            <a:ext cx="2257349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1</a:t>
            </a:r>
            <a:r>
              <a:rPr lang="ko-KR" altLang="en-US" sz="3600" dirty="0"/>
              <a:t>차원 배열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5690E19-E570-400A-BD5A-6C5BE7E7803B}"/>
              </a:ext>
            </a:extLst>
          </p:cNvPr>
          <p:cNvGrpSpPr/>
          <p:nvPr/>
        </p:nvGrpSpPr>
        <p:grpSpPr>
          <a:xfrm>
            <a:off x="9926303" y="1915048"/>
            <a:ext cx="251251" cy="251251"/>
            <a:chOff x="3192036" y="3177749"/>
            <a:chExt cx="251251" cy="251251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0F70381-3A85-4A7C-9713-F136FC9275D7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590F511-0441-41C8-8FAA-3604892AD999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EA77D8-3862-440D-AE68-DD83EE74D230}"/>
              </a:ext>
            </a:extLst>
          </p:cNvPr>
          <p:cNvSpPr txBox="1"/>
          <p:nvPr/>
        </p:nvSpPr>
        <p:spPr>
          <a:xfrm>
            <a:off x="8851919" y="1198533"/>
            <a:ext cx="2400017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문자열 처리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79EE1AF-7AB0-4B32-AC1A-1FA0064EC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32" y="4042856"/>
            <a:ext cx="1950953" cy="19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388366" y="1328050"/>
            <a:ext cx="11415304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별찍기 </a:t>
            </a:r>
            <a:r>
              <a:rPr lang="en-US" altLang="ko-KR" sz="2800" dirty="0">
                <a:hlinkClick r:id="rId3"/>
              </a:rPr>
              <a:t>2 </a:t>
            </a:r>
            <a:r>
              <a:rPr lang="en-US" altLang="ko-KR" sz="2800" dirty="0"/>
              <a:t>: </a:t>
            </a:r>
            <a:r>
              <a:rPr lang="ko-KR" altLang="en-US" sz="2800" dirty="0"/>
              <a:t>중첩 </a:t>
            </a:r>
            <a:r>
              <a:rPr lang="ko-KR" altLang="en-US" sz="2800" dirty="0" err="1"/>
              <a:t>반복문을</a:t>
            </a:r>
            <a:r>
              <a:rPr lang="ko-KR" altLang="en-US" sz="2800" dirty="0"/>
              <a:t> 통해 원하는 모양의 별 찍기</a:t>
            </a:r>
            <a:endParaRPr lang="en-US" altLang="ko-KR" sz="28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4"/>
              </a:rPr>
              <a:t>별찍기 </a:t>
            </a:r>
            <a:r>
              <a:rPr lang="en-US" altLang="ko-KR" sz="2800" dirty="0">
                <a:hlinkClick r:id="rId4"/>
              </a:rPr>
              <a:t>5 </a:t>
            </a:r>
            <a:r>
              <a:rPr lang="en-US" altLang="ko-KR" sz="2800" dirty="0"/>
              <a:t>: </a:t>
            </a:r>
            <a:r>
              <a:rPr lang="ko-KR" altLang="en-US" sz="2800" dirty="0"/>
              <a:t>각 줄에서 무슨 문자를 </a:t>
            </a:r>
            <a:r>
              <a:rPr lang="ko-KR" altLang="en-US" sz="2800" dirty="0" err="1"/>
              <a:t>몇번</a:t>
            </a:r>
            <a:r>
              <a:rPr lang="ko-KR" altLang="en-US" sz="2800" dirty="0"/>
              <a:t> 반복해서 출력할 지 잘 고민하세요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379756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359" y="2922867"/>
            <a:ext cx="9069280" cy="1012265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</p:spTree>
    <p:extLst>
      <p:ext uri="{BB962C8B-B14F-4D97-AF65-F5344CB8AC3E}">
        <p14:creationId xmlns:p14="http://schemas.microsoft.com/office/powerpoint/2010/main" val="2111243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메모리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DC8009-AE01-4327-98BB-CDC3276A8FFC}"/>
              </a:ext>
            </a:extLst>
          </p:cNvPr>
          <p:cNvCxnSpPr>
            <a:cxnSpLocks/>
          </p:cNvCxnSpPr>
          <p:nvPr/>
        </p:nvCxnSpPr>
        <p:spPr>
          <a:xfrm>
            <a:off x="5273633" y="711200"/>
            <a:ext cx="0" cy="4024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AB8748D-71D0-46F6-BBE4-756A5B4A2484}"/>
              </a:ext>
            </a:extLst>
          </p:cNvPr>
          <p:cNvCxnSpPr>
            <a:cxnSpLocks/>
          </p:cNvCxnSpPr>
          <p:nvPr/>
        </p:nvCxnSpPr>
        <p:spPr>
          <a:xfrm>
            <a:off x="6721433" y="711200"/>
            <a:ext cx="0" cy="4024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2DB956-6191-4F8D-B765-A3D75BE9F49F}"/>
              </a:ext>
            </a:extLst>
          </p:cNvPr>
          <p:cNvSpPr txBox="1"/>
          <p:nvPr/>
        </p:nvSpPr>
        <p:spPr>
          <a:xfrm>
            <a:off x="5083133" y="4735629"/>
            <a:ext cx="1828797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메모리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745255" y="3397250"/>
            <a:ext cx="528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11839" y="3187482"/>
            <a:ext cx="83067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arr+0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2746" y="2338693"/>
            <a:ext cx="2377976" cy="7694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r"/>
            <a:r>
              <a:rPr lang="en-US" altLang="ko-KR" sz="4400" dirty="0" err="1"/>
              <a:t>int</a:t>
            </a:r>
            <a:r>
              <a:rPr lang="en-US" altLang="ko-KR" sz="4400" dirty="0"/>
              <a:t> </a:t>
            </a:r>
            <a:r>
              <a:rPr lang="en-US" altLang="ko-KR" sz="4400" dirty="0" err="1"/>
              <a:t>arr</a:t>
            </a:r>
            <a:r>
              <a:rPr lang="en-US" altLang="ko-KR" sz="4400" dirty="0"/>
              <a:t>[5]</a:t>
            </a:r>
            <a:endParaRPr lang="ko-KR" altLang="en-US" sz="4400" dirty="0"/>
          </a:p>
        </p:txBody>
      </p:sp>
      <p:sp>
        <p:nvSpPr>
          <p:cNvPr id="11" name="직사각형 10"/>
          <p:cNvSpPr/>
          <p:nvPr/>
        </p:nvSpPr>
        <p:spPr>
          <a:xfrm>
            <a:off x="5273633" y="3099335"/>
            <a:ext cx="1447800" cy="288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[0]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73633" y="2811133"/>
            <a:ext cx="1447800" cy="288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[1]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73633" y="2518075"/>
            <a:ext cx="1447800" cy="288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[2]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73633" y="2229873"/>
            <a:ext cx="1447800" cy="288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[3]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73633" y="1941671"/>
            <a:ext cx="1447800" cy="288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[4]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745255" y="3099335"/>
            <a:ext cx="528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11839" y="2889567"/>
            <a:ext cx="83067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arr+1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745255" y="2801051"/>
            <a:ext cx="528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11839" y="2591283"/>
            <a:ext cx="83067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arr+2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745255" y="2522661"/>
            <a:ext cx="528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11839" y="2312893"/>
            <a:ext cx="83067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arr+3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4745255" y="2242086"/>
            <a:ext cx="528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11839" y="2032318"/>
            <a:ext cx="83067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arr+4</a:t>
            </a:r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8D0CD73A-2589-48F8-B204-B5B6CB5D95C0}"/>
              </a:ext>
            </a:extLst>
          </p:cNvPr>
          <p:cNvSpPr/>
          <p:nvPr/>
        </p:nvSpPr>
        <p:spPr>
          <a:xfrm>
            <a:off x="6754988" y="3100938"/>
            <a:ext cx="190490" cy="279403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B42E2-6F07-450E-983F-F7A28E93F68B}"/>
              </a:ext>
            </a:extLst>
          </p:cNvPr>
          <p:cNvSpPr txBox="1"/>
          <p:nvPr/>
        </p:nvSpPr>
        <p:spPr>
          <a:xfrm>
            <a:off x="6979032" y="3071362"/>
            <a:ext cx="1350050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1600" dirty="0"/>
              <a:t>int</a:t>
            </a:r>
            <a:r>
              <a:rPr lang="ko-KR" altLang="en-US" sz="1600" dirty="0"/>
              <a:t>형 </a:t>
            </a:r>
            <a:r>
              <a:rPr lang="en-US" altLang="ko-KR" sz="1600" dirty="0"/>
              <a:t>4</a:t>
            </a:r>
            <a:r>
              <a:rPr lang="ko-KR" altLang="en-US" sz="1600" dirty="0"/>
              <a:t>바이트</a:t>
            </a: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D538381F-8605-4082-89FB-EC25A09D9EA7}"/>
              </a:ext>
            </a:extLst>
          </p:cNvPr>
          <p:cNvSpPr/>
          <p:nvPr/>
        </p:nvSpPr>
        <p:spPr>
          <a:xfrm>
            <a:off x="8362636" y="1941671"/>
            <a:ext cx="570443" cy="1438670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A3BE9-7CDE-474C-9465-0B279B3C3341}"/>
              </a:ext>
            </a:extLst>
          </p:cNvPr>
          <p:cNvSpPr txBox="1"/>
          <p:nvPr/>
        </p:nvSpPr>
        <p:spPr>
          <a:xfrm>
            <a:off x="8966633" y="2460951"/>
            <a:ext cx="1683474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/>
              <a:t>4*5 20</a:t>
            </a:r>
            <a:r>
              <a:rPr lang="ko-KR" altLang="en-US" sz="2000" dirty="0"/>
              <a:t>바이트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1D5B10-98C4-461B-B075-5DF37A6320F8}"/>
              </a:ext>
            </a:extLst>
          </p:cNvPr>
          <p:cNvSpPr txBox="1"/>
          <p:nvPr/>
        </p:nvSpPr>
        <p:spPr>
          <a:xfrm>
            <a:off x="7286885" y="4335519"/>
            <a:ext cx="187583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*(</a:t>
            </a:r>
            <a:r>
              <a:rPr lang="en-US" altLang="ko-KR" sz="2000" dirty="0" err="1"/>
              <a:t>arr+i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8781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사용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482C1B-2757-4983-8F04-6323B32A5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19" y="1135234"/>
            <a:ext cx="4468046" cy="169859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7EC0D0-83F7-46B9-9912-C7DADDE32128}"/>
              </a:ext>
            </a:extLst>
          </p:cNvPr>
          <p:cNvSpPr/>
          <p:nvPr/>
        </p:nvSpPr>
        <p:spPr>
          <a:xfrm>
            <a:off x="7043493" y="142699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[0]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7AF6DD-1E5D-4976-9BC7-36CFCB35CC65}"/>
              </a:ext>
            </a:extLst>
          </p:cNvPr>
          <p:cNvSpPr/>
          <p:nvPr/>
        </p:nvSpPr>
        <p:spPr>
          <a:xfrm>
            <a:off x="7043493" y="182363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?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07AAA9-B8BF-45F9-AD1D-899B08121ED0}"/>
              </a:ext>
            </a:extLst>
          </p:cNvPr>
          <p:cNvSpPr/>
          <p:nvPr/>
        </p:nvSpPr>
        <p:spPr>
          <a:xfrm>
            <a:off x="7837855" y="142699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[1]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755129-3754-456B-B000-0DE25FB2576F}"/>
              </a:ext>
            </a:extLst>
          </p:cNvPr>
          <p:cNvSpPr/>
          <p:nvPr/>
        </p:nvSpPr>
        <p:spPr>
          <a:xfrm>
            <a:off x="7837855" y="182363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?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00B8AF-DBF1-4EAF-93BA-6916E343C857}"/>
              </a:ext>
            </a:extLst>
          </p:cNvPr>
          <p:cNvSpPr/>
          <p:nvPr/>
        </p:nvSpPr>
        <p:spPr>
          <a:xfrm>
            <a:off x="8632217" y="142699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[2]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C89C1F-A1B6-4B73-A2CD-2EFB310C5E5F}"/>
              </a:ext>
            </a:extLst>
          </p:cNvPr>
          <p:cNvSpPr/>
          <p:nvPr/>
        </p:nvSpPr>
        <p:spPr>
          <a:xfrm>
            <a:off x="8632217" y="182363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?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539588-9703-42C3-9F3B-D9D83DD4774A}"/>
              </a:ext>
            </a:extLst>
          </p:cNvPr>
          <p:cNvSpPr/>
          <p:nvPr/>
        </p:nvSpPr>
        <p:spPr>
          <a:xfrm>
            <a:off x="9426579" y="142699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[3]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4173D3F-A933-43AF-8A8C-5A656A00B645}"/>
              </a:ext>
            </a:extLst>
          </p:cNvPr>
          <p:cNvSpPr/>
          <p:nvPr/>
        </p:nvSpPr>
        <p:spPr>
          <a:xfrm>
            <a:off x="9426579" y="182363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?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87AE02-D31E-4183-8071-8CEE8151A35F}"/>
              </a:ext>
            </a:extLst>
          </p:cNvPr>
          <p:cNvSpPr/>
          <p:nvPr/>
        </p:nvSpPr>
        <p:spPr>
          <a:xfrm>
            <a:off x="10220941" y="142699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[4]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B85E84F-6D30-4CA0-A61A-97C825455F44}"/>
              </a:ext>
            </a:extLst>
          </p:cNvPr>
          <p:cNvSpPr/>
          <p:nvPr/>
        </p:nvSpPr>
        <p:spPr>
          <a:xfrm>
            <a:off x="10220941" y="182363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?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6C3B27E-5AFC-4B4B-AECC-739D997A52D3}"/>
              </a:ext>
            </a:extLst>
          </p:cNvPr>
          <p:cNvSpPr/>
          <p:nvPr/>
        </p:nvSpPr>
        <p:spPr>
          <a:xfrm>
            <a:off x="7043493" y="3391844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[0]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E3B548-4CA9-4DD5-BEA2-DC52159166CD}"/>
              </a:ext>
            </a:extLst>
          </p:cNvPr>
          <p:cNvSpPr/>
          <p:nvPr/>
        </p:nvSpPr>
        <p:spPr>
          <a:xfrm>
            <a:off x="7043493" y="3788478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648E3D7-596D-4CB7-9AD1-3B51C7FDF757}"/>
              </a:ext>
            </a:extLst>
          </p:cNvPr>
          <p:cNvSpPr/>
          <p:nvPr/>
        </p:nvSpPr>
        <p:spPr>
          <a:xfrm>
            <a:off x="7837855" y="3391844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[1]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2390C1F-0BCE-49E2-9A41-B5FD4C20B0FF}"/>
              </a:ext>
            </a:extLst>
          </p:cNvPr>
          <p:cNvSpPr/>
          <p:nvPr/>
        </p:nvSpPr>
        <p:spPr>
          <a:xfrm>
            <a:off x="7837855" y="3788478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9853350-B17A-4B11-8F69-52E6D67E48AC}"/>
              </a:ext>
            </a:extLst>
          </p:cNvPr>
          <p:cNvSpPr/>
          <p:nvPr/>
        </p:nvSpPr>
        <p:spPr>
          <a:xfrm>
            <a:off x="8632217" y="3391844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[2]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FEC819B-C16C-4844-9D9A-82FC5AB10C73}"/>
              </a:ext>
            </a:extLst>
          </p:cNvPr>
          <p:cNvSpPr/>
          <p:nvPr/>
        </p:nvSpPr>
        <p:spPr>
          <a:xfrm>
            <a:off x="8632217" y="3788478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B442E69-629E-44B5-87D7-26EF25680DD4}"/>
              </a:ext>
            </a:extLst>
          </p:cNvPr>
          <p:cNvSpPr/>
          <p:nvPr/>
        </p:nvSpPr>
        <p:spPr>
          <a:xfrm>
            <a:off x="9426579" y="3391844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[3]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873212-FF93-4844-B719-CEDA4BB689DB}"/>
              </a:ext>
            </a:extLst>
          </p:cNvPr>
          <p:cNvSpPr/>
          <p:nvPr/>
        </p:nvSpPr>
        <p:spPr>
          <a:xfrm>
            <a:off x="9426579" y="3788478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1905BA4-0A5C-41AC-A7C1-E12AF71BA2CA}"/>
              </a:ext>
            </a:extLst>
          </p:cNvPr>
          <p:cNvSpPr/>
          <p:nvPr/>
        </p:nvSpPr>
        <p:spPr>
          <a:xfrm>
            <a:off x="10220941" y="3391844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[4]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D1A743F-8421-4B9A-B016-D9E259E6E841}"/>
              </a:ext>
            </a:extLst>
          </p:cNvPr>
          <p:cNvSpPr/>
          <p:nvPr/>
        </p:nvSpPr>
        <p:spPr>
          <a:xfrm>
            <a:off x="10220941" y="3788478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354FA95B-B4E1-44E3-BF40-44180E22D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95" y="3529491"/>
            <a:ext cx="6156038" cy="86003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873E6C4-9CAC-4032-8D54-9DE8FE92B01A}"/>
              </a:ext>
            </a:extLst>
          </p:cNvPr>
          <p:cNvSpPr txBox="1"/>
          <p:nvPr/>
        </p:nvSpPr>
        <p:spPr>
          <a:xfrm>
            <a:off x="3931438" y="2863173"/>
            <a:ext cx="218521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ko-KR" altLang="en-US" sz="2000" dirty="0"/>
              <a:t>선언할 때만 가능함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88B033A-9391-4206-998E-3CBA5F43E32D}"/>
              </a:ext>
            </a:extLst>
          </p:cNvPr>
          <p:cNvCxnSpPr>
            <a:stCxn id="70" idx="2"/>
          </p:cNvCxnSpPr>
          <p:nvPr/>
        </p:nvCxnSpPr>
        <p:spPr>
          <a:xfrm>
            <a:off x="5024046" y="3263283"/>
            <a:ext cx="0" cy="326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806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사용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D81B39-E5C9-4F66-A4D7-BCF714CC29D5}"/>
              </a:ext>
            </a:extLst>
          </p:cNvPr>
          <p:cNvSpPr/>
          <p:nvPr/>
        </p:nvSpPr>
        <p:spPr>
          <a:xfrm>
            <a:off x="7043493" y="3032366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[0]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78FAE0-AC45-48B0-8CF3-AE3F5461D684}"/>
              </a:ext>
            </a:extLst>
          </p:cNvPr>
          <p:cNvSpPr/>
          <p:nvPr/>
        </p:nvSpPr>
        <p:spPr>
          <a:xfrm>
            <a:off x="7043493" y="3429000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566F91D-206A-4E44-87B5-A7F4083FE40B}"/>
              </a:ext>
            </a:extLst>
          </p:cNvPr>
          <p:cNvSpPr/>
          <p:nvPr/>
        </p:nvSpPr>
        <p:spPr>
          <a:xfrm>
            <a:off x="7837855" y="3032366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[1]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054A74C-546C-41EC-85E6-6C841F6DA4BD}"/>
              </a:ext>
            </a:extLst>
          </p:cNvPr>
          <p:cNvSpPr/>
          <p:nvPr/>
        </p:nvSpPr>
        <p:spPr>
          <a:xfrm>
            <a:off x="7837855" y="3429000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C92BF16-9CDB-475B-9882-75E983610A40}"/>
              </a:ext>
            </a:extLst>
          </p:cNvPr>
          <p:cNvSpPr/>
          <p:nvPr/>
        </p:nvSpPr>
        <p:spPr>
          <a:xfrm>
            <a:off x="8632217" y="3032366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[2]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38DE328-8A21-4484-BBB4-03A8211A20D8}"/>
              </a:ext>
            </a:extLst>
          </p:cNvPr>
          <p:cNvSpPr/>
          <p:nvPr/>
        </p:nvSpPr>
        <p:spPr>
          <a:xfrm>
            <a:off x="8632217" y="3429000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58FF1F5-5C39-4E5A-B9B3-2818FCA56B43}"/>
              </a:ext>
            </a:extLst>
          </p:cNvPr>
          <p:cNvSpPr/>
          <p:nvPr/>
        </p:nvSpPr>
        <p:spPr>
          <a:xfrm>
            <a:off x="9426579" y="3032366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[3]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E79E191-2338-47A2-84F4-E1373BEA9F62}"/>
              </a:ext>
            </a:extLst>
          </p:cNvPr>
          <p:cNvSpPr/>
          <p:nvPr/>
        </p:nvSpPr>
        <p:spPr>
          <a:xfrm>
            <a:off x="9426579" y="3429000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EA0524-AE1B-4F45-A1E2-5E8E3828D4EE}"/>
              </a:ext>
            </a:extLst>
          </p:cNvPr>
          <p:cNvSpPr/>
          <p:nvPr/>
        </p:nvSpPr>
        <p:spPr>
          <a:xfrm>
            <a:off x="10220941" y="3032366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[4]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27DE13-5ECF-4D61-A28E-0852A15EEFE2}"/>
              </a:ext>
            </a:extLst>
          </p:cNvPr>
          <p:cNvSpPr/>
          <p:nvPr/>
        </p:nvSpPr>
        <p:spPr>
          <a:xfrm>
            <a:off x="10220941" y="3429000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B7BFCB8F-1EDE-49B3-9350-BAF68A63F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23" y="3041048"/>
            <a:ext cx="6137010" cy="10603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68920C-F695-4584-AF89-2638025E4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23" y="1289893"/>
            <a:ext cx="6137010" cy="939638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C8C30EA7-DD5A-4B5D-AB40-925F17C247F1}"/>
              </a:ext>
            </a:extLst>
          </p:cNvPr>
          <p:cNvSpPr/>
          <p:nvPr/>
        </p:nvSpPr>
        <p:spPr>
          <a:xfrm>
            <a:off x="7043493" y="128963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[0]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8BBC5F0-11B9-491B-AF4A-16869A32FB17}"/>
              </a:ext>
            </a:extLst>
          </p:cNvPr>
          <p:cNvSpPr/>
          <p:nvPr/>
        </p:nvSpPr>
        <p:spPr>
          <a:xfrm>
            <a:off x="7043493" y="168627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B0B7432-64C2-495F-820C-8445810C40A0}"/>
              </a:ext>
            </a:extLst>
          </p:cNvPr>
          <p:cNvSpPr/>
          <p:nvPr/>
        </p:nvSpPr>
        <p:spPr>
          <a:xfrm>
            <a:off x="7837855" y="128963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[1]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EB01957-A4D4-44ED-A4D5-6974970CB3CB}"/>
              </a:ext>
            </a:extLst>
          </p:cNvPr>
          <p:cNvSpPr/>
          <p:nvPr/>
        </p:nvSpPr>
        <p:spPr>
          <a:xfrm>
            <a:off x="7837855" y="168627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ACC42EE-F1F8-4868-BE15-6496C9FBA83C}"/>
              </a:ext>
            </a:extLst>
          </p:cNvPr>
          <p:cNvSpPr/>
          <p:nvPr/>
        </p:nvSpPr>
        <p:spPr>
          <a:xfrm>
            <a:off x="8632217" y="128963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[2]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67D0516-8340-478E-BA86-0C4D1076CF82}"/>
              </a:ext>
            </a:extLst>
          </p:cNvPr>
          <p:cNvSpPr/>
          <p:nvPr/>
        </p:nvSpPr>
        <p:spPr>
          <a:xfrm>
            <a:off x="8632217" y="168627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B0B718-9C72-4F99-98FB-45FAFF49A3C3}"/>
              </a:ext>
            </a:extLst>
          </p:cNvPr>
          <p:cNvSpPr/>
          <p:nvPr/>
        </p:nvSpPr>
        <p:spPr>
          <a:xfrm>
            <a:off x="9426579" y="128963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[3]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B6B6658-E294-4E3B-A18B-F7D060875E06}"/>
              </a:ext>
            </a:extLst>
          </p:cNvPr>
          <p:cNvSpPr/>
          <p:nvPr/>
        </p:nvSpPr>
        <p:spPr>
          <a:xfrm>
            <a:off x="9426579" y="168627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8F7DA57-DF12-4BB1-8716-C1E1924F5A86}"/>
              </a:ext>
            </a:extLst>
          </p:cNvPr>
          <p:cNvSpPr/>
          <p:nvPr/>
        </p:nvSpPr>
        <p:spPr>
          <a:xfrm>
            <a:off x="10220941" y="1289639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[4]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5882557-9796-4FC9-AF96-CB57961E5B4A}"/>
              </a:ext>
            </a:extLst>
          </p:cNvPr>
          <p:cNvSpPr/>
          <p:nvPr/>
        </p:nvSpPr>
        <p:spPr>
          <a:xfrm>
            <a:off x="10220941" y="1686273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6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사용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4069"/>
          <a:stretch/>
        </p:blipFill>
        <p:spPr>
          <a:xfrm>
            <a:off x="858427" y="1824727"/>
            <a:ext cx="4595536" cy="16808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53631" y="3980565"/>
            <a:ext cx="1414170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400" dirty="0"/>
              <a:t>1 2 3 4 5</a:t>
            </a:r>
            <a:endParaRPr lang="ko-KR" altLang="en-US" sz="2400" dirty="0"/>
          </a:p>
        </p:txBody>
      </p:sp>
      <p:sp>
        <p:nvSpPr>
          <p:cNvPr id="46" name="직사각형 45"/>
          <p:cNvSpPr/>
          <p:nvPr/>
        </p:nvSpPr>
        <p:spPr>
          <a:xfrm>
            <a:off x="7043493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[0]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043493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837855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[1]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37855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632217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[2]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632217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426579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[3]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426579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220941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[4]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220941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cxnSpLocks/>
            <a:stCxn id="9" idx="0"/>
          </p:cNvCxnSpPr>
          <p:nvPr/>
        </p:nvCxnSpPr>
        <p:spPr>
          <a:xfrm flipV="1">
            <a:off x="3360716" y="3505584"/>
            <a:ext cx="0" cy="474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64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사용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9F07419-A78F-4B3B-82C9-990C96728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737" y="960992"/>
            <a:ext cx="6142525" cy="313589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A74CC17-4E78-40DE-816F-91438D0C82F9}"/>
              </a:ext>
            </a:extLst>
          </p:cNvPr>
          <p:cNvCxnSpPr>
            <a:cxnSpLocks/>
          </p:cNvCxnSpPr>
          <p:nvPr/>
        </p:nvCxnSpPr>
        <p:spPr>
          <a:xfrm flipH="1" flipV="1">
            <a:off x="8067061" y="3573286"/>
            <a:ext cx="665878" cy="6312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047A28-574F-49CC-AC56-CE7247CF1AE5}"/>
              </a:ext>
            </a:extLst>
          </p:cNvPr>
          <p:cNvSpPr txBox="1"/>
          <p:nvPr/>
        </p:nvSpPr>
        <p:spPr>
          <a:xfrm>
            <a:off x="8732939" y="4185422"/>
            <a:ext cx="1345240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2000" dirty="0" err="1"/>
              <a:t>i</a:t>
            </a:r>
            <a:r>
              <a:rPr lang="en-US" altLang="ko-KR" sz="2000" dirty="0"/>
              <a:t> = 5 </a:t>
            </a:r>
            <a:r>
              <a:rPr lang="ko-KR" altLang="en-US" sz="2000" dirty="0" err="1"/>
              <a:t>일때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325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- 1</a:t>
            </a:r>
            <a:r>
              <a:rPr lang="ko-KR" altLang="en-US" dirty="0"/>
              <a:t>차원 배열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5400" y="638352"/>
            <a:ext cx="382669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두 배열이 같은지 체크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85355" y="638352"/>
            <a:ext cx="4390946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배열이 오름차순인지 체크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66" y="1271819"/>
            <a:ext cx="3238500" cy="5172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782C31-7EF9-40E8-916F-40E058D5E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888" y="1271356"/>
            <a:ext cx="3629880" cy="496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00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- 1</a:t>
            </a:r>
            <a:r>
              <a:rPr lang="ko-KR" altLang="en-US" dirty="0"/>
              <a:t>차원 배열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8057" y="638352"/>
            <a:ext cx="2755884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/>
              <a:t>&lt;</a:t>
            </a:r>
            <a:r>
              <a:rPr lang="ko-KR" altLang="en-US" sz="2800" dirty="0"/>
              <a:t>좌우 대칭 체크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915FC3-6248-4977-BBF2-27F4021B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67" y="1161572"/>
            <a:ext cx="4462463" cy="489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37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- 1</a:t>
            </a:r>
            <a:r>
              <a:rPr lang="ko-KR" altLang="en-US" dirty="0"/>
              <a:t>차원 배열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1826" y="638352"/>
            <a:ext cx="4288353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배열 정렬하기</a:t>
            </a:r>
            <a:r>
              <a:rPr lang="en-US" altLang="ko-KR" sz="2800" dirty="0"/>
              <a:t>(</a:t>
            </a:r>
            <a:r>
              <a:rPr lang="ko-KR" altLang="en-US" sz="2800" dirty="0"/>
              <a:t>버블 소트</a:t>
            </a:r>
            <a:r>
              <a:rPr lang="en-US" altLang="ko-KR" sz="2800" dirty="0"/>
              <a:t>)&gt;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979FD8-04BF-4D0C-8530-25ED3318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570" y="1161572"/>
            <a:ext cx="5592166" cy="5171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7FA2F1-2A57-45AE-A343-DFD4F6EB56F2}"/>
              </a:ext>
            </a:extLst>
          </p:cNvPr>
          <p:cNvSpPr txBox="1"/>
          <p:nvPr/>
        </p:nvSpPr>
        <p:spPr>
          <a:xfrm>
            <a:off x="7429057" y="2122397"/>
            <a:ext cx="2825111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400" dirty="0" err="1"/>
              <a:t>i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0</a:t>
            </a:r>
            <a:r>
              <a:rPr lang="ko-KR" altLang="en-US" sz="2400" dirty="0"/>
              <a:t> </a:t>
            </a:r>
            <a:r>
              <a:rPr lang="en-US" altLang="ko-KR" sz="2400" dirty="0"/>
              <a:t> -&gt;  j = 1 ~ 4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EA82A-9132-4797-9CE3-9AE3065807A5}"/>
              </a:ext>
            </a:extLst>
          </p:cNvPr>
          <p:cNvSpPr txBox="1"/>
          <p:nvPr/>
        </p:nvSpPr>
        <p:spPr>
          <a:xfrm>
            <a:off x="7429057" y="2574634"/>
            <a:ext cx="2825111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400" dirty="0" err="1"/>
              <a:t>i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r>
              <a:rPr lang="ko-KR" altLang="en-US" sz="2400" dirty="0"/>
              <a:t> </a:t>
            </a:r>
            <a:r>
              <a:rPr lang="en-US" altLang="ko-KR" sz="2400" dirty="0"/>
              <a:t> -&gt;  j = 2 ~ 4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589B96-4B09-43A6-B420-B3C3BFD9B4A0}"/>
              </a:ext>
            </a:extLst>
          </p:cNvPr>
          <p:cNvSpPr txBox="1"/>
          <p:nvPr/>
        </p:nvSpPr>
        <p:spPr>
          <a:xfrm>
            <a:off x="7429057" y="2967335"/>
            <a:ext cx="2825111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400" dirty="0" err="1"/>
              <a:t>i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r>
              <a:rPr lang="ko-KR" altLang="en-US" sz="2400" dirty="0"/>
              <a:t> </a:t>
            </a:r>
            <a:r>
              <a:rPr lang="en-US" altLang="ko-KR" sz="2400" dirty="0"/>
              <a:t> -&gt;  j = 3 ~ 4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924EF6-94A6-4B21-9E8E-691405D5A726}"/>
              </a:ext>
            </a:extLst>
          </p:cNvPr>
          <p:cNvSpPr txBox="1"/>
          <p:nvPr/>
        </p:nvSpPr>
        <p:spPr>
          <a:xfrm>
            <a:off x="7429057" y="3359292"/>
            <a:ext cx="2825111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400" dirty="0" err="1"/>
              <a:t>i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  <a:r>
              <a:rPr lang="ko-KR" altLang="en-US" sz="2400" dirty="0"/>
              <a:t> </a:t>
            </a:r>
            <a:r>
              <a:rPr lang="en-US" altLang="ko-KR" sz="2400" dirty="0"/>
              <a:t> -&gt;  j = 4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B5ED9-84D6-46F7-8108-7D5CB1713D57}"/>
              </a:ext>
            </a:extLst>
          </p:cNvPr>
          <p:cNvSpPr txBox="1"/>
          <p:nvPr/>
        </p:nvSpPr>
        <p:spPr>
          <a:xfrm>
            <a:off x="7429057" y="3812273"/>
            <a:ext cx="2825111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400" dirty="0" err="1"/>
              <a:t>i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4</a:t>
            </a:r>
            <a:r>
              <a:rPr lang="ko-KR" altLang="en-US" sz="2400" dirty="0"/>
              <a:t> </a:t>
            </a:r>
            <a:r>
              <a:rPr lang="en-US" altLang="ko-KR" sz="2400" dirty="0"/>
              <a:t> -&gt;  j = x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88820-EA6D-4179-A7AE-F188A8A7C2CA}"/>
              </a:ext>
            </a:extLst>
          </p:cNvPr>
          <p:cNvSpPr txBox="1"/>
          <p:nvPr/>
        </p:nvSpPr>
        <p:spPr>
          <a:xfrm>
            <a:off x="6909679" y="1639001"/>
            <a:ext cx="3501280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2400" dirty="0"/>
              <a:t>모든 원소들 끼리 비교한다</a:t>
            </a:r>
          </a:p>
        </p:txBody>
      </p:sp>
    </p:spTree>
    <p:extLst>
      <p:ext uri="{BB962C8B-B14F-4D97-AF65-F5344CB8AC3E}">
        <p14:creationId xmlns:p14="http://schemas.microsoft.com/office/powerpoint/2010/main" val="118637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C5F8442-7550-4994-AF8B-8044B3C4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59" y="2922867"/>
            <a:ext cx="9069280" cy="1012265"/>
          </a:xfrm>
        </p:spPr>
        <p:txBody>
          <a:bodyPr/>
          <a:lstStyle/>
          <a:p>
            <a:r>
              <a:rPr lang="ko-KR" altLang="en-US" dirty="0"/>
              <a:t>반복문의 활용</a:t>
            </a:r>
          </a:p>
        </p:txBody>
      </p:sp>
    </p:spTree>
    <p:extLst>
      <p:ext uri="{BB962C8B-B14F-4D97-AF65-F5344CB8AC3E}">
        <p14:creationId xmlns:p14="http://schemas.microsoft.com/office/powerpoint/2010/main" val="3077837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사용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1167422" y="1328050"/>
            <a:ext cx="9857186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음계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배열이 오름차순인지</a:t>
            </a:r>
            <a:r>
              <a:rPr lang="en-US" altLang="ko-KR" sz="2800" dirty="0"/>
              <a:t>, </a:t>
            </a:r>
            <a:r>
              <a:rPr lang="ko-KR" altLang="en-US" sz="2800" dirty="0"/>
              <a:t>내림차순인지 판단하는 문제입니다</a:t>
            </a:r>
            <a:r>
              <a:rPr lang="en-US" altLang="ko-KR" sz="2800" dirty="0"/>
              <a:t>.</a:t>
            </a:r>
          </a:p>
          <a:p>
            <a:pPr algn="ctr"/>
            <a:r>
              <a:rPr lang="ko-KR" altLang="en-US" sz="2800" dirty="0"/>
              <a:t>다양한 방법으로 풀 수 있습니다</a:t>
            </a:r>
            <a:r>
              <a:rPr lang="en-US" altLang="ko-KR" sz="2800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CD6DEB-3865-48EF-A775-292EF3EDEAA8}"/>
              </a:ext>
            </a:extLst>
          </p:cNvPr>
          <p:cNvSpPr txBox="1"/>
          <p:nvPr/>
        </p:nvSpPr>
        <p:spPr>
          <a:xfrm>
            <a:off x="1374219" y="3848325"/>
            <a:ext cx="9443611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4"/>
              </a:rPr>
              <a:t>수 정렬하기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앞에 소개해드린 정렬 알고리즘을 적용해봅시다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9808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359" y="2922867"/>
            <a:ext cx="9069280" cy="1012265"/>
          </a:xfrm>
        </p:spPr>
        <p:txBody>
          <a:bodyPr/>
          <a:lstStyle/>
          <a:p>
            <a:r>
              <a:rPr lang="ko-KR" altLang="en-US" dirty="0"/>
              <a:t>문자열 처리</a:t>
            </a:r>
          </a:p>
        </p:txBody>
      </p:sp>
    </p:spTree>
    <p:extLst>
      <p:ext uri="{BB962C8B-B14F-4D97-AF65-F5344CB8AC3E}">
        <p14:creationId xmlns:p14="http://schemas.microsoft.com/office/powerpoint/2010/main" val="425146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A4842-CA19-404B-9F73-F6E3F0759C81}"/>
              </a:ext>
            </a:extLst>
          </p:cNvPr>
          <p:cNvSpPr txBox="1"/>
          <p:nvPr/>
        </p:nvSpPr>
        <p:spPr>
          <a:xfrm>
            <a:off x="1242866" y="1068705"/>
            <a:ext cx="10060133" cy="333642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char</a:t>
            </a:r>
            <a:r>
              <a:rPr lang="ko-KR" altLang="en-US" sz="3600" dirty="0"/>
              <a:t>를 일렬로 저장하겠다는 뜻</a:t>
            </a:r>
            <a:r>
              <a:rPr lang="en-US" altLang="ko-KR" sz="36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1</a:t>
            </a:r>
            <a:r>
              <a:rPr lang="ko-KR" altLang="en-US" sz="3600" dirty="0"/>
              <a:t>차원 배열과 똑같이 사용이 가능하며</a:t>
            </a:r>
            <a:r>
              <a:rPr lang="en-US" altLang="ko-KR" sz="3600" dirty="0"/>
              <a:t>, </a:t>
            </a:r>
            <a:r>
              <a:rPr lang="ko-KR" altLang="en-US" sz="3600" dirty="0"/>
              <a:t>입출력과 문자열을 다룰 때 더 편하다</a:t>
            </a:r>
            <a:r>
              <a:rPr lang="en-US" altLang="ko-KR" sz="36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FF0000"/>
                </a:solidFill>
              </a:rPr>
              <a:t>문자열의 마지막에는 </a:t>
            </a:r>
            <a:r>
              <a:rPr lang="en-US" altLang="ko-KR" sz="3600" dirty="0">
                <a:solidFill>
                  <a:srgbClr val="FF0000"/>
                </a:solidFill>
              </a:rPr>
              <a:t>\0(null)</a:t>
            </a:r>
            <a:r>
              <a:rPr lang="ko-KR" altLang="en-US" sz="3600" dirty="0">
                <a:solidFill>
                  <a:srgbClr val="FF0000"/>
                </a:solidFill>
              </a:rPr>
              <a:t>이 들어가야 한다</a:t>
            </a:r>
          </a:p>
        </p:txBody>
      </p:sp>
    </p:spTree>
    <p:extLst>
      <p:ext uri="{BB962C8B-B14F-4D97-AF65-F5344CB8AC3E}">
        <p14:creationId xmlns:p14="http://schemas.microsoft.com/office/powerpoint/2010/main" val="1230790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D13FF1-DFA2-4268-9D29-1F83E1C29383}"/>
              </a:ext>
            </a:extLst>
          </p:cNvPr>
          <p:cNvSpPr/>
          <p:nvPr/>
        </p:nvSpPr>
        <p:spPr>
          <a:xfrm>
            <a:off x="7043493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s[0]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E45533-AE57-4406-8AD5-E068FCA5E553}"/>
              </a:ext>
            </a:extLst>
          </p:cNvPr>
          <p:cNvSpPr/>
          <p:nvPr/>
        </p:nvSpPr>
        <p:spPr>
          <a:xfrm>
            <a:off x="7043493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‘a’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7CE944-9EBB-4C0F-9800-406945FE4E94}"/>
              </a:ext>
            </a:extLst>
          </p:cNvPr>
          <p:cNvSpPr/>
          <p:nvPr/>
        </p:nvSpPr>
        <p:spPr>
          <a:xfrm>
            <a:off x="7837855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s[1]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845764-2F3D-4AB7-A919-5214810794D6}"/>
              </a:ext>
            </a:extLst>
          </p:cNvPr>
          <p:cNvSpPr/>
          <p:nvPr/>
        </p:nvSpPr>
        <p:spPr>
          <a:xfrm>
            <a:off x="7837855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‘b’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316686-61DB-469A-B26F-8E09475046E9}"/>
              </a:ext>
            </a:extLst>
          </p:cNvPr>
          <p:cNvSpPr/>
          <p:nvPr/>
        </p:nvSpPr>
        <p:spPr>
          <a:xfrm>
            <a:off x="8632217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s[2]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60D4D4-EB7B-46FA-8DA8-8A940482F233}"/>
              </a:ext>
            </a:extLst>
          </p:cNvPr>
          <p:cNvSpPr/>
          <p:nvPr/>
        </p:nvSpPr>
        <p:spPr>
          <a:xfrm>
            <a:off x="8632217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‘c’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3DF70F-FE2D-40BC-B3B8-7F48D6F11594}"/>
              </a:ext>
            </a:extLst>
          </p:cNvPr>
          <p:cNvSpPr/>
          <p:nvPr/>
        </p:nvSpPr>
        <p:spPr>
          <a:xfrm>
            <a:off x="9426579" y="1989682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s[3]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83EA6E-FE7D-4CB2-8472-8DB51ABFD2D3}"/>
              </a:ext>
            </a:extLst>
          </p:cNvPr>
          <p:cNvSpPr/>
          <p:nvPr/>
        </p:nvSpPr>
        <p:spPr>
          <a:xfrm>
            <a:off x="9426579" y="2386316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‘d’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A53800-09BB-40C2-B8CE-E84B7AE8B0EE}"/>
              </a:ext>
            </a:extLst>
          </p:cNvPr>
          <p:cNvSpPr/>
          <p:nvPr/>
        </p:nvSpPr>
        <p:spPr>
          <a:xfrm>
            <a:off x="10220941" y="1989682"/>
            <a:ext cx="1014408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s[4]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BC310F-85EC-4B8C-A5AC-3AF203A024CB}"/>
              </a:ext>
            </a:extLst>
          </p:cNvPr>
          <p:cNvSpPr/>
          <p:nvPr/>
        </p:nvSpPr>
        <p:spPr>
          <a:xfrm>
            <a:off x="10220940" y="2386316"/>
            <a:ext cx="1014409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‘\0’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B26BC85-F02B-4D34-B299-8226A8AE2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97" y="1922138"/>
            <a:ext cx="5300995" cy="114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13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입력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EBF423-5111-48F1-9558-7A0E13C96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09" y="1229136"/>
            <a:ext cx="5917224" cy="1728205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760E9B2-A86D-418B-ADAD-3EB77B42C00A}"/>
              </a:ext>
            </a:extLst>
          </p:cNvPr>
          <p:cNvCxnSpPr>
            <a:cxnSpLocks/>
          </p:cNvCxnSpPr>
          <p:nvPr/>
        </p:nvCxnSpPr>
        <p:spPr>
          <a:xfrm flipH="1" flipV="1">
            <a:off x="5434550" y="2633679"/>
            <a:ext cx="226336" cy="531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F34275-9989-4CFD-9C7C-D6A25DDA7BF5}"/>
              </a:ext>
            </a:extLst>
          </p:cNvPr>
          <p:cNvSpPr txBox="1"/>
          <p:nvPr/>
        </p:nvSpPr>
        <p:spPr>
          <a:xfrm>
            <a:off x="4600339" y="3092264"/>
            <a:ext cx="2121094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&amp;</a:t>
            </a:r>
            <a:r>
              <a:rPr lang="ko-KR" altLang="en-US" sz="2000" dirty="0"/>
              <a:t>를 붙이지 않는다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A70B5A-6BE8-44B3-A7AD-17306BF1D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6" t="6784" r="20982" b="4137"/>
          <a:stretch/>
        </p:blipFill>
        <p:spPr>
          <a:xfrm>
            <a:off x="7152238" y="1312753"/>
            <a:ext cx="4869986" cy="132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0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입력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4C9905-F140-4CC2-9664-C59D39F15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1" t="6865" r="2312" b="3275"/>
          <a:stretch/>
        </p:blipFill>
        <p:spPr>
          <a:xfrm>
            <a:off x="6522256" y="1738264"/>
            <a:ext cx="5075232" cy="136707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37BDDAF-E4C1-4681-A90F-5E3B6711C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877" y="1473621"/>
            <a:ext cx="4368020" cy="189636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5382CB9-B56D-4770-A344-015077FA55FF}"/>
              </a:ext>
            </a:extLst>
          </p:cNvPr>
          <p:cNvSpPr/>
          <p:nvPr/>
        </p:nvSpPr>
        <p:spPr>
          <a:xfrm>
            <a:off x="2860895" y="2109459"/>
            <a:ext cx="1276539" cy="624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56BCD-095E-4C8E-936C-FB80CFB0983F}"/>
              </a:ext>
            </a:extLst>
          </p:cNvPr>
          <p:cNvSpPr txBox="1"/>
          <p:nvPr/>
        </p:nvSpPr>
        <p:spPr>
          <a:xfrm>
            <a:off x="2396935" y="770030"/>
            <a:ext cx="5149167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400" dirty="0"/>
              <a:t>%[^\n] = \n</a:t>
            </a:r>
            <a:r>
              <a:rPr lang="ko-KR" altLang="en-US" sz="2400" dirty="0"/>
              <a:t>을 제외하고 모두 받겠다</a:t>
            </a:r>
          </a:p>
        </p:txBody>
      </p:sp>
    </p:spTree>
    <p:extLst>
      <p:ext uri="{BB962C8B-B14F-4D97-AF65-F5344CB8AC3E}">
        <p14:creationId xmlns:p14="http://schemas.microsoft.com/office/powerpoint/2010/main" val="2043153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출력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176AFA-FAF8-4D3A-9010-993B2DDF3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24" y="1419885"/>
            <a:ext cx="4353584" cy="24380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96B730-8EF0-4183-8837-959E70991C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5" t="8922" r="990"/>
          <a:stretch/>
        </p:blipFill>
        <p:spPr>
          <a:xfrm>
            <a:off x="5911912" y="1557196"/>
            <a:ext cx="5966234" cy="198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3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-1" y="45472"/>
            <a:ext cx="6721434" cy="482633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string.h</a:t>
            </a:r>
            <a:r>
              <a:rPr lang="en-US" altLang="ko-KR" dirty="0"/>
              <a:t>&gt; </a:t>
            </a:r>
            <a:r>
              <a:rPr lang="ko-KR" altLang="en-US" dirty="0"/>
              <a:t>내부 함수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문자열 처리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7931DB2-6C8C-4132-9BAE-6F4904FF4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67090"/>
              </p:ext>
            </p:extLst>
          </p:nvPr>
        </p:nvGraphicFramePr>
        <p:xfrm>
          <a:off x="697324" y="1152144"/>
          <a:ext cx="10797351" cy="2801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3016">
                  <a:extLst>
                    <a:ext uri="{9D8B030D-6E8A-4147-A177-3AD203B41FA5}">
                      <a16:colId xmlns:a16="http://schemas.microsoft.com/office/drawing/2014/main" val="3144539832"/>
                    </a:ext>
                  </a:extLst>
                </a:gridCol>
                <a:gridCol w="6194335">
                  <a:extLst>
                    <a:ext uri="{9D8B030D-6E8A-4147-A177-3AD203B41FA5}">
                      <a16:colId xmlns:a16="http://schemas.microsoft.com/office/drawing/2014/main" val="582365628"/>
                    </a:ext>
                  </a:extLst>
                </a:gridCol>
              </a:tblGrid>
              <a:tr h="93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strlen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문자열의 길이를 반환한다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17551"/>
                  </a:ext>
                </a:extLst>
              </a:tr>
              <a:tr h="93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strcpy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 </a:t>
                      </a:r>
                      <a:r>
                        <a:rPr lang="ko-KR" altLang="en-US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2)</a:t>
                      </a:r>
                      <a:endParaRPr lang="ko-KR" altLang="en-US" sz="28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 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문자열 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복사한다</a:t>
                      </a: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532749"/>
                  </a:ext>
                </a:extLst>
              </a:tr>
              <a:tr h="93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strcmp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 </a:t>
                      </a:r>
                      <a:r>
                        <a:rPr lang="ko-KR" altLang="en-US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</a:t>
                      </a:r>
                      <a:r>
                        <a:rPr lang="en-US" altLang="ko-KR" sz="28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2)</a:t>
                      </a:r>
                      <a:endParaRPr lang="ko-KR" altLang="en-US" sz="28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문자열을 비교한다</a:t>
                      </a:r>
                      <a:r>
                        <a:rPr lang="en-US" altLang="ko-KR" sz="2800" b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2800" b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같으면 </a:t>
                      </a:r>
                      <a:r>
                        <a:rPr lang="en-US" altLang="ko-KR" sz="2800" b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0)</a:t>
                      </a:r>
                      <a:endParaRPr lang="ko-KR" altLang="en-US" sz="28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2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437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처리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7246B-DFF3-441F-BF15-9BDBDF39841C}"/>
              </a:ext>
            </a:extLst>
          </p:cNvPr>
          <p:cNvSpPr txBox="1"/>
          <p:nvPr/>
        </p:nvSpPr>
        <p:spPr>
          <a:xfrm>
            <a:off x="4128632" y="638352"/>
            <a:ext cx="4063934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대문자 소문자로 바꾸기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BC8C67-FA2C-4CA0-8112-7FD76AA6A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8" r="1349" b="4205"/>
          <a:stretch/>
        </p:blipFill>
        <p:spPr>
          <a:xfrm>
            <a:off x="6450652" y="1905286"/>
            <a:ext cx="5527084" cy="14535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FB7962F-CE37-4830-A33F-4F4DA3AAB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59" y="1271819"/>
            <a:ext cx="5042392" cy="455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36C7B-AA4A-4B6E-BBE5-5D1E21451639}"/>
              </a:ext>
            </a:extLst>
          </p:cNvPr>
          <p:cNvSpPr txBox="1"/>
          <p:nvPr/>
        </p:nvSpPr>
        <p:spPr>
          <a:xfrm>
            <a:off x="6450651" y="4314717"/>
            <a:ext cx="1871026" cy="95410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2800" dirty="0"/>
              <a:t>‘</a:t>
            </a:r>
            <a:r>
              <a:rPr lang="en-US" altLang="ko-KR" sz="2800" dirty="0"/>
              <a:t>C’ – ‘A’ = </a:t>
            </a:r>
            <a:r>
              <a:rPr lang="en-US" altLang="ko-KR" sz="2800" dirty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2</a:t>
            </a:r>
            <a:r>
              <a:rPr lang="en-US" altLang="ko-KR" sz="2800" dirty="0"/>
              <a:t> + ‘a’ = ‘c’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3673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처리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7246B-DFF3-441F-BF15-9BDBDF39841C}"/>
              </a:ext>
            </a:extLst>
          </p:cNvPr>
          <p:cNvSpPr txBox="1"/>
          <p:nvPr/>
        </p:nvSpPr>
        <p:spPr>
          <a:xfrm>
            <a:off x="4292141" y="638352"/>
            <a:ext cx="373692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문자열 좌우대칭 체크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7084128-E3C3-441C-B456-48A6C9F7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604" y="1161572"/>
            <a:ext cx="3746791" cy="51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4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while, </a:t>
            </a:r>
            <a:r>
              <a:rPr lang="en-US" altLang="ko-KR" dirty="0" err="1"/>
              <a:t>do~wilhe</a:t>
            </a:r>
            <a:r>
              <a:rPr lang="ko-KR" altLang="en-US" dirty="0"/>
              <a:t>문의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2674" y="976481"/>
            <a:ext cx="2734322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/>
              <a:t>while(</a:t>
            </a:r>
            <a:r>
              <a:rPr lang="ko-KR" altLang="en-US" sz="3600" dirty="0"/>
              <a:t>조건</a:t>
            </a:r>
            <a:r>
              <a:rPr lang="en-US" altLang="ko-KR" sz="3600" dirty="0"/>
              <a:t>)</a:t>
            </a:r>
          </a:p>
          <a:p>
            <a:r>
              <a:rPr lang="en-US" altLang="ko-KR" sz="3600" dirty="0"/>
              <a:t>{</a:t>
            </a:r>
          </a:p>
          <a:p>
            <a:r>
              <a:rPr lang="en-US" altLang="ko-KR" sz="3600" dirty="0"/>
              <a:t>	</a:t>
            </a:r>
            <a:r>
              <a:rPr lang="ko-KR" altLang="en-US" sz="3600" dirty="0"/>
              <a:t>내용</a:t>
            </a:r>
            <a:endParaRPr lang="en-US" altLang="ko-KR" sz="3600" dirty="0"/>
          </a:p>
          <a:p>
            <a:r>
              <a:rPr lang="en-US" altLang="ko-KR" sz="36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3196" y="976481"/>
            <a:ext cx="3142694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/>
              <a:t>do</a:t>
            </a:r>
          </a:p>
          <a:p>
            <a:r>
              <a:rPr lang="en-US" altLang="ko-KR" sz="3600" dirty="0"/>
              <a:t>{</a:t>
            </a:r>
          </a:p>
          <a:p>
            <a:r>
              <a:rPr lang="en-US" altLang="ko-KR" sz="3600" dirty="0"/>
              <a:t>	</a:t>
            </a:r>
            <a:r>
              <a:rPr lang="ko-KR" altLang="en-US" sz="3600" dirty="0"/>
              <a:t>내용</a:t>
            </a:r>
            <a:endParaRPr lang="en-US" altLang="ko-KR" sz="3600" dirty="0"/>
          </a:p>
          <a:p>
            <a:r>
              <a:rPr lang="en-US" altLang="ko-KR" sz="3600" dirty="0"/>
              <a:t>} while(</a:t>
            </a:r>
            <a:r>
              <a:rPr lang="ko-KR" altLang="en-US" sz="3600" dirty="0"/>
              <a:t>조건</a:t>
            </a:r>
            <a:r>
              <a:rPr lang="en-US" altLang="ko-KR" sz="3600" dirty="0"/>
              <a:t>);</a:t>
            </a:r>
          </a:p>
        </p:txBody>
      </p:sp>
      <p:sp>
        <p:nvSpPr>
          <p:cNvPr id="8" name="타원 7"/>
          <p:cNvSpPr/>
          <p:nvPr/>
        </p:nvSpPr>
        <p:spPr>
          <a:xfrm>
            <a:off x="4419463" y="2370475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조건</a:t>
            </a:r>
          </a:p>
        </p:txBody>
      </p:sp>
      <p:sp>
        <p:nvSpPr>
          <p:cNvPr id="9" name="타원 8"/>
          <p:cNvSpPr/>
          <p:nvPr/>
        </p:nvSpPr>
        <p:spPr>
          <a:xfrm>
            <a:off x="6044077" y="2370475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</a:rPr>
              <a:t>내용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구부러진 연결선 10"/>
          <p:cNvCxnSpPr>
            <a:stCxn id="8" idx="0"/>
            <a:endCxn id="9" idx="0"/>
          </p:cNvCxnSpPr>
          <p:nvPr/>
        </p:nvCxnSpPr>
        <p:spPr>
          <a:xfrm rot="5400000" flipH="1" flipV="1">
            <a:off x="5826540" y="1558168"/>
            <a:ext cx="12700" cy="1624614"/>
          </a:xfrm>
          <a:prstGeom prst="curvedConnector3">
            <a:avLst>
              <a:gd name="adj1" fmla="val 3477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rot="5400000">
            <a:off x="5826540" y="2754058"/>
            <a:ext cx="12700" cy="1624614"/>
          </a:xfrm>
          <a:prstGeom prst="curvedConnector3">
            <a:avLst>
              <a:gd name="adj1" fmla="val 32679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701986" y="2965142"/>
            <a:ext cx="6109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15363" y="2565032"/>
            <a:ext cx="784189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while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7507249" y="2965142"/>
            <a:ext cx="6109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7196206" y="2565032"/>
            <a:ext cx="1233030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 err="1"/>
              <a:t>do~while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0297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사용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문자열 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2610128" y="1328050"/>
            <a:ext cx="6971780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문자열 반복 </a:t>
            </a:r>
            <a:r>
              <a:rPr lang="en-US" altLang="ko-KR" sz="2800" dirty="0"/>
              <a:t>: </a:t>
            </a:r>
            <a:r>
              <a:rPr lang="ko-KR" altLang="en-US" sz="2800" dirty="0"/>
              <a:t>문자열과 중첩 </a:t>
            </a:r>
            <a:r>
              <a:rPr lang="ko-KR" altLang="en-US" sz="2800" dirty="0" err="1"/>
              <a:t>반복문</a:t>
            </a:r>
            <a:endParaRPr lang="en-US" altLang="ko-KR" sz="28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4"/>
              </a:rPr>
              <a:t>그대로 출력하기 </a:t>
            </a:r>
            <a:r>
              <a:rPr lang="en-US" altLang="ko-KR" sz="2800" dirty="0"/>
              <a:t>: %[^\n]</a:t>
            </a:r>
            <a:r>
              <a:rPr lang="ko-KR" altLang="en-US" sz="2800" dirty="0"/>
              <a:t>를 이용해 보세요</a:t>
            </a:r>
            <a:endParaRPr lang="en-US" altLang="ko-KR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CD6DEB-3865-48EF-A775-292EF3EDEAA8}"/>
              </a:ext>
            </a:extLst>
          </p:cNvPr>
          <p:cNvSpPr txBox="1"/>
          <p:nvPr/>
        </p:nvSpPr>
        <p:spPr>
          <a:xfrm>
            <a:off x="591152" y="3417439"/>
            <a:ext cx="11009744" cy="193899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5"/>
              </a:rPr>
              <a:t>수들의 합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숫자형으로는 </a:t>
            </a:r>
            <a:r>
              <a:rPr lang="en-US" altLang="ko-KR" sz="2800" dirty="0"/>
              <a:t>100</a:t>
            </a:r>
            <a:r>
              <a:rPr lang="ko-KR" altLang="en-US" sz="2800" dirty="0"/>
              <a:t>자리가 넘는 숫자를 </a:t>
            </a:r>
            <a:r>
              <a:rPr lang="ko-KR" altLang="en-US" sz="2800" dirty="0" err="1"/>
              <a:t>입력받을</a:t>
            </a:r>
            <a:r>
              <a:rPr lang="ko-KR" altLang="en-US" sz="2800" dirty="0"/>
              <a:t> 수 없습니다</a:t>
            </a:r>
            <a:r>
              <a:rPr lang="en-US" altLang="ko-KR" sz="2800" dirty="0"/>
              <a:t>.</a:t>
            </a:r>
          </a:p>
          <a:p>
            <a:pPr algn="ctr"/>
            <a:r>
              <a:rPr lang="ko-KR" altLang="en-US" sz="2800" dirty="0"/>
              <a:t>문자열로 입력을 받은 뒤 처리하는 것이 좋습니다</a:t>
            </a:r>
            <a:r>
              <a:rPr lang="en-US" altLang="ko-KR" sz="2800" dirty="0"/>
              <a:t>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6"/>
              </a:rPr>
              <a:t>단어 공부 </a:t>
            </a:r>
            <a:r>
              <a:rPr lang="en-US" altLang="ko-KR" sz="2800" dirty="0"/>
              <a:t>: </a:t>
            </a:r>
            <a:r>
              <a:rPr lang="ko-KR" altLang="en-US" sz="2800" dirty="0"/>
              <a:t>문자열과 배열을 동시에 사용하는 문제입니다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62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5074" y="1229615"/>
            <a:ext cx="3943268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/>
              <a:t>for(</a:t>
            </a:r>
            <a:r>
              <a:rPr lang="ko-KR" altLang="en-US" sz="3600" dirty="0"/>
              <a:t>선언</a:t>
            </a:r>
            <a:r>
              <a:rPr lang="en-US" altLang="ko-KR" sz="3600" dirty="0"/>
              <a:t>;</a:t>
            </a:r>
            <a:r>
              <a:rPr lang="ko-KR" altLang="en-US" sz="3600" dirty="0"/>
              <a:t>조건</a:t>
            </a:r>
            <a:r>
              <a:rPr lang="en-US" altLang="ko-KR" sz="3600" dirty="0"/>
              <a:t>;</a:t>
            </a:r>
            <a:r>
              <a:rPr lang="ko-KR" altLang="en-US" sz="3600" dirty="0"/>
              <a:t>증감</a:t>
            </a:r>
            <a:r>
              <a:rPr lang="en-US" altLang="ko-KR" sz="3600" dirty="0"/>
              <a:t>)</a:t>
            </a:r>
          </a:p>
          <a:p>
            <a:r>
              <a:rPr lang="en-US" altLang="ko-KR" sz="3600" dirty="0"/>
              <a:t>{</a:t>
            </a:r>
          </a:p>
          <a:p>
            <a:r>
              <a:rPr lang="en-US" altLang="ko-KR" sz="3600" dirty="0"/>
              <a:t>	</a:t>
            </a:r>
            <a:r>
              <a:rPr lang="ko-KR" altLang="en-US" sz="3600" dirty="0"/>
              <a:t>내용</a:t>
            </a:r>
            <a:endParaRPr lang="en-US" altLang="ko-KR" sz="3600" dirty="0"/>
          </a:p>
          <a:p>
            <a:r>
              <a:rPr lang="en-US" altLang="ko-KR" sz="3600" dirty="0"/>
              <a:t>}</a:t>
            </a:r>
          </a:p>
        </p:txBody>
      </p:sp>
      <p:sp>
        <p:nvSpPr>
          <p:cNvPr id="8" name="타원 7"/>
          <p:cNvSpPr/>
          <p:nvPr/>
        </p:nvSpPr>
        <p:spPr>
          <a:xfrm>
            <a:off x="7137779" y="1522846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조건</a:t>
            </a:r>
          </a:p>
        </p:txBody>
      </p:sp>
      <p:sp>
        <p:nvSpPr>
          <p:cNvPr id="9" name="타원 8"/>
          <p:cNvSpPr/>
          <p:nvPr/>
        </p:nvSpPr>
        <p:spPr>
          <a:xfrm>
            <a:off x="8762393" y="1522846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</a:rPr>
              <a:t>내용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구부러진 연결선 10"/>
          <p:cNvCxnSpPr>
            <a:stCxn id="8" idx="0"/>
            <a:endCxn id="9" idx="0"/>
          </p:cNvCxnSpPr>
          <p:nvPr/>
        </p:nvCxnSpPr>
        <p:spPr>
          <a:xfrm rot="5400000" flipH="1" flipV="1">
            <a:off x="8544856" y="710539"/>
            <a:ext cx="12700" cy="1624614"/>
          </a:xfrm>
          <a:prstGeom prst="curvedConnector3">
            <a:avLst>
              <a:gd name="adj1" fmla="val 3477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rot="5400000">
            <a:off x="8544856" y="1906429"/>
            <a:ext cx="12700" cy="1624614"/>
          </a:xfrm>
          <a:prstGeom prst="curvedConnector3">
            <a:avLst>
              <a:gd name="adj1" fmla="val 32679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420302" y="2117513"/>
            <a:ext cx="6109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62944" y="1717403"/>
            <a:ext cx="525658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for</a:t>
            </a:r>
          </a:p>
        </p:txBody>
      </p:sp>
      <p:sp>
        <p:nvSpPr>
          <p:cNvPr id="31" name="타원 30"/>
          <p:cNvSpPr/>
          <p:nvPr/>
        </p:nvSpPr>
        <p:spPr>
          <a:xfrm>
            <a:off x="8138464" y="2712386"/>
            <a:ext cx="789975" cy="7899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증감</a:t>
            </a:r>
          </a:p>
        </p:txBody>
      </p:sp>
    </p:spTree>
    <p:extLst>
      <p:ext uri="{BB962C8B-B14F-4D97-AF65-F5344CB8AC3E}">
        <p14:creationId xmlns:p14="http://schemas.microsoft.com/office/powerpoint/2010/main" val="246574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while</a:t>
            </a:r>
            <a:r>
              <a:rPr lang="ko-KR" altLang="en-US" dirty="0"/>
              <a:t>문의 활용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3442" y="1516124"/>
            <a:ext cx="7570492" cy="14465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400" dirty="0"/>
              <a:t>while</a:t>
            </a:r>
            <a:r>
              <a:rPr lang="ko-KR" altLang="en-US" sz="4400" dirty="0"/>
              <a:t>문 </a:t>
            </a:r>
            <a:r>
              <a:rPr lang="en-US" altLang="ko-KR" sz="4400" dirty="0"/>
              <a:t>: </a:t>
            </a:r>
            <a:r>
              <a:rPr lang="ko-KR" altLang="en-US" sz="4400" dirty="0"/>
              <a:t>단순 반복</a:t>
            </a:r>
            <a:endParaRPr lang="en-US" altLang="ko-KR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400" dirty="0"/>
              <a:t>for</a:t>
            </a:r>
            <a:r>
              <a:rPr lang="ko-KR" altLang="en-US" sz="4400" dirty="0"/>
              <a:t>문     </a:t>
            </a:r>
            <a:r>
              <a:rPr lang="en-US" altLang="ko-KR" sz="4400" dirty="0"/>
              <a:t>: </a:t>
            </a:r>
            <a:r>
              <a:rPr lang="ko-KR" altLang="en-US" sz="4400" dirty="0"/>
              <a:t>반복 </a:t>
            </a:r>
            <a:r>
              <a:rPr lang="en-US" altLang="ko-KR" sz="4400" dirty="0"/>
              <a:t>+ </a:t>
            </a:r>
            <a:r>
              <a:rPr lang="ko-KR" altLang="en-US" sz="4400" dirty="0"/>
              <a:t>인덱싱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89023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continue, break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sp>
        <p:nvSpPr>
          <p:cNvPr id="8" name="타원 7"/>
          <p:cNvSpPr/>
          <p:nvPr/>
        </p:nvSpPr>
        <p:spPr>
          <a:xfrm>
            <a:off x="1678539" y="1522846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조건</a:t>
            </a:r>
          </a:p>
        </p:txBody>
      </p:sp>
      <p:sp>
        <p:nvSpPr>
          <p:cNvPr id="9" name="타원 8"/>
          <p:cNvSpPr/>
          <p:nvPr/>
        </p:nvSpPr>
        <p:spPr>
          <a:xfrm>
            <a:off x="3303153" y="1522846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</a:rPr>
              <a:t>내용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구부러진 연결선 10"/>
          <p:cNvCxnSpPr>
            <a:stCxn id="8" idx="0"/>
            <a:endCxn id="9" idx="0"/>
          </p:cNvCxnSpPr>
          <p:nvPr/>
        </p:nvCxnSpPr>
        <p:spPr>
          <a:xfrm rot="5400000" flipH="1" flipV="1">
            <a:off x="3085616" y="710539"/>
            <a:ext cx="12700" cy="1624614"/>
          </a:xfrm>
          <a:prstGeom prst="curvedConnector3">
            <a:avLst>
              <a:gd name="adj1" fmla="val 3477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rot="5400000">
            <a:off x="3085616" y="1906429"/>
            <a:ext cx="12700" cy="1624614"/>
          </a:xfrm>
          <a:prstGeom prst="curvedConnector3">
            <a:avLst>
              <a:gd name="adj1" fmla="val 326796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2679224" y="2712386"/>
            <a:ext cx="789975" cy="7899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증감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484A3-5469-4266-81DF-8A881545366B}"/>
              </a:ext>
            </a:extLst>
          </p:cNvPr>
          <p:cNvSpPr txBox="1"/>
          <p:nvPr/>
        </p:nvSpPr>
        <p:spPr>
          <a:xfrm>
            <a:off x="1142898" y="3706921"/>
            <a:ext cx="3706463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b="1" dirty="0"/>
              <a:t>continue</a:t>
            </a:r>
            <a:r>
              <a:rPr lang="en-US" altLang="ko-KR" sz="2000" dirty="0"/>
              <a:t> : </a:t>
            </a:r>
            <a:r>
              <a:rPr lang="ko-KR" altLang="en-US" sz="2000" dirty="0"/>
              <a:t>반복문의 나머지 내용 </a:t>
            </a:r>
            <a:endParaRPr lang="en-US" altLang="ko-KR" sz="2000" dirty="0"/>
          </a:p>
          <a:p>
            <a:pPr algn="ctr"/>
            <a:r>
              <a:rPr lang="ko-KR" altLang="en-US" sz="2000" dirty="0"/>
              <a:t>무시하고 다음으로 </a:t>
            </a:r>
            <a:r>
              <a:rPr lang="ko-KR" altLang="en-US" sz="2000" dirty="0" err="1"/>
              <a:t>넘어감</a:t>
            </a:r>
            <a:endParaRPr lang="ko-KR" altLang="en-US" sz="20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1D352EA-697D-4B43-9B32-EAF3B24D7B16}"/>
              </a:ext>
            </a:extLst>
          </p:cNvPr>
          <p:cNvSpPr/>
          <p:nvPr/>
        </p:nvSpPr>
        <p:spPr>
          <a:xfrm>
            <a:off x="7396268" y="1522846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조건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A88A92-47C6-4538-A077-A0C7A155E600}"/>
              </a:ext>
            </a:extLst>
          </p:cNvPr>
          <p:cNvSpPr/>
          <p:nvPr/>
        </p:nvSpPr>
        <p:spPr>
          <a:xfrm>
            <a:off x="9020882" y="1522846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</a:rPr>
              <a:t>내용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 10">
            <a:extLst>
              <a:ext uri="{FF2B5EF4-FFF2-40B4-BE49-F238E27FC236}">
                <a16:creationId xmlns:a16="http://schemas.microsoft.com/office/drawing/2014/main" id="{637F54D7-9E16-4D0F-999C-3CB3872688D8}"/>
              </a:ext>
            </a:extLst>
          </p:cNvPr>
          <p:cNvCxnSpPr>
            <a:stCxn id="13" idx="0"/>
            <a:endCxn id="14" idx="0"/>
          </p:cNvCxnSpPr>
          <p:nvPr/>
        </p:nvCxnSpPr>
        <p:spPr>
          <a:xfrm rot="5400000" flipH="1" flipV="1">
            <a:off x="8803345" y="710539"/>
            <a:ext cx="12700" cy="1624614"/>
          </a:xfrm>
          <a:prstGeom prst="curvedConnector3">
            <a:avLst>
              <a:gd name="adj1" fmla="val 3477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5">
            <a:extLst>
              <a:ext uri="{FF2B5EF4-FFF2-40B4-BE49-F238E27FC236}">
                <a16:creationId xmlns:a16="http://schemas.microsoft.com/office/drawing/2014/main" id="{9E67588C-4435-46A8-86C5-C74B7A25F904}"/>
              </a:ext>
            </a:extLst>
          </p:cNvPr>
          <p:cNvCxnSpPr/>
          <p:nvPr/>
        </p:nvCxnSpPr>
        <p:spPr>
          <a:xfrm rot="5400000">
            <a:off x="8803345" y="1906429"/>
            <a:ext cx="12700" cy="1624614"/>
          </a:xfrm>
          <a:prstGeom prst="curvedConnector3">
            <a:avLst>
              <a:gd name="adj1" fmla="val 32679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08044ED-8041-468F-988A-AE0E79EB2A6B}"/>
              </a:ext>
            </a:extLst>
          </p:cNvPr>
          <p:cNvSpPr/>
          <p:nvPr/>
        </p:nvSpPr>
        <p:spPr>
          <a:xfrm>
            <a:off x="8396953" y="2712386"/>
            <a:ext cx="789975" cy="7899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증감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089222-A57D-498B-A657-B89589C20F68}"/>
              </a:ext>
            </a:extLst>
          </p:cNvPr>
          <p:cNvSpPr txBox="1"/>
          <p:nvPr/>
        </p:nvSpPr>
        <p:spPr>
          <a:xfrm>
            <a:off x="6860627" y="3706921"/>
            <a:ext cx="3706463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b="1" dirty="0"/>
              <a:t>continue</a:t>
            </a:r>
            <a:r>
              <a:rPr lang="en-US" altLang="ko-KR" sz="2000" dirty="0"/>
              <a:t> : </a:t>
            </a:r>
            <a:r>
              <a:rPr lang="ko-KR" altLang="en-US" sz="2000" dirty="0"/>
              <a:t>반복문의 나머지 내용 </a:t>
            </a:r>
            <a:endParaRPr lang="en-US" altLang="ko-KR" sz="2000" dirty="0"/>
          </a:p>
          <a:p>
            <a:pPr algn="ctr"/>
            <a:r>
              <a:rPr lang="ko-KR" altLang="en-US" sz="2000" dirty="0"/>
              <a:t>무시하고 반복문을 종료함</a:t>
            </a:r>
          </a:p>
        </p:txBody>
      </p:sp>
      <p:cxnSp>
        <p:nvCxnSpPr>
          <p:cNvPr id="24" name="구부러진 연결선 15">
            <a:extLst>
              <a:ext uri="{FF2B5EF4-FFF2-40B4-BE49-F238E27FC236}">
                <a16:creationId xmlns:a16="http://schemas.microsoft.com/office/drawing/2014/main" id="{28C2F388-906B-4A2A-B717-03AC7037A37C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0210422" y="2117616"/>
            <a:ext cx="1023494" cy="1033463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38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do~while</a:t>
            </a:r>
            <a:r>
              <a:rPr lang="ko-KR" altLang="en-US" dirty="0"/>
              <a:t>문의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5191"/>
          <a:stretch/>
        </p:blipFill>
        <p:spPr>
          <a:xfrm>
            <a:off x="19280" y="1070759"/>
            <a:ext cx="6076720" cy="30296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3187"/>
          <a:stretch/>
        </p:blipFill>
        <p:spPr>
          <a:xfrm>
            <a:off x="6083167" y="1070759"/>
            <a:ext cx="6108834" cy="3572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0F4918-E450-4C8B-A2DA-6E867384061B}"/>
              </a:ext>
            </a:extLst>
          </p:cNvPr>
          <p:cNvSpPr txBox="1"/>
          <p:nvPr/>
        </p:nvSpPr>
        <p:spPr>
          <a:xfrm>
            <a:off x="3974266" y="565699"/>
            <a:ext cx="4243469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입력 값 유효성 검사하기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473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문의 활용 예제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반복문의 활용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2655" y="674566"/>
            <a:ext cx="382669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숫자 한 </a:t>
            </a:r>
            <a:r>
              <a:rPr lang="ko-KR" altLang="en-US" sz="2800" dirty="0" err="1"/>
              <a:t>자리씩</a:t>
            </a:r>
            <a:r>
              <a:rPr lang="ko-KR" altLang="en-US" sz="2800" dirty="0"/>
              <a:t> 다루기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A6ACA8-0F35-40FB-B087-F44FCC638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"/>
          <a:stretch/>
        </p:blipFill>
        <p:spPr>
          <a:xfrm>
            <a:off x="1448554" y="1400001"/>
            <a:ext cx="4943192" cy="4266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66C7DB-3840-4B3E-A83D-86110DB3FBDE}"/>
              </a:ext>
            </a:extLst>
          </p:cNvPr>
          <p:cNvSpPr txBox="1"/>
          <p:nvPr/>
        </p:nvSpPr>
        <p:spPr>
          <a:xfrm>
            <a:off x="6703174" y="1902246"/>
            <a:ext cx="4963304" cy="163121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000" dirty="0"/>
              <a:t>n=1234		n%10 = 4	n/=10</a:t>
            </a:r>
          </a:p>
          <a:p>
            <a:r>
              <a:rPr lang="en-US" altLang="ko-KR" sz="2000" dirty="0"/>
              <a:t>n=123		n%10 = 3	n/=10</a:t>
            </a:r>
            <a:endParaRPr lang="ko-KR" altLang="en-US" sz="2000" dirty="0"/>
          </a:p>
          <a:p>
            <a:r>
              <a:rPr lang="en-US" altLang="ko-KR" sz="2000" dirty="0"/>
              <a:t>n=12		n%10 = 2	n/=10</a:t>
            </a:r>
          </a:p>
          <a:p>
            <a:r>
              <a:rPr lang="en-US" altLang="ko-KR" sz="2000" dirty="0"/>
              <a:t>n=1		n%10 = 1	n/=10</a:t>
            </a:r>
          </a:p>
          <a:p>
            <a:r>
              <a:rPr lang="en-US" altLang="ko-KR" sz="2000" dirty="0"/>
              <a:t>n=0  -&gt; </a:t>
            </a:r>
            <a:r>
              <a:rPr lang="ko-KR" altLang="en-US" sz="2000" dirty="0"/>
              <a:t>종료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CDD0C7-C562-4729-9B74-C3B480316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99"/>
          <a:stretch/>
        </p:blipFill>
        <p:spPr>
          <a:xfrm>
            <a:off x="7437010" y="3737766"/>
            <a:ext cx="315386" cy="157867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6E6EAE9-B2D9-4DFC-939B-D6ECE1C83208}"/>
              </a:ext>
            </a:extLst>
          </p:cNvPr>
          <p:cNvCxnSpPr>
            <a:cxnSpLocks/>
          </p:cNvCxnSpPr>
          <p:nvPr/>
        </p:nvCxnSpPr>
        <p:spPr>
          <a:xfrm>
            <a:off x="6391746" y="4128381"/>
            <a:ext cx="8596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0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lIns="91440" tIns="45720" rIns="91440" bIns="45720" rtlCol="0" anchor="ctr">
        <a:spAutoFit/>
      </a:bodyPr>
      <a:lstStyle>
        <a:defPPr algn="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889</Words>
  <Application>Microsoft Office PowerPoint</Application>
  <PresentationFormat>와이드스크린</PresentationFormat>
  <Paragraphs>254</Paragraphs>
  <Slides>41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반복문의 활용</vt:lpstr>
      <vt:lpstr>while, do~wilhe문의 구조</vt:lpstr>
      <vt:lpstr>for문의 구조</vt:lpstr>
      <vt:lpstr>for문과 while문의 활용</vt:lpstr>
      <vt:lpstr>continue, break</vt:lpstr>
      <vt:lpstr>do~while문의 활용 예제</vt:lpstr>
      <vt:lpstr>while문의 활용 예제</vt:lpstr>
      <vt:lpstr>while문의 활용 예제</vt:lpstr>
      <vt:lpstr>while문의 활용 예제</vt:lpstr>
      <vt:lpstr>for문의 활용 예제</vt:lpstr>
      <vt:lpstr>for문의 활용 예제</vt:lpstr>
      <vt:lpstr>실습!</vt:lpstr>
      <vt:lpstr>중첩 반복문</vt:lpstr>
      <vt:lpstr>중첩 반복문의 구조</vt:lpstr>
      <vt:lpstr>중첩 반복문의 구조</vt:lpstr>
      <vt:lpstr>중첩 반복문의 구조</vt:lpstr>
      <vt:lpstr>중첩 반복문의 구조</vt:lpstr>
      <vt:lpstr>실습!</vt:lpstr>
      <vt:lpstr>1차원 배열</vt:lpstr>
      <vt:lpstr>배열과 메모리</vt:lpstr>
      <vt:lpstr>배열의 사용</vt:lpstr>
      <vt:lpstr>배열의 사용</vt:lpstr>
      <vt:lpstr>배열의 사용</vt:lpstr>
      <vt:lpstr>배열의 사용</vt:lpstr>
      <vt:lpstr>배열의 활용 예제</vt:lpstr>
      <vt:lpstr>배열의 활용 예제</vt:lpstr>
      <vt:lpstr>배열의 활용 예제</vt:lpstr>
      <vt:lpstr>배열의 사용</vt:lpstr>
      <vt:lpstr>문자열 처리</vt:lpstr>
      <vt:lpstr>문자열</vt:lpstr>
      <vt:lpstr>문자열</vt:lpstr>
      <vt:lpstr>문자열의 입력</vt:lpstr>
      <vt:lpstr>문자열의 입력</vt:lpstr>
      <vt:lpstr>문자열의 출력</vt:lpstr>
      <vt:lpstr>&lt;string.h&gt; 내부 함수</vt:lpstr>
      <vt:lpstr>문자열 처리</vt:lpstr>
      <vt:lpstr>문자열 처리</vt:lpstr>
      <vt:lpstr>배열의 사용</vt:lpstr>
      <vt:lpstr>수고하셨습니다!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인서 황</cp:lastModifiedBy>
  <cp:revision>291</cp:revision>
  <dcterms:created xsi:type="dcterms:W3CDTF">2019-03-21T14:36:59Z</dcterms:created>
  <dcterms:modified xsi:type="dcterms:W3CDTF">2019-04-10T22:48:21Z</dcterms:modified>
</cp:coreProperties>
</file>