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2" r:id="rId3"/>
    <p:sldId id="299" r:id="rId4"/>
    <p:sldId id="326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15" r:id="rId16"/>
    <p:sldId id="365" r:id="rId17"/>
    <p:sldId id="385" r:id="rId18"/>
    <p:sldId id="400" r:id="rId19"/>
    <p:sldId id="401" r:id="rId20"/>
    <p:sldId id="402" r:id="rId21"/>
    <p:sldId id="403" r:id="rId22"/>
    <p:sldId id="366" r:id="rId23"/>
    <p:sldId id="389" r:id="rId24"/>
    <p:sldId id="404" r:id="rId25"/>
    <p:sldId id="405" r:id="rId26"/>
    <p:sldId id="406" r:id="rId27"/>
    <p:sldId id="416" r:id="rId28"/>
    <p:sldId id="407" r:id="rId29"/>
    <p:sldId id="408" r:id="rId30"/>
    <p:sldId id="409" r:id="rId31"/>
    <p:sldId id="410" r:id="rId32"/>
    <p:sldId id="417" r:id="rId33"/>
    <p:sldId id="413" r:id="rId34"/>
    <p:sldId id="412" r:id="rId35"/>
    <p:sldId id="414" r:id="rId36"/>
    <p:sldId id="26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5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23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7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cmicpc.net/problem/11050" TargetMode="External"/><Relationship Id="rId4" Type="http://schemas.openxmlformats.org/officeDocument/2006/relationships/hyperlink" Target="https://www.acmicpc.net/problem/10870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613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/>
              <a:t>-5</a:t>
            </a:r>
            <a:r>
              <a:rPr lang="ko-KR" altLang="en-US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여러 형태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7BB25-83AB-4E48-9ED0-E6AF1600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14" y="982134"/>
            <a:ext cx="8267171" cy="37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0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목적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8FE32-3081-4E74-B481-E796DB00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4" y="586330"/>
            <a:ext cx="4390983" cy="5685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ADAD83-088C-4CA8-8CEB-97810C3D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896089"/>
            <a:ext cx="6229350" cy="5065822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070B6B6-980A-4F89-BC19-F30A7D2AC42A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 flipH="1" flipV="1">
            <a:off x="3353429" y="750975"/>
            <a:ext cx="5375581" cy="5665809"/>
          </a:xfrm>
          <a:prstGeom prst="bentConnector5">
            <a:avLst>
              <a:gd name="adj1" fmla="val -4253"/>
              <a:gd name="adj2" fmla="val 41888"/>
              <a:gd name="adj3" fmla="val 1042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0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목적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258DE-4D74-4E06-AE01-35BA9370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12" y="591306"/>
            <a:ext cx="5833575" cy="6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만들 때 주의할 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77E20F-7851-4C17-8AEC-251EE6DE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91" y="1044575"/>
            <a:ext cx="9673017" cy="3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만들 때 주의할 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5F66-F658-430A-9C09-BBB1DD72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49" y="718608"/>
            <a:ext cx="9323901" cy="47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9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403345" y="1051051"/>
            <a:ext cx="7385355" cy="206210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</a:p>
          <a:p>
            <a:pPr algn="ctr"/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뒤집힌 덧셈</a:t>
            </a:r>
            <a:r>
              <a:rPr lang="en-US" altLang="ko-KR" sz="2800" dirty="0"/>
              <a:t>: rev()</a:t>
            </a:r>
            <a:r>
              <a:rPr lang="ko-KR" altLang="en-US" sz="2800" dirty="0"/>
              <a:t>함수 만들어 코드 재활용하기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분해 합</a:t>
            </a:r>
            <a:r>
              <a:rPr lang="en-US" altLang="ko-KR" sz="2800" dirty="0">
                <a:hlinkClick r:id="rId4"/>
              </a:rPr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프로그램의 동작 분리시키기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575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종류와 범위</a:t>
            </a:r>
          </a:p>
        </p:txBody>
      </p:sp>
    </p:spTree>
    <p:extLst>
      <p:ext uri="{BB962C8B-B14F-4D97-AF65-F5344CB8AC3E}">
        <p14:creationId xmlns:p14="http://schemas.microsoft.com/office/powerpoint/2010/main" val="4229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변수의 종류와 범위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380847-4056-4E74-A051-9B9261DD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60" y="839129"/>
            <a:ext cx="8295680" cy="517974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8B02CA-3B24-461D-BA9D-8840FE8760F6}"/>
              </a:ext>
            </a:extLst>
          </p:cNvPr>
          <p:cNvSpPr/>
          <p:nvPr/>
        </p:nvSpPr>
        <p:spPr>
          <a:xfrm>
            <a:off x="6096000" y="2379133"/>
            <a:ext cx="5588000" cy="1532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중괄호 내부에서 선언된 변수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</a:rPr>
              <a:t>함수의 매개변수</a:t>
            </a:r>
          </a:p>
        </p:txBody>
      </p:sp>
    </p:spTree>
    <p:extLst>
      <p:ext uri="{BB962C8B-B14F-4D97-AF65-F5344CB8AC3E}">
        <p14:creationId xmlns:p14="http://schemas.microsoft.com/office/powerpoint/2010/main" val="243811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변수의 종류와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D0545-1D03-4D6E-9F4F-11D71FDB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91" y="640503"/>
            <a:ext cx="7527417" cy="55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변수의 종류와 범위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351D0-E079-41D6-B435-EC579E4F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74" y="638774"/>
            <a:ext cx="5580452" cy="55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0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2745760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2359067" y="2230370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함수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8979336" y="1915048"/>
            <a:ext cx="251251" cy="251251"/>
            <a:chOff x="3192036" y="3177749"/>
            <a:chExt cx="251251" cy="25125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114948" y="2230370"/>
            <a:ext cx="198002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재귀 함수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5766672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4004608" y="1209685"/>
            <a:ext cx="3775394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변수의 종류와 범위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변수의 종류와 범위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E47361-7CDF-467F-997B-54E1FF86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56" y="816559"/>
            <a:ext cx="7171796" cy="52248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66863D-EBEA-4EE6-9CBA-08D3C50B7EF2}"/>
              </a:ext>
            </a:extLst>
          </p:cNvPr>
          <p:cNvSpPr/>
          <p:nvPr/>
        </p:nvSpPr>
        <p:spPr>
          <a:xfrm>
            <a:off x="8783288" y="4199468"/>
            <a:ext cx="1970497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&lt;main&gt;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 = 1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 = 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C37DF8-95BA-4B05-B445-67929F636862}"/>
              </a:ext>
            </a:extLst>
          </p:cNvPr>
          <p:cNvCxnSpPr>
            <a:cxnSpLocks/>
          </p:cNvCxnSpPr>
          <p:nvPr/>
        </p:nvCxnSpPr>
        <p:spPr>
          <a:xfrm>
            <a:off x="8783288" y="748827"/>
            <a:ext cx="0" cy="5224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BFBB32-EE52-40D2-9092-413691AD49E3}"/>
              </a:ext>
            </a:extLst>
          </p:cNvPr>
          <p:cNvSpPr/>
          <p:nvPr/>
        </p:nvSpPr>
        <p:spPr>
          <a:xfrm>
            <a:off x="8783288" y="2237081"/>
            <a:ext cx="1970497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&lt;f&gt;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 = 3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 = 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7E0E51-0FCF-4A0C-8318-2555BCC15692}"/>
              </a:ext>
            </a:extLst>
          </p:cNvPr>
          <p:cNvCxnSpPr>
            <a:cxnSpLocks/>
          </p:cNvCxnSpPr>
          <p:nvPr/>
        </p:nvCxnSpPr>
        <p:spPr>
          <a:xfrm>
            <a:off x="10753785" y="748827"/>
            <a:ext cx="0" cy="5224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DB39CD-7AAF-49C5-8896-B79E0E10E6A0}"/>
              </a:ext>
            </a:extLst>
          </p:cNvPr>
          <p:cNvSpPr txBox="1"/>
          <p:nvPr/>
        </p:nvSpPr>
        <p:spPr>
          <a:xfrm>
            <a:off x="8970881" y="6041441"/>
            <a:ext cx="159531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800" dirty="0"/>
              <a:t>&lt;</a:t>
            </a:r>
            <a:r>
              <a:rPr lang="ko-KR" altLang="en-US" sz="2800" dirty="0"/>
              <a:t>메모리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201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변수의 종류와 범위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73AE6-FF05-4BC1-906A-858C66A1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691" y="581174"/>
            <a:ext cx="5042618" cy="62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n</a:t>
            </a:r>
            <a:r>
              <a:rPr lang="ko-KR" altLang="en-US" dirty="0"/>
              <a:t>번 출력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55886-EC0C-48F2-B3F2-AF82482D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34" y="752658"/>
            <a:ext cx="4068763" cy="5352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E48A1-C396-4D6C-A755-6E7C6AFC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85" y="1693310"/>
            <a:ext cx="1281382" cy="34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EEF0D-5908-44D0-B923-ACF79930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85" y="1675158"/>
            <a:ext cx="1997075" cy="3507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2B471F-91F2-4CAF-9647-D90EE238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8" y="580146"/>
            <a:ext cx="4975485" cy="57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8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057B45-D574-40D6-B1B6-F49E090A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139" y="2606415"/>
            <a:ext cx="1890713" cy="1645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6F6C7B-083A-45D5-965C-BEB0967EAC6E}"/>
              </a:ext>
            </a:extLst>
          </p:cNvPr>
          <p:cNvSpPr txBox="1"/>
          <p:nvPr/>
        </p:nvSpPr>
        <p:spPr>
          <a:xfrm>
            <a:off x="402474" y="2890389"/>
            <a:ext cx="374829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n! = n x (n-1)!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0! = 1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548A2-CB46-4A38-8A10-637865CF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95" y="607454"/>
            <a:ext cx="4963304" cy="5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/>
              <a:t>피보나치 수열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CE8E75-4F39-4290-AD43-645F730AE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53"/>
          <a:stretch/>
        </p:blipFill>
        <p:spPr>
          <a:xfrm>
            <a:off x="10012830" y="2440022"/>
            <a:ext cx="1236330" cy="197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57981-4C2B-4E5D-8AB0-6CE72635F421}"/>
              </a:ext>
            </a:extLst>
          </p:cNvPr>
          <p:cNvSpPr txBox="1"/>
          <p:nvPr/>
        </p:nvSpPr>
        <p:spPr>
          <a:xfrm>
            <a:off x="477975" y="2736499"/>
            <a:ext cx="374829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f(n) = f(n-1)+f(n-2)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f(0)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f(1) = 1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043CD-B34F-4662-A2A2-2C756D97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815" y="1073168"/>
            <a:ext cx="5485469" cy="47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2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E0A7C-399E-4955-9A66-29169710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/>
              <a:t>피보나치 수열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A68F6-BE12-4E88-87AF-7691629FA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BC04-449C-41B9-A3D1-93E1BC8A32C3}"/>
              </a:ext>
            </a:extLst>
          </p:cNvPr>
          <p:cNvSpPr txBox="1"/>
          <p:nvPr/>
        </p:nvSpPr>
        <p:spPr>
          <a:xfrm>
            <a:off x="6324480" y="8590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(5)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BF5DF-D60F-4385-BE98-FD1D2B806BF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977372" y="1443855"/>
            <a:ext cx="2049961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58C756-1543-43D6-8D94-C1E87B07B4A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7027333" y="1443855"/>
            <a:ext cx="2368324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6021A-6BEE-49C2-B66E-8075E1097F61}"/>
              </a:ext>
            </a:extLst>
          </p:cNvPr>
          <p:cNvSpPr txBox="1"/>
          <p:nvPr/>
        </p:nvSpPr>
        <p:spPr>
          <a:xfrm>
            <a:off x="4274519" y="202863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(4)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59EA56-08E7-4A32-A5DB-C22085654BA5}"/>
              </a:ext>
            </a:extLst>
          </p:cNvPr>
          <p:cNvCxnSpPr>
            <a:stCxn id="10" idx="2"/>
          </p:cNvCxnSpPr>
          <p:nvPr/>
        </p:nvCxnSpPr>
        <p:spPr>
          <a:xfrm flipH="1">
            <a:off x="4384706" y="2613405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EA200E-689F-4F6F-8542-74DC1C99FD8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93205" y="2613404"/>
            <a:ext cx="1136219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8D340E-A073-40BC-A56F-39C04D0DAB5E}"/>
              </a:ext>
            </a:extLst>
          </p:cNvPr>
          <p:cNvSpPr txBox="1"/>
          <p:nvPr/>
        </p:nvSpPr>
        <p:spPr>
          <a:xfrm>
            <a:off x="8692804" y="202863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(3)</a:t>
            </a:r>
            <a:endParaRPr lang="ko-KR" altLang="en-US" sz="3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1D74FC-4FCD-4118-834D-9607E07A14F8}"/>
              </a:ext>
            </a:extLst>
          </p:cNvPr>
          <p:cNvCxnSpPr>
            <a:stCxn id="13" idx="2"/>
          </p:cNvCxnSpPr>
          <p:nvPr/>
        </p:nvCxnSpPr>
        <p:spPr>
          <a:xfrm flipH="1">
            <a:off x="8802991" y="2613405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4B7F10-03CD-47C2-B31D-2FAFCC64C534}"/>
              </a:ext>
            </a:extLst>
          </p:cNvPr>
          <p:cNvCxnSpPr>
            <a:cxnSpLocks/>
          </p:cNvCxnSpPr>
          <p:nvPr/>
        </p:nvCxnSpPr>
        <p:spPr>
          <a:xfrm>
            <a:off x="9411490" y="2613404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86B9CF-6767-4A23-A3A5-C9E0ED559C3C}"/>
              </a:ext>
            </a:extLst>
          </p:cNvPr>
          <p:cNvSpPr txBox="1"/>
          <p:nvPr/>
        </p:nvSpPr>
        <p:spPr>
          <a:xfrm>
            <a:off x="2979000" y="31981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(3)</a:t>
            </a:r>
            <a:endParaRPr lang="ko-KR" altLang="en-US" sz="3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A05C17-9575-42CF-898C-EDFB4388F77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342619" y="3782955"/>
            <a:ext cx="1339234" cy="632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E03C25-7E2A-4720-A6C3-A17A1DC3F0B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697686" y="3782954"/>
            <a:ext cx="427620" cy="618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BF2D7E-C788-4D3B-89E6-FF59D9485C42}"/>
              </a:ext>
            </a:extLst>
          </p:cNvPr>
          <p:cNvSpPr txBox="1"/>
          <p:nvPr/>
        </p:nvSpPr>
        <p:spPr>
          <a:xfrm>
            <a:off x="10004157" y="31981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9D651-B684-4527-A1B8-B05DCD326232}"/>
              </a:ext>
            </a:extLst>
          </p:cNvPr>
          <p:cNvSpPr txBox="1"/>
          <p:nvPr/>
        </p:nvSpPr>
        <p:spPr>
          <a:xfrm>
            <a:off x="5426571" y="3150749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58ED2D-666D-4912-B961-C35CAC87E008}"/>
              </a:ext>
            </a:extLst>
          </p:cNvPr>
          <p:cNvCxnSpPr>
            <a:stCxn id="22" idx="2"/>
          </p:cNvCxnSpPr>
          <p:nvPr/>
        </p:nvCxnSpPr>
        <p:spPr>
          <a:xfrm flipH="1">
            <a:off x="5536758" y="3735524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F08B19-7FC5-4E15-B78F-2745648A0ABB}"/>
              </a:ext>
            </a:extLst>
          </p:cNvPr>
          <p:cNvCxnSpPr>
            <a:cxnSpLocks/>
          </p:cNvCxnSpPr>
          <p:nvPr/>
        </p:nvCxnSpPr>
        <p:spPr>
          <a:xfrm>
            <a:off x="6145257" y="3735523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456BA5-7514-46BF-A5C1-C0318CDFAC4D}"/>
              </a:ext>
            </a:extLst>
          </p:cNvPr>
          <p:cNvSpPr txBox="1"/>
          <p:nvPr/>
        </p:nvSpPr>
        <p:spPr>
          <a:xfrm>
            <a:off x="8136706" y="318124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86F085-4243-40AD-B909-84166EBA2009}"/>
              </a:ext>
            </a:extLst>
          </p:cNvPr>
          <p:cNvCxnSpPr>
            <a:stCxn id="25" idx="2"/>
          </p:cNvCxnSpPr>
          <p:nvPr/>
        </p:nvCxnSpPr>
        <p:spPr>
          <a:xfrm flipH="1">
            <a:off x="8246893" y="3766021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182BCD9-A37D-44B2-824B-2BDEEC124D64}"/>
              </a:ext>
            </a:extLst>
          </p:cNvPr>
          <p:cNvCxnSpPr>
            <a:cxnSpLocks/>
          </p:cNvCxnSpPr>
          <p:nvPr/>
        </p:nvCxnSpPr>
        <p:spPr>
          <a:xfrm>
            <a:off x="8855392" y="3766020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5CA291-ED01-434C-AD56-4C455DB9A84B}"/>
              </a:ext>
            </a:extLst>
          </p:cNvPr>
          <p:cNvSpPr txBox="1"/>
          <p:nvPr/>
        </p:nvSpPr>
        <p:spPr>
          <a:xfrm>
            <a:off x="9002147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D4414-ED83-4965-A55A-29AED5A82154}"/>
              </a:ext>
            </a:extLst>
          </p:cNvPr>
          <p:cNvSpPr txBox="1"/>
          <p:nvPr/>
        </p:nvSpPr>
        <p:spPr>
          <a:xfrm>
            <a:off x="7596441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7FCC50-C8A7-49FF-8802-566FE7B16674}"/>
              </a:ext>
            </a:extLst>
          </p:cNvPr>
          <p:cNvSpPr txBox="1"/>
          <p:nvPr/>
        </p:nvSpPr>
        <p:spPr>
          <a:xfrm>
            <a:off x="6212300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60415F-C4ED-47F3-B303-95EF4BCF2598}"/>
              </a:ext>
            </a:extLst>
          </p:cNvPr>
          <p:cNvSpPr txBox="1"/>
          <p:nvPr/>
        </p:nvSpPr>
        <p:spPr>
          <a:xfrm>
            <a:off x="4806594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5A755-2B64-4A4D-BD7D-DD096BA5A54C}"/>
              </a:ext>
            </a:extLst>
          </p:cNvPr>
          <p:cNvSpPr txBox="1"/>
          <p:nvPr/>
        </p:nvSpPr>
        <p:spPr>
          <a:xfrm>
            <a:off x="3422453" y="44017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0766EC-FCA6-48F0-966D-EF5BA65A558E}"/>
              </a:ext>
            </a:extLst>
          </p:cNvPr>
          <p:cNvSpPr txBox="1"/>
          <p:nvPr/>
        </p:nvSpPr>
        <p:spPr>
          <a:xfrm>
            <a:off x="1555002" y="4384859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106627-888D-4999-9CF1-A4E504D5FA7A}"/>
              </a:ext>
            </a:extLst>
          </p:cNvPr>
          <p:cNvCxnSpPr>
            <a:stCxn id="45" idx="2"/>
          </p:cNvCxnSpPr>
          <p:nvPr/>
        </p:nvCxnSpPr>
        <p:spPr>
          <a:xfrm flipH="1">
            <a:off x="1665189" y="4969634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FD8D4C-54D3-4D6F-8D7D-3427F4C9D474}"/>
              </a:ext>
            </a:extLst>
          </p:cNvPr>
          <p:cNvCxnSpPr>
            <a:cxnSpLocks/>
          </p:cNvCxnSpPr>
          <p:nvPr/>
        </p:nvCxnSpPr>
        <p:spPr>
          <a:xfrm>
            <a:off x="2273688" y="4969633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CA946F-4972-4D9D-B1DE-148775A15AB9}"/>
              </a:ext>
            </a:extLst>
          </p:cNvPr>
          <p:cNvSpPr txBox="1"/>
          <p:nvPr/>
        </p:nvSpPr>
        <p:spPr>
          <a:xfrm>
            <a:off x="2420443" y="558490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E75D4F-9E58-4B89-A12E-0AF3007E2C1B}"/>
              </a:ext>
            </a:extLst>
          </p:cNvPr>
          <p:cNvSpPr txBox="1"/>
          <p:nvPr/>
        </p:nvSpPr>
        <p:spPr>
          <a:xfrm>
            <a:off x="1014737" y="558490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945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/>
              <a:t>이항계수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F68CF-C476-4CF7-8A5A-EC85C0B9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67" y="2254817"/>
            <a:ext cx="1381385" cy="2348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3D5285-BF39-4E1A-9727-B5C69527F030}"/>
              </a:ext>
            </a:extLst>
          </p:cNvPr>
          <p:cNvSpPr txBox="1"/>
          <p:nvPr/>
        </p:nvSpPr>
        <p:spPr>
          <a:xfrm>
            <a:off x="130232" y="2828832"/>
            <a:ext cx="37482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nCr</a:t>
            </a:r>
            <a:r>
              <a:rPr lang="en-US" altLang="ko-KR" sz="2400" dirty="0"/>
              <a:t> = n-1Cr-1 + n-1Cr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nCn</a:t>
            </a:r>
            <a:r>
              <a:rPr lang="en-US" altLang="ko-KR" sz="2400" dirty="0"/>
              <a:t>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nC0 = 1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EE29C6-6CB8-4698-A4FA-39062D92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84" y="956794"/>
            <a:ext cx="6260815" cy="4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0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예제 </a:t>
            </a:r>
            <a:r>
              <a:rPr lang="en-US" altLang="ko-KR" dirty="0"/>
              <a:t>– </a:t>
            </a:r>
            <a:r>
              <a:rPr lang="ko-KR" altLang="en-US" dirty="0"/>
              <a:t>배열에서 고르기 </a:t>
            </a:r>
            <a:r>
              <a:rPr lang="en-US" altLang="ko-KR" dirty="0"/>
              <a:t>(</a:t>
            </a:r>
            <a:r>
              <a:rPr lang="en-US" altLang="ko-KR" dirty="0" err="1"/>
              <a:t>nCr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D9B96D-812B-4B6E-BF78-2B78F01F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41" y="603605"/>
            <a:ext cx="7686718" cy="5808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8D331-0585-45C2-B97D-87CF5552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162" y="603604"/>
            <a:ext cx="545572" cy="58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D364E8-D555-4479-856D-F0237061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51" y="621075"/>
            <a:ext cx="4963304" cy="561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D3FEF0-DC35-4B0D-890E-8BFC96D6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47" y="1073172"/>
            <a:ext cx="5485469" cy="471165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006881-48D8-4560-8EDF-81BEB0FB85B4}"/>
              </a:ext>
            </a:extLst>
          </p:cNvPr>
          <p:cNvSpPr/>
          <p:nvPr/>
        </p:nvSpPr>
        <p:spPr>
          <a:xfrm>
            <a:off x="3742267" y="3437467"/>
            <a:ext cx="1388533" cy="104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O(n)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70364E8-D803-42E8-82F7-E9F98BA1B068}"/>
                  </a:ext>
                </a:extLst>
              </p:cNvPr>
              <p:cNvSpPr/>
              <p:nvPr/>
            </p:nvSpPr>
            <p:spPr>
              <a:xfrm>
                <a:off x="9889067" y="3437467"/>
                <a:ext cx="1591733" cy="104986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3600" dirty="0">
                    <a:solidFill>
                      <a:schemeClr val="tx1"/>
                    </a:solidFill>
                  </a:rPr>
                  <a:t>)</a:t>
                </a:r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70364E8-D803-42E8-82F7-E9F98BA1B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67" y="3437467"/>
                <a:ext cx="1591733" cy="1049867"/>
              </a:xfrm>
              <a:prstGeom prst="roundRect">
                <a:avLst/>
              </a:prstGeom>
              <a:blipFill>
                <a:blip r:embed="rId4"/>
                <a:stretch>
                  <a:fillRect l="-1521" r="-1141" b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8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FD5517-C5D6-4E97-82DA-B2654736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9" y="1289579"/>
            <a:ext cx="10522062" cy="427884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B79ADA-3933-46D9-8861-C2DAD4DF6401}"/>
              </a:ext>
            </a:extLst>
          </p:cNvPr>
          <p:cNvSpPr/>
          <p:nvPr/>
        </p:nvSpPr>
        <p:spPr>
          <a:xfrm>
            <a:off x="8380004" y="2904066"/>
            <a:ext cx="1388533" cy="104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O(n)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1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E0A7C-399E-4955-9A66-29169710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재귀함수의 문제점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A68F6-BE12-4E88-87AF-7691629FA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9BC04-449C-41B9-A3D1-93E1BC8A32C3}"/>
              </a:ext>
            </a:extLst>
          </p:cNvPr>
          <p:cNvSpPr txBox="1"/>
          <p:nvPr/>
        </p:nvSpPr>
        <p:spPr>
          <a:xfrm>
            <a:off x="6324480" y="8590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(5)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BF5DF-D60F-4385-BE98-FD1D2B806BF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977372" y="1443855"/>
            <a:ext cx="2049961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58C756-1543-43D6-8D94-C1E87B07B4A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7027333" y="1443855"/>
            <a:ext cx="2368324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6021A-6BEE-49C2-B66E-8075E1097F61}"/>
              </a:ext>
            </a:extLst>
          </p:cNvPr>
          <p:cNvSpPr txBox="1"/>
          <p:nvPr/>
        </p:nvSpPr>
        <p:spPr>
          <a:xfrm>
            <a:off x="4274519" y="202863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(4)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59EA56-08E7-4A32-A5DB-C22085654BA5}"/>
              </a:ext>
            </a:extLst>
          </p:cNvPr>
          <p:cNvCxnSpPr>
            <a:stCxn id="10" idx="2"/>
          </p:cNvCxnSpPr>
          <p:nvPr/>
        </p:nvCxnSpPr>
        <p:spPr>
          <a:xfrm flipH="1">
            <a:off x="4384706" y="2613405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EA200E-689F-4F6F-8542-74DC1C99FD8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93205" y="2613404"/>
            <a:ext cx="1136219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8D340E-A073-40BC-A56F-39C04D0DAB5E}"/>
              </a:ext>
            </a:extLst>
          </p:cNvPr>
          <p:cNvSpPr txBox="1"/>
          <p:nvPr/>
        </p:nvSpPr>
        <p:spPr>
          <a:xfrm>
            <a:off x="8692804" y="202863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(3)</a:t>
            </a:r>
            <a:endParaRPr lang="ko-KR" altLang="en-US" sz="3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1D74FC-4FCD-4118-834D-9607E07A14F8}"/>
              </a:ext>
            </a:extLst>
          </p:cNvPr>
          <p:cNvCxnSpPr>
            <a:stCxn id="13" idx="2"/>
          </p:cNvCxnSpPr>
          <p:nvPr/>
        </p:nvCxnSpPr>
        <p:spPr>
          <a:xfrm flipH="1">
            <a:off x="8802991" y="2613405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4B7F10-03CD-47C2-B31D-2FAFCC64C534}"/>
              </a:ext>
            </a:extLst>
          </p:cNvPr>
          <p:cNvCxnSpPr>
            <a:cxnSpLocks/>
          </p:cNvCxnSpPr>
          <p:nvPr/>
        </p:nvCxnSpPr>
        <p:spPr>
          <a:xfrm>
            <a:off x="9411490" y="2613404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86B9CF-6767-4A23-A3A5-C9E0ED559C3C}"/>
              </a:ext>
            </a:extLst>
          </p:cNvPr>
          <p:cNvSpPr txBox="1"/>
          <p:nvPr/>
        </p:nvSpPr>
        <p:spPr>
          <a:xfrm>
            <a:off x="2979000" y="31981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(3)</a:t>
            </a:r>
            <a:endParaRPr lang="ko-KR" altLang="en-US" sz="3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A05C17-9575-42CF-898C-EDFB4388F77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342619" y="3782955"/>
            <a:ext cx="1339234" cy="632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E03C25-7E2A-4720-A6C3-A17A1DC3F0B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697686" y="3782954"/>
            <a:ext cx="427620" cy="618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BF2D7E-C788-4D3B-89E6-FF59D9485C42}"/>
              </a:ext>
            </a:extLst>
          </p:cNvPr>
          <p:cNvSpPr txBox="1"/>
          <p:nvPr/>
        </p:nvSpPr>
        <p:spPr>
          <a:xfrm>
            <a:off x="10004157" y="3198180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9D651-B684-4527-A1B8-B05DCD326232}"/>
              </a:ext>
            </a:extLst>
          </p:cNvPr>
          <p:cNvSpPr txBox="1"/>
          <p:nvPr/>
        </p:nvSpPr>
        <p:spPr>
          <a:xfrm>
            <a:off x="5426571" y="3150749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58ED2D-666D-4912-B961-C35CAC87E008}"/>
              </a:ext>
            </a:extLst>
          </p:cNvPr>
          <p:cNvCxnSpPr>
            <a:stCxn id="22" idx="2"/>
          </p:cNvCxnSpPr>
          <p:nvPr/>
        </p:nvCxnSpPr>
        <p:spPr>
          <a:xfrm flipH="1">
            <a:off x="5536758" y="3735524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F08B19-7FC5-4E15-B78F-2745648A0ABB}"/>
              </a:ext>
            </a:extLst>
          </p:cNvPr>
          <p:cNvCxnSpPr>
            <a:cxnSpLocks/>
          </p:cNvCxnSpPr>
          <p:nvPr/>
        </p:nvCxnSpPr>
        <p:spPr>
          <a:xfrm>
            <a:off x="6145257" y="3735523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456BA5-7514-46BF-A5C1-C0318CDFAC4D}"/>
              </a:ext>
            </a:extLst>
          </p:cNvPr>
          <p:cNvSpPr txBox="1"/>
          <p:nvPr/>
        </p:nvSpPr>
        <p:spPr>
          <a:xfrm>
            <a:off x="8136706" y="318124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86F085-4243-40AD-B909-84166EBA2009}"/>
              </a:ext>
            </a:extLst>
          </p:cNvPr>
          <p:cNvCxnSpPr>
            <a:stCxn id="25" idx="2"/>
          </p:cNvCxnSpPr>
          <p:nvPr/>
        </p:nvCxnSpPr>
        <p:spPr>
          <a:xfrm flipH="1">
            <a:off x="8246893" y="3766021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182BCD9-A37D-44B2-824B-2BDEEC124D64}"/>
              </a:ext>
            </a:extLst>
          </p:cNvPr>
          <p:cNvCxnSpPr>
            <a:cxnSpLocks/>
          </p:cNvCxnSpPr>
          <p:nvPr/>
        </p:nvCxnSpPr>
        <p:spPr>
          <a:xfrm>
            <a:off x="8855392" y="3766020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5CA291-ED01-434C-AD56-4C455DB9A84B}"/>
              </a:ext>
            </a:extLst>
          </p:cNvPr>
          <p:cNvSpPr txBox="1"/>
          <p:nvPr/>
        </p:nvSpPr>
        <p:spPr>
          <a:xfrm>
            <a:off x="9002147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D4414-ED83-4965-A55A-29AED5A82154}"/>
              </a:ext>
            </a:extLst>
          </p:cNvPr>
          <p:cNvSpPr txBox="1"/>
          <p:nvPr/>
        </p:nvSpPr>
        <p:spPr>
          <a:xfrm>
            <a:off x="7596441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7FCC50-C8A7-49FF-8802-566FE7B16674}"/>
              </a:ext>
            </a:extLst>
          </p:cNvPr>
          <p:cNvSpPr txBox="1"/>
          <p:nvPr/>
        </p:nvSpPr>
        <p:spPr>
          <a:xfrm>
            <a:off x="6212300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60415F-C4ED-47F3-B303-95EF4BCF2598}"/>
              </a:ext>
            </a:extLst>
          </p:cNvPr>
          <p:cNvSpPr txBox="1"/>
          <p:nvPr/>
        </p:nvSpPr>
        <p:spPr>
          <a:xfrm>
            <a:off x="4806594" y="43812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5A755-2B64-4A4D-BD7D-DD096BA5A54C}"/>
              </a:ext>
            </a:extLst>
          </p:cNvPr>
          <p:cNvSpPr txBox="1"/>
          <p:nvPr/>
        </p:nvSpPr>
        <p:spPr>
          <a:xfrm>
            <a:off x="3422453" y="4401793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0766EC-FCA6-48F0-966D-EF5BA65A558E}"/>
              </a:ext>
            </a:extLst>
          </p:cNvPr>
          <p:cNvSpPr txBox="1"/>
          <p:nvPr/>
        </p:nvSpPr>
        <p:spPr>
          <a:xfrm>
            <a:off x="1555002" y="4384859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106627-888D-4999-9CF1-A4E504D5FA7A}"/>
              </a:ext>
            </a:extLst>
          </p:cNvPr>
          <p:cNvCxnSpPr>
            <a:stCxn id="45" idx="2"/>
          </p:cNvCxnSpPr>
          <p:nvPr/>
        </p:nvCxnSpPr>
        <p:spPr>
          <a:xfrm flipH="1">
            <a:off x="1665189" y="4969634"/>
            <a:ext cx="592666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FD8D4C-54D3-4D6F-8D7D-3427F4C9D474}"/>
              </a:ext>
            </a:extLst>
          </p:cNvPr>
          <p:cNvCxnSpPr>
            <a:cxnSpLocks/>
          </p:cNvCxnSpPr>
          <p:nvPr/>
        </p:nvCxnSpPr>
        <p:spPr>
          <a:xfrm>
            <a:off x="2273688" y="4969633"/>
            <a:ext cx="592667" cy="5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CA946F-4972-4D9D-B1DE-148775A15AB9}"/>
              </a:ext>
            </a:extLst>
          </p:cNvPr>
          <p:cNvSpPr txBox="1"/>
          <p:nvPr/>
        </p:nvSpPr>
        <p:spPr>
          <a:xfrm>
            <a:off x="2420443" y="558490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(0)</a:t>
            </a:r>
            <a:endParaRPr lang="ko-KR" alt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E75D4F-9E58-4B89-A12E-0AF3007E2C1B}"/>
              </a:ext>
            </a:extLst>
          </p:cNvPr>
          <p:cNvSpPr txBox="1"/>
          <p:nvPr/>
        </p:nvSpPr>
        <p:spPr>
          <a:xfrm>
            <a:off x="1014737" y="5584906"/>
            <a:ext cx="1405706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fibo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484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991640" y="1112607"/>
            <a:ext cx="6208751" cy="193899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err="1">
                <a:hlinkClick r:id="rId3"/>
              </a:rPr>
              <a:t>팩토리얼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재귀함수로 풀어보세요 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피보나치 수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</a:t>
            </a:r>
            <a:r>
              <a:rPr lang="ko-KR" altLang="en-US" sz="2800" dirty="0"/>
              <a:t>재귀함수로 풀어보세요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이항 계수 </a:t>
            </a:r>
            <a:r>
              <a:rPr lang="en-US" altLang="ko-KR" sz="2800" dirty="0">
                <a:hlinkClick r:id="rId5"/>
              </a:rPr>
              <a:t>1 </a:t>
            </a:r>
            <a:r>
              <a:rPr lang="en-US" altLang="ko-KR" sz="2800" dirty="0"/>
              <a:t>: </a:t>
            </a:r>
            <a:r>
              <a:rPr lang="ko-KR" altLang="en-US" sz="2800" dirty="0"/>
              <a:t>재귀함수로 풀어보세요</a:t>
            </a:r>
          </a:p>
        </p:txBody>
      </p:sp>
    </p:spTree>
    <p:extLst>
      <p:ext uri="{BB962C8B-B14F-4D97-AF65-F5344CB8AC3E}">
        <p14:creationId xmlns:p14="http://schemas.microsoft.com/office/powerpoint/2010/main" val="123070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D89EE-10DA-41E1-8B47-B296542B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6" y="679664"/>
            <a:ext cx="5133447" cy="54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8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재귀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004199" y="1328050"/>
            <a:ext cx="8183651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3"/>
              </a:rPr>
              <a:t>GCD </a:t>
            </a:r>
            <a:r>
              <a:rPr lang="ko-KR" altLang="en-US" sz="2800" dirty="0">
                <a:hlinkClick r:id="rId3"/>
              </a:rPr>
              <a:t>합 </a:t>
            </a:r>
            <a:r>
              <a:rPr lang="en-US" altLang="ko-KR" sz="2800" dirty="0"/>
              <a:t>:</a:t>
            </a:r>
            <a:r>
              <a:rPr lang="ko-KR" altLang="en-US" sz="2800" dirty="0"/>
              <a:t> 유클리드 호제법을 이용해 간단하고 빠르게</a:t>
            </a:r>
            <a:endParaRPr lang="en-US" altLang="ko-KR" sz="2800" dirty="0"/>
          </a:p>
          <a:p>
            <a:pPr algn="ctr"/>
            <a:r>
              <a:rPr lang="ko-KR" altLang="en-US" sz="2800" dirty="0"/>
              <a:t> 최대공약수 구하기</a:t>
            </a:r>
            <a:r>
              <a:rPr lang="en-US" altLang="ko-KR" sz="2800" dirty="0"/>
              <a:t> + </a:t>
            </a:r>
            <a:r>
              <a:rPr lang="ko-KR" altLang="en-US" sz="2800" dirty="0"/>
              <a:t>배열에서 고르기 알고리즘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65187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F1D3E-4231-4A5C-AF68-B957C1CD9963}"/>
              </a:ext>
            </a:extLst>
          </p:cNvPr>
          <p:cNvSpPr txBox="1"/>
          <p:nvPr/>
        </p:nvSpPr>
        <p:spPr>
          <a:xfrm>
            <a:off x="3690570" y="2825696"/>
            <a:ext cx="672143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반환형식 함수이름</a:t>
            </a:r>
            <a:r>
              <a:rPr lang="en-US" altLang="ko-KR" sz="3600" dirty="0"/>
              <a:t>(</a:t>
            </a:r>
            <a:r>
              <a:rPr lang="ko-KR" altLang="en-US" sz="3600" dirty="0"/>
              <a:t>인자</a:t>
            </a:r>
            <a:r>
              <a:rPr lang="en-US" altLang="ko-KR" sz="3600" dirty="0"/>
              <a:t>, </a:t>
            </a:r>
            <a:r>
              <a:rPr lang="ko-KR" altLang="en-US" sz="3600" dirty="0"/>
              <a:t>인자</a:t>
            </a:r>
            <a:r>
              <a:rPr lang="en-US" altLang="ko-KR" sz="3600" dirty="0"/>
              <a:t>...)</a:t>
            </a:r>
          </a:p>
          <a:p>
            <a:r>
              <a:rPr lang="en-US" altLang="ko-KR" sz="3600" dirty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/>
              <a:t>함수 내용</a:t>
            </a:r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F68C1-8A9D-41B2-97F1-F06D39941CAF}"/>
              </a:ext>
            </a:extLst>
          </p:cNvPr>
          <p:cNvSpPr txBox="1"/>
          <p:nvPr/>
        </p:nvSpPr>
        <p:spPr>
          <a:xfrm>
            <a:off x="1821117" y="2905780"/>
            <a:ext cx="158248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b="1" dirty="0"/>
              <a:t>함수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FC12D-0F83-4C45-8D19-37B5A68B5144}"/>
              </a:ext>
            </a:extLst>
          </p:cNvPr>
          <p:cNvSpPr txBox="1"/>
          <p:nvPr/>
        </p:nvSpPr>
        <p:spPr>
          <a:xfrm>
            <a:off x="3690570" y="1393777"/>
            <a:ext cx="672143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반환형식 함수이름</a:t>
            </a:r>
            <a:r>
              <a:rPr lang="en-US" altLang="ko-KR" sz="3600" dirty="0"/>
              <a:t>(</a:t>
            </a:r>
            <a:r>
              <a:rPr lang="ko-KR" altLang="en-US" sz="3600" dirty="0"/>
              <a:t>인자</a:t>
            </a:r>
            <a:r>
              <a:rPr lang="en-US" altLang="ko-KR" sz="3600" dirty="0"/>
              <a:t>, </a:t>
            </a:r>
            <a:r>
              <a:rPr lang="ko-KR" altLang="en-US" sz="3600" dirty="0"/>
              <a:t>인자</a:t>
            </a:r>
            <a:r>
              <a:rPr lang="en-US" altLang="ko-KR" sz="3600" dirty="0"/>
              <a:t>...);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5DB55-3715-49A1-AB84-4CC80DBBB36A}"/>
              </a:ext>
            </a:extLst>
          </p:cNvPr>
          <p:cNvSpPr txBox="1"/>
          <p:nvPr/>
        </p:nvSpPr>
        <p:spPr>
          <a:xfrm>
            <a:off x="1821115" y="1455333"/>
            <a:ext cx="158248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b="1" dirty="0"/>
              <a:t>함수 선언</a:t>
            </a:r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18187-5787-4610-9B95-8DBE9C50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87" y="966483"/>
            <a:ext cx="6817825" cy="44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B017BD-077D-4EBA-B1D2-5100969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75" y="689769"/>
            <a:ext cx="5907650" cy="54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선언의 필요성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D224C2-8656-4AD4-80E3-3F8FC552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04" y="713040"/>
            <a:ext cx="5529791" cy="54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선언의 필요성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49F4D-0704-413B-A049-9766B793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29" y="578904"/>
            <a:ext cx="5245142" cy="60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선언의 필요성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C8F433-2B9C-4644-81B6-BC159262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71" y="856188"/>
            <a:ext cx="3895196" cy="5066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E5A495-8015-472B-BE37-C09A76DC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0" y="856188"/>
            <a:ext cx="2270167" cy="5527363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B690979-9F7D-4320-AAC8-40B26FC86C9F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 flipH="1" flipV="1">
            <a:off x="3706375" y="1636881"/>
            <a:ext cx="5066301" cy="3504915"/>
          </a:xfrm>
          <a:prstGeom prst="bentConnector5">
            <a:avLst>
              <a:gd name="adj1" fmla="val -4512"/>
              <a:gd name="adj2" fmla="val 61591"/>
              <a:gd name="adj3" fmla="val 1045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7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484</Words>
  <Application>Microsoft Office PowerPoint</Application>
  <PresentationFormat>와이드스크린</PresentationFormat>
  <Paragraphs>139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함수</vt:lpstr>
      <vt:lpstr>함수의 선언, 정의</vt:lpstr>
      <vt:lpstr>함수의 선언, 정의, 반환</vt:lpstr>
      <vt:lpstr>함수의 호출</vt:lpstr>
      <vt:lpstr>함수 선언의 필요성</vt:lpstr>
      <vt:lpstr>함수 선언의 필요성</vt:lpstr>
      <vt:lpstr>함수 선언의 필요성</vt:lpstr>
      <vt:lpstr>함수의 여러 형태</vt:lpstr>
      <vt:lpstr>함수의 목적</vt:lpstr>
      <vt:lpstr>함수의 목적</vt:lpstr>
      <vt:lpstr>함수를 만들 때 주의할 점</vt:lpstr>
      <vt:lpstr>함수를 만들 때 주의할 점</vt:lpstr>
      <vt:lpstr>실습!</vt:lpstr>
      <vt:lpstr>변수의 종류와 범위</vt:lpstr>
      <vt:lpstr>지역 변수</vt:lpstr>
      <vt:lpstr>지역 변수</vt:lpstr>
      <vt:lpstr>지역 변수</vt:lpstr>
      <vt:lpstr>지역 변수</vt:lpstr>
      <vt:lpstr>전역 변수</vt:lpstr>
      <vt:lpstr>재귀 함수</vt:lpstr>
      <vt:lpstr>재귀함수 예제 – n번 출력</vt:lpstr>
      <vt:lpstr>재귀함수 예제 – 별찍기 1</vt:lpstr>
      <vt:lpstr>재귀함수 예제 – 팩토리얼</vt:lpstr>
      <vt:lpstr>재귀함수 예제 – 피보나치 수열</vt:lpstr>
      <vt:lpstr>재귀함수 예제 – 피보나치 수열</vt:lpstr>
      <vt:lpstr>재귀함수 예제 – 이항계수</vt:lpstr>
      <vt:lpstr>재귀함수 예제 – 배열에서 고르기 (nCr)</vt:lpstr>
      <vt:lpstr>재귀함수의 시간복잡도</vt:lpstr>
      <vt:lpstr>재귀함수의 시간복잡도</vt:lpstr>
      <vt:lpstr>재귀함수의 문제점</vt:lpstr>
      <vt:lpstr>실습!</vt:lpstr>
      <vt:lpstr>유클리드 호제법</vt:lpstr>
      <vt:lpstr>실습!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401</cp:revision>
  <dcterms:created xsi:type="dcterms:W3CDTF">2019-03-21T14:36:59Z</dcterms:created>
  <dcterms:modified xsi:type="dcterms:W3CDTF">2019-05-12T21:25:10Z</dcterms:modified>
</cp:coreProperties>
</file>