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1" r:id="rId2"/>
    <p:sldId id="262" r:id="rId3"/>
    <p:sldId id="299" r:id="rId4"/>
    <p:sldId id="300" r:id="rId5"/>
    <p:sldId id="301" r:id="rId6"/>
    <p:sldId id="303" r:id="rId7"/>
    <p:sldId id="302" r:id="rId8"/>
    <p:sldId id="281" r:id="rId9"/>
    <p:sldId id="275" r:id="rId10"/>
    <p:sldId id="274" r:id="rId11"/>
    <p:sldId id="276" r:id="rId12"/>
    <p:sldId id="277" r:id="rId13"/>
    <p:sldId id="278" r:id="rId14"/>
    <p:sldId id="304" r:id="rId15"/>
    <p:sldId id="279" r:id="rId16"/>
    <p:sldId id="280" r:id="rId17"/>
    <p:sldId id="282" r:id="rId18"/>
    <p:sldId id="284" r:id="rId19"/>
    <p:sldId id="306" r:id="rId20"/>
    <p:sldId id="283" r:id="rId21"/>
    <p:sldId id="287" r:id="rId22"/>
    <p:sldId id="307" r:id="rId23"/>
    <p:sldId id="285" r:id="rId24"/>
    <p:sldId id="289" r:id="rId25"/>
    <p:sldId id="290" r:id="rId26"/>
    <p:sldId id="291" r:id="rId27"/>
    <p:sldId id="294" r:id="rId28"/>
    <p:sldId id="308" r:id="rId29"/>
    <p:sldId id="296" r:id="rId30"/>
    <p:sldId id="297" r:id="rId31"/>
    <p:sldId id="258" r:id="rId32"/>
    <p:sldId id="309" r:id="rId33"/>
    <p:sldId id="305" r:id="rId34"/>
    <p:sldId id="319" r:id="rId35"/>
    <p:sldId id="295" r:id="rId36"/>
    <p:sldId id="313" r:id="rId37"/>
    <p:sldId id="311" r:id="rId38"/>
    <p:sldId id="314" r:id="rId39"/>
    <p:sldId id="312" r:id="rId40"/>
    <p:sldId id="320" r:id="rId41"/>
    <p:sldId id="293" r:id="rId42"/>
    <p:sldId id="310" r:id="rId43"/>
    <p:sldId id="315" r:id="rId44"/>
    <p:sldId id="317" r:id="rId45"/>
    <p:sldId id="292" r:id="rId46"/>
    <p:sldId id="316" r:id="rId47"/>
    <p:sldId id="272" r:id="rId48"/>
    <p:sldId id="273" r:id="rId49"/>
    <p:sldId id="318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75171" autoAdjust="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변수의 크기를 </a:t>
            </a:r>
            <a:r>
              <a:rPr lang="ko-KR" altLang="en-US" dirty="0" err="1"/>
              <a:t>정해놓고</a:t>
            </a:r>
            <a:r>
              <a:rPr lang="ko-KR" altLang="en-US" dirty="0"/>
              <a:t> 만들어야 하는데 이런 형식을 자료형이라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크기를 정해 놓았기 때문에 최댓값과 최솟값을 가진다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1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2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5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xmlns="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xmlns="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xmlns="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xmlns="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xmlns="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xmlns="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group/workbook/view/5000/13073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0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17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17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3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1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cmicpc.net/problem/9498" TargetMode="External"/><Relationship Id="rId4" Type="http://schemas.openxmlformats.org/officeDocument/2006/relationships/hyperlink" Target="https://www.acmicpc.net/problem/256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xmlns="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xmlns="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-2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8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4C1C726-839F-4C05-84A9-F76BCC08EDED}"/>
              </a:ext>
            </a:extLst>
          </p:cNvPr>
          <p:cNvCxnSpPr>
            <a:cxnSpLocks/>
          </p:cNvCxnSpPr>
          <p:nvPr/>
        </p:nvCxnSpPr>
        <p:spPr>
          <a:xfrm>
            <a:off x="52701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C63436C2-747E-4F0B-AB60-F15884CAD288}"/>
              </a:ext>
            </a:extLst>
          </p:cNvPr>
          <p:cNvCxnSpPr>
            <a:cxnSpLocks/>
          </p:cNvCxnSpPr>
          <p:nvPr/>
        </p:nvCxnSpPr>
        <p:spPr>
          <a:xfrm>
            <a:off x="67179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B984BD0-60F0-467E-9F51-70B7EB45DE9E}"/>
              </a:ext>
            </a:extLst>
          </p:cNvPr>
          <p:cNvSpPr txBox="1"/>
          <p:nvPr/>
        </p:nvSpPr>
        <p:spPr>
          <a:xfrm>
            <a:off x="5079626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38D7F18A-B295-401A-8E09-218C77BFF6BB}"/>
              </a:ext>
            </a:extLst>
          </p:cNvPr>
          <p:cNvCxnSpPr/>
          <p:nvPr/>
        </p:nvCxnSpPr>
        <p:spPr>
          <a:xfrm>
            <a:off x="5270126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F4B61BAE-58BC-4521-A640-307D3804102D}"/>
              </a:ext>
            </a:extLst>
          </p:cNvPr>
          <p:cNvCxnSpPr/>
          <p:nvPr/>
        </p:nvCxnSpPr>
        <p:spPr>
          <a:xfrm>
            <a:off x="5270126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1564B6F-F450-428B-970D-2330C23B682D}"/>
              </a:ext>
            </a:extLst>
          </p:cNvPr>
          <p:cNvSpPr txBox="1"/>
          <p:nvPr/>
        </p:nvSpPr>
        <p:spPr>
          <a:xfrm>
            <a:off x="3272075" y="2480330"/>
            <a:ext cx="164750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c = ‘A’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1E2222A-8EF2-4170-8855-B9B077075664}"/>
              </a:ext>
            </a:extLst>
          </p:cNvPr>
          <p:cNvSpPr txBox="1"/>
          <p:nvPr/>
        </p:nvSpPr>
        <p:spPr>
          <a:xfrm>
            <a:off x="5797497" y="2418774"/>
            <a:ext cx="41229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c</a:t>
            </a:r>
            <a:endParaRPr lang="ko-KR" altLang="en-US" sz="36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3EAB221-195F-4DDA-AB57-3FA21275F0C3}"/>
              </a:ext>
            </a:extLst>
          </p:cNvPr>
          <p:cNvCxnSpPr/>
          <p:nvPr/>
        </p:nvCxnSpPr>
        <p:spPr>
          <a:xfrm flipV="1">
            <a:off x="6717926" y="18796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3000025-6AB4-432C-B4E7-81B87FC5B6A7}"/>
              </a:ext>
            </a:extLst>
          </p:cNvPr>
          <p:cNvCxnSpPr>
            <a:cxnSpLocks/>
          </p:cNvCxnSpPr>
          <p:nvPr/>
        </p:nvCxnSpPr>
        <p:spPr>
          <a:xfrm>
            <a:off x="6717926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F3688D7-E487-423B-BDB3-BE1B7EE5A54D}"/>
              </a:ext>
            </a:extLst>
          </p:cNvPr>
          <p:cNvSpPr txBox="1"/>
          <p:nvPr/>
        </p:nvSpPr>
        <p:spPr>
          <a:xfrm>
            <a:off x="6887507" y="2505738"/>
            <a:ext cx="2471646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&lt;=</a:t>
            </a:r>
            <a:r>
              <a:rPr lang="en-US" altLang="ko-KR" sz="2000" dirty="0"/>
              <a:t>1000001</a:t>
            </a:r>
            <a:r>
              <a:rPr lang="en-US" altLang="ko-KR" sz="2400" dirty="0"/>
              <a:t> &lt;= ‘A’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2EE634D-76AC-49DB-9985-0296BE2A412F}"/>
              </a:ext>
            </a:extLst>
          </p:cNvPr>
          <p:cNvSpPr txBox="1"/>
          <p:nvPr/>
        </p:nvSpPr>
        <p:spPr>
          <a:xfrm>
            <a:off x="6409828" y="3144399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31F4A3B-4A0F-482F-BBA2-3B1BC1ACB82D}"/>
              </a:ext>
            </a:extLst>
          </p:cNvPr>
          <p:cNvSpPr txBox="1"/>
          <p:nvPr/>
        </p:nvSpPr>
        <p:spPr>
          <a:xfrm>
            <a:off x="6409828" y="2928262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9C4EF1-ADBA-4AE8-A5E5-A10054878044}"/>
              </a:ext>
            </a:extLst>
          </p:cNvPr>
          <p:cNvSpPr txBox="1"/>
          <p:nvPr/>
        </p:nvSpPr>
        <p:spPr>
          <a:xfrm>
            <a:off x="6409828" y="2749438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8D949DC-9E23-402F-8BA2-CF71A276B82C}"/>
              </a:ext>
            </a:extLst>
          </p:cNvPr>
          <p:cNvSpPr txBox="1"/>
          <p:nvPr/>
        </p:nvSpPr>
        <p:spPr>
          <a:xfrm>
            <a:off x="6409828" y="2564447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C3E855F-3330-40E3-9860-7484BB4B3E4C}"/>
              </a:ext>
            </a:extLst>
          </p:cNvPr>
          <p:cNvSpPr txBox="1"/>
          <p:nvPr/>
        </p:nvSpPr>
        <p:spPr>
          <a:xfrm>
            <a:off x="6409828" y="2373710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608D242-4E77-48BD-819C-53802F703FAA}"/>
              </a:ext>
            </a:extLst>
          </p:cNvPr>
          <p:cNvSpPr txBox="1"/>
          <p:nvPr/>
        </p:nvSpPr>
        <p:spPr>
          <a:xfrm>
            <a:off x="6409828" y="2194886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85467E1-28D3-441E-8EF6-312ACC029AC1}"/>
              </a:ext>
            </a:extLst>
          </p:cNvPr>
          <p:cNvSpPr txBox="1"/>
          <p:nvPr/>
        </p:nvSpPr>
        <p:spPr>
          <a:xfrm>
            <a:off x="6409828" y="2038623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21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4A2784-661E-485F-9536-F644B12E952D}"/>
              </a:ext>
            </a:extLst>
          </p:cNvPr>
          <p:cNvSpPr txBox="1"/>
          <p:nvPr/>
        </p:nvSpPr>
        <p:spPr>
          <a:xfrm>
            <a:off x="2130914" y="992103"/>
            <a:ext cx="287333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주소가 필요함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7CF2BA0-E988-4D4C-A75C-C8F191F4633F}"/>
              </a:ext>
            </a:extLst>
          </p:cNvPr>
          <p:cNvCxnSpPr/>
          <p:nvPr/>
        </p:nvCxnSpPr>
        <p:spPr>
          <a:xfrm flipH="1" flipV="1">
            <a:off x="4638813" y="1522088"/>
            <a:ext cx="809487" cy="896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크기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AE6422-1A5D-43CD-88AE-F30C56DFA355}"/>
              </a:ext>
            </a:extLst>
          </p:cNvPr>
          <p:cNvSpPr txBox="1"/>
          <p:nvPr/>
        </p:nvSpPr>
        <p:spPr>
          <a:xfrm>
            <a:off x="2925991" y="2002304"/>
            <a:ext cx="616221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6000" dirty="0"/>
              <a:t>13 =&gt; 1   1   0   1</a:t>
            </a:r>
            <a:endParaRPr lang="ko-KR" altLang="en-US" sz="60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xmlns="" id="{376BDAB2-1B6F-4865-9CE2-6452628DFE0F}"/>
              </a:ext>
            </a:extLst>
          </p:cNvPr>
          <p:cNvSpPr/>
          <p:nvPr/>
        </p:nvSpPr>
        <p:spPr>
          <a:xfrm rot="5400000">
            <a:off x="6886835" y="1822450"/>
            <a:ext cx="520700" cy="32131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6C1F58-F570-4A7E-B880-EC72EFA2B511}"/>
              </a:ext>
            </a:extLst>
          </p:cNvPr>
          <p:cNvSpPr txBox="1"/>
          <p:nvPr/>
        </p:nvSpPr>
        <p:spPr>
          <a:xfrm>
            <a:off x="5472986" y="3901589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4</a:t>
            </a:r>
            <a:r>
              <a:rPr lang="ko-KR" altLang="en-US" sz="3600" dirty="0"/>
              <a:t>비트의 크기</a:t>
            </a:r>
          </a:p>
        </p:txBody>
      </p:sp>
    </p:spTree>
    <p:extLst>
      <p:ext uri="{BB962C8B-B14F-4D97-AF65-F5344CB8AC3E}">
        <p14:creationId xmlns:p14="http://schemas.microsoft.com/office/powerpoint/2010/main" val="37969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만든다는 것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EBDF1F-9126-44D9-ACCF-CACDB479F408}"/>
              </a:ext>
            </a:extLst>
          </p:cNvPr>
          <p:cNvSpPr txBox="1"/>
          <p:nvPr/>
        </p:nvSpPr>
        <p:spPr>
          <a:xfrm>
            <a:off x="606774" y="595991"/>
            <a:ext cx="10978451" cy="416742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변수를 만든다는 것은 메모리에 공간을 </a:t>
            </a:r>
            <a:r>
              <a:rPr lang="ko-KR" altLang="en-US" sz="3600" dirty="0" err="1"/>
              <a:t>할당받고</a:t>
            </a:r>
            <a:r>
              <a:rPr lang="ko-KR" altLang="en-US" sz="3600" dirty="0"/>
              <a:t> 값을 저장하는 것이다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메모리 공간 자체의 이름 이다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해당 변수에 접근하기 위해서 해당 메모리 위치의 주소가 필요하고 이것이 변수의 주소이다</a:t>
            </a:r>
          </a:p>
        </p:txBody>
      </p:sp>
    </p:spTree>
    <p:extLst>
      <p:ext uri="{BB962C8B-B14F-4D97-AF65-F5344CB8AC3E}">
        <p14:creationId xmlns:p14="http://schemas.microsoft.com/office/powerpoint/2010/main" val="16858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명명법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EA4842-CA19-404B-9F73-F6E3F0759C81}"/>
              </a:ext>
            </a:extLst>
          </p:cNvPr>
          <p:cNvSpPr txBox="1"/>
          <p:nvPr/>
        </p:nvSpPr>
        <p:spPr>
          <a:xfrm>
            <a:off x="1242866" y="1068705"/>
            <a:ext cx="10060133" cy="33364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알파벳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_</a:t>
            </a:r>
            <a:r>
              <a:rPr lang="ko-KR" altLang="en-US" sz="3600" dirty="0"/>
              <a:t>로 이루어 진다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숫자로 시작할 수 없고  </a:t>
            </a:r>
            <a:r>
              <a:rPr lang="en-US" altLang="ko-KR" sz="3600" dirty="0"/>
              <a:t>C</a:t>
            </a:r>
            <a:r>
              <a:rPr lang="ko-KR" altLang="en-US" sz="3600" dirty="0"/>
              <a:t>언어에 존재하는 키워드와 같은 이름으로는 만들 수 없다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가급적 </a:t>
            </a:r>
            <a:r>
              <a:rPr lang="ko-KR" altLang="en-US" sz="3600" dirty="0" err="1"/>
              <a:t>의미있게</a:t>
            </a:r>
            <a:r>
              <a:rPr lang="ko-KR" altLang="en-US" sz="3600" dirty="0"/>
              <a:t> 짓는 것이 좋다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571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394288-AA37-4883-926B-43FA8EE31657}"/>
              </a:ext>
            </a:extLst>
          </p:cNvPr>
          <p:cNvSpPr txBox="1"/>
          <p:nvPr/>
        </p:nvSpPr>
        <p:spPr>
          <a:xfrm>
            <a:off x="2025069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 = 1, b = 2;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</a:t>
            </a:r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int c = a + b;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8B69A2-8A33-4B8E-A623-1E2A9B054808}"/>
              </a:ext>
            </a:extLst>
          </p:cNvPr>
          <p:cNvSpPr txBox="1"/>
          <p:nvPr/>
        </p:nvSpPr>
        <p:spPr>
          <a:xfrm>
            <a:off x="7286885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a, b;</a:t>
            </a:r>
          </a:p>
          <a:p>
            <a:r>
              <a:rPr lang="en-US" altLang="ko-KR" sz="2400" dirty="0"/>
              <a:t>	int c = </a:t>
            </a:r>
            <a:r>
              <a:rPr lang="en-US" altLang="ko-KR" sz="2400" dirty="0">
                <a:solidFill>
                  <a:srgbClr val="FF0000"/>
                </a:solidFill>
              </a:rPr>
              <a:t>a + b;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c);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20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DFA4B1B-0199-4466-93C6-FE754D3F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394244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06237"/>
              </p:ext>
            </p:extLst>
          </p:nvPr>
        </p:nvGraphicFramePr>
        <p:xfrm>
          <a:off x="528534" y="1152144"/>
          <a:ext cx="11225798" cy="37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753">
                  <a:extLst>
                    <a:ext uri="{9D8B030D-6E8A-4147-A177-3AD203B41FA5}">
                      <a16:colId xmlns:a16="http://schemas.microsoft.com/office/drawing/2014/main" xmlns="" val="3144539832"/>
                    </a:ext>
                  </a:extLst>
                </a:gridCol>
                <a:gridCol w="2293991">
                  <a:extLst>
                    <a:ext uri="{9D8B030D-6E8A-4147-A177-3AD203B41FA5}">
                      <a16:colId xmlns:a16="http://schemas.microsoft.com/office/drawing/2014/main" xmlns="" val="1160904601"/>
                    </a:ext>
                  </a:extLst>
                </a:gridCol>
                <a:gridCol w="5450054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정수형 </a:t>
                      </a:r>
                      <a:r>
                        <a:rPr lang="ko-KR" altLang="en-US" sz="2800" b="0" dirty="0" err="1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범위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char(character)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</a:t>
                      </a:r>
                      <a:r>
                        <a:rPr lang="ko-KR" altLang="en-US" sz="2800" dirty="0" smtClean="0"/>
                        <a:t>바이트</a:t>
                      </a:r>
                      <a:endParaRPr lang="en-US" altLang="ko-KR" sz="2800" dirty="0" smtClean="0"/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-128</a:t>
                      </a:r>
                      <a:r>
                        <a:rPr lang="en-US" altLang="ko-KR" sz="28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~ 127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int</a:t>
                      </a:r>
                      <a:r>
                        <a:rPr lang="en-US" altLang="ko-KR" sz="2800" dirty="0" smtClean="0"/>
                        <a:t>(integer)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4</a:t>
                      </a:r>
                      <a:r>
                        <a:rPr lang="ko-KR" altLang="en-US" sz="2800" dirty="0" smtClean="0"/>
                        <a:t>바이트</a:t>
                      </a:r>
                      <a:endParaRPr lang="en-US" altLang="ko-KR" sz="2800" dirty="0" smtClean="0"/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~ 2,147,483,647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long </a:t>
                      </a:r>
                      <a:r>
                        <a:rPr lang="en-US" altLang="ko-KR" sz="2800" dirty="0" err="1" smtClean="0"/>
                        <a:t>long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en-US" altLang="ko-KR" sz="2800" dirty="0" err="1" smtClean="0"/>
                        <a:t>int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8</a:t>
                      </a:r>
                      <a:r>
                        <a:rPr lang="ko-KR" altLang="en-US" sz="2800" dirty="0" smtClean="0"/>
                        <a:t>바이트</a:t>
                      </a: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~ 9,223,372,036,854,775,807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96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8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32BDE74-ED07-4F5E-8B66-F651CEA84EED}"/>
              </a:ext>
            </a:extLst>
          </p:cNvPr>
          <p:cNvSpPr/>
          <p:nvPr/>
        </p:nvSpPr>
        <p:spPr>
          <a:xfrm>
            <a:off x="4037033" y="1955800"/>
            <a:ext cx="4498933" cy="78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0  1  0  0  0  0  0  1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01F8CD-24BE-4EEF-8A6F-AEE2554CF329}"/>
              </a:ext>
            </a:extLst>
          </p:cNvPr>
          <p:cNvCxnSpPr/>
          <p:nvPr/>
        </p:nvCxnSpPr>
        <p:spPr>
          <a:xfrm>
            <a:off x="4635500" y="1955800"/>
            <a:ext cx="0" cy="78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8CC05C-AC27-4CD6-8B9F-8F7B8F30D606}"/>
              </a:ext>
            </a:extLst>
          </p:cNvPr>
          <p:cNvSpPr txBox="1"/>
          <p:nvPr/>
        </p:nvSpPr>
        <p:spPr>
          <a:xfrm>
            <a:off x="3995457" y="1118097"/>
            <a:ext cx="65274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부호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25EABB7-68AD-4273-A2C4-07D03DADE6E5}"/>
              </a:ext>
            </a:extLst>
          </p:cNvPr>
          <p:cNvCxnSpPr/>
          <p:nvPr/>
        </p:nvCxnSpPr>
        <p:spPr>
          <a:xfrm>
            <a:off x="4330700" y="1574800"/>
            <a:ext cx="0" cy="525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62BA65-4960-4262-B66E-2E8478E4340C}"/>
              </a:ext>
            </a:extLst>
          </p:cNvPr>
          <p:cNvSpPr txBox="1"/>
          <p:nvPr/>
        </p:nvSpPr>
        <p:spPr>
          <a:xfrm>
            <a:off x="2412641" y="2087890"/>
            <a:ext cx="131959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char </a:t>
            </a:r>
            <a:r>
              <a:rPr lang="ko-KR" altLang="en-US" sz="2800" dirty="0"/>
              <a:t>형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xmlns="" id="{2D0319B3-EC7F-418C-8578-A4020900B8FF}"/>
              </a:ext>
            </a:extLst>
          </p:cNvPr>
          <p:cNvSpPr/>
          <p:nvPr/>
        </p:nvSpPr>
        <p:spPr>
          <a:xfrm rot="5400000">
            <a:off x="6331329" y="1089334"/>
            <a:ext cx="520700" cy="34536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581FB8-DDC5-4623-8FBB-3CE17B4AF287}"/>
              </a:ext>
            </a:extLst>
          </p:cNvPr>
          <p:cNvSpPr txBox="1"/>
          <p:nvPr/>
        </p:nvSpPr>
        <p:spPr>
          <a:xfrm>
            <a:off x="4917480" y="3180793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7</a:t>
            </a:r>
            <a:r>
              <a:rPr lang="ko-KR" altLang="en-US" sz="3600" dirty="0"/>
              <a:t>비트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527A977-A10E-4294-891F-B506A943EFDB}"/>
                  </a:ext>
                </a:extLst>
              </p:cNvPr>
              <p:cNvSpPr txBox="1"/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7A977-A10E-4294-891F-B506A943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7A08F76-B81D-43E0-BF2E-E0B51CF464DA}"/>
                  </a:ext>
                </a:extLst>
              </p:cNvPr>
              <p:cNvSpPr txBox="1"/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−128 ~ 127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08F76-B81D-43E0-BF2E-E0B51CF4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5A29C5B-A15F-4B09-BCCB-A9C97D4DF6B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591679" y="3827124"/>
            <a:ext cx="0" cy="318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2BEC453-5294-49E0-B407-C26F551AA0C9}"/>
              </a:ext>
            </a:extLst>
          </p:cNvPr>
          <p:cNvGrpSpPr/>
          <p:nvPr/>
        </p:nvGrpSpPr>
        <p:grpSpPr>
          <a:xfrm>
            <a:off x="917189" y="1915048"/>
            <a:ext cx="251251" cy="251251"/>
            <a:chOff x="3192036" y="3177749"/>
            <a:chExt cx="251251" cy="25125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A71AF818-6DB8-4B2F-AFFC-C24B77A8793B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F0309BEC-9F2C-4151-9C32-6DA456560C1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3DEBD1-7F50-4C21-A1A6-3EE0B89D3F56}"/>
              </a:ext>
            </a:extLst>
          </p:cNvPr>
          <p:cNvSpPr txBox="1"/>
          <p:nvPr/>
        </p:nvSpPr>
        <p:spPr>
          <a:xfrm>
            <a:off x="-92273" y="2230370"/>
            <a:ext cx="227017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C</a:t>
            </a:r>
            <a:r>
              <a:rPr lang="ko-KR" altLang="en-US" sz="3600" dirty="0"/>
              <a:t>언어 기초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725C47A4-62C2-4902-88CF-7AF901275111}"/>
              </a:ext>
            </a:extLst>
          </p:cNvPr>
          <p:cNvGrpSpPr/>
          <p:nvPr/>
        </p:nvGrpSpPr>
        <p:grpSpPr>
          <a:xfrm>
            <a:off x="2333399" y="1915048"/>
            <a:ext cx="251251" cy="251251"/>
            <a:chOff x="3192036" y="3177749"/>
            <a:chExt cx="251251" cy="25125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06223A8-7A2C-47A7-99FE-2FE08DC45C34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A31F3FEA-3903-4D50-B179-887AFEBE7606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93AFDFE-AF77-4F85-B2C8-2DA614FE465F}"/>
              </a:ext>
            </a:extLst>
          </p:cNvPr>
          <p:cNvSpPr txBox="1"/>
          <p:nvPr/>
        </p:nvSpPr>
        <p:spPr>
          <a:xfrm>
            <a:off x="1946703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변수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5032A6A0-9FB0-4EB9-AB88-51D48BD08325}"/>
              </a:ext>
            </a:extLst>
          </p:cNvPr>
          <p:cNvGrpSpPr/>
          <p:nvPr/>
        </p:nvGrpSpPr>
        <p:grpSpPr>
          <a:xfrm>
            <a:off x="3861965" y="1915048"/>
            <a:ext cx="251251" cy="251251"/>
            <a:chOff x="3192036" y="3177749"/>
            <a:chExt cx="251251" cy="25125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57AE965-4D5D-4343-8786-783838C41DF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CDA1128-ED58-414E-BDD8-3A49BB7098C3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ABCCFF-29D9-4A1A-865C-749C47E5F9DA}"/>
              </a:ext>
            </a:extLst>
          </p:cNvPr>
          <p:cNvSpPr txBox="1"/>
          <p:nvPr/>
        </p:nvSpPr>
        <p:spPr>
          <a:xfrm>
            <a:off x="3265276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자료형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9741E50-7141-4664-8220-D71CB1E37A2D}"/>
              </a:ext>
            </a:extLst>
          </p:cNvPr>
          <p:cNvGrpSpPr/>
          <p:nvPr/>
        </p:nvGrpSpPr>
        <p:grpSpPr>
          <a:xfrm>
            <a:off x="5379640" y="1915048"/>
            <a:ext cx="251251" cy="251251"/>
            <a:chOff x="3192036" y="3177749"/>
            <a:chExt cx="251251" cy="25125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D367F9D4-134C-4DFC-8120-D965184DA9A5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620D5D2-3F8C-4DAD-9602-3E4D0C6D5DFD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0C59135-68F2-47FB-8C63-09F3D98D4EA7}"/>
              </a:ext>
            </a:extLst>
          </p:cNvPr>
          <p:cNvSpPr txBox="1"/>
          <p:nvPr/>
        </p:nvSpPr>
        <p:spPr>
          <a:xfrm>
            <a:off x="4992944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상수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92A907A-7634-49F1-82E6-E0C8D5A51C86}"/>
              </a:ext>
            </a:extLst>
          </p:cNvPr>
          <p:cNvGrpSpPr/>
          <p:nvPr/>
        </p:nvGrpSpPr>
        <p:grpSpPr>
          <a:xfrm>
            <a:off x="693561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1E1C71-53D2-48F9-A6BF-9C2F4F61CFAE}"/>
              </a:ext>
            </a:extLst>
          </p:cNvPr>
          <p:cNvSpPr txBox="1"/>
          <p:nvPr/>
        </p:nvSpPr>
        <p:spPr>
          <a:xfrm>
            <a:off x="6338923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연산자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3C2CB45-848D-48E1-BD87-585E9F7EA30C}"/>
              </a:ext>
            </a:extLst>
          </p:cNvPr>
          <p:cNvGrpSpPr/>
          <p:nvPr/>
        </p:nvGrpSpPr>
        <p:grpSpPr>
          <a:xfrm>
            <a:off x="8350933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3F7D6E8-D260-4E88-874C-D848FE40599B}"/>
              </a:ext>
            </a:extLst>
          </p:cNvPr>
          <p:cNvSpPr txBox="1"/>
          <p:nvPr/>
        </p:nvSpPr>
        <p:spPr>
          <a:xfrm>
            <a:off x="7754245" y="1209685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입출력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44CEE77-E968-4399-91BD-997189862960}"/>
              </a:ext>
            </a:extLst>
          </p:cNvPr>
          <p:cNvGrpSpPr/>
          <p:nvPr/>
        </p:nvGrpSpPr>
        <p:grpSpPr>
          <a:xfrm>
            <a:off x="980367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08B016C-A072-44A0-A87F-482BB82E11DA}"/>
              </a:ext>
            </a:extLst>
          </p:cNvPr>
          <p:cNvSpPr txBox="1"/>
          <p:nvPr/>
        </p:nvSpPr>
        <p:spPr>
          <a:xfrm>
            <a:off x="9206988" y="2235597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5690E19-E570-400A-BD5A-6C5BE7E7803B}"/>
              </a:ext>
            </a:extLst>
          </p:cNvPr>
          <p:cNvGrpSpPr/>
          <p:nvPr/>
        </p:nvGrpSpPr>
        <p:grpSpPr>
          <a:xfrm>
            <a:off x="11188265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1EA77D8-3862-440D-AE68-DD83EE74D230}"/>
              </a:ext>
            </a:extLst>
          </p:cNvPr>
          <p:cNvSpPr txBox="1"/>
          <p:nvPr/>
        </p:nvSpPr>
        <p:spPr>
          <a:xfrm>
            <a:off x="10591576" y="1198533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조건문</a:t>
            </a:r>
            <a:endParaRPr lang="ko-KR" altLang="en-US" sz="36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B1B7BF-2862-4A64-9A18-973C007189C6}"/>
              </a:ext>
            </a:extLst>
          </p:cNvPr>
          <p:cNvSpPr txBox="1"/>
          <p:nvPr/>
        </p:nvSpPr>
        <p:spPr>
          <a:xfrm>
            <a:off x="4532539" y="1921304"/>
            <a:ext cx="3203121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800" dirty="0"/>
              <a:t>char c = ‘A’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56B902-BACD-4606-BD86-5BAA0B90D03F}"/>
              </a:ext>
            </a:extLst>
          </p:cNvPr>
          <p:cNvSpPr txBox="1"/>
          <p:nvPr/>
        </p:nvSpPr>
        <p:spPr>
          <a:xfrm>
            <a:off x="2984037" y="3219981"/>
            <a:ext cx="630012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 err="1"/>
              <a:t>printf</a:t>
            </a:r>
            <a:r>
              <a:rPr lang="en-US" altLang="ko-KR" sz="4400" dirty="0"/>
              <a:t>("%c", c + 1); =&gt;  B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044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DF155C-A7FB-4F40-AA87-AE322AA3F233}"/>
              </a:ext>
            </a:extLst>
          </p:cNvPr>
          <p:cNvSpPr txBox="1"/>
          <p:nvPr/>
        </p:nvSpPr>
        <p:spPr>
          <a:xfrm>
            <a:off x="755317" y="1136152"/>
            <a:ext cx="11297231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오버플로우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최대값보다 더 큰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최솟값에서 증가한 값을 가진다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언더플로우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최솟값보다 더 작은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최댓값에서 감소한 값을 가진다</a:t>
            </a:r>
          </a:p>
        </p:txBody>
      </p:sp>
    </p:spTree>
    <p:extLst>
      <p:ext uri="{BB962C8B-B14F-4D97-AF65-F5344CB8AC3E}">
        <p14:creationId xmlns:p14="http://schemas.microsoft.com/office/powerpoint/2010/main" val="311297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DF155C-A7FB-4F40-AA87-AE322AA3F233}"/>
              </a:ext>
            </a:extLst>
          </p:cNvPr>
          <p:cNvSpPr txBox="1"/>
          <p:nvPr/>
        </p:nvSpPr>
        <p:spPr>
          <a:xfrm>
            <a:off x="1872917" y="1623394"/>
            <a:ext cx="11297231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128 -&gt; </a:t>
            </a:r>
            <a:r>
              <a:rPr lang="ko-KR" altLang="en-US" sz="3200" dirty="0" err="1"/>
              <a:t>오버플로우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-128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-130 -&gt; </a:t>
            </a:r>
            <a:r>
              <a:rPr lang="ko-KR" altLang="en-US" sz="3200" dirty="0" err="1"/>
              <a:t>언더플로우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</a:t>
            </a:r>
            <a:r>
              <a:rPr lang="en-US" altLang="ko-KR" sz="3200" dirty="0" smtClean="0"/>
              <a:t>126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923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67632"/>
              </p:ext>
            </p:extLst>
          </p:nvPr>
        </p:nvGraphicFramePr>
        <p:xfrm>
          <a:off x="583398" y="1427558"/>
          <a:ext cx="11184931" cy="265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234">
                  <a:extLst>
                    <a:ext uri="{9D8B030D-6E8A-4147-A177-3AD203B41FA5}">
                      <a16:colId xmlns:a16="http://schemas.microsoft.com/office/drawing/2014/main" xmlns="" val="3144539832"/>
                    </a:ext>
                  </a:extLst>
                </a:gridCol>
                <a:gridCol w="1686709">
                  <a:extLst>
                    <a:ext uri="{9D8B030D-6E8A-4147-A177-3AD203B41FA5}">
                      <a16:colId xmlns:a16="http://schemas.microsoft.com/office/drawing/2014/main" xmlns="" val="1160904601"/>
                    </a:ext>
                  </a:extLst>
                </a:gridCol>
                <a:gridCol w="3655494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  <a:gridCol w="3655494"/>
              </a:tblGrid>
              <a:tr h="88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0" dirty="0" err="1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실수형</a:t>
                      </a:r>
                      <a:r>
                        <a:rPr lang="ko-KR" altLang="en-US" sz="26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600" b="0" dirty="0" err="1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  <a:endParaRPr lang="ko-KR" altLang="en-US" sz="26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  <a:endParaRPr lang="ko-KR" altLang="en-US" sz="26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범위</a:t>
                      </a:r>
                      <a:endParaRPr lang="ko-KR" altLang="en-US" sz="26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소수점</a:t>
                      </a:r>
                      <a:endParaRPr lang="ko-KR" altLang="en-US" sz="26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88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float</a:t>
                      </a:r>
                      <a:endParaRPr lang="ko-KR" altLang="en-US" sz="2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/>
                        <a:t>4</a:t>
                      </a:r>
                      <a:r>
                        <a:rPr lang="ko-KR" altLang="en-US" sz="2600" dirty="0" smtClean="0"/>
                        <a:t>바이트</a:t>
                      </a:r>
                      <a:endParaRPr lang="en-US" altLang="ko-KR" sz="2600" dirty="0" smtClean="0"/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3.4*10^38 ~ 3.4*10^38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2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</a:t>
                      </a:r>
                      <a:endParaRPr lang="ko-KR" altLang="en-US" sz="2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88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double</a:t>
                      </a:r>
                      <a:endParaRPr lang="ko-KR" altLang="en-US" sz="2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600" dirty="0" smtClean="0"/>
                        <a:t>8</a:t>
                      </a:r>
                      <a:r>
                        <a:rPr lang="ko-KR" altLang="en-US" sz="2600" dirty="0" smtClean="0"/>
                        <a:t>바이트</a:t>
                      </a:r>
                      <a:endParaRPr lang="en-US" altLang="ko-KR" sz="2600" dirty="0" smtClean="0"/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-1.79*10^308 ~ 1.79*10^308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2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</a:t>
                      </a:r>
                      <a:endParaRPr lang="ko-KR" altLang="en-US" sz="2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0544" marR="120544" marT="60272" marB="6027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3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1CED50D-7984-4450-8C3D-A1F083F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23697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58D64D-AA5F-4E35-95B0-18CCDABC5ED7}"/>
              </a:ext>
            </a:extLst>
          </p:cNvPr>
          <p:cNvSpPr txBox="1"/>
          <p:nvPr/>
        </p:nvSpPr>
        <p:spPr>
          <a:xfrm>
            <a:off x="3886902" y="1475940"/>
            <a:ext cx="4418197" cy="25853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int</a:t>
            </a:r>
            <a:r>
              <a:rPr lang="ko-KR" altLang="en-US" sz="5400" dirty="0"/>
              <a:t> </a:t>
            </a:r>
            <a:r>
              <a:rPr lang="en-US" altLang="ko-KR" sz="5400" dirty="0"/>
              <a:t>a</a:t>
            </a:r>
            <a:r>
              <a:rPr lang="ko-KR" altLang="en-US" sz="5400" dirty="0"/>
              <a:t> </a:t>
            </a:r>
            <a:r>
              <a:rPr lang="en-US" altLang="ko-KR" sz="5400" dirty="0"/>
              <a:t>=</a:t>
            </a:r>
            <a:r>
              <a:rPr lang="ko-KR" altLang="en-US" sz="5400" dirty="0"/>
              <a:t> </a:t>
            </a:r>
            <a:r>
              <a:rPr lang="en-US" altLang="ko-KR" sz="5400" dirty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ko-KR" sz="5400" dirty="0"/>
              <a:t>char c = </a:t>
            </a:r>
            <a:r>
              <a:rPr lang="en-US" altLang="ko-KR" sz="5400" dirty="0">
                <a:solidFill>
                  <a:srgbClr val="FF0000"/>
                </a:solidFill>
              </a:rPr>
              <a:t>‘A’</a:t>
            </a:r>
          </a:p>
          <a:p>
            <a:pPr algn="ctr"/>
            <a:r>
              <a:rPr lang="en-US" altLang="ko-KR" sz="5400" dirty="0" err="1"/>
              <a:t>printf</a:t>
            </a:r>
            <a:r>
              <a:rPr lang="en-US" altLang="ko-KR" sz="5400" dirty="0"/>
              <a:t>(</a:t>
            </a:r>
            <a:r>
              <a:rPr lang="en-US" altLang="ko-KR" sz="5400" dirty="0">
                <a:solidFill>
                  <a:srgbClr val="FF0000"/>
                </a:solidFill>
              </a:rPr>
              <a:t>“Hello”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0807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58D64D-AA5F-4E35-95B0-18CCDABC5ED7}"/>
              </a:ext>
            </a:extLst>
          </p:cNvPr>
          <p:cNvSpPr txBox="1"/>
          <p:nvPr/>
        </p:nvSpPr>
        <p:spPr>
          <a:xfrm>
            <a:off x="3642442" y="1570336"/>
            <a:ext cx="4907113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#define </a:t>
            </a:r>
            <a:r>
              <a:rPr lang="en-US" altLang="ko-KR" sz="5400" dirty="0">
                <a:solidFill>
                  <a:srgbClr val="7030A0"/>
                </a:solidFill>
              </a:rPr>
              <a:t>PI</a:t>
            </a:r>
            <a:r>
              <a:rPr lang="en-US" altLang="ko-KR" sz="5400" dirty="0"/>
              <a:t> 3.14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170519-F4B2-42AD-BC82-5748C5CB1C68}"/>
              </a:ext>
            </a:extLst>
          </p:cNvPr>
          <p:cNvSpPr txBox="1"/>
          <p:nvPr/>
        </p:nvSpPr>
        <p:spPr>
          <a:xfrm>
            <a:off x="2433779" y="3047305"/>
            <a:ext cx="7324441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</a:rPr>
              <a:t>const double </a:t>
            </a:r>
            <a:r>
              <a:rPr lang="en-US" altLang="ko-KR" sz="5400" dirty="0"/>
              <a:t>PI = 3.14</a:t>
            </a:r>
          </a:p>
        </p:txBody>
      </p:sp>
    </p:spTree>
    <p:extLst>
      <p:ext uri="{BB962C8B-B14F-4D97-AF65-F5344CB8AC3E}">
        <p14:creationId xmlns:p14="http://schemas.microsoft.com/office/powerpoint/2010/main" val="384162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1331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B98E256-3FB9-4275-8F25-096A1DE4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51921"/>
              </p:ext>
            </p:extLst>
          </p:nvPr>
        </p:nvGraphicFramePr>
        <p:xfrm>
          <a:off x="2735283" y="1161747"/>
          <a:ext cx="6721434" cy="453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81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5179453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산술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- / * %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증강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++ --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관계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 &gt; &lt;= &gt;= == !=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&amp;&amp; || !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195612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| ~ ^ &lt;&lt;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46453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?:(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,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91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/>
              <a:t>- %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D016F2-7F2D-4EED-98FF-BD18DC7B05D7}"/>
              </a:ext>
            </a:extLst>
          </p:cNvPr>
          <p:cNvSpPr txBox="1"/>
          <p:nvPr/>
        </p:nvSpPr>
        <p:spPr>
          <a:xfrm>
            <a:off x="4090483" y="1741559"/>
            <a:ext cx="401103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(a + n*b) % b = a</a:t>
            </a:r>
            <a:endParaRPr lang="ko-KR" altLang="en-US" sz="4000" dirty="0"/>
          </a:p>
        </p:txBody>
      </p:sp>
      <p:sp>
        <p:nvSpPr>
          <p:cNvPr id="7" name="순서도: 논리합 6">
            <a:extLst>
              <a:ext uri="{FF2B5EF4-FFF2-40B4-BE49-F238E27FC236}">
                <a16:creationId xmlns:a16="http://schemas.microsoft.com/office/drawing/2014/main" xmlns="" id="{3B8E1C8F-D718-4439-B0E9-FF1BC196CBBD}"/>
              </a:ext>
            </a:extLst>
          </p:cNvPr>
          <p:cNvSpPr/>
          <p:nvPr/>
        </p:nvSpPr>
        <p:spPr>
          <a:xfrm rot="18900000">
            <a:off x="5170356" y="3594100"/>
            <a:ext cx="1851285" cy="185128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9AD4DB-EA96-4686-8FF6-CCE9A4CED64C}"/>
              </a:ext>
            </a:extLst>
          </p:cNvPr>
          <p:cNvSpPr txBox="1"/>
          <p:nvPr/>
        </p:nvSpPr>
        <p:spPr>
          <a:xfrm>
            <a:off x="1386810" y="1674674"/>
            <a:ext cx="4467890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++) // 1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    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B9DC5-E8F7-416A-9111-7F1A7207C603}"/>
              </a:ext>
            </a:extLst>
          </p:cNvPr>
          <p:cNvSpPr txBox="1"/>
          <p:nvPr/>
        </p:nvSpPr>
        <p:spPr>
          <a:xfrm>
            <a:off x="6771610" y="1674674"/>
            <a:ext cx="4445448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("%d",++a) // 2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//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5B8A8A-CEB9-43B7-87C9-9939013992D0}"/>
              </a:ext>
            </a:extLst>
          </p:cNvPr>
          <p:cNvSpPr txBox="1"/>
          <p:nvPr/>
        </p:nvSpPr>
        <p:spPr>
          <a:xfrm>
            <a:off x="8247976" y="3698845"/>
            <a:ext cx="1492716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0C55E2-E2C9-402E-BF39-144592EECF6F}"/>
              </a:ext>
            </a:extLst>
          </p:cNvPr>
          <p:cNvSpPr txBox="1"/>
          <p:nvPr/>
        </p:nvSpPr>
        <p:spPr>
          <a:xfrm>
            <a:off x="2614357" y="3698845"/>
            <a:ext cx="149271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007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A1B679E-AD11-49DA-90F2-A7C0EFA4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4139"/>
              </p:ext>
            </p:extLst>
          </p:nvPr>
        </p:nvGraphicFramePr>
        <p:xfrm>
          <a:off x="940096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xmlns="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&amp;&amp;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10807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690087C6-D409-450D-8BEF-146069D6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66114"/>
              </p:ext>
            </p:extLst>
          </p:nvPr>
        </p:nvGraphicFramePr>
        <p:xfrm>
          <a:off x="4620159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xmlns="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||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1080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6D1BD61D-5204-4C3B-9888-3058F667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1346"/>
              </p:ext>
            </p:extLst>
          </p:nvPr>
        </p:nvGraphicFramePr>
        <p:xfrm>
          <a:off x="8300223" y="1214885"/>
          <a:ext cx="2951681" cy="168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42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!A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797"/>
              </p:ext>
            </p:extLst>
          </p:nvPr>
        </p:nvGraphicFramePr>
        <p:xfrm>
          <a:off x="2119590" y="808484"/>
          <a:ext cx="8054420" cy="46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14">
                  <a:extLst>
                    <a:ext uri="{9D8B030D-6E8A-4147-A177-3AD203B41FA5}">
                      <a16:colId xmlns:a16="http://schemas.microsoft.com/office/drawing/2014/main" xmlns="" val="3144539832"/>
                    </a:ext>
                  </a:extLst>
                </a:gridCol>
                <a:gridCol w="3008242">
                  <a:extLst>
                    <a:ext uri="{9D8B030D-6E8A-4147-A177-3AD203B41FA5}">
                      <a16:colId xmlns:a16="http://schemas.microsoft.com/office/drawing/2014/main" xmlns="" val="1160904601"/>
                    </a:ext>
                  </a:extLst>
                </a:gridCol>
                <a:gridCol w="2875464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</a:tblGrid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&amp;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|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|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101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0844453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^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101^010^110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108072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&lt;&lt;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&lt;&lt;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10100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05226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&gt;&gt;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96260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A2641F5-C07A-4011-AFF2-B6043A598B68}"/>
                  </a:ext>
                </a:extLst>
              </p:cNvPr>
              <p:cNvSpPr txBox="1"/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r"/>
                <a:r>
                  <a:rPr lang="en-US" altLang="ko-KR" sz="2000" dirty="0"/>
                  <a:t>a &lt;&lt; b = a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641F5-C07A-4011-AFF2-B6043A59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blipFill>
                <a:blip r:embed="rId2"/>
                <a:stretch>
                  <a:fillRect l="-2564" t="-4478" b="-28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371A95D-B24C-4199-BE46-D26022817D27}"/>
              </a:ext>
            </a:extLst>
          </p:cNvPr>
          <p:cNvCxnSpPr/>
          <p:nvPr/>
        </p:nvCxnSpPr>
        <p:spPr>
          <a:xfrm flipH="1">
            <a:off x="1930400" y="4495800"/>
            <a:ext cx="635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4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58812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xmlns="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변수의 주소 반환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조건</a:t>
                      </a:r>
                      <a:r>
                        <a:rPr lang="en-US" altLang="ko-KR" sz="2000" dirty="0"/>
                        <a:t>)?(</a:t>
                      </a:r>
                      <a:r>
                        <a:rPr lang="ko-KR" altLang="en-US" sz="2000" dirty="0"/>
                        <a:t>내용</a:t>
                      </a:r>
                      <a:r>
                        <a:rPr lang="en-US" altLang="ko-KR" sz="2000" dirty="0"/>
                        <a:t>1)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:(</a:t>
                      </a:r>
                      <a:r>
                        <a:rPr lang="ko-KR" altLang="en-US" sz="2000" dirty="0"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2)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삼항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참이면 내용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실행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거짓이면 내용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콤마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명령을 한 줄에 이어서 쓸 수 있게 함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74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3263337" y="1543493"/>
            <a:ext cx="56653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사칙연산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산술 연산자를 써봅시다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736479" y="3632882"/>
            <a:ext cx="871905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A/B</a:t>
            </a:r>
            <a:r>
              <a:rPr lang="en-US" altLang="ko-KR" sz="2800" dirty="0"/>
              <a:t> : </a:t>
            </a:r>
            <a:r>
              <a:rPr lang="ko-KR" altLang="en-US" sz="2800" dirty="0"/>
              <a:t>문제 조건을 잘 보고 잘 출력해 줘야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en-US" altLang="ko-KR" sz="2800" dirty="0" err="1"/>
              <a:t>printf</a:t>
            </a:r>
            <a:r>
              <a:rPr lang="ko-KR" altLang="en-US" sz="2800" dirty="0"/>
              <a:t>는 기본적으로 소수점</a:t>
            </a:r>
            <a:r>
              <a:rPr lang="en-US" altLang="ko-KR" sz="2800" dirty="0"/>
              <a:t> 6</a:t>
            </a:r>
            <a:r>
              <a:rPr lang="ko-KR" altLang="en-US" sz="2800" dirty="0"/>
              <a:t>자리만 출력하기 때문입니다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0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14797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1654CB-346C-445C-9866-EA31AA603A85}"/>
              </a:ext>
            </a:extLst>
          </p:cNvPr>
          <p:cNvSpPr txBox="1"/>
          <p:nvPr/>
        </p:nvSpPr>
        <p:spPr>
          <a:xfrm>
            <a:off x="3075782" y="1768839"/>
            <a:ext cx="6040436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printf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524986-6C1F-494C-A466-F7FB8CC135C8}"/>
              </a:ext>
            </a:extLst>
          </p:cNvPr>
          <p:cNvSpPr txBox="1"/>
          <p:nvPr/>
        </p:nvSpPr>
        <p:spPr>
          <a:xfrm>
            <a:off x="2514301" y="3247149"/>
            <a:ext cx="7087198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\(</a:t>
            </a:r>
            <a:r>
              <a:rPr lang="ko-KR" altLang="en-US" sz="2400" dirty="0" err="1"/>
              <a:t>역슬래쉬</a:t>
            </a:r>
            <a:r>
              <a:rPr lang="en-US" altLang="ko-KR" sz="2400" dirty="0"/>
              <a:t>), “ 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\</a:t>
            </a:r>
            <a:r>
              <a:rPr lang="ko-KR" altLang="en-US" sz="2400" dirty="0"/>
              <a:t>을 붙여야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607A41-7BF8-44E6-B28F-E4A4506DEC2B}"/>
              </a:ext>
            </a:extLst>
          </p:cNvPr>
          <p:cNvSpPr txBox="1"/>
          <p:nvPr/>
        </p:nvSpPr>
        <p:spPr>
          <a:xfrm>
            <a:off x="3408411" y="3712575"/>
            <a:ext cx="537519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%%</a:t>
            </a:r>
            <a:r>
              <a:rPr lang="ko-KR" altLang="en-US" sz="2400" dirty="0"/>
              <a:t>로 써야 합니다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1E0C6B-CB92-47B6-A12D-1A1C1D0F02CF}"/>
              </a:ext>
            </a:extLst>
          </p:cNvPr>
          <p:cNvSpPr txBox="1"/>
          <p:nvPr/>
        </p:nvSpPr>
        <p:spPr>
          <a:xfrm>
            <a:off x="2407342" y="4196221"/>
            <a:ext cx="7377341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이것들이 문자열 내부에선 특별한 키워드이기 때문입니다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84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61214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xmlns="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공백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00012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00123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반올림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("%.4f", 1.5555555);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1.5556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19561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5ABF8E-69AE-4AE9-8C61-47DC665505FA}"/>
              </a:ext>
            </a:extLst>
          </p:cNvPr>
          <p:cNvSpPr txBox="1"/>
          <p:nvPr/>
        </p:nvSpPr>
        <p:spPr>
          <a:xfrm>
            <a:off x="8737108" y="1754257"/>
            <a:ext cx="838691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12</a:t>
            </a:r>
          </a:p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123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698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1654CB-346C-445C-9866-EA31AA603A85}"/>
              </a:ext>
            </a:extLst>
          </p:cNvPr>
          <p:cNvSpPr txBox="1"/>
          <p:nvPr/>
        </p:nvSpPr>
        <p:spPr>
          <a:xfrm>
            <a:off x="2582858" y="2294982"/>
            <a:ext cx="702628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scanf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변수주소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786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8784"/>
              </p:ext>
            </p:extLst>
          </p:nvPr>
        </p:nvGraphicFramePr>
        <p:xfrm>
          <a:off x="342083" y="1184319"/>
          <a:ext cx="11507834" cy="34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xmlns="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xmlns="" val="3618402770"/>
                    </a:ext>
                  </a:extLst>
                </a:gridCol>
              </a:tblGrid>
              <a:tr h="54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889704"/>
                  </a:ext>
                </a:extLst>
              </a:tr>
              <a:tr h="972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 </a:t>
                      </a:r>
                      <a:r>
                        <a:rPr lang="ko-KR" altLang="en-US" sz="20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입력받기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("%1d",&amp;n);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숫자를 한자리만 입력 받는다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1234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입력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n=1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017551"/>
                  </a:ext>
                </a:extLst>
              </a:tr>
              <a:tr h="972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무시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("%*2d%d",&amp;n);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두자리의 숫자를 무시하고 나머지를 받음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32749"/>
                  </a:ext>
                </a:extLst>
              </a:tr>
              <a:tr h="9720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d%d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숫자하나를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무시하고 뒤에 것을 받음</a:t>
                      </a:r>
                      <a:endParaRPr lang="en-US" altLang="ko-KR" sz="2000" b="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12 34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입력 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1B4896A5-36CC-4CCD-AFC7-45F4D0FC7033}"/>
              </a:ext>
            </a:extLst>
          </p:cNvPr>
          <p:cNvSpPr/>
          <p:nvPr/>
        </p:nvSpPr>
        <p:spPr>
          <a:xfrm>
            <a:off x="66040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소스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(.c)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C84570E-1557-4F65-83AC-DF1CF6E9391A}"/>
              </a:ext>
            </a:extLst>
          </p:cNvPr>
          <p:cNvSpPr/>
          <p:nvPr/>
        </p:nvSpPr>
        <p:spPr>
          <a:xfrm>
            <a:off x="483235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목적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(.obj)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88B9917-46B7-4DCB-B78D-4286FA6BFAD7}"/>
              </a:ext>
            </a:extLst>
          </p:cNvPr>
          <p:cNvSpPr/>
          <p:nvPr/>
        </p:nvSpPr>
        <p:spPr>
          <a:xfrm>
            <a:off x="889203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실행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(.exe)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EBE41A3-2388-4F7A-AF22-06B76C468E31}"/>
              </a:ext>
            </a:extLst>
          </p:cNvPr>
          <p:cNvCxnSpPr>
            <a:cxnSpLocks/>
          </p:cNvCxnSpPr>
          <p:nvPr/>
        </p:nvCxnSpPr>
        <p:spPr>
          <a:xfrm>
            <a:off x="7647430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FFD96A-479B-4796-BE65-AAB1603A16FE}"/>
              </a:ext>
            </a:extLst>
          </p:cNvPr>
          <p:cNvSpPr txBox="1"/>
          <p:nvPr/>
        </p:nvSpPr>
        <p:spPr>
          <a:xfrm>
            <a:off x="3263666" y="2516546"/>
            <a:ext cx="1492717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/>
              <a:t>컴파일러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7132A4-F07C-4A7E-AA1B-3463203DDC8E}"/>
              </a:ext>
            </a:extLst>
          </p:cNvPr>
          <p:cNvSpPr txBox="1"/>
          <p:nvPr/>
        </p:nvSpPr>
        <p:spPr>
          <a:xfrm>
            <a:off x="7696969" y="2516546"/>
            <a:ext cx="838691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 err="1"/>
              <a:t>링커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4961CDD-429E-4652-BBE0-4C8F4B83D35B}"/>
              </a:ext>
            </a:extLst>
          </p:cNvPr>
          <p:cNvCxnSpPr>
            <a:cxnSpLocks/>
          </p:cNvCxnSpPr>
          <p:nvPr/>
        </p:nvCxnSpPr>
        <p:spPr>
          <a:xfrm>
            <a:off x="3527424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6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1077642" y="1543493"/>
            <a:ext cx="10036722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개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그대로 출력하는 문제입니다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한번쯤은 해보는 것이 좋습니다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657140" y="3632882"/>
            <a:ext cx="887775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고양이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항상</a:t>
            </a:r>
            <a:r>
              <a:rPr lang="en-US" altLang="ko-KR" sz="2800" dirty="0"/>
              <a:t> </a:t>
            </a:r>
            <a:r>
              <a:rPr lang="ko-KR" altLang="en-US" sz="2800" dirty="0"/>
              <a:t>문제에서 주어진 형식대로 출력해야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그럴 땐 예제를 </a:t>
            </a:r>
            <a:r>
              <a:rPr lang="ko-KR" altLang="en-US" sz="2800" dirty="0" err="1"/>
              <a:t>복붙하는</a:t>
            </a:r>
            <a:r>
              <a:rPr lang="ko-KR" altLang="en-US" sz="2800" dirty="0"/>
              <a:t> 것이 좋습니다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26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48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35837D-28C9-4029-A8C6-F4577975D4C3}"/>
              </a:ext>
            </a:extLst>
          </p:cNvPr>
          <p:cNvSpPr txBox="1"/>
          <p:nvPr/>
        </p:nvSpPr>
        <p:spPr>
          <a:xfrm>
            <a:off x="2283068" y="1623528"/>
            <a:ext cx="2835032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while(</a:t>
            </a:r>
            <a:r>
              <a:rPr lang="ko-KR" altLang="en-US" sz="3200" dirty="0"/>
              <a:t>조건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A693E4-2955-4F08-B483-8530F9AFE61D}"/>
              </a:ext>
            </a:extLst>
          </p:cNvPr>
          <p:cNvSpPr txBox="1"/>
          <p:nvPr/>
        </p:nvSpPr>
        <p:spPr>
          <a:xfrm>
            <a:off x="5778500" y="1623527"/>
            <a:ext cx="54229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</a:t>
            </a:r>
            <a:r>
              <a:rPr lang="ko-KR" altLang="en-US" sz="3200" dirty="0" err="1"/>
              <a:t>선언부</a:t>
            </a:r>
            <a:r>
              <a:rPr lang="en-US" altLang="ko-KR" sz="3200" dirty="0"/>
              <a:t>; </a:t>
            </a:r>
            <a:r>
              <a:rPr lang="ko-KR" altLang="en-US" sz="3200" dirty="0"/>
              <a:t>조건</a:t>
            </a:r>
            <a:r>
              <a:rPr lang="en-US" altLang="ko-KR" sz="3200" dirty="0"/>
              <a:t>; </a:t>
            </a:r>
            <a:r>
              <a:rPr lang="ko-KR" altLang="en-US" sz="3200" dirty="0" err="1"/>
              <a:t>반복후</a:t>
            </a:r>
            <a:r>
              <a:rPr lang="ko-KR" altLang="en-US" sz="3200" dirty="0"/>
              <a:t> 실행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1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A693E4-2955-4F08-B483-8530F9AFE61D}"/>
              </a:ext>
            </a:extLst>
          </p:cNvPr>
          <p:cNvSpPr txBox="1"/>
          <p:nvPr/>
        </p:nvSpPr>
        <p:spPr>
          <a:xfrm>
            <a:off x="4902200" y="1471127"/>
            <a:ext cx="23876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for(;;)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04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2307142" y="1328050"/>
            <a:ext cx="757771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합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까지의 합을 구합시다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구구단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구구단의 </a:t>
            </a:r>
            <a:r>
              <a:rPr lang="en-US" altLang="ko-KR" sz="2800" dirty="0"/>
              <a:t>N</a:t>
            </a:r>
            <a:r>
              <a:rPr lang="ko-KR" altLang="en-US" sz="2800" dirty="0"/>
              <a:t>단을 출력하는 문제입니다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1894368" y="3632882"/>
            <a:ext cx="8403262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숫자의 합 </a:t>
            </a:r>
            <a:r>
              <a:rPr lang="en-US" altLang="ko-KR" sz="2800" dirty="0"/>
              <a:t>: </a:t>
            </a:r>
            <a:r>
              <a:rPr lang="ko-KR" altLang="en-US" sz="2800" dirty="0"/>
              <a:t>숫자를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더해야 합니다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아까 배운 </a:t>
            </a:r>
            <a:r>
              <a:rPr lang="en-US" altLang="ko-KR" sz="2800" dirty="0" err="1"/>
              <a:t>scanf</a:t>
            </a:r>
            <a:r>
              <a:rPr lang="en-US" altLang="ko-KR" sz="2800" dirty="0"/>
              <a:t>(“%1d”,</a:t>
            </a:r>
            <a:r>
              <a:rPr lang="ko-KR" altLang="en-US" sz="2800" dirty="0"/>
              <a:t> </a:t>
            </a:r>
            <a:r>
              <a:rPr lang="en-US" altLang="ko-KR" sz="2800" dirty="0"/>
              <a:t>&amp;n)</a:t>
            </a:r>
            <a:r>
              <a:rPr lang="ko-KR" altLang="en-US" sz="2800" dirty="0"/>
              <a:t>를 이용해 봅시다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8718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91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3A1199-8C73-4D79-93DD-D1728E4792A5}"/>
              </a:ext>
            </a:extLst>
          </p:cNvPr>
          <p:cNvSpPr txBox="1"/>
          <p:nvPr/>
        </p:nvSpPr>
        <p:spPr>
          <a:xfrm>
            <a:off x="4517543" y="1796384"/>
            <a:ext cx="496330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내용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2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3A1199-8C73-4D79-93DD-D1728E4792A5}"/>
              </a:ext>
            </a:extLst>
          </p:cNvPr>
          <p:cNvSpPr txBox="1"/>
          <p:nvPr/>
        </p:nvSpPr>
        <p:spPr>
          <a:xfrm>
            <a:off x="3260243" y="755728"/>
            <a:ext cx="180027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9FE4D2-1FF3-4379-B70B-C84F6DC74CA7}"/>
              </a:ext>
            </a:extLst>
          </p:cNvPr>
          <p:cNvSpPr txBox="1"/>
          <p:nvPr/>
        </p:nvSpPr>
        <p:spPr>
          <a:xfrm>
            <a:off x="7131488" y="755728"/>
            <a:ext cx="3039646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 else 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3A1199-8C73-4D79-93DD-D1728E4792A5}"/>
              </a:ext>
            </a:extLst>
          </p:cNvPr>
          <p:cNvSpPr txBox="1"/>
          <p:nvPr/>
        </p:nvSpPr>
        <p:spPr>
          <a:xfrm>
            <a:off x="2330607" y="755728"/>
            <a:ext cx="2729910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 if(B)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46D858-BC7D-46D3-99E7-4D95CDDC219B}"/>
              </a:ext>
            </a:extLst>
          </p:cNvPr>
          <p:cNvSpPr txBox="1"/>
          <p:nvPr/>
        </p:nvSpPr>
        <p:spPr>
          <a:xfrm>
            <a:off x="7131484" y="755728"/>
            <a:ext cx="352908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if(!A&amp;&amp;B)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957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35F4C6-24A3-422B-BD21-4912CC6010C9}"/>
              </a:ext>
            </a:extLst>
          </p:cNvPr>
          <p:cNvSpPr txBox="1"/>
          <p:nvPr/>
        </p:nvSpPr>
        <p:spPr>
          <a:xfrm>
            <a:off x="1746091" y="1328050"/>
            <a:ext cx="869981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세 수 </a:t>
            </a:r>
            <a:r>
              <a:rPr lang="en-US" altLang="ko-KR" sz="2800" dirty="0"/>
              <a:t>: </a:t>
            </a:r>
            <a:r>
              <a:rPr lang="ko-KR" altLang="en-US" sz="2800" dirty="0"/>
              <a:t>조건문을 이용해 </a:t>
            </a:r>
            <a:r>
              <a:rPr lang="ko-KR" altLang="en-US" sz="2800" dirty="0" err="1"/>
              <a:t>중간값을</a:t>
            </a:r>
            <a:r>
              <a:rPr lang="ko-KR" altLang="en-US" sz="2800" dirty="0"/>
              <a:t> 구해보세요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최댓값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반복문과 조건문을 이용해 최댓값을 구해보세요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D6DEB-3865-48EF-A775-292EF3EDEAA8}"/>
              </a:ext>
            </a:extLst>
          </p:cNvPr>
          <p:cNvSpPr txBox="1"/>
          <p:nvPr/>
        </p:nvSpPr>
        <p:spPr>
          <a:xfrm>
            <a:off x="2483479" y="3632882"/>
            <a:ext cx="72250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시험 성적 </a:t>
            </a:r>
            <a:r>
              <a:rPr lang="en-US" altLang="ko-KR" sz="2800" dirty="0"/>
              <a:t>: if-else </a:t>
            </a:r>
            <a:r>
              <a:rPr lang="en-US" altLang="ko-KR" sz="2800" dirty="0" err="1"/>
              <a:t>if-else</a:t>
            </a:r>
            <a:r>
              <a:rPr lang="en-US" altLang="ko-KR" sz="2800" dirty="0"/>
              <a:t> </a:t>
            </a:r>
            <a:r>
              <a:rPr lang="ko-KR" altLang="en-US" sz="2800" dirty="0"/>
              <a:t>구조를 자유자재로 </a:t>
            </a:r>
            <a:endParaRPr lang="en-US" altLang="ko-KR" sz="2800" dirty="0"/>
          </a:p>
          <a:p>
            <a:pPr algn="ctr"/>
            <a:r>
              <a:rPr lang="ko-KR" altLang="en-US" sz="2800" dirty="0"/>
              <a:t>사용할 수</a:t>
            </a:r>
            <a:r>
              <a:rPr lang="en-US" altLang="ko-KR" sz="2800" dirty="0"/>
              <a:t> </a:t>
            </a:r>
            <a:r>
              <a:rPr lang="ko-KR" altLang="en-US" sz="2800" dirty="0"/>
              <a:t>있어야 합니다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05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A9442D-90B1-4B63-AE74-38D536392C66}"/>
              </a:ext>
            </a:extLst>
          </p:cNvPr>
          <p:cNvSpPr txBox="1"/>
          <p:nvPr/>
        </p:nvSpPr>
        <p:spPr>
          <a:xfrm>
            <a:off x="3686958" y="2092861"/>
            <a:ext cx="4818084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#include &lt;</a:t>
            </a:r>
            <a:r>
              <a:rPr lang="en-US" altLang="ko-KR" sz="4000" dirty="0" err="1"/>
              <a:t>stdio.h</a:t>
            </a:r>
            <a:r>
              <a:rPr lang="en-US" altLang="ko-KR" sz="4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#define a b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589C83-98AF-4DFF-9134-556AA2B5B738}"/>
              </a:ext>
            </a:extLst>
          </p:cNvPr>
          <p:cNvSpPr txBox="1"/>
          <p:nvPr/>
        </p:nvSpPr>
        <p:spPr>
          <a:xfrm>
            <a:off x="7609750" y="1273651"/>
            <a:ext cx="287027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FF0000"/>
                </a:solidFill>
              </a:rPr>
              <a:t>ST</a:t>
            </a:r>
            <a:r>
              <a:rPr lang="en-US" altLang="ko-KR" sz="2000" dirty="0" err="1"/>
              <a:t>an</a:t>
            </a:r>
            <a:r>
              <a:rPr lang="en-US" altLang="ko-KR" sz="2000" dirty="0" err="1">
                <a:solidFill>
                  <a:srgbClr val="FF0000"/>
                </a:solidFill>
              </a:rPr>
              <a:t>D</a:t>
            </a:r>
            <a:r>
              <a:rPr lang="en-US" altLang="ko-KR" sz="2000" dirty="0" err="1"/>
              <a:t>ard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</a:t>
            </a:r>
            <a:r>
              <a:rPr lang="en-US" altLang="ko-KR" sz="2000" dirty="0"/>
              <a:t>nput 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utput</a:t>
            </a:r>
            <a:endParaRPr lang="ko-KR" altLang="en-US" sz="24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EA66ED29-3C47-4817-B3BC-564B6ACFC754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286888" y="1473706"/>
            <a:ext cx="322863" cy="619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69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951E0C-13D0-4DD3-86EE-E963D6A54D23}"/>
              </a:ext>
            </a:extLst>
          </p:cNvPr>
          <p:cNvSpPr txBox="1"/>
          <p:nvPr/>
        </p:nvSpPr>
        <p:spPr>
          <a:xfrm>
            <a:off x="2663097" y="1441272"/>
            <a:ext cx="3445603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한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// </a:t>
            </a:r>
            <a:r>
              <a:rPr lang="ko-KR" altLang="en-US" sz="3200" dirty="0"/>
              <a:t>주석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2A27CC-B66F-4173-B56C-318DAC8BB083}"/>
              </a:ext>
            </a:extLst>
          </p:cNvPr>
          <p:cNvSpPr txBox="1"/>
          <p:nvPr/>
        </p:nvSpPr>
        <p:spPr>
          <a:xfrm>
            <a:off x="6485796" y="1441273"/>
            <a:ext cx="3445603" cy="31085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여러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/*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1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2</a:t>
            </a:r>
          </a:p>
          <a:p>
            <a:r>
              <a:rPr lang="en-US" altLang="ko-KR" sz="32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532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471358-BAC8-43DB-8BEF-245D866A6F0F}"/>
              </a:ext>
            </a:extLst>
          </p:cNvPr>
          <p:cNvSpPr txBox="1"/>
          <p:nvPr/>
        </p:nvSpPr>
        <p:spPr>
          <a:xfrm>
            <a:off x="1567869" y="1797785"/>
            <a:ext cx="9582731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세미콜론은 모든 명령어 뒤에 써야 합니다</a:t>
            </a:r>
            <a:r>
              <a:rPr lang="en-US" altLang="ko-KR" sz="4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중괄호는 포함 관계를 나타냅니다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7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8323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CD0BA6-CCB0-49F3-AA73-2AEEF5DEA27E}"/>
              </a:ext>
            </a:extLst>
          </p:cNvPr>
          <p:cNvSpPr txBox="1"/>
          <p:nvPr/>
        </p:nvSpPr>
        <p:spPr>
          <a:xfrm>
            <a:off x="1532842" y="1917699"/>
            <a:ext cx="300434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변수를 만드는 것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FBBED4B0-D233-4624-85AC-DAA7B0864182}"/>
              </a:ext>
            </a:extLst>
          </p:cNvPr>
          <p:cNvCxnSpPr/>
          <p:nvPr/>
        </p:nvCxnSpPr>
        <p:spPr>
          <a:xfrm>
            <a:off x="5232400" y="2210087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7C62F7-A865-4112-ABDD-60F46158C159}"/>
              </a:ext>
            </a:extLst>
          </p:cNvPr>
          <p:cNvSpPr txBox="1"/>
          <p:nvPr/>
        </p:nvSpPr>
        <p:spPr>
          <a:xfrm>
            <a:off x="7446825" y="1671478"/>
            <a:ext cx="3751348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컴퓨터 메모리 공간에</a:t>
            </a:r>
            <a:endParaRPr lang="en-US" altLang="ko-KR" sz="3200" dirty="0"/>
          </a:p>
          <a:p>
            <a:pPr algn="ctr"/>
            <a:r>
              <a:rPr lang="ko-KR" altLang="en-US" sz="3200" dirty="0"/>
              <a:t>이름을 붙이는 것</a:t>
            </a:r>
          </a:p>
        </p:txBody>
      </p:sp>
    </p:spTree>
    <p:extLst>
      <p:ext uri="{BB962C8B-B14F-4D97-AF65-F5344CB8AC3E}">
        <p14:creationId xmlns:p14="http://schemas.microsoft.com/office/powerpoint/2010/main" val="6701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1190</Words>
  <Application>Microsoft Office PowerPoint</Application>
  <PresentationFormat>와이드스크린</PresentationFormat>
  <Paragraphs>423</Paragraphs>
  <Slides>50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D2Coding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C언어 기초</vt:lpstr>
      <vt:lpstr>컴파일러, 링커</vt:lpstr>
      <vt:lpstr>전처리</vt:lpstr>
      <vt:lpstr>주석</vt:lpstr>
      <vt:lpstr>기타..</vt:lpstr>
      <vt:lpstr>변수</vt:lpstr>
      <vt:lpstr>변수와 메모리</vt:lpstr>
      <vt:lpstr>변수와 메모리</vt:lpstr>
      <vt:lpstr>변수와 메모리</vt:lpstr>
      <vt:lpstr>변수와 메모리</vt:lpstr>
      <vt:lpstr>값의 크기?</vt:lpstr>
      <vt:lpstr>변수를 만든다는 것</vt:lpstr>
      <vt:lpstr>변수 명명법</vt:lpstr>
      <vt:lpstr>기타..</vt:lpstr>
      <vt:lpstr>자료형</vt:lpstr>
      <vt:lpstr>정수형</vt:lpstr>
      <vt:lpstr>정수형</vt:lpstr>
      <vt:lpstr>char</vt:lpstr>
      <vt:lpstr>정수형 오버플로우 언더플로우</vt:lpstr>
      <vt:lpstr>정수형 오버플로우 언더플로우</vt:lpstr>
      <vt:lpstr>실수형</vt:lpstr>
      <vt:lpstr>상수</vt:lpstr>
      <vt:lpstr>리터럴 상수</vt:lpstr>
      <vt:lpstr>심볼릭 상수</vt:lpstr>
      <vt:lpstr>연산자</vt:lpstr>
      <vt:lpstr>연산자의 종류</vt:lpstr>
      <vt:lpstr>산술 연산자 - %</vt:lpstr>
      <vt:lpstr>증감 연산자</vt:lpstr>
      <vt:lpstr>논리 연산자</vt:lpstr>
      <vt:lpstr>비트 연산자</vt:lpstr>
      <vt:lpstr>기타..</vt:lpstr>
      <vt:lpstr>실습!</vt:lpstr>
      <vt:lpstr>입출력</vt:lpstr>
      <vt:lpstr>printf()</vt:lpstr>
      <vt:lpstr>printf()</vt:lpstr>
      <vt:lpstr>scanf()</vt:lpstr>
      <vt:lpstr>scanf()</vt:lpstr>
      <vt:lpstr>실습!</vt:lpstr>
      <vt:lpstr>반복문</vt:lpstr>
      <vt:lpstr>반복문</vt:lpstr>
      <vt:lpstr>for문 활용</vt:lpstr>
      <vt:lpstr>실습!</vt:lpstr>
      <vt:lpstr>조건문</vt:lpstr>
      <vt:lpstr>if</vt:lpstr>
      <vt:lpstr>if - else</vt:lpstr>
      <vt:lpstr>if – else if</vt:lpstr>
      <vt:lpstr>실습!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152</cp:revision>
  <dcterms:created xsi:type="dcterms:W3CDTF">2019-03-21T14:36:59Z</dcterms:created>
  <dcterms:modified xsi:type="dcterms:W3CDTF">2019-04-08T09:05:38Z</dcterms:modified>
</cp:coreProperties>
</file>