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  <p:sldMasterId id="2147483684" r:id="rId2"/>
    <p:sldMasterId id="2147483685" r:id="rId3"/>
    <p:sldMasterId id="214748368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</p:sldIdLst>
  <p:sldSz cx="12192000" cy="6858000"/>
  <p:notesSz cx="9144000" cy="6858000"/>
  <p:embeddedFontLst>
    <p:embeddedFont>
      <p:font typeface="나눔스퀘어" panose="020B0600000101010101" pitchFamily="50" charset="-127"/>
      <p:regular r:id="rId16"/>
    </p:embeddedFont>
    <p:embeddedFont>
      <p:font typeface="나눔스퀘어 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함초롬돋움" panose="020B0604000101010101" pitchFamily="50" charset="-127"/>
      <p:regular r:id="rId20"/>
      <p:bold r:id="rId21"/>
    </p:embeddedFont>
    <p:embeddedFont>
      <p:font typeface="나눔스퀘어 ExtraBold" panose="020B0600000101010101" pitchFamily="50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  <p15:guide id="3" pos="-3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87"/>
    <p:restoredTop sz="94660"/>
  </p:normalViewPr>
  <p:slideViewPr>
    <p:cSldViewPr snapToGrid="0">
      <p:cViewPr varScale="1">
        <p:scale>
          <a:sx n="44" d="100"/>
          <a:sy n="44" d="100"/>
        </p:scale>
        <p:origin x="940" y="28"/>
      </p:cViewPr>
      <p:guideLst>
        <p:guide orient="horz" pos="2158"/>
        <p:guide pos="3838"/>
        <p:guide pos="-31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4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5D23535-CF18-473F-8142-07227A8BCF11}" type="datetime1">
              <a:rPr lang="ko-KR" altLang="en-US"/>
              <a:pPr lvl="0">
                <a:defRPr lang="ko-KR" altLang="en-US"/>
              </a:pPr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44CA260-A431-4C7C-BE37-9568EA670A3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70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1AB63B-2015-4CFD-BEE8-B802062C9C8F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45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4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53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7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2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8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83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2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63B2-1F94-4D96-ACAB-40FB91153B1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1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메인 레이아웃_2"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목차 레이아웃"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863B2-1F94-4D96-ACAB-40FB91153B11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F559-5720-4ABA-86E5-4F01651A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4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04058" y="3308496"/>
            <a:ext cx="8041009" cy="12234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700" spc="227" dirty="0">
                <a:solidFill>
                  <a:srgbClr val="30302A"/>
                </a:solidFill>
                <a:latin typeface="나눔스퀘어 ExtraBold"/>
                <a:ea typeface="나눔스퀘어 ExtraBold"/>
              </a:rPr>
              <a:t>BufferOverflow 공격을 이용한 </a:t>
            </a:r>
          </a:p>
          <a:p>
            <a:pPr algn="ctr">
              <a:defRPr lang="ko-KR" altLang="en-US"/>
            </a:pPr>
            <a:r>
              <a:rPr lang="ko-KR" altLang="en-US" sz="3700" spc="227" dirty="0">
                <a:solidFill>
                  <a:srgbClr val="30302A"/>
                </a:solidFill>
                <a:latin typeface="나눔스퀘어 ExtraBold"/>
                <a:ea typeface="나눔스퀘어 ExtraBold"/>
              </a:rPr>
              <a:t>C언어 함수의 취약점 탐구 및 대안 제시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18735" y="4558593"/>
            <a:ext cx="2059305" cy="3163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500">
                <a:solidFill>
                  <a:srgbClr val="6E6F71"/>
                </a:solidFill>
                <a:latin typeface="나눔스퀘어"/>
                <a:ea typeface="나눔스퀘어"/>
              </a:rPr>
              <a:t>프로젝트 주제 소개 발표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0185" y="3000719"/>
            <a:ext cx="1659255" cy="3120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rgbClr val="94C3BB"/>
                </a:solidFill>
                <a:latin typeface="나눔스퀘어"/>
                <a:ea typeface="나눔스퀘어"/>
              </a:rPr>
              <a:t>EC 2018 Cevelop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4660" b="20690"/>
          <a:stretch>
            <a:fillRect/>
          </a:stretch>
        </p:blipFill>
        <p:spPr>
          <a:xfrm>
            <a:off x="5202608" y="764759"/>
            <a:ext cx="1720731" cy="12845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93988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800" spc="-144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CONTENTS</a:t>
              </a:r>
              <a:endParaRPr lang="ko-KR" altLang="en-US" sz="2800" spc="-144" dirty="0">
                <a:solidFill>
                  <a:schemeClr val="bg1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1918271" cy="389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/>
                <a:ea typeface="나눔스퀘어"/>
              </a:rPr>
              <a:t>주제 선정 이유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3280347" cy="3873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en-US" altLang="ko-KR" sz="2000" dirty="0" err="1">
                <a:solidFill>
                  <a:srgbClr val="30302A"/>
                </a:solidFill>
                <a:latin typeface="나눔스퀘어"/>
                <a:ea typeface="나눔스퀘어"/>
              </a:rPr>
              <a:t>BufferOverflow</a:t>
            </a:r>
            <a:r>
              <a:rPr lang="en-US" altLang="ko-KR" sz="2000" dirty="0">
                <a:solidFill>
                  <a:srgbClr val="30302A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000" dirty="0">
                <a:solidFill>
                  <a:srgbClr val="30302A"/>
                </a:solidFill>
                <a:latin typeface="나눔스퀘어"/>
                <a:ea typeface="나눔스퀘어"/>
              </a:rPr>
              <a:t>공격이란?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292" y="3118369"/>
            <a:ext cx="145154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/>
                <a:ea typeface="나눔스퀘어"/>
              </a:rPr>
              <a:t>공부 할 것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4291" y="3701775"/>
            <a:ext cx="185159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/>
                <a:ea typeface="나눔스퀘어"/>
              </a:rPr>
              <a:t>프로젝트 목표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4291" y="4282800"/>
            <a:ext cx="153920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 dirty="0" smtClean="0">
                <a:solidFill>
                  <a:srgbClr val="30302A"/>
                </a:solidFill>
                <a:latin typeface="나눔스퀘어"/>
                <a:ea typeface="나눔스퀘어"/>
              </a:rPr>
              <a:t>발표할 것</a:t>
            </a:r>
            <a:r>
              <a:rPr lang="en-US" altLang="ko-KR" sz="2000" dirty="0" smtClean="0">
                <a:solidFill>
                  <a:srgbClr val="30302A"/>
                </a:solidFill>
                <a:latin typeface="나눔스퀘어"/>
                <a:ea typeface="나눔스퀘어"/>
              </a:rPr>
              <a:t>?</a:t>
            </a:r>
            <a:endParaRPr lang="ko-KR" altLang="en-US" sz="2000" dirty="0">
              <a:solidFill>
                <a:srgbClr val="30302A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80034" y="229970"/>
            <a:ext cx="18973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400" spc="-149">
                <a:solidFill>
                  <a:srgbClr val="FFFFFF"/>
                </a:solidFill>
                <a:latin typeface="나눔스퀘어 Bold"/>
                <a:ea typeface="나눔스퀘어 Bold"/>
              </a:rPr>
              <a:t>주제 선정 이유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3546" y="1562911"/>
            <a:ext cx="9584908" cy="186608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820" y="3763603"/>
            <a:ext cx="9528360" cy="18943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6705" y="4510341"/>
            <a:ext cx="3515276" cy="1100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300" dirty="0" err="1">
                <a:latin typeface="나눔스퀘어"/>
                <a:ea typeface="나눔스퀘어"/>
              </a:rPr>
              <a:t>BufferOverflow</a:t>
            </a:r>
            <a:r>
              <a:rPr lang="en-US" altLang="ko-KR" sz="3300" dirty="0">
                <a:latin typeface="나눔스퀘어"/>
                <a:ea typeface="나눔스퀘어"/>
              </a:rPr>
              <a:t> </a:t>
            </a:r>
          </a:p>
          <a:p>
            <a:pPr algn="ctr">
              <a:defRPr lang="ko-KR" altLang="en-US"/>
            </a:pPr>
            <a:r>
              <a:rPr lang="en-US" altLang="ko-KR" sz="3300" dirty="0">
                <a:latin typeface="나눔스퀘어"/>
                <a:ea typeface="나눔스퀘어"/>
              </a:rPr>
              <a:t>Attack</a:t>
            </a:r>
          </a:p>
        </p:txBody>
      </p:sp>
      <p:sp>
        <p:nvSpPr>
          <p:cNvPr id="3" name="TextBox 15"/>
          <p:cNvSpPr txBox="1"/>
          <p:nvPr/>
        </p:nvSpPr>
        <p:spPr>
          <a:xfrm>
            <a:off x="365760" y="229970"/>
            <a:ext cx="351663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spc="-148" dirty="0" err="1">
                <a:solidFill>
                  <a:srgbClr val="FFFFFF"/>
                </a:solidFill>
                <a:latin typeface="나눔스퀘어 Bold"/>
                <a:ea typeface="나눔스퀘어 Bold"/>
              </a:rPr>
              <a:t>BufferOverflow</a:t>
            </a:r>
            <a:r>
              <a:rPr lang="en-US" altLang="ko-KR" sz="2400" spc="-148" dirty="0">
                <a:solidFill>
                  <a:srgbClr val="FFFFFF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2400" spc="-148" dirty="0">
                <a:solidFill>
                  <a:srgbClr val="FFFFFF"/>
                </a:solidFill>
                <a:latin typeface="나눔스퀘어 Bold"/>
                <a:ea typeface="나눔스퀘어 Bold"/>
              </a:rPr>
              <a:t>공격이란?</a:t>
            </a:r>
          </a:p>
        </p:txBody>
      </p:sp>
      <p:cxnSp>
        <p:nvCxnSpPr>
          <p:cNvPr id="4" name="직선 연결선 3"/>
          <p:cNvCxnSpPr/>
          <p:nvPr/>
        </p:nvCxnSpPr>
        <p:spPr>
          <a:xfrm rot="16200000" flipH="1">
            <a:off x="4394265" y="4978313"/>
            <a:ext cx="1514148" cy="0"/>
          </a:xfrm>
          <a:prstGeom prst="line">
            <a:avLst/>
          </a:prstGeom>
          <a:ln w="19050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78618" y="4739130"/>
            <a:ext cx="497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Buffer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큰 값을 넣어주어 메모리 침범을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일으켜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원하는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코드를 실행시키는 공격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4390" y="2267072"/>
            <a:ext cx="1895136" cy="588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300" dirty="0">
                <a:latin typeface="나눔스퀘어"/>
                <a:ea typeface="나눔스퀘어"/>
              </a:rPr>
              <a:t>Buffer</a:t>
            </a:r>
          </a:p>
        </p:txBody>
      </p:sp>
      <p:cxnSp>
        <p:nvCxnSpPr>
          <p:cNvPr id="7" name="직선 연결선 6"/>
          <p:cNvCxnSpPr/>
          <p:nvPr/>
        </p:nvCxnSpPr>
        <p:spPr>
          <a:xfrm rot="16200000" flipH="1">
            <a:off x="4490019" y="2563236"/>
            <a:ext cx="1322634" cy="0"/>
          </a:xfrm>
          <a:prstGeom prst="line">
            <a:avLst/>
          </a:prstGeom>
          <a:ln w="19050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71992" y="2263954"/>
            <a:ext cx="5244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시스템이 연산 작업을 하는 데 있어 필요한 데이터를 일시적으로 메모리에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할당해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놓는 공간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7159" y="1151234"/>
            <a:ext cx="5744531" cy="452437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758017" y="1300495"/>
            <a:ext cx="3620474" cy="4180808"/>
            <a:chOff x="822074" y="2139289"/>
            <a:chExt cx="3424634" cy="4180808"/>
          </a:xfrm>
        </p:grpSpPr>
        <p:sp>
          <p:nvSpPr>
            <p:cNvPr id="2" name="직사각형 1"/>
            <p:cNvSpPr/>
            <p:nvPr/>
          </p:nvSpPr>
          <p:spPr>
            <a:xfrm>
              <a:off x="902026" y="2189691"/>
              <a:ext cx="3278055" cy="4130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822074" y="2139289"/>
              <a:ext cx="3424634" cy="175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832344" y="4834806"/>
            <a:ext cx="3482370" cy="64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나눔스퀘어"/>
                <a:ea typeface="나눔스퀘어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나눔스퀘어"/>
                <a:ea typeface="나눔스퀘어"/>
              </a:rPr>
              <a:t>4</a:t>
            </a:r>
            <a:r>
              <a:rPr lang="en-US" altLang="ko-KR">
                <a:solidFill>
                  <a:schemeClr val="tx1"/>
                </a:solidFill>
                <a:latin typeface="나눔스퀘어"/>
                <a:ea typeface="나눔스퀘어"/>
              </a:rPr>
              <a:t>행의 주소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2344" y="4183726"/>
            <a:ext cx="3482370" cy="64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dirty="0">
                <a:solidFill>
                  <a:schemeClr val="tx1"/>
                </a:solidFill>
                <a:latin typeface="나눔스퀘어"/>
                <a:ea typeface="나눔스퀘어"/>
              </a:rPr>
              <a:t>EBP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2344" y="1936281"/>
            <a:ext cx="3482370" cy="2242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dirty="0">
                <a:solidFill>
                  <a:schemeClr val="tx1"/>
                </a:solidFill>
                <a:latin typeface="나눔스퀘어"/>
                <a:ea typeface="나눔스퀘어"/>
              </a:rPr>
              <a:t>Buffer</a:t>
            </a:r>
            <a:endParaRPr lang="ko-KR" altLang="en-US" dirty="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7051" y="5527234"/>
            <a:ext cx="1290573" cy="33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600" dirty="0">
                <a:latin typeface="나눔스퀘어"/>
                <a:ea typeface="나눔스퀘어"/>
              </a:rPr>
              <a:t>&lt;Stack&gt;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10406009" y="1928776"/>
            <a:ext cx="779642" cy="7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84169" y="1628543"/>
            <a:ext cx="1397594" cy="643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atin typeface="나눔스퀘어"/>
                <a:ea typeface="나눔스퀘어"/>
              </a:rPr>
              <a:t>데이터 입력 시작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365760" y="229970"/>
            <a:ext cx="351663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spc="-149" dirty="0" err="1">
                <a:solidFill>
                  <a:srgbClr val="FFFFFF"/>
                </a:solidFill>
                <a:latin typeface="나눔스퀘어 Bold"/>
                <a:ea typeface="나눔스퀘어 Bold"/>
              </a:rPr>
              <a:t>BufferOverflow</a:t>
            </a:r>
            <a:r>
              <a:rPr lang="en-US" altLang="ko-KR" sz="2400" spc="-149" dirty="0">
                <a:solidFill>
                  <a:srgbClr val="FFFFFF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2400" spc="-149" dirty="0">
                <a:solidFill>
                  <a:srgbClr val="FFFFFF"/>
                </a:solidFill>
                <a:latin typeface="나눔스퀘어 Bold"/>
                <a:ea typeface="나눔스퀘어 Bold"/>
              </a:rPr>
              <a:t>공격이란?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0263321" y="1910073"/>
            <a:ext cx="515170" cy="1021722"/>
            <a:chOff x="9787071" y="1948173"/>
            <a:chExt cx="515170" cy="1021722"/>
          </a:xfrm>
        </p:grpSpPr>
        <p:sp>
          <p:nvSpPr>
            <p:cNvPr id="17" name="TextBox 16"/>
            <p:cNvSpPr txBox="1"/>
            <p:nvPr/>
          </p:nvSpPr>
          <p:spPr>
            <a:xfrm>
              <a:off x="9787071" y="1948173"/>
              <a:ext cx="477069" cy="2696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en-US" altLang="ko-KR" sz="1200">
                  <a:latin typeface="나눔스퀘어"/>
                  <a:ea typeface="나눔스퀘어"/>
                </a:rPr>
                <a:t>S[0]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87071" y="2210867"/>
              <a:ext cx="477069" cy="2696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en-US" altLang="ko-KR" sz="1200">
                  <a:latin typeface="나눔스퀘어"/>
                  <a:ea typeface="나눔스퀘어"/>
                </a:rPr>
                <a:t>S[1]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87071" y="2461544"/>
              <a:ext cx="477069" cy="2702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en-US" altLang="ko-KR" sz="1200">
                  <a:latin typeface="나눔스퀘어"/>
                  <a:ea typeface="나눔스퀘어"/>
                </a:rPr>
                <a:t>S[2]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62185" y="2742309"/>
              <a:ext cx="440056" cy="227586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>
                <a:defRPr lang="ko-KR" altLang="en-US"/>
              </a:pPr>
              <a:r>
                <a:rPr lang="en-US" altLang="ko-KR" sz="1600">
                  <a:latin typeface="나눔스퀘어"/>
                  <a:ea typeface="나눔스퀘어"/>
                </a:rPr>
                <a:t>...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888195" y="4211118"/>
            <a:ext cx="394996" cy="283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300" dirty="0">
                <a:solidFill>
                  <a:srgbClr val="FF0000"/>
                </a:solidFill>
              </a:rPr>
              <a:t>AA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88195" y="4503633"/>
            <a:ext cx="394996" cy="285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300">
                <a:solidFill>
                  <a:srgbClr val="FF0000"/>
                </a:solidFill>
              </a:rPr>
              <a:t>AA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88195" y="3808664"/>
            <a:ext cx="394996" cy="285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300">
                <a:solidFill>
                  <a:srgbClr val="FF0000"/>
                </a:solidFill>
              </a:rPr>
              <a:t>AA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88195" y="3390900"/>
            <a:ext cx="394996" cy="285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300">
                <a:solidFill>
                  <a:srgbClr val="FF0000"/>
                </a:solidFill>
              </a:rPr>
              <a:t>AA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88195" y="2981414"/>
            <a:ext cx="394996" cy="285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300">
                <a:solidFill>
                  <a:srgbClr val="FF0000"/>
                </a:solidFill>
              </a:rPr>
              <a:t>AA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88195" y="2563026"/>
            <a:ext cx="394996" cy="285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300">
                <a:solidFill>
                  <a:srgbClr val="FF0000"/>
                </a:solidFill>
              </a:rPr>
              <a:t>AA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88195" y="2100129"/>
            <a:ext cx="394996" cy="288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300">
                <a:solidFill>
                  <a:srgbClr val="FF0000"/>
                </a:solidFill>
              </a:rPr>
              <a:t>AA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04363" y="4967776"/>
            <a:ext cx="2296256" cy="366188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행(</a:t>
            </a:r>
            <a:r>
              <a:rPr lang="en-US" altLang="ko-KR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printKey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)의 주소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882390" y="3429000"/>
            <a:ext cx="2645350" cy="7494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1"/>
          </p:cNvCxnSpPr>
          <p:nvPr/>
        </p:nvCxnSpPr>
        <p:spPr>
          <a:xfrm rot="16200000" flipV="1">
            <a:off x="3247849" y="1572513"/>
            <a:ext cx="3784337" cy="33846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5" idx="1"/>
          </p:cNvCxnSpPr>
          <p:nvPr/>
        </p:nvCxnSpPr>
        <p:spPr>
          <a:xfrm flipH="1" flipV="1">
            <a:off x="5257800" y="4581144"/>
            <a:ext cx="1574544" cy="5758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 설명선 13"/>
          <p:cNvSpPr/>
          <p:nvPr/>
        </p:nvSpPr>
        <p:spPr>
          <a:xfrm>
            <a:off x="9888195" y="5430171"/>
            <a:ext cx="2267800" cy="1121700"/>
          </a:xfrm>
          <a:prstGeom prst="wedgeRectCallout">
            <a:avLst>
              <a:gd name="adj1" fmla="val -52353"/>
              <a:gd name="adj2" fmla="val -805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문으로 넘어가지 않고 </a:t>
            </a:r>
            <a:r>
              <a:rPr lang="en-US" altLang="ko-KR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printKey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실행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6" nodeType="with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1" bldLvl="0" animBg="1"/>
      <p:bldP spid="7" grpId="2" bldLvl="0" animBg="1"/>
      <p:bldP spid="10" grpId="5" bldLvl="0" animBg="1"/>
      <p:bldP spid="11" grpId="6" bldLvl="0" animBg="1"/>
      <p:bldP spid="22" grpId="3" bldLvl="0" animBg="1"/>
      <p:bldP spid="29" grpId="12" bldLvl="0" animBg="1"/>
      <p:bldP spid="30" grpId="13" bldLvl="0" animBg="1"/>
      <p:bldP spid="31" grpId="11" bldLvl="0" animBg="1"/>
      <p:bldP spid="32" grpId="10" bldLvl="0" animBg="1"/>
      <p:bldP spid="33" grpId="9" bldLvl="0" animBg="1"/>
      <p:bldP spid="34" grpId="8" bldLvl="0" animBg="1"/>
      <p:bldP spid="35" grpId="7" bldLvl="0" animBg="1"/>
      <p:bldP spid="36" grpId="14" bldLvl="0" animBg="1"/>
      <p:bldP spid="15" grpId="15" bldLvl="0" animBg="1"/>
      <p:bldP spid="42" grpId="4" bldLvl="0" animBg="1"/>
      <p:bldP spid="42" grpId="16" bldLvl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/>
        </p:nvSpPr>
        <p:spPr>
          <a:xfrm>
            <a:off x="365758" y="229970"/>
            <a:ext cx="1363981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spc="-148">
                <a:solidFill>
                  <a:srgbClr val="FFFFFF"/>
                </a:solidFill>
                <a:latin typeface="나눔스퀘어 Bold"/>
                <a:ea typeface="나눔스퀘어 Bold"/>
              </a:rPr>
              <a:t>공부 할 것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465159" y="1271632"/>
            <a:ext cx="3062243" cy="162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94C3BB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100" dirty="0">
                <a:solidFill>
                  <a:schemeClr val="tx1"/>
                </a:solidFill>
                <a:latin typeface="나눔스퀘어"/>
                <a:ea typeface="나눔스퀘어"/>
              </a:rPr>
              <a:t>레지스터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671007" y="1274748"/>
            <a:ext cx="3062243" cy="162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94C3BB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100">
                <a:solidFill>
                  <a:schemeClr val="tx1"/>
                </a:solidFill>
                <a:latin typeface="나눔스퀘어"/>
                <a:ea typeface="나눔스퀘어"/>
              </a:rPr>
              <a:t>메모리 구조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7653827" y="4693688"/>
            <a:ext cx="3062243" cy="162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94C3BB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100">
                <a:solidFill>
                  <a:schemeClr val="tx1"/>
                </a:solidFill>
                <a:latin typeface="나눔스퀘어"/>
                <a:ea typeface="나눔스퀘어"/>
              </a:rPr>
              <a:t>리눅스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467909" y="4693688"/>
            <a:ext cx="3062243" cy="16201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94C3BB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100" dirty="0">
                <a:solidFill>
                  <a:schemeClr val="tx1"/>
                </a:solidFill>
                <a:latin typeface="나눔스퀘어"/>
                <a:ea typeface="나눔스퀘어"/>
              </a:rPr>
              <a:t>어셈블리어</a:t>
            </a:r>
          </a:p>
        </p:txBody>
      </p:sp>
      <p:sp>
        <p:nvSpPr>
          <p:cNvPr id="7" name="타원 6"/>
          <p:cNvSpPr/>
          <p:nvPr/>
        </p:nvSpPr>
        <p:spPr>
          <a:xfrm>
            <a:off x="5638800" y="3274463"/>
            <a:ext cx="914400" cy="914400"/>
          </a:xfrm>
          <a:prstGeom prst="ellipse">
            <a:avLst/>
          </a:prstGeom>
          <a:solidFill>
            <a:srgbClr val="94C3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BOF</a:t>
            </a:r>
          </a:p>
        </p:txBody>
      </p:sp>
      <p:sp>
        <p:nvSpPr>
          <p:cNvPr id="8" name="오른쪽 화살표 7"/>
          <p:cNvSpPr/>
          <p:nvPr/>
        </p:nvSpPr>
        <p:spPr>
          <a:xfrm rot="19711846">
            <a:off x="6497582" y="2983689"/>
            <a:ext cx="996159" cy="400584"/>
          </a:xfrm>
          <a:prstGeom prst="rightArrow">
            <a:avLst>
              <a:gd name="adj1" fmla="val 42578"/>
              <a:gd name="adj2" fmla="val 61716"/>
            </a:avLst>
          </a:prstGeom>
          <a:solidFill>
            <a:srgbClr val="94C3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오른쪽 화살표 12"/>
          <p:cNvSpPr/>
          <p:nvPr/>
        </p:nvSpPr>
        <p:spPr>
          <a:xfrm rot="1888154" flipH="1">
            <a:off x="4698258" y="2983689"/>
            <a:ext cx="996159" cy="400584"/>
          </a:xfrm>
          <a:prstGeom prst="rightArrow">
            <a:avLst>
              <a:gd name="adj1" fmla="val 42578"/>
              <a:gd name="adj2" fmla="val 61716"/>
            </a:avLst>
          </a:prstGeom>
          <a:solidFill>
            <a:srgbClr val="94C3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오른쪽 화살표 14"/>
          <p:cNvSpPr/>
          <p:nvPr/>
        </p:nvSpPr>
        <p:spPr>
          <a:xfrm rot="19711846" flipH="1" flipV="1">
            <a:off x="4698259" y="4127778"/>
            <a:ext cx="996159" cy="400584"/>
          </a:xfrm>
          <a:prstGeom prst="rightArrow">
            <a:avLst>
              <a:gd name="adj1" fmla="val 42578"/>
              <a:gd name="adj2" fmla="val 61716"/>
            </a:avLst>
          </a:prstGeom>
          <a:solidFill>
            <a:srgbClr val="94C3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오른쪽 화살표 15"/>
          <p:cNvSpPr/>
          <p:nvPr/>
        </p:nvSpPr>
        <p:spPr>
          <a:xfrm rot="1888154" flipV="1">
            <a:off x="6497583" y="4126867"/>
            <a:ext cx="996159" cy="400584"/>
          </a:xfrm>
          <a:prstGeom prst="rightArrow">
            <a:avLst>
              <a:gd name="adj1" fmla="val 42578"/>
              <a:gd name="adj2" fmla="val 61716"/>
            </a:avLst>
          </a:prstGeom>
          <a:solidFill>
            <a:srgbClr val="94C3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른쪽 중괄호 2"/>
          <p:cNvSpPr/>
          <p:nvPr/>
        </p:nvSpPr>
        <p:spPr>
          <a:xfrm rot="5400000">
            <a:off x="5716516" y="1070455"/>
            <a:ext cx="854579" cy="6346485"/>
          </a:xfrm>
          <a:prstGeom prst="rightBrace">
            <a:avLst>
              <a:gd name="adj1" fmla="val 30322"/>
              <a:gd name="adj2" fmla="val 50000"/>
            </a:avLst>
          </a:prstGeom>
          <a:ln w="38100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>
            <a:off x="1489047" y="1584859"/>
            <a:ext cx="2780152" cy="1626999"/>
          </a:xfrm>
          <a:prstGeom prst="homePlate">
            <a:avLst>
              <a:gd name="adj" fmla="val 30242"/>
            </a:avLst>
          </a:prstGeom>
          <a:noFill/>
          <a:ln w="38100">
            <a:solidFill>
              <a:srgbClr val="94C3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레지스터, 메모리 구조,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어셈블리어, </a:t>
            </a:r>
            <a:r>
              <a:rPr lang="ko-KR" altLang="en-US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리눅스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8746" y="5275538"/>
            <a:ext cx="6110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해킹실습의 </a:t>
            </a:r>
            <a:r>
              <a:rPr lang="ko-KR" altLang="en-US" sz="3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기반!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365759" y="229970"/>
            <a:ext cx="1821181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spc="-148" dirty="0">
                <a:solidFill>
                  <a:srgbClr val="FFFFFF"/>
                </a:solidFill>
                <a:latin typeface="나눔스퀘어 Bold"/>
                <a:ea typeface="나눔스퀘어 Bold"/>
              </a:rPr>
              <a:t>프로젝트 목표</a:t>
            </a:r>
          </a:p>
        </p:txBody>
      </p:sp>
      <p:sp>
        <p:nvSpPr>
          <p:cNvPr id="2" name="갈매기형 수장 1"/>
          <p:cNvSpPr/>
          <p:nvPr/>
        </p:nvSpPr>
        <p:spPr>
          <a:xfrm>
            <a:off x="4873121" y="1584859"/>
            <a:ext cx="5762642" cy="717300"/>
          </a:xfrm>
          <a:prstGeom prst="chevron">
            <a:avLst>
              <a:gd name="adj" fmla="val 28329"/>
            </a:avLst>
          </a:prstGeom>
          <a:noFill/>
          <a:ln w="38100"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lang="ko-KR" altLang="en-US"/>
            </a:pPr>
            <a:r>
              <a:rPr lang="en-US" altLang="ko-KR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BufferOverflow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공격의 원리 이해 및 실습</a:t>
            </a:r>
          </a:p>
        </p:txBody>
      </p:sp>
      <p:sp>
        <p:nvSpPr>
          <p:cNvPr id="11" name="갈매기형 수장 10"/>
          <p:cNvSpPr/>
          <p:nvPr/>
        </p:nvSpPr>
        <p:spPr>
          <a:xfrm>
            <a:off x="4873121" y="2494558"/>
            <a:ext cx="5762642" cy="717300"/>
          </a:xfrm>
          <a:prstGeom prst="chevron">
            <a:avLst>
              <a:gd name="adj" fmla="val 28329"/>
            </a:avLst>
          </a:prstGeom>
          <a:noFill/>
          <a:ln w="38100"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취약 함수 조사 및 대안 제시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4060" y="2951947"/>
            <a:ext cx="31448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4800" spc="293" dirty="0" smtClean="0"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스퀘어 ExtraBold"/>
                <a:ea typeface="나눔스퀘어 ExtraBold"/>
              </a:rPr>
              <a:t>발표할 것</a:t>
            </a:r>
            <a:r>
              <a:rPr lang="en-US" altLang="ko-KR" sz="4800" spc="293" dirty="0" smtClean="0"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스퀘어 ExtraBold"/>
                <a:ea typeface="나눔스퀘어 ExtraBold"/>
              </a:rPr>
              <a:t>?</a:t>
            </a:r>
            <a:endParaRPr lang="ko-KR" altLang="en-US" sz="4800" spc="293" dirty="0"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6552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6235" y="2951947"/>
            <a:ext cx="3840480" cy="818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4800" spc="293" dirty="0"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스퀘어 ExtraBold"/>
                <a:ea typeface="나눔스퀘어 ExtraBold"/>
              </a:rPr>
              <a:t>THANK YOU</a:t>
            </a:r>
            <a:endParaRPr lang="ko-KR" altLang="en-US" sz="4800" spc="293" dirty="0"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157</Words>
  <Application>Microsoft Office PowerPoint</Application>
  <PresentationFormat>와이드스크린</PresentationFormat>
  <Paragraphs>51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나눔스퀘어</vt:lpstr>
      <vt:lpstr>나눔스퀘어 Bold</vt:lpstr>
      <vt:lpstr>맑은 고딕</vt:lpstr>
      <vt:lpstr>함초롬돋움</vt:lpstr>
      <vt:lpstr>나눔스퀘어 ExtraBold</vt:lpstr>
      <vt:lpstr>Arial</vt:lpstr>
      <vt:lpstr>메인 레이아웃_2</vt:lpstr>
      <vt:lpstr>목차 레이아웃</vt:lpstr>
      <vt:lpstr>내용 레이아웃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황 인서</cp:lastModifiedBy>
  <cp:revision>62</cp:revision>
  <dcterms:created xsi:type="dcterms:W3CDTF">2017-10-13T13:12:51Z</dcterms:created>
  <dcterms:modified xsi:type="dcterms:W3CDTF">2018-05-28T16:52:52Z</dcterms:modified>
</cp:coreProperties>
</file>