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0" r:id="rId2"/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3" r:id="rId12"/>
    <p:sldId id="325" r:id="rId13"/>
    <p:sldId id="326" r:id="rId14"/>
  </p:sldIdLst>
  <p:sldSz cx="13444538" cy="7562850"/>
  <p:notesSz cx="9866313" cy="6735763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1" autoAdjust="0"/>
    <p:restoredTop sz="85714" autoAdjust="0"/>
  </p:normalViewPr>
  <p:slideViewPr>
    <p:cSldViewPr>
      <p:cViewPr varScale="1">
        <p:scale>
          <a:sx n="89" d="100"/>
          <a:sy n="89" d="100"/>
        </p:scale>
        <p:origin x="1440" y="90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500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349" y="0"/>
            <a:ext cx="4274035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r">
              <a:defRPr sz="11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2018-06-27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37013" cy="22717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83146" tIns="41573" rIns="83146" bIns="41573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17" y="3242046"/>
            <a:ext cx="7891879" cy="2652454"/>
          </a:xfrm>
          <a:prstGeom prst="rect">
            <a:avLst/>
          </a:prstGeom>
        </p:spPr>
        <p:txBody>
          <a:bodyPr vert="horz" lIns="83146" tIns="41573" rIns="83146" bIns="41573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844"/>
            <a:ext cx="4275500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349" y="6397844"/>
            <a:ext cx="4274035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r">
              <a:defRPr sz="11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635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876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415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614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808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359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05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857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646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994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892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10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169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6/27/2018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6/27/2018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6/27/2018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6/27/2018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6/27/2018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6/27/2018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4287" y="1681627"/>
            <a:ext cx="2895600" cy="2917536"/>
          </a:xfrm>
          <a:prstGeom prst="rect">
            <a:avLst/>
          </a:prstGeom>
        </p:spPr>
      </p:pic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1524637" y="4484623"/>
            <a:ext cx="10395263" cy="1570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900" b="1" u="sng" dirty="0">
                <a:solidFill>
                  <a:schemeClr val="bg1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Feature Extraction</a:t>
            </a:r>
            <a:endParaRPr kumimoji="1" lang="en-US" altLang="ko-KR" sz="5900" b="1" u="sng" kern="1200" dirty="0">
              <a:solidFill>
                <a:schemeClr val="bg1">
                  <a:lumMod val="5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5807868" y="2586397"/>
            <a:ext cx="182880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72A4E-01F9-4093-8522-487BE5253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19900" y="6448425"/>
            <a:ext cx="1242444" cy="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51255-2C86-4808-83B4-CE17912A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64" y="1495425"/>
            <a:ext cx="8362516" cy="52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00C6E-3095-47B7-B285-44FFDE69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75" y="1698843"/>
            <a:ext cx="6813294" cy="37171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2AD157-24AF-46FE-AC99-CADB1C1E969B}"/>
              </a:ext>
            </a:extLst>
          </p:cNvPr>
          <p:cNvSpPr/>
          <p:nvPr/>
        </p:nvSpPr>
        <p:spPr>
          <a:xfrm>
            <a:off x="1601122" y="6583620"/>
            <a:ext cx="998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https://github.com/sjsong08/IDEALab_study/blob/master/Machine%20Learning/ipynbs/PCA.ipynb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84819-473D-4AB6-A0A0-D71054472E28}"/>
              </a:ext>
            </a:extLst>
          </p:cNvPr>
          <p:cNvSpPr txBox="1"/>
          <p:nvPr/>
        </p:nvSpPr>
        <p:spPr>
          <a:xfrm>
            <a:off x="1601122" y="6214288"/>
            <a:ext cx="16533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code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95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Fisher</a:t>
            </a:r>
            <a:r>
              <a:rPr kumimoji="1" lang="en-US" altLang="ko-KR" sz="2000" b="1" dirty="0">
                <a:solidFill>
                  <a:srgbClr val="607796"/>
                </a:solidFill>
                <a:latin typeface="Abadi" panose="020B0604020202020204" pitchFamily="34" charset="0"/>
                <a:ea typeface="배달의민족 주아" panose="02020603020101020101" pitchFamily="18" charset="-127"/>
                <a:cs typeface="Tahoma" panose="020B0604030504040204" pitchFamily="34" charset="0"/>
              </a:rPr>
              <a:t>’</a:t>
            </a:r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s Linear Discriminant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11">
                <a:extLst>
                  <a:ext uri="{FF2B5EF4-FFF2-40B4-BE49-F238E27FC236}">
                    <a16:creationId xmlns:a16="http://schemas.microsoft.com/office/drawing/2014/main" id="{99146F58-C272-4075-8C35-141679113FE3}"/>
                  </a:ext>
                </a:extLst>
              </p:cNvPr>
              <p:cNvSpPr txBox="1"/>
              <p:nvPr/>
            </p:nvSpPr>
            <p:spPr>
              <a:xfrm>
                <a:off x="1769269" y="1647825"/>
                <a:ext cx="10287000" cy="48429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  <a:ea typeface="배달의민족 주아" panose="02020603020101020101" pitchFamily="18" charset="-127"/>
                  </a:rPr>
                  <a:t>‘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Feature Extraction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  <a:ea typeface="배달의민족 주아" panose="02020603020101020101" pitchFamily="18" charset="-127"/>
                  </a:rPr>
                  <a:t>’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kumimoji="1"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아닌 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  <a:ea typeface="배달의민족 주아" panose="02020603020101020101" pitchFamily="18" charset="-127"/>
                  </a:rPr>
                  <a:t>‘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Classifier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  <a:ea typeface="배달의민족 주아" panose="02020603020101020101" pitchFamily="18" charset="-127"/>
                  </a:rPr>
                  <a:t>’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kumimoji="1"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이지만</a:t>
                </a:r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</a:t>
                </a:r>
              </a:p>
              <a:p>
                <a:r>
                  <a:rPr kumimoji="1"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PCA</a:t>
                </a:r>
                <a:r>
                  <a:rPr kumimoji="1"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와 비슷한 원리</a:t>
                </a:r>
                <a:endParaRPr kumimoji="1"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“ </a:t>
                </a:r>
                <a:r>
                  <a:rPr kumimoji="1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분류를 위한 최적의 투영 축 찾기</a:t>
                </a:r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“</a:t>
                </a:r>
              </a:p>
              <a:p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Objective function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𝐽</m:t>
                    </m:r>
                    <m:d>
                      <m:dPr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𝑤</m:t>
                        </m:r>
                      </m:e>
                    </m:d>
                    <m:r>
                      <a:rPr kumimoji="1"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 </m:t>
                    </m:r>
                    <m:f>
                      <m:fPr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fPr>
                      <m:num>
                        <m:r>
                          <a:rPr kumimoji="1" lang="ko-KR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부</m:t>
                        </m:r>
                        <m:r>
                          <a:rPr kumimoji="1" lang="ko-KR" alt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류</m:t>
                        </m:r>
                        <m:r>
                          <a:rPr kumimoji="1" lang="ko-KR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간</m:t>
                        </m:r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kumimoji="1" lang="ko-KR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퍼</m:t>
                        </m:r>
                        <m:r>
                          <a:rPr kumimoji="1" lang="ko-KR" alt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짐</m:t>
                        </m:r>
                      </m:num>
                      <m:den>
                        <m:r>
                          <a:rPr kumimoji="1" lang="ko-KR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부</m:t>
                        </m:r>
                        <m:r>
                          <a:rPr kumimoji="1" lang="ko-KR" alt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류</m:t>
                        </m:r>
                        <m:r>
                          <a:rPr kumimoji="1" lang="ko-KR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내</m:t>
                        </m:r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kumimoji="1" lang="ko-KR" alt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퍼</m:t>
                        </m:r>
                        <m:r>
                          <a:rPr kumimoji="1" lang="ko-KR" alt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짐</m:t>
                        </m:r>
                      </m:den>
                    </m:f>
                    <m:r>
                      <a:rPr kumimoji="1" lang="en-US" altLang="ko-KR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fPr>
                      <m:num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|</m:t>
                        </m:r>
                        <m:r>
                          <a:rPr kumimoji="1" lang="en-US" altLang="ko-KR" sz="2400" b="0" i="1" baseline="30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baseline="30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400" b="0" i="1" baseline="30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부류간 퍼짐 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R" sz="24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−</m:t>
                                </m:r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ko-KR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부류내 퍼짐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kumimoji="1" lang="en-US" altLang="ko-KR" sz="24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  <m:sup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sup>
                    </m:sSubSup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kumimoji="1"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  <m:sup>
                        <m:r>
                          <a:rPr kumimoji="1"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sup>
                    </m:sSubSup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       ,</m:t>
                    </m:r>
                    <m:sSubSup>
                      <m:sSubSupPr>
                        <m:ctrlPr>
                          <a:rPr kumimoji="1"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kumimoji="1" lang="en-US" altLang="ko-KR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kumimoji="1"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  <m:sup>
                        <m:r>
                          <a:rPr kumimoji="1" lang="en-US" altLang="ko-KR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sup>
                    </m:sSubSup>
                    <m:r>
                      <a:rPr kumimoji="1" lang="en-US" altLang="ko-KR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𝑦</m:t>
                        </m:r>
                        <m:r>
                          <a:rPr kumimoji="1"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(</m:t>
                            </m:r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𝑦</m:t>
                            </m:r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ko-KR" sz="24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배달의민족 주아" panose="02020603020101020101" pitchFamily="18" charset="-127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sz="24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배달의민족 주아" panose="02020603020101020101" pitchFamily="18" charset="-127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R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배달의민족 주아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텍스트 상자 11">
                <a:extLst>
                  <a:ext uri="{FF2B5EF4-FFF2-40B4-BE49-F238E27FC236}">
                    <a16:creationId xmlns:a16="http://schemas.microsoft.com/office/drawing/2014/main" id="{99146F58-C272-4075-8C35-14167911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69" y="1647825"/>
                <a:ext cx="10287000" cy="4842929"/>
              </a:xfrm>
              <a:prstGeom prst="rect">
                <a:avLst/>
              </a:prstGeom>
              <a:blipFill>
                <a:blip r:embed="rId3"/>
                <a:stretch>
                  <a:fillRect l="-889" t="-1384" b="-1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4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Fisher</a:t>
            </a:r>
            <a:r>
              <a:rPr kumimoji="1" lang="en-US" altLang="ko-KR" sz="2000" b="1" dirty="0">
                <a:solidFill>
                  <a:srgbClr val="607796"/>
                </a:solidFill>
                <a:latin typeface="Abadi" panose="020B0604020202020204" pitchFamily="34" charset="0"/>
                <a:ea typeface="배달의민족 주아" panose="02020603020101020101" pitchFamily="18" charset="-127"/>
                <a:cs typeface="Tahoma" panose="020B0604030504040204" pitchFamily="34" charset="0"/>
              </a:rPr>
              <a:t>’</a:t>
            </a:r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s Linear Discriminant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7D52C-93FF-49CD-9BC5-68E1C1E6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85" y="1439574"/>
            <a:ext cx="2871788" cy="10627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41DA7D-7A72-4F05-AD32-492C52548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044" y="3242998"/>
            <a:ext cx="1776353" cy="877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A08324-684D-4DB0-8DDB-CB38B796A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123" y="5166986"/>
            <a:ext cx="5319712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Feature Extraction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7712869" y="1190625"/>
            <a:ext cx="39624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좋은 특징 선택의 기준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분별력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(Discriminatory)</a:t>
            </a:r>
          </a:p>
          <a:p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차원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(Dimensionality)</a:t>
            </a:r>
          </a:p>
          <a:p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[R] 12"/>
          <p:cNvCxnSpPr/>
          <p:nvPr/>
        </p:nvCxnSpPr>
        <p:spPr>
          <a:xfrm flipH="1">
            <a:off x="7829893" y="2107255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H="1">
            <a:off x="7829893" y="2831005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11"/>
          <p:cNvSpPr txBox="1"/>
          <p:nvPr/>
        </p:nvSpPr>
        <p:spPr>
          <a:xfrm>
            <a:off x="1123370" y="1364027"/>
            <a:ext cx="54864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 생성 </a:t>
            </a:r>
            <a:r>
              <a:rPr kumimoji="1"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(Feature generation)</a:t>
            </a:r>
          </a:p>
          <a:p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 추출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(extraction) +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(selection)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3067" y="5154372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Generation</a:t>
            </a:r>
          </a:p>
        </p:txBody>
      </p:sp>
      <p:sp>
        <p:nvSpPr>
          <p:cNvPr id="9" name="텍스트 상자 11"/>
          <p:cNvSpPr txBox="1"/>
          <p:nvPr/>
        </p:nvSpPr>
        <p:spPr>
          <a:xfrm>
            <a:off x="2678251" y="5266439"/>
            <a:ext cx="133853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Pattern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>
            <a:off x="4016786" y="5497272"/>
            <a:ext cx="148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19" idx="1"/>
          </p:cNvCxnSpPr>
          <p:nvPr/>
        </p:nvCxnSpPr>
        <p:spPr>
          <a:xfrm flipV="1">
            <a:off x="7560467" y="5497271"/>
            <a:ext cx="156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1"/>
              <p:cNvSpPr txBox="1"/>
              <p:nvPr/>
            </p:nvSpPr>
            <p:spPr>
              <a:xfrm>
                <a:off x="9122950" y="5081772"/>
                <a:ext cx="2286000" cy="8309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Feature vector </a:t>
                </a:r>
                <a:endParaRPr kumimoji="1" lang="en-US" altLang="ko-KR" sz="2400" b="0" i="1">
                  <a:latin typeface="Cambria Math" charset="0"/>
                  <a:ea typeface="배달의민족 주아" panose="0202060302010102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  <a:ea typeface="배달의민족 주아" panose="02020603020101020101" pitchFamily="18" charset="-127"/>
                        </a:rPr>
                        <m:t>𝑋</m:t>
                      </m:r>
                    </m:oMath>
                  </m:oMathPara>
                </a14:m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950" y="5081772"/>
                <a:ext cx="2286000" cy="830997"/>
              </a:xfrm>
              <a:prstGeom prst="rect">
                <a:avLst/>
              </a:prstGeom>
              <a:blipFill>
                <a:blip r:embed="rId3"/>
                <a:stretch>
                  <a:fillRect l="-2133" t="-5147" r="-5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6569868" y="4537150"/>
            <a:ext cx="0" cy="50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8900000">
            <a:off x="5731668" y="4199045"/>
            <a:ext cx="1676400" cy="167640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텍스트 상자 11"/>
          <p:cNvSpPr txBox="1"/>
          <p:nvPr/>
        </p:nvSpPr>
        <p:spPr>
          <a:xfrm>
            <a:off x="5200224" y="4352484"/>
            <a:ext cx="685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real</a:t>
            </a:r>
            <a:endParaRPr kumimoji="1"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텍스트 상자 11"/>
          <p:cNvSpPr txBox="1"/>
          <p:nvPr/>
        </p:nvSpPr>
        <p:spPr>
          <a:xfrm>
            <a:off x="7172963" y="4352484"/>
            <a:ext cx="6858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math</a:t>
            </a:r>
          </a:p>
        </p:txBody>
      </p:sp>
      <p:sp>
        <p:nvSpPr>
          <p:cNvPr id="29" name="텍스트 상자 11"/>
          <p:cNvSpPr txBox="1"/>
          <p:nvPr/>
        </p:nvSpPr>
        <p:spPr>
          <a:xfrm>
            <a:off x="5857087" y="3761115"/>
            <a:ext cx="14180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abstraction</a:t>
            </a:r>
          </a:p>
        </p:txBody>
      </p:sp>
      <p:sp>
        <p:nvSpPr>
          <p:cNvPr id="20" name="텍스트 상자 11"/>
          <p:cNvSpPr txBox="1"/>
          <p:nvPr/>
        </p:nvSpPr>
        <p:spPr>
          <a:xfrm>
            <a:off x="2603694" y="6011553"/>
            <a:ext cx="39624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Image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Temporal signal (audio, </a:t>
            </a:r>
          </a:p>
          <a:p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Measurement vector</a:t>
            </a:r>
          </a:p>
        </p:txBody>
      </p:sp>
      <p:cxnSp>
        <p:nvCxnSpPr>
          <p:cNvPr id="21" name="직선 연결선[R] 12"/>
          <p:cNvCxnSpPr/>
          <p:nvPr/>
        </p:nvCxnSpPr>
        <p:spPr>
          <a:xfrm flipH="1">
            <a:off x="2455069" y="6144823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13"/>
          <p:cNvCxnSpPr/>
          <p:nvPr/>
        </p:nvCxnSpPr>
        <p:spPr>
          <a:xfrm flipH="1">
            <a:off x="2455069" y="669069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12"/>
          <p:cNvCxnSpPr/>
          <p:nvPr/>
        </p:nvCxnSpPr>
        <p:spPr>
          <a:xfrm flipH="1">
            <a:off x="2455069" y="6417761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Feature Extraction Methods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2683669" y="2105025"/>
                <a:ext cx="5410200" cy="30950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Moments,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charset="0"/>
                            <a:ea typeface="배달의민족 주아" panose="020206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charset="0"/>
                            <a:ea typeface="배달의민족 주아" panose="02020603020101020101" pitchFamily="18" charset="-127"/>
                          </a:rPr>
                          <m:t>𝑝𝑞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charset="0"/>
                        <a:ea typeface="배달의민족 주아" panose="02020603020101020101" pitchFamily="18" charset="-127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naryPr>
                      <m:sub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𝑥</m:t>
                            </m:r>
                            <m: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,</m:t>
                            </m:r>
                            <m: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  <a:ea typeface="배달의민족 주아" panose="02020603020101020101" pitchFamily="18" charset="-127"/>
                          </a:rPr>
                          <m:t>∈</m:t>
                        </m:r>
                        <m:r>
                          <a:rPr kumimoji="1" lang="en-US" altLang="ko-KR" sz="2400" b="0" i="1" smtClean="0">
                            <a:latin typeface="Cambria Math" charset="0"/>
                            <a:ea typeface="배달의민족 주아" panose="02020603020101020101" pitchFamily="18" charset="-127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charset="0"/>
                                <a:ea typeface="배달의민족 주아" panose="02020603020101020101" pitchFamily="18" charset="-127"/>
                              </a:rPr>
                              <m:t>𝑞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Projection and Profile</a:t>
                </a:r>
              </a:p>
              <a:p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Fourier transform</a:t>
                </a:r>
              </a:p>
              <a:p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Framing &amp; </a:t>
                </a:r>
                <a:r>
                  <a:rPr kumimoji="1" lang="en-US" altLang="ko-KR" sz="2400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Cepstrum</a:t>
                </a:r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(time-series)</a:t>
                </a:r>
              </a:p>
              <a:p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9" y="2105025"/>
                <a:ext cx="5410200" cy="3095014"/>
              </a:xfrm>
              <a:prstGeom prst="rect">
                <a:avLst/>
              </a:prstGeom>
              <a:blipFill>
                <a:blip r:embed="rId3"/>
                <a:stretch>
                  <a:fillRect l="-1689" t="-19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[R] 12"/>
          <p:cNvCxnSpPr/>
          <p:nvPr/>
        </p:nvCxnSpPr>
        <p:spPr>
          <a:xfrm flipH="1">
            <a:off x="2191093" y="228185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H="1">
            <a:off x="2191093" y="3028246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12"/>
          <p:cNvCxnSpPr/>
          <p:nvPr/>
        </p:nvCxnSpPr>
        <p:spPr>
          <a:xfrm flipH="1">
            <a:off x="2191093" y="3774634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13"/>
          <p:cNvCxnSpPr/>
          <p:nvPr/>
        </p:nvCxnSpPr>
        <p:spPr>
          <a:xfrm flipH="1">
            <a:off x="2191093" y="4521023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11"/>
          <p:cNvSpPr txBox="1"/>
          <p:nvPr/>
        </p:nvSpPr>
        <p:spPr>
          <a:xfrm>
            <a:off x="7027069" y="5838825"/>
            <a:ext cx="54102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Training dataset </a:t>
            </a:r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무관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866948" y="1200180"/>
                <a:ext cx="9710642" cy="28161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Training dataset </a:t>
                </a:r>
                <a:r>
                  <a:rPr kumimoji="1"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을 이용</a:t>
                </a:r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정보 손실을 최소화 하며 신호를 보다 낮은 차원의 </a:t>
                </a:r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feature vector</a:t>
                </a:r>
                <a:r>
                  <a:rPr kumimoji="1"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 변환</a:t>
                </a:r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charset="2"/>
                  <a:buChar char="à"/>
                </a:pPr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Wingdings"/>
                  </a:rPr>
                  <a:t>신호 공간에 정의된 어떤 축으로의 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Wingdings"/>
                  </a:rPr>
                  <a:t>Projection</a:t>
                </a:r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Wingdings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  <a:sym typeface="Wingdings"/>
                            </a:rPr>
                          </m:ctrlPr>
                        </m:acc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배달의민족 주아" panose="02020603020101020101" pitchFamily="18" charset="-127"/>
                              <a:sym typeface="Wingdings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400" b="0" i="1" smtClean="0">
                          <a:latin typeface="Cambria Math" charset="0"/>
                          <a:ea typeface="배달의민족 주아" panose="02020603020101020101" pitchFamily="18" charset="-127"/>
                          <a:sym typeface="Wingdings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  <a:sym typeface="Wingdings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R" sz="2400" b="0" i="0" smtClean="0">
                              <a:latin typeface="Cambria Math" charset="0"/>
                              <a:ea typeface="배달의민족 주아" panose="02020603020101020101" pitchFamily="18" charset="-127"/>
                              <a:sym typeface="Wingdings"/>
                            </a:rPr>
                            <m:t>u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배달의민족 주아" panose="02020603020101020101" pitchFamily="18" charset="-127"/>
                              <a:sym typeface="Wingdings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kumimoji="1" lang="en-US" altLang="ko-KR" sz="2400" b="0" i="0" smtClean="0">
                          <a:latin typeface="Cambria Math" charset="0"/>
                          <a:ea typeface="배달의민족 주아" panose="02020603020101020101" pitchFamily="18" charset="-127"/>
                          <a:sym typeface="Wingdings"/>
                        </a:rPr>
                        <m:t>s</m:t>
                      </m:r>
                    </m:oMath>
                  </m:oMathPara>
                </a14:m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48" y="1200180"/>
                <a:ext cx="9710642" cy="2816156"/>
              </a:xfrm>
              <a:prstGeom prst="rect">
                <a:avLst/>
              </a:prstGeom>
              <a:blipFill>
                <a:blip r:embed="rId3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55269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Motivation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4874" y="581025"/>
            <a:ext cx="0" cy="200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51027" y="5754324"/>
                <a:ext cx="1981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Extraction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</a:rPr>
                        <m:t>s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27" y="5754324"/>
                <a:ext cx="1981200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8" idx="3"/>
            <a:endCxn id="5" idx="1"/>
          </p:cNvCxnSpPr>
          <p:nvPr/>
        </p:nvCxnSpPr>
        <p:spPr>
          <a:xfrm>
            <a:off x="2433126" y="6173424"/>
            <a:ext cx="71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1"/>
          <p:cNvSpPr txBox="1"/>
          <p:nvPr/>
        </p:nvSpPr>
        <p:spPr>
          <a:xfrm>
            <a:off x="2096833" y="5942591"/>
            <a:ext cx="3362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Straight Arrow Connector 18"/>
          <p:cNvCxnSpPr>
            <a:stCxn id="5" idx="3"/>
            <a:endCxn id="20" idx="1"/>
          </p:cNvCxnSpPr>
          <p:nvPr/>
        </p:nvCxnSpPr>
        <p:spPr>
          <a:xfrm>
            <a:off x="5132227" y="6173424"/>
            <a:ext cx="71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1"/>
          <p:cNvSpPr txBox="1"/>
          <p:nvPr/>
        </p:nvSpPr>
        <p:spPr>
          <a:xfrm>
            <a:off x="5847506" y="5942591"/>
            <a:ext cx="3362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575422" y="5754324"/>
                <a:ext cx="1981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Extraction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</a:rPr>
                        <m:t>s</m:t>
                      </m:r>
                      <m:r>
                        <a:rPr lang="en-US" b="0" i="1" smtClean="0">
                          <a:latin typeface="Cambria Math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</a:rPr>
                        <m:t>U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22" y="5754324"/>
                <a:ext cx="1981200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8" idx="3"/>
            <a:endCxn id="26" idx="1"/>
          </p:cNvCxnSpPr>
          <p:nvPr/>
        </p:nvCxnSpPr>
        <p:spPr>
          <a:xfrm>
            <a:off x="7857521" y="6173424"/>
            <a:ext cx="71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11"/>
          <p:cNvSpPr txBox="1"/>
          <p:nvPr/>
        </p:nvSpPr>
        <p:spPr>
          <a:xfrm>
            <a:off x="7521228" y="5942591"/>
            <a:ext cx="3362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Straight Arrow Connector 28"/>
          <p:cNvCxnSpPr>
            <a:stCxn id="26" idx="3"/>
            <a:endCxn id="30" idx="1"/>
          </p:cNvCxnSpPr>
          <p:nvPr/>
        </p:nvCxnSpPr>
        <p:spPr>
          <a:xfrm>
            <a:off x="10556622" y="6173424"/>
            <a:ext cx="71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11"/>
          <p:cNvSpPr txBox="1"/>
          <p:nvPr/>
        </p:nvSpPr>
        <p:spPr>
          <a:xfrm>
            <a:off x="11271901" y="5942591"/>
            <a:ext cx="3362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75422" y="4262696"/>
            <a:ext cx="1981200" cy="838200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변환행렬 추정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  <a:endCxn id="26" idx="0"/>
          </p:cNvCxnSpPr>
          <p:nvPr/>
        </p:nvCxnSpPr>
        <p:spPr>
          <a:xfrm>
            <a:off x="9566022" y="5100896"/>
            <a:ext cx="0" cy="6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3" idx="1"/>
          </p:cNvCxnSpPr>
          <p:nvPr/>
        </p:nvCxnSpPr>
        <p:spPr>
          <a:xfrm>
            <a:off x="7857521" y="4681796"/>
            <a:ext cx="71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1"/>
          <p:cNvSpPr txBox="1"/>
          <p:nvPr/>
        </p:nvSpPr>
        <p:spPr>
          <a:xfrm>
            <a:off x="6801932" y="4358630"/>
            <a:ext cx="10555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Training dataset</a:t>
            </a:r>
          </a:p>
        </p:txBody>
      </p:sp>
      <p:sp>
        <p:nvSpPr>
          <p:cNvPr id="21" name="텍스트 상자 5">
            <a:extLst>
              <a:ext uri="{FF2B5EF4-FFF2-40B4-BE49-F238E27FC236}">
                <a16:creationId xmlns:a16="http://schemas.microsoft.com/office/drawing/2014/main" id="{1B2F1C28-EF0C-4537-960C-E6A1A258B005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11"/>
          <p:cNvSpPr txBox="1"/>
          <p:nvPr/>
        </p:nvSpPr>
        <p:spPr>
          <a:xfrm>
            <a:off x="2058322" y="1143099"/>
            <a:ext cx="906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손실</a:t>
            </a:r>
            <a:r>
              <a:rPr kumimoji="1"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기존 공간상에서 샘플들의 퍼져있는 정도를 얼마나 잘 유지하는지</a:t>
            </a:r>
            <a:r>
              <a:rPr kumimoji="1"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/>
              </a:rPr>
              <a:t> </a:t>
            </a:r>
            <a:r>
              <a: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/>
              </a:rPr>
              <a:t>변환된 공간에서의 분산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55269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Motivation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4874" y="581025"/>
            <a:ext cx="0" cy="200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5419" y="2562225"/>
            <a:ext cx="10553700" cy="4178300"/>
          </a:xfrm>
          <a:prstGeom prst="rect">
            <a:avLst/>
          </a:prstGeom>
        </p:spPr>
      </p:pic>
      <p:sp>
        <p:nvSpPr>
          <p:cNvPr id="7" name="텍스트 상자 5">
            <a:extLst>
              <a:ext uri="{FF2B5EF4-FFF2-40B4-BE49-F238E27FC236}">
                <a16:creationId xmlns:a16="http://schemas.microsoft.com/office/drawing/2014/main" id="{4D261B35-4F41-4E8D-B0C2-ACC30B8F319D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11"/>
          <p:cNvSpPr txBox="1"/>
          <p:nvPr/>
        </p:nvSpPr>
        <p:spPr>
          <a:xfrm>
            <a:off x="2203693" y="1594862"/>
            <a:ext cx="31242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변환된 공간에서의 분산</a:t>
            </a:r>
            <a:r>
              <a:rPr kumimoji="1"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55269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Motivation</a:t>
            </a:r>
            <a:endParaRPr kumimoji="1" lang="ko-KR" altLang="en-US" sz="2000" b="1" dirty="0">
              <a:solidFill>
                <a:schemeClr val="bg1">
                  <a:lumMod val="50000"/>
                </a:schemeClr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64874" y="581025"/>
            <a:ext cx="0" cy="200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B98FABB-BD70-4D77-ACF3-4C338E4A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69" y="1197614"/>
            <a:ext cx="5553075" cy="1256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11">
                <a:extLst>
                  <a:ext uri="{FF2B5EF4-FFF2-40B4-BE49-F238E27FC236}">
                    <a16:creationId xmlns:a16="http://schemas.microsoft.com/office/drawing/2014/main" id="{663A3639-062C-4B2A-B575-9619ACBBC99E}"/>
                  </a:ext>
                </a:extLst>
              </p:cNvPr>
              <p:cNvSpPr txBox="1"/>
              <p:nvPr/>
            </p:nvSpPr>
            <p:spPr>
              <a:xfrm>
                <a:off x="6112669" y="2740096"/>
                <a:ext cx="4648200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u</m:t>
                    </m:r>
                  </m:oMath>
                </a14:m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가 클수록 분산이 커짐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2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u</m:t>
                    </m:r>
                  </m:oMath>
                </a14:m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 단위벡터</a:t>
                </a:r>
                <a:r>
                  <a:rPr kumimoji="1"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r>
                  <a:rPr kumimoji="1"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endPara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텍스트 상자 11">
                <a:extLst>
                  <a:ext uri="{FF2B5EF4-FFF2-40B4-BE49-F238E27FC236}">
                    <a16:creationId xmlns:a16="http://schemas.microsoft.com/office/drawing/2014/main" id="{663A3639-062C-4B2A-B575-9619ACBB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669" y="2740096"/>
                <a:ext cx="4648200" cy="461665"/>
              </a:xfrm>
              <a:prstGeom prst="rect">
                <a:avLst/>
              </a:prstGeom>
              <a:blipFill>
                <a:blip r:embed="rId4"/>
                <a:stretch>
                  <a:fillRect t="-9211" r="-13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ED78A6-0A36-4192-8291-7E579ABDF098}"/>
              </a:ext>
            </a:extLst>
          </p:cNvPr>
          <p:cNvCxnSpPr>
            <a:cxnSpLocks/>
          </p:cNvCxnSpPr>
          <p:nvPr/>
        </p:nvCxnSpPr>
        <p:spPr>
          <a:xfrm>
            <a:off x="6341269" y="3781425"/>
            <a:ext cx="0" cy="1295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1">
                <a:extLst>
                  <a:ext uri="{FF2B5EF4-FFF2-40B4-BE49-F238E27FC236}">
                    <a16:creationId xmlns:a16="http://schemas.microsoft.com/office/drawing/2014/main" id="{8C8BD852-3205-4DAB-9DA0-7FE9133AF18F}"/>
                  </a:ext>
                </a:extLst>
              </p:cNvPr>
              <p:cNvSpPr txBox="1"/>
              <p:nvPr/>
            </p:nvSpPr>
            <p:spPr>
              <a:xfrm>
                <a:off x="4017169" y="4198292"/>
                <a:ext cx="46482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400" b="1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조</m:t>
                    </m:r>
                    <m:r>
                      <a:rPr kumimoji="1" lang="ko-KR" altLang="en-US" sz="2400" b="1" i="1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건</m:t>
                    </m:r>
                  </m:oMath>
                </a14:m>
                <a:r>
                  <a:rPr kumimoji="1"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부 최적화 </a:t>
                </a:r>
                <a:r>
                  <a:rPr kumimoji="1"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Lagrange Multiplier</a:t>
                </a:r>
              </a:p>
            </p:txBody>
          </p:sp>
        </mc:Choice>
        <mc:Fallback xmlns="">
          <p:sp>
            <p:nvSpPr>
              <p:cNvPr id="11" name="텍스트 상자 11">
                <a:extLst>
                  <a:ext uri="{FF2B5EF4-FFF2-40B4-BE49-F238E27FC236}">
                    <a16:creationId xmlns:a16="http://schemas.microsoft.com/office/drawing/2014/main" id="{8C8BD852-3205-4DAB-9DA0-7FE9133A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169" y="4198292"/>
                <a:ext cx="4648200" cy="461665"/>
              </a:xfrm>
              <a:prstGeom prst="rect">
                <a:avLst/>
              </a:prstGeom>
              <a:blipFill>
                <a:blip r:embed="rId5"/>
                <a:stretch>
                  <a:fillRect l="-525" t="-9333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1">
                <a:extLst>
                  <a:ext uri="{FF2B5EF4-FFF2-40B4-BE49-F238E27FC236}">
                    <a16:creationId xmlns:a16="http://schemas.microsoft.com/office/drawing/2014/main" id="{8FE6413E-CC60-42EC-B63C-BB0D7A98ADAA}"/>
                  </a:ext>
                </a:extLst>
              </p:cNvPr>
              <p:cNvSpPr txBox="1"/>
              <p:nvPr/>
            </p:nvSpPr>
            <p:spPr>
              <a:xfrm>
                <a:off x="8017669" y="5791794"/>
                <a:ext cx="3276600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400" b="1" dirty="0" err="1">
                    <a:ea typeface="배달의민족 주아" panose="02020603020101020101" pitchFamily="18" charset="-127"/>
                  </a:rPr>
                  <a:t>를</a:t>
                </a:r>
                <a14:m>
                  <m:oMath xmlns:m="http://schemas.openxmlformats.org/officeDocument/2006/math">
                    <m:r>
                      <a:rPr kumimoji="1" lang="en-US" altLang="ko-KR" sz="2400" b="1" i="0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  <m:r>
                      <a:rPr kumimoji="1" lang="ko-KR" altLang="en-US" sz="2400" b="1" i="1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최</m:t>
                    </m:r>
                    <m:r>
                      <a:rPr kumimoji="1" lang="ko-KR" altLang="en-US" sz="2400" b="1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대</m:t>
                    </m:r>
                    <m:r>
                      <a:rPr kumimoji="1" lang="ko-KR" altLang="en-US" sz="2400" b="1" i="1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화</m:t>
                    </m:r>
                    <m:r>
                      <m:rPr>
                        <m:nor/>
                      </m:rPr>
                      <a:rPr kumimoji="1" lang="en-US" altLang="ko-KR" sz="2400" b="1" i="0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  <m:r>
                      <a:rPr kumimoji="1" lang="ko-KR" altLang="en-US" sz="2400" b="1" i="1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하</m:t>
                    </m:r>
                    <m:r>
                      <a:rPr kumimoji="1" lang="ko-KR" altLang="en-US" sz="2400" b="1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는</m:t>
                    </m:r>
                    <m:r>
                      <m:rPr>
                        <m:nor/>
                      </m:rPr>
                      <a:rPr kumimoji="1" lang="en-US" altLang="ko-KR" sz="2400" b="1" i="0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2400" b="1" i="0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u</m:t>
                    </m:r>
                  </m:oMath>
                </a14:m>
                <a:r>
                  <a:rPr kumimoji="1"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찾아라</a:t>
                </a:r>
                <a:endParaRPr kumimoji="1"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텍스트 상자 11">
                <a:extLst>
                  <a:ext uri="{FF2B5EF4-FFF2-40B4-BE49-F238E27FC236}">
                    <a16:creationId xmlns:a16="http://schemas.microsoft.com/office/drawing/2014/main" id="{8FE6413E-CC60-42EC-B63C-BB0D7A98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69" y="5791794"/>
                <a:ext cx="3276600" cy="461665"/>
              </a:xfrm>
              <a:prstGeom prst="rect">
                <a:avLst/>
              </a:prstGeom>
              <a:blipFill>
                <a:blip r:embed="rId6"/>
                <a:stretch>
                  <a:fillRect l="-2788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C0CFC539-6DAF-4241-9485-2E3ACC33E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897" y="5493359"/>
            <a:ext cx="5667375" cy="1038225"/>
          </a:xfrm>
          <a:prstGeom prst="rect">
            <a:avLst/>
          </a:prstGeom>
        </p:spPr>
      </p:pic>
      <p:sp>
        <p:nvSpPr>
          <p:cNvPr id="16" name="텍스트 상자 5">
            <a:extLst>
              <a:ext uri="{FF2B5EF4-FFF2-40B4-BE49-F238E27FC236}">
                <a16:creationId xmlns:a16="http://schemas.microsoft.com/office/drawing/2014/main" id="{5B5101B7-DE66-45AA-ACE5-386778ECAD46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A5224B3-0DB4-406B-BDD2-C6E5AE5D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9" y="1419225"/>
            <a:ext cx="7772400" cy="49911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93AF00-5801-4E6E-93B7-CE78C5F67840}"/>
              </a:ext>
            </a:extLst>
          </p:cNvPr>
          <p:cNvCxnSpPr/>
          <p:nvPr/>
        </p:nvCxnSpPr>
        <p:spPr>
          <a:xfrm>
            <a:off x="4436269" y="614362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9E498244-4F2E-45B2-BF87-78E90B5E3C7C}"/>
              </a:ext>
            </a:extLst>
          </p:cNvPr>
          <p:cNvSpPr txBox="1"/>
          <p:nvPr/>
        </p:nvSpPr>
        <p:spPr>
          <a:xfrm>
            <a:off x="5769769" y="5913810"/>
            <a:ext cx="32766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ea typeface="배달의민족 주아" panose="02020603020101020101" pitchFamily="18" charset="-127"/>
              </a:rPr>
              <a:t>Eigenvector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텍스트 상자 5">
            <a:extLst>
              <a:ext uri="{FF2B5EF4-FFF2-40B4-BE49-F238E27FC236}">
                <a16:creationId xmlns:a16="http://schemas.microsoft.com/office/drawing/2014/main" id="{FE49D876-0430-4670-9FCF-B816C9E82AB8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6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A5224B3-0DB4-406B-BDD2-C6E5AE5D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9" y="1419225"/>
            <a:ext cx="7772400" cy="49911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93AF00-5801-4E6E-93B7-CE78C5F67840}"/>
              </a:ext>
            </a:extLst>
          </p:cNvPr>
          <p:cNvCxnSpPr/>
          <p:nvPr/>
        </p:nvCxnSpPr>
        <p:spPr>
          <a:xfrm>
            <a:off x="4436269" y="6143625"/>
            <a:ext cx="990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9E498244-4F2E-45B2-BF87-78E90B5E3C7C}"/>
              </a:ext>
            </a:extLst>
          </p:cNvPr>
          <p:cNvSpPr txBox="1"/>
          <p:nvPr/>
        </p:nvSpPr>
        <p:spPr>
          <a:xfrm>
            <a:off x="5769769" y="5913810"/>
            <a:ext cx="32766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ea typeface="배달의민족 주아" panose="02020603020101020101" pitchFamily="18" charset="-127"/>
              </a:rPr>
              <a:t>Eigenvector</a:t>
            </a:r>
            <a:endParaRPr kumimoji="1"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텍스트 상자 11">
            <a:extLst>
              <a:ext uri="{FF2B5EF4-FFF2-40B4-BE49-F238E27FC236}">
                <a16:creationId xmlns:a16="http://schemas.microsoft.com/office/drawing/2014/main" id="{75EE0139-59B1-4A1B-9BF5-B841E8C3AA67}"/>
              </a:ext>
            </a:extLst>
          </p:cNvPr>
          <p:cNvSpPr txBox="1"/>
          <p:nvPr/>
        </p:nvSpPr>
        <p:spPr>
          <a:xfrm>
            <a:off x="8017669" y="5209996"/>
            <a:ext cx="52578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That is, </a:t>
            </a:r>
          </a:p>
          <a:p>
            <a:r>
              <a:rPr kumimoji="1" lang="en-US" altLang="ko-KR" sz="2400" dirty="0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Finding covariance of training dataset</a:t>
            </a:r>
          </a:p>
          <a:p>
            <a:r>
              <a:rPr kumimoji="1" lang="en-US" altLang="ko-KR" sz="2400" dirty="0">
                <a:solidFill>
                  <a:schemeClr val="tx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Calculating its eigenvector</a:t>
            </a:r>
          </a:p>
        </p:txBody>
      </p:sp>
      <p:sp>
        <p:nvSpPr>
          <p:cNvPr id="9" name="텍스트 상자 5">
            <a:extLst>
              <a:ext uri="{FF2B5EF4-FFF2-40B4-BE49-F238E27FC236}">
                <a16:creationId xmlns:a16="http://schemas.microsoft.com/office/drawing/2014/main" id="{BD468D35-DDC6-4C39-B332-8548D330044E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2" y="500417"/>
            <a:ext cx="354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ahoma" panose="020B0604030504040204" pitchFamily="34" charset="0"/>
              </a:rPr>
              <a:t>Principal Component Analysis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11">
                <a:extLst>
                  <a:ext uri="{FF2B5EF4-FFF2-40B4-BE49-F238E27FC236}">
                    <a16:creationId xmlns:a16="http://schemas.microsoft.com/office/drawing/2014/main" id="{75EE0139-59B1-4A1B-9BF5-B841E8C3AA67}"/>
                  </a:ext>
                </a:extLst>
              </p:cNvPr>
              <p:cNvSpPr txBox="1"/>
              <p:nvPr/>
            </p:nvSpPr>
            <p:spPr>
              <a:xfrm>
                <a:off x="1921669" y="1800225"/>
                <a:ext cx="10287000" cy="298543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r>
                  <a:rPr kumimoji="1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개의 </a:t>
                </a:r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eigenvector </a:t>
                </a:r>
                <a:r>
                  <a:rPr kumimoji="1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 </a:t>
                </a:r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eigenvalue </a:t>
                </a:r>
                <a:r>
                  <a:rPr kumimoji="1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값이 큰 순서대로 </a:t>
                </a:r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r>
                  <a:rPr kumimoji="1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개의 </a:t>
                </a:r>
                <a:r>
                  <a:rPr kumimoji="1"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(d&lt;D)</a:t>
                </a:r>
                <a:r>
                  <a:rPr kumimoji="1" lang="en-US" altLang="ko-KR" sz="2400" dirty="0">
                    <a:solidFill>
                      <a:schemeClr val="tx2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eigenvector</a:t>
                </a:r>
                <a:r>
                  <a:rPr kumimoji="1"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선택 </a:t>
                </a:r>
                <a:r>
                  <a:rPr kumimoji="1"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(principal component)</a:t>
                </a:r>
              </a:p>
              <a:p>
                <a:endPara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kumimoji="1" lang="en-US" altLang="ko-KR" sz="2400" b="1" i="0" dirty="0">
                  <a:solidFill>
                    <a:schemeClr val="tx2"/>
                  </a:solidFill>
                  <a:latin typeface="Cambria Math" panose="02040503050406030204" pitchFamily="18" charset="0"/>
                  <a:ea typeface="배달의민족 주아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ko-KR" sz="2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X</m:t>
                      </m:r>
                      <m:r>
                        <m:rPr>
                          <m:nor/>
                        </m:rPr>
                        <a:rPr kumimoji="1"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ko-KR" sz="2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Us</m:t>
                      </m:r>
                    </m:oMath>
                  </m:oMathPara>
                </a14:m>
                <a:endParaRPr kumimoji="1" lang="en-US" altLang="ko-KR" sz="2400" b="1" dirty="0">
                  <a:solidFill>
                    <a:schemeClr val="tx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kumimoji="1"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kumimoji="1"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차원 축소</a:t>
                </a:r>
                <a:r>
                  <a:rPr kumimoji="1"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  <a:p>
                <a:endParaRPr kumimoji="1" lang="en-US" altLang="ko-KR" sz="2400" b="1" dirty="0">
                  <a:solidFill>
                    <a:schemeClr val="tx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텍스트 상자 11">
                <a:extLst>
                  <a:ext uri="{FF2B5EF4-FFF2-40B4-BE49-F238E27FC236}">
                    <a16:creationId xmlns:a16="http://schemas.microsoft.com/office/drawing/2014/main" id="{75EE0139-59B1-4A1B-9BF5-B841E8C3A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69" y="1800225"/>
                <a:ext cx="10287000" cy="2985433"/>
              </a:xfrm>
              <a:prstGeom prst="rect">
                <a:avLst/>
              </a:prstGeom>
              <a:blipFill>
                <a:blip r:embed="rId3"/>
                <a:stretch>
                  <a:fillRect l="-889" t="-1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2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27772</TotalTime>
  <Words>331</Words>
  <Application>Microsoft Office PowerPoint</Application>
  <PresentationFormat>사용자 지정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맑은 고딕</vt:lpstr>
      <vt:lpstr>배달의민족 주아</vt:lpstr>
      <vt:lpstr>Abadi</vt:lpstr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497</cp:revision>
  <cp:lastPrinted>2018-03-21T01:38:39Z</cp:lastPrinted>
  <dcterms:created xsi:type="dcterms:W3CDTF">2017-04-06T11:00:31Z</dcterms:created>
  <dcterms:modified xsi:type="dcterms:W3CDTF">2018-06-27T01:19:17Z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