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0" r:id="rId2"/>
    <p:sldId id="316" r:id="rId3"/>
    <p:sldId id="317" r:id="rId4"/>
    <p:sldId id="318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19" r:id="rId16"/>
    <p:sldId id="330" r:id="rId17"/>
    <p:sldId id="331" r:id="rId18"/>
    <p:sldId id="332" r:id="rId19"/>
  </p:sldIdLst>
  <p:sldSz cx="13444538" cy="7562850"/>
  <p:notesSz cx="9866313" cy="6735763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6" autoAdjust="0"/>
    <p:restoredTop sz="85731" autoAdjust="0"/>
  </p:normalViewPr>
  <p:slideViewPr>
    <p:cSldViewPr>
      <p:cViewPr varScale="1">
        <p:scale>
          <a:sx n="89" d="100"/>
          <a:sy n="89" d="100"/>
        </p:scale>
        <p:origin x="1440" y="90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500" cy="337920"/>
          </a:xfrm>
          <a:prstGeom prst="rect">
            <a:avLst/>
          </a:prstGeom>
        </p:spPr>
        <p:txBody>
          <a:bodyPr vert="horz" lIns="83146" tIns="41573" rIns="83146" bIns="41573" rtlCol="0"/>
          <a:lstStyle>
            <a:lvl1pPr algn="l">
              <a:defRPr sz="11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9349" y="0"/>
            <a:ext cx="4274035" cy="337920"/>
          </a:xfrm>
          <a:prstGeom prst="rect">
            <a:avLst/>
          </a:prstGeom>
        </p:spPr>
        <p:txBody>
          <a:bodyPr vert="horz" lIns="83146" tIns="41573" rIns="83146" bIns="41573" rtlCol="0"/>
          <a:lstStyle>
            <a:lvl1pPr algn="r">
              <a:defRPr sz="11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2018-07-04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2963"/>
            <a:ext cx="4037013" cy="22717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83146" tIns="41573" rIns="83146" bIns="41573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17" y="3242046"/>
            <a:ext cx="7891879" cy="2652454"/>
          </a:xfrm>
          <a:prstGeom prst="rect">
            <a:avLst/>
          </a:prstGeom>
        </p:spPr>
        <p:txBody>
          <a:bodyPr vert="horz" lIns="83146" tIns="41573" rIns="83146" bIns="41573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97844"/>
            <a:ext cx="4275500" cy="337919"/>
          </a:xfrm>
          <a:prstGeom prst="rect">
            <a:avLst/>
          </a:prstGeom>
        </p:spPr>
        <p:txBody>
          <a:bodyPr vert="horz" lIns="83146" tIns="41573" rIns="83146" bIns="41573" rtlCol="0" anchor="b"/>
          <a:lstStyle>
            <a:lvl1pPr algn="l">
              <a:defRPr sz="11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9349" y="6397844"/>
            <a:ext cx="4274035" cy="337919"/>
          </a:xfrm>
          <a:prstGeom prst="rect">
            <a:avLst/>
          </a:prstGeom>
        </p:spPr>
        <p:txBody>
          <a:bodyPr vert="horz" lIns="83146" tIns="41573" rIns="83146" bIns="41573" rtlCol="0" anchor="b"/>
          <a:lstStyle>
            <a:lvl1pPr algn="r">
              <a:defRPr sz="11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635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11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470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92644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115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277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9030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035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17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83602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18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839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66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366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0525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055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7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2398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8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60144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9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5507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10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0580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7/4/2018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7/4/2018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7/4/2018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7/4/2018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7/4/2018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900000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7/4/2018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4287" y="1681627"/>
            <a:ext cx="2895600" cy="2917536"/>
          </a:xfrm>
          <a:prstGeom prst="rect">
            <a:avLst/>
          </a:prstGeom>
        </p:spPr>
      </p:pic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1524637" y="4484623"/>
            <a:ext cx="10395263" cy="1570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5900" b="1" u="sng" kern="1200" dirty="0">
                <a:solidFill>
                  <a:schemeClr val="bg1">
                    <a:lumMod val="5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+mj-lt"/>
                <a:ea typeface="+mj-ea"/>
                <a:cs typeface="+mj-cs"/>
              </a:rPr>
              <a:t>Optimization</a:t>
            </a:r>
            <a:r>
              <a:rPr kumimoji="1" lang="ko-KR" altLang="en-US" sz="5900" b="1" u="sng" kern="1200" dirty="0">
                <a:solidFill>
                  <a:schemeClr val="bg1">
                    <a:lumMod val="5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5900" b="1" u="sng" kern="1200" dirty="0">
                <a:solidFill>
                  <a:schemeClr val="bg1">
                    <a:lumMod val="5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+mj-lt"/>
                <a:ea typeface="+mj-ea"/>
                <a:cs typeface="+mj-cs"/>
              </a:rPr>
              <a:t>Algorithms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5807868" y="2586397"/>
            <a:ext cx="1828800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172A4E-01F9-4093-8522-487BE52534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919900" y="6448425"/>
            <a:ext cx="1242444" cy="8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0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미분을 이용한 방법</a:t>
            </a: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9B893D16-93AE-4E50-81D0-A79D2B172950}"/>
              </a:ext>
            </a:extLst>
          </p:cNvPr>
          <p:cNvSpPr txBox="1">
            <a:spLocks/>
          </p:cNvSpPr>
          <p:nvPr/>
        </p:nvSpPr>
        <p:spPr>
          <a:xfrm>
            <a:off x="2603694" y="500417"/>
            <a:ext cx="23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Gradient descent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1CA52E-9DCA-4A31-8AB2-5A056821ED21}"/>
              </a:ext>
            </a:extLst>
          </p:cNvPr>
          <p:cNvCxnSpPr>
            <a:cxnSpLocks/>
          </p:cNvCxnSpPr>
          <p:nvPr/>
        </p:nvCxnSpPr>
        <p:spPr>
          <a:xfrm>
            <a:off x="2508857" y="564963"/>
            <a:ext cx="0" cy="2418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86E8A8-EDBD-427D-8DD1-B93420D11103}"/>
              </a:ext>
            </a:extLst>
          </p:cNvPr>
          <p:cNvGrpSpPr/>
          <p:nvPr/>
        </p:nvGrpSpPr>
        <p:grpSpPr>
          <a:xfrm>
            <a:off x="2603694" y="1266825"/>
            <a:ext cx="8248064" cy="4581412"/>
            <a:chOff x="2607468" y="1571625"/>
            <a:chExt cx="8248064" cy="45814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F64B993-9B39-426A-9AB2-00A7F0A3D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468" y="1714613"/>
              <a:ext cx="8229602" cy="413362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9DB1F3-3909-43C9-987D-2C846E918D30}"/>
                </a:ext>
              </a:extLst>
            </p:cNvPr>
            <p:cNvSpPr/>
            <p:nvPr/>
          </p:nvSpPr>
          <p:spPr>
            <a:xfrm>
              <a:off x="10093532" y="1571625"/>
              <a:ext cx="7620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0053E48-7EBC-4721-84B3-856B101C8221}"/>
                </a:ext>
              </a:extLst>
            </p:cNvPr>
            <p:cNvSpPr/>
            <p:nvPr/>
          </p:nvSpPr>
          <p:spPr>
            <a:xfrm>
              <a:off x="10093532" y="5543437"/>
              <a:ext cx="7620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0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미분을 이용한 방법</a:t>
            </a: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9B893D16-93AE-4E50-81D0-A79D2B172950}"/>
              </a:ext>
            </a:extLst>
          </p:cNvPr>
          <p:cNvSpPr txBox="1">
            <a:spLocks/>
          </p:cNvSpPr>
          <p:nvPr/>
        </p:nvSpPr>
        <p:spPr>
          <a:xfrm>
            <a:off x="2603694" y="500417"/>
            <a:ext cx="23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Gradient descent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1CA52E-9DCA-4A31-8AB2-5A056821ED21}"/>
              </a:ext>
            </a:extLst>
          </p:cNvPr>
          <p:cNvCxnSpPr>
            <a:cxnSpLocks/>
          </p:cNvCxnSpPr>
          <p:nvPr/>
        </p:nvCxnSpPr>
        <p:spPr>
          <a:xfrm>
            <a:off x="2508857" y="564963"/>
            <a:ext cx="0" cy="2418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1D535D6-3723-4C83-8842-6CADE070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956" y="1362075"/>
            <a:ext cx="88106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2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미분을 이용한 방법</a:t>
            </a: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9B893D16-93AE-4E50-81D0-A79D2B172950}"/>
              </a:ext>
            </a:extLst>
          </p:cNvPr>
          <p:cNvSpPr txBox="1">
            <a:spLocks/>
          </p:cNvSpPr>
          <p:nvPr/>
        </p:nvSpPr>
        <p:spPr>
          <a:xfrm>
            <a:off x="2603694" y="500417"/>
            <a:ext cx="23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Gradient descent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1CA52E-9DCA-4A31-8AB2-5A056821ED21}"/>
              </a:ext>
            </a:extLst>
          </p:cNvPr>
          <p:cNvCxnSpPr>
            <a:cxnSpLocks/>
          </p:cNvCxnSpPr>
          <p:nvPr/>
        </p:nvCxnSpPr>
        <p:spPr>
          <a:xfrm>
            <a:off x="2508857" y="564963"/>
            <a:ext cx="0" cy="2418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10205EA-DCF7-4DA0-92B2-5A74D067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94" y="1238250"/>
            <a:ext cx="11334750" cy="50863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0CE0F0-93E4-46B4-B4B3-B318FEF63424}"/>
              </a:ext>
            </a:extLst>
          </p:cNvPr>
          <p:cNvSpPr/>
          <p:nvPr/>
        </p:nvSpPr>
        <p:spPr>
          <a:xfrm>
            <a:off x="11294269" y="933450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7A2B84-2F6C-463E-A1A6-6C5FEC076477}"/>
              </a:ext>
            </a:extLst>
          </p:cNvPr>
          <p:cNvSpPr/>
          <p:nvPr/>
        </p:nvSpPr>
        <p:spPr>
          <a:xfrm>
            <a:off x="10989469" y="6293448"/>
            <a:ext cx="1143000" cy="231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ED2F4F-A8D9-46C2-BC22-6A75A79BE7C7}"/>
              </a:ext>
            </a:extLst>
          </p:cNvPr>
          <p:cNvSpPr/>
          <p:nvPr/>
        </p:nvSpPr>
        <p:spPr>
          <a:xfrm>
            <a:off x="1054894" y="1038225"/>
            <a:ext cx="11334750" cy="165735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9395A7E-30FF-46FD-BD82-6DD722F16EDE}"/>
              </a:ext>
            </a:extLst>
          </p:cNvPr>
          <p:cNvSpPr/>
          <p:nvPr/>
        </p:nvSpPr>
        <p:spPr>
          <a:xfrm>
            <a:off x="1054894" y="2833273"/>
            <a:ext cx="11334750" cy="3615152"/>
          </a:xfrm>
          <a:prstGeom prst="roundRect">
            <a:avLst>
              <a:gd name="adj" fmla="val 7633"/>
            </a:avLst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CE625-2AC2-44BF-941C-14DF15C32B68}"/>
              </a:ext>
            </a:extLst>
          </p:cNvPr>
          <p:cNvSpPr txBox="1"/>
          <p:nvPr/>
        </p:nvSpPr>
        <p:spPr>
          <a:xfrm>
            <a:off x="10299878" y="3030993"/>
            <a:ext cx="197066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Adaptive </a:t>
            </a:r>
            <a:r>
              <a:rPr lang="ko-KR" altLang="en-US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EFCF0-596E-4ACD-A05E-3BA2D55B06FD}"/>
              </a:ext>
            </a:extLst>
          </p:cNvPr>
          <p:cNvSpPr txBox="1"/>
          <p:nvPr/>
        </p:nvSpPr>
        <p:spPr>
          <a:xfrm>
            <a:off x="9998705" y="1181040"/>
            <a:ext cx="233269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관성을 이용한 방법</a:t>
            </a:r>
          </a:p>
        </p:txBody>
      </p:sp>
    </p:spTree>
    <p:extLst>
      <p:ext uri="{BB962C8B-B14F-4D97-AF65-F5344CB8AC3E}">
        <p14:creationId xmlns:p14="http://schemas.microsoft.com/office/powerpoint/2010/main" val="214436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미분을 이용한 방법</a:t>
            </a: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9B893D16-93AE-4E50-81D0-A79D2B172950}"/>
              </a:ext>
            </a:extLst>
          </p:cNvPr>
          <p:cNvSpPr txBox="1">
            <a:spLocks/>
          </p:cNvSpPr>
          <p:nvPr/>
        </p:nvSpPr>
        <p:spPr>
          <a:xfrm>
            <a:off x="2603694" y="500417"/>
            <a:ext cx="23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Gradient descent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1CA52E-9DCA-4A31-8AB2-5A056821ED21}"/>
              </a:ext>
            </a:extLst>
          </p:cNvPr>
          <p:cNvCxnSpPr>
            <a:cxnSpLocks/>
          </p:cNvCxnSpPr>
          <p:nvPr/>
        </p:nvCxnSpPr>
        <p:spPr>
          <a:xfrm>
            <a:off x="2508857" y="564963"/>
            <a:ext cx="0" cy="2418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10205EA-DCF7-4DA0-92B2-5A74D067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94" y="1238250"/>
            <a:ext cx="11334750" cy="50863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0CE0F0-93E4-46B4-B4B3-B318FEF63424}"/>
              </a:ext>
            </a:extLst>
          </p:cNvPr>
          <p:cNvSpPr/>
          <p:nvPr/>
        </p:nvSpPr>
        <p:spPr>
          <a:xfrm>
            <a:off x="11294269" y="933450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7A2B84-2F6C-463E-A1A6-6C5FEC076477}"/>
              </a:ext>
            </a:extLst>
          </p:cNvPr>
          <p:cNvSpPr/>
          <p:nvPr/>
        </p:nvSpPr>
        <p:spPr>
          <a:xfrm>
            <a:off x="10989469" y="6293448"/>
            <a:ext cx="1143000" cy="231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ED2F4F-A8D9-46C2-BC22-6A75A79BE7C7}"/>
              </a:ext>
            </a:extLst>
          </p:cNvPr>
          <p:cNvSpPr/>
          <p:nvPr/>
        </p:nvSpPr>
        <p:spPr>
          <a:xfrm>
            <a:off x="1054894" y="1038225"/>
            <a:ext cx="11334750" cy="165735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9395A7E-30FF-46FD-BD82-6DD722F16EDE}"/>
              </a:ext>
            </a:extLst>
          </p:cNvPr>
          <p:cNvSpPr/>
          <p:nvPr/>
        </p:nvSpPr>
        <p:spPr>
          <a:xfrm>
            <a:off x="1054894" y="2833273"/>
            <a:ext cx="11334750" cy="3615152"/>
          </a:xfrm>
          <a:prstGeom prst="roundRect">
            <a:avLst>
              <a:gd name="adj" fmla="val 7633"/>
            </a:avLst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CE625-2AC2-44BF-941C-14DF15C32B68}"/>
              </a:ext>
            </a:extLst>
          </p:cNvPr>
          <p:cNvSpPr txBox="1"/>
          <p:nvPr/>
        </p:nvSpPr>
        <p:spPr>
          <a:xfrm>
            <a:off x="8855869" y="3242816"/>
            <a:ext cx="2962671" cy="107721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방법 같이 쓰자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r>
              <a:rPr lang="en-US" altLang="ko-KR" sz="32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--&gt; Adam</a:t>
            </a:r>
            <a:endParaRPr lang="ko-KR" altLang="en-US" sz="32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97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미분을 이용한 방법</a:t>
            </a: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9B893D16-93AE-4E50-81D0-A79D2B172950}"/>
              </a:ext>
            </a:extLst>
          </p:cNvPr>
          <p:cNvSpPr txBox="1">
            <a:spLocks/>
          </p:cNvSpPr>
          <p:nvPr/>
        </p:nvSpPr>
        <p:spPr>
          <a:xfrm>
            <a:off x="2603694" y="500417"/>
            <a:ext cx="23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Gradient descent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1CA52E-9DCA-4A31-8AB2-5A056821ED21}"/>
              </a:ext>
            </a:extLst>
          </p:cNvPr>
          <p:cNvCxnSpPr>
            <a:cxnSpLocks/>
          </p:cNvCxnSpPr>
          <p:nvPr/>
        </p:nvCxnSpPr>
        <p:spPr>
          <a:xfrm>
            <a:off x="2508857" y="564963"/>
            <a:ext cx="0" cy="2418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B3E788A-F62A-46E4-A9A5-A1B55428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869" y="2713386"/>
            <a:ext cx="3429000" cy="37476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A20738-B3AA-43DE-96C2-AB6471943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44" y="1089562"/>
            <a:ext cx="3467100" cy="638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1371EB7-8512-42DD-A5E1-02317E0F5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869" y="1727737"/>
            <a:ext cx="40671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미분을 이용한 방법</a:t>
            </a:r>
          </a:p>
        </p:txBody>
      </p:sp>
      <p:sp>
        <p:nvSpPr>
          <p:cNvPr id="20" name="텍스트 상자 11"/>
          <p:cNvSpPr txBox="1"/>
          <p:nvPr/>
        </p:nvSpPr>
        <p:spPr>
          <a:xfrm>
            <a:off x="1388269" y="1190625"/>
            <a:ext cx="39624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조건부 최적화 문제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9B893D16-93AE-4E50-81D0-A79D2B172950}"/>
              </a:ext>
            </a:extLst>
          </p:cNvPr>
          <p:cNvSpPr txBox="1">
            <a:spLocks/>
          </p:cNvSpPr>
          <p:nvPr/>
        </p:nvSpPr>
        <p:spPr>
          <a:xfrm>
            <a:off x="2603694" y="500417"/>
            <a:ext cx="23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Lagrange multiplier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1CA52E-9DCA-4A31-8AB2-5A056821ED21}"/>
              </a:ext>
            </a:extLst>
          </p:cNvPr>
          <p:cNvCxnSpPr>
            <a:cxnSpLocks/>
          </p:cNvCxnSpPr>
          <p:nvPr/>
        </p:nvCxnSpPr>
        <p:spPr>
          <a:xfrm>
            <a:off x="2508857" y="564963"/>
            <a:ext cx="0" cy="2418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661CE8D-85F2-4D02-981A-8B6397B1B660}"/>
              </a:ext>
            </a:extLst>
          </p:cNvPr>
          <p:cNvSpPr txBox="1"/>
          <p:nvPr/>
        </p:nvSpPr>
        <p:spPr>
          <a:xfrm>
            <a:off x="3064669" y="2486025"/>
            <a:ext cx="16764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등식 조건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5E7FCA-EFE8-4DF2-8504-0613510E76CF}"/>
              </a:ext>
            </a:extLst>
          </p:cNvPr>
          <p:cNvCxnSpPr>
            <a:cxnSpLocks/>
          </p:cNvCxnSpPr>
          <p:nvPr/>
        </p:nvCxnSpPr>
        <p:spPr>
          <a:xfrm>
            <a:off x="6874669" y="2790825"/>
            <a:ext cx="0" cy="37762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0B620B1-7FAC-46C1-9DDE-06A2B58BB6F6}"/>
              </a:ext>
            </a:extLst>
          </p:cNvPr>
          <p:cNvSpPr txBox="1"/>
          <p:nvPr/>
        </p:nvSpPr>
        <p:spPr>
          <a:xfrm>
            <a:off x="8779669" y="2486025"/>
            <a:ext cx="16764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부등식 조건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D228BA-C924-4EDB-9BD2-49B9E567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69" y="3629025"/>
            <a:ext cx="4928840" cy="2590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A6A9A9-6341-4856-9B1B-17D909E21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469" y="3933825"/>
            <a:ext cx="4552254" cy="2176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808786-910F-4C36-B8D6-4A2E922C5625}"/>
              </a:ext>
            </a:extLst>
          </p:cNvPr>
          <p:cNvSpPr txBox="1"/>
          <p:nvPr/>
        </p:nvSpPr>
        <p:spPr>
          <a:xfrm>
            <a:off x="7941469" y="3248025"/>
            <a:ext cx="116730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KKT </a:t>
            </a:r>
            <a:r>
              <a:rPr lang="ko-KR" altLang="en-US" dirty="0"/>
              <a:t>조건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3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Simulated Annealing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0" name="텍스트 상자 11"/>
          <p:cNvSpPr txBox="1"/>
          <p:nvPr/>
        </p:nvSpPr>
        <p:spPr>
          <a:xfrm>
            <a:off x="1388269" y="1190625"/>
            <a:ext cx="83820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Gradient </a:t>
            </a:r>
            <a:r>
              <a:rPr kumimoji="1"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Decsent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기본 틀은 같지만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조건에 따라 반대 방향으로 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50869" y="224579"/>
            <a:ext cx="5486400" cy="71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2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Genetic Algorithm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0" name="텍스트 상자 11"/>
          <p:cNvSpPr txBox="1"/>
          <p:nvPr/>
        </p:nvSpPr>
        <p:spPr>
          <a:xfrm>
            <a:off x="1388269" y="1190625"/>
            <a:ext cx="83820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여러개의 초기 해 집단에서 시작 집단을 개선해 나감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69" y="2409825"/>
            <a:ext cx="8534400" cy="397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Genetic Algorithm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0" name="텍스트 상자 11"/>
          <p:cNvSpPr txBox="1"/>
          <p:nvPr/>
        </p:nvSpPr>
        <p:spPr>
          <a:xfrm>
            <a:off x="2603694" y="2028825"/>
            <a:ext cx="8382000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Pros.</a:t>
            </a:r>
          </a:p>
          <a:p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local minimum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문제를 해결할 가능성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문제에 대한 제약 조건이 적고 응용 범위가 넓다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  <a:p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Cons.</a:t>
            </a:r>
          </a:p>
          <a:p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수학적 토대가 약하다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수행할 때 마다 다른 해에 수렴한다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계산량이 많다</a:t>
            </a:r>
            <a:r>
              <a:rPr kumimoji="1"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5848" y="2662177"/>
            <a:ext cx="1847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Optimization Problem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11"/>
              <p:cNvSpPr txBox="1"/>
              <p:nvPr/>
            </p:nvSpPr>
            <p:spPr>
              <a:xfrm>
                <a:off x="3445669" y="1952625"/>
                <a:ext cx="6553200" cy="196047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일반적인 최적화 문제 풀이 과정</a:t>
                </a:r>
                <a:endParaRPr kumimoji="1"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endParaRPr>
              </a:p>
              <a:p>
                <a:pPr algn="just"/>
                <a:r>
                  <a:rPr kumimoji="1"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  1. </a:t>
                </a:r>
                <a:r>
                  <a:rPr kumimoji="1"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objective function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1"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(</a:t>
                </a:r>
                <a:r>
                  <a:rPr kumimoji="1"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혹은 </a:t>
                </a:r>
                <a:r>
                  <a:rPr kumimoji="1"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loss) </a:t>
                </a:r>
                <a:r>
                  <a:rPr kumimoji="1"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를 정의</a:t>
                </a:r>
                <a:endPara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endParaRPr>
              </a:p>
              <a:p>
                <a:endParaRPr kumimoji="1" lang="en-US" altLang="ko-KR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kumimoji="1"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  2.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ko-KR" sz="2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+mj-ea"/>
                          </a:rPr>
                          <m:t>𝜃</m:t>
                        </m:r>
                      </m:e>
                    </m:acc>
                    <m:r>
                      <a:rPr kumimoji="1" lang="en-US" altLang="ko-KR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ko-KR" sz="24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rPr>
                      <m:t>argmin</m:t>
                    </m:r>
                    <m:r>
                      <a:rPr kumimoji="1" lang="en-US" altLang="ko-KR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+mj-ea"/>
                      </a:rPr>
                      <m:t> </m:t>
                    </m:r>
                    <m:r>
                      <a:rPr kumimoji="1" lang="en-US" altLang="ko-KR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+mj-ea"/>
                      </a:rPr>
                      <m:t>𝐽</m:t>
                    </m:r>
                    <m:r>
                      <a:rPr kumimoji="1" lang="en-US" altLang="ko-KR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+mj-ea"/>
                      </a:rPr>
                      <m:t>(</m:t>
                    </m:r>
                    <m:r>
                      <a:rPr kumimoji="1" lang="en-US" altLang="ko-KR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+mj-ea"/>
                      </a:rPr>
                      <m:t>𝜃</m:t>
                    </m:r>
                    <m:r>
                      <a:rPr kumimoji="1" lang="en-US" altLang="ko-KR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+mj-ea"/>
                      </a:rPr>
                      <m:t>)</m:t>
                    </m:r>
                  </m:oMath>
                </a14:m>
                <a:endPara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669" y="1952625"/>
                <a:ext cx="6553200" cy="1960473"/>
              </a:xfrm>
              <a:prstGeom prst="rect">
                <a:avLst/>
              </a:prstGeom>
              <a:blipFill>
                <a:blip r:embed="rId3"/>
                <a:stretch>
                  <a:fillRect l="-1395" t="-2795" b="-5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43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미분을 이용한 방법</a:t>
            </a: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9B893D16-93AE-4E50-81D0-A79D2B172950}"/>
              </a:ext>
            </a:extLst>
          </p:cNvPr>
          <p:cNvSpPr txBox="1">
            <a:spLocks/>
          </p:cNvSpPr>
          <p:nvPr/>
        </p:nvSpPr>
        <p:spPr>
          <a:xfrm>
            <a:off x="2603694" y="500417"/>
            <a:ext cx="23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Analytic approach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1CA52E-9DCA-4A31-8AB2-5A056821ED21}"/>
              </a:ext>
            </a:extLst>
          </p:cNvPr>
          <p:cNvCxnSpPr>
            <a:cxnSpLocks/>
          </p:cNvCxnSpPr>
          <p:nvPr/>
        </p:nvCxnSpPr>
        <p:spPr>
          <a:xfrm>
            <a:off x="2508857" y="564963"/>
            <a:ext cx="0" cy="2418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EBAEBFF-9151-465C-8D48-0E8E163F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69" y="1876425"/>
            <a:ext cx="6934200" cy="36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4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미분을 이용한 방법</a:t>
            </a: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9B893D16-93AE-4E50-81D0-A79D2B172950}"/>
              </a:ext>
            </a:extLst>
          </p:cNvPr>
          <p:cNvSpPr txBox="1">
            <a:spLocks/>
          </p:cNvSpPr>
          <p:nvPr/>
        </p:nvSpPr>
        <p:spPr>
          <a:xfrm>
            <a:off x="2603694" y="500417"/>
            <a:ext cx="23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Gradient descent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1CA52E-9DCA-4A31-8AB2-5A056821ED21}"/>
              </a:ext>
            </a:extLst>
          </p:cNvPr>
          <p:cNvCxnSpPr>
            <a:cxnSpLocks/>
          </p:cNvCxnSpPr>
          <p:nvPr/>
        </p:nvCxnSpPr>
        <p:spPr>
          <a:xfrm>
            <a:off x="2508857" y="564963"/>
            <a:ext cx="0" cy="2418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3F9B110-C193-4497-B7D6-EA8A61AEA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69" y="1473942"/>
            <a:ext cx="3657600" cy="1313210"/>
          </a:xfrm>
          <a:prstGeom prst="rect">
            <a:avLst/>
          </a:prstGeom>
        </p:spPr>
      </p:pic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EAC2154A-8779-4BCF-A495-8E4C26D4A7D0}"/>
              </a:ext>
            </a:extLst>
          </p:cNvPr>
          <p:cNvSpPr txBox="1"/>
          <p:nvPr/>
        </p:nvSpPr>
        <p:spPr>
          <a:xfrm>
            <a:off x="2603694" y="5991225"/>
            <a:ext cx="39624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Newton”s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method</a:t>
            </a:r>
          </a:p>
          <a:p>
            <a:r>
              <a:rPr kumimoji="1"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RMSprop</a:t>
            </a:r>
            <a:endParaRPr kumimoji="1"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Adam optimizer</a:t>
            </a:r>
          </a:p>
        </p:txBody>
      </p:sp>
    </p:spTree>
    <p:extLst>
      <p:ext uri="{BB962C8B-B14F-4D97-AF65-F5344CB8AC3E}">
        <p14:creationId xmlns:p14="http://schemas.microsoft.com/office/powerpoint/2010/main" val="24548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미분을 이용한 방법</a:t>
            </a: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9B893D16-93AE-4E50-81D0-A79D2B172950}"/>
              </a:ext>
            </a:extLst>
          </p:cNvPr>
          <p:cNvSpPr txBox="1">
            <a:spLocks/>
          </p:cNvSpPr>
          <p:nvPr/>
        </p:nvSpPr>
        <p:spPr>
          <a:xfrm>
            <a:off x="2603694" y="500417"/>
            <a:ext cx="23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Gradient descent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1CA52E-9DCA-4A31-8AB2-5A056821ED21}"/>
              </a:ext>
            </a:extLst>
          </p:cNvPr>
          <p:cNvCxnSpPr>
            <a:cxnSpLocks/>
          </p:cNvCxnSpPr>
          <p:nvPr/>
        </p:nvCxnSpPr>
        <p:spPr>
          <a:xfrm>
            <a:off x="2508857" y="564963"/>
            <a:ext cx="0" cy="2418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7618B49-4B41-407C-B581-B38E7CA0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769" y="1419225"/>
            <a:ext cx="95250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미분을 이용한 방법</a:t>
            </a: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9B893D16-93AE-4E50-81D0-A79D2B172950}"/>
              </a:ext>
            </a:extLst>
          </p:cNvPr>
          <p:cNvSpPr txBox="1">
            <a:spLocks/>
          </p:cNvSpPr>
          <p:nvPr/>
        </p:nvSpPr>
        <p:spPr>
          <a:xfrm>
            <a:off x="2603694" y="500417"/>
            <a:ext cx="23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Gradient descent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1CA52E-9DCA-4A31-8AB2-5A056821ED21}"/>
              </a:ext>
            </a:extLst>
          </p:cNvPr>
          <p:cNvCxnSpPr>
            <a:cxnSpLocks/>
          </p:cNvCxnSpPr>
          <p:nvPr/>
        </p:nvCxnSpPr>
        <p:spPr>
          <a:xfrm>
            <a:off x="2508857" y="564963"/>
            <a:ext cx="0" cy="2418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67C77B-A9F2-4711-8E7A-9B155AC94F3E}"/>
              </a:ext>
            </a:extLst>
          </p:cNvPr>
          <p:cNvGrpSpPr/>
          <p:nvPr/>
        </p:nvGrpSpPr>
        <p:grpSpPr>
          <a:xfrm>
            <a:off x="1193006" y="1571625"/>
            <a:ext cx="11320463" cy="5048250"/>
            <a:chOff x="1193006" y="1571625"/>
            <a:chExt cx="11320463" cy="50482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D824399-AB76-480B-A4E7-14058C619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3006" y="1724025"/>
              <a:ext cx="11058525" cy="48958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56CCFA0-832D-4E12-A1E7-71D0B80ED6FE}"/>
                </a:ext>
              </a:extLst>
            </p:cNvPr>
            <p:cNvSpPr/>
            <p:nvPr/>
          </p:nvSpPr>
          <p:spPr>
            <a:xfrm>
              <a:off x="11751469" y="1571625"/>
              <a:ext cx="7620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5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미분을 이용한 방법</a:t>
            </a: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9B893D16-93AE-4E50-81D0-A79D2B172950}"/>
              </a:ext>
            </a:extLst>
          </p:cNvPr>
          <p:cNvSpPr txBox="1">
            <a:spLocks/>
          </p:cNvSpPr>
          <p:nvPr/>
        </p:nvSpPr>
        <p:spPr>
          <a:xfrm>
            <a:off x="2603694" y="500417"/>
            <a:ext cx="23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Gradient descent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1CA52E-9DCA-4A31-8AB2-5A056821ED21}"/>
              </a:ext>
            </a:extLst>
          </p:cNvPr>
          <p:cNvCxnSpPr>
            <a:cxnSpLocks/>
          </p:cNvCxnSpPr>
          <p:nvPr/>
        </p:nvCxnSpPr>
        <p:spPr>
          <a:xfrm>
            <a:off x="2508857" y="564963"/>
            <a:ext cx="0" cy="2418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E2588C6-9F80-44ED-9B7A-93A4933A7A68}"/>
              </a:ext>
            </a:extLst>
          </p:cNvPr>
          <p:cNvGrpSpPr/>
          <p:nvPr/>
        </p:nvGrpSpPr>
        <p:grpSpPr>
          <a:xfrm>
            <a:off x="1788319" y="1419225"/>
            <a:ext cx="10039350" cy="5048250"/>
            <a:chOff x="1788319" y="1419225"/>
            <a:chExt cx="10039350" cy="50482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C2F52C-F18D-49B0-A795-1CD1EE09F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8319" y="1571625"/>
              <a:ext cx="9867900" cy="489585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7412DF-7C32-4ED4-BC65-E25ECF7BD7C6}"/>
                </a:ext>
              </a:extLst>
            </p:cNvPr>
            <p:cNvSpPr/>
            <p:nvPr/>
          </p:nvSpPr>
          <p:spPr>
            <a:xfrm>
              <a:off x="11065669" y="1419225"/>
              <a:ext cx="7620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9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미분을 이용한 방법</a:t>
            </a: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9B893D16-93AE-4E50-81D0-A79D2B172950}"/>
              </a:ext>
            </a:extLst>
          </p:cNvPr>
          <p:cNvSpPr txBox="1">
            <a:spLocks/>
          </p:cNvSpPr>
          <p:nvPr/>
        </p:nvSpPr>
        <p:spPr>
          <a:xfrm>
            <a:off x="2603694" y="500417"/>
            <a:ext cx="23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Gradient descent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1CA52E-9DCA-4A31-8AB2-5A056821ED21}"/>
              </a:ext>
            </a:extLst>
          </p:cNvPr>
          <p:cNvCxnSpPr>
            <a:cxnSpLocks/>
          </p:cNvCxnSpPr>
          <p:nvPr/>
        </p:nvCxnSpPr>
        <p:spPr>
          <a:xfrm>
            <a:off x="2508857" y="564963"/>
            <a:ext cx="0" cy="2418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08EDF0F-152B-4193-947F-CE3CA6E6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569" y="1647825"/>
            <a:ext cx="8915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2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217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607796"/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미분을 이용한 방법</a:t>
            </a:r>
          </a:p>
        </p:txBody>
      </p:sp>
      <p:sp>
        <p:nvSpPr>
          <p:cNvPr id="8" name="텍스트 상자 5">
            <a:extLst>
              <a:ext uri="{FF2B5EF4-FFF2-40B4-BE49-F238E27FC236}">
                <a16:creationId xmlns:a16="http://schemas.microsoft.com/office/drawing/2014/main" id="{9B893D16-93AE-4E50-81D0-A79D2B172950}"/>
              </a:ext>
            </a:extLst>
          </p:cNvPr>
          <p:cNvSpPr txBox="1">
            <a:spLocks/>
          </p:cNvSpPr>
          <p:nvPr/>
        </p:nvSpPr>
        <p:spPr>
          <a:xfrm>
            <a:off x="2603694" y="500417"/>
            <a:ext cx="23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Gradient descent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C1CA52E-9DCA-4A31-8AB2-5A056821ED21}"/>
              </a:ext>
            </a:extLst>
          </p:cNvPr>
          <p:cNvCxnSpPr>
            <a:cxnSpLocks/>
          </p:cNvCxnSpPr>
          <p:nvPr/>
        </p:nvCxnSpPr>
        <p:spPr>
          <a:xfrm>
            <a:off x="2508857" y="564963"/>
            <a:ext cx="0" cy="2418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1BF9EEC-C59B-4966-8E1A-903FE51B6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31" y="1419225"/>
            <a:ext cx="8905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28266</TotalTime>
  <Words>171</Words>
  <Application>Microsoft Office PowerPoint</Application>
  <PresentationFormat>사용자 지정</PresentationFormat>
  <Paragraphs>76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배달의민족 주아</vt:lpstr>
      <vt:lpstr>Arial</vt:lpstr>
      <vt:lpstr>Calibri</vt:lpstr>
      <vt:lpstr>Cambria Math</vt:lpstr>
      <vt:lpstr>Tahoma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514</cp:revision>
  <cp:lastPrinted>2018-07-04T01:35:04Z</cp:lastPrinted>
  <dcterms:created xsi:type="dcterms:W3CDTF">2017-04-06T11:00:31Z</dcterms:created>
  <dcterms:modified xsi:type="dcterms:W3CDTF">2018-07-04T04:08:26Z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