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1" r:id="rId4"/>
    <p:sldId id="262" r:id="rId5"/>
    <p:sldId id="264" r:id="rId6"/>
    <p:sldId id="263" r:id="rId7"/>
    <p:sldId id="265" r:id="rId8"/>
    <p:sldId id="267" r:id="rId9"/>
    <p:sldId id="268" r:id="rId10"/>
    <p:sldId id="271" r:id="rId11"/>
    <p:sldId id="270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3444538" cy="7562850"/>
  <p:notesSz cx="10693400" cy="7562850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8"/>
  </p:normalViewPr>
  <p:slideViewPr>
    <p:cSldViewPr>
      <p:cViewPr varScale="1">
        <p:scale>
          <a:sx n="104" d="100"/>
          <a:sy n="104" d="100"/>
        </p:scale>
        <p:origin x="408" y="102"/>
      </p:cViewPr>
      <p:guideLst>
        <p:guide orient="horz" pos="2880"/>
        <p:guide pos="2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8B6ABFD1-A3DE-43E0-8BEA-C8ECCDB0A65C}" type="datetimeFigureOut">
              <a:rPr lang="ko-KR" altLang="en-US" smtClean="0">
                <a:uFillTx/>
              </a:rPr>
              <a:t>2018-03-12</a:t>
            </a:fld>
            <a:endParaRPr lang="ko-KR" alt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6150"/>
            <a:ext cx="4533900" cy="255111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>
                <a:uFillTx/>
              </a:rPr>
              <a:t>Edit Master text styles</a:t>
            </a:r>
          </a:p>
          <a:p>
            <a:pPr lvl="1"/>
            <a:r>
              <a:rPr lang="en-US" altLang="ko-KR">
                <a:uFillTx/>
              </a:rPr>
              <a:t>Second level</a:t>
            </a:r>
          </a:p>
          <a:p>
            <a:pPr lvl="2"/>
            <a:r>
              <a:rPr lang="en-US" altLang="ko-KR">
                <a:uFillTx/>
              </a:rPr>
              <a:t>Third level</a:t>
            </a:r>
          </a:p>
          <a:p>
            <a:pPr lvl="3"/>
            <a:r>
              <a:rPr lang="en-US" altLang="ko-KR">
                <a:uFillTx/>
              </a:rPr>
              <a:t>Fourth level</a:t>
            </a:r>
          </a:p>
          <a:p>
            <a:pPr lvl="4"/>
            <a:r>
              <a:rPr lang="en-US" altLang="ko-KR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B4D6A22E-F9FF-42EF-999B-5119DAB21D1D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8342" y="2344483"/>
            <a:ext cx="1142785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6682" y="4235198"/>
            <a:ext cx="94111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3/12/2018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>
            <a:spLocks/>
          </p:cNvSpPr>
          <p:nvPr/>
        </p:nvSpPr>
        <p:spPr>
          <a:xfrm>
            <a:off x="1545181" y="2920745"/>
            <a:ext cx="2899995" cy="64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17" name="bk object 17"/>
          <p:cNvSpPr>
            <a:spLocks/>
          </p:cNvSpPr>
          <p:nvPr/>
        </p:nvSpPr>
        <p:spPr>
          <a:xfrm>
            <a:off x="1651523" y="3777999"/>
            <a:ext cx="5311391" cy="423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3/12/2018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22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393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3/12/2018</a:t>
            </a:fld>
            <a:endParaRPr lang="en-US">
              <a:uFillTx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3/12/2018</a:t>
            </a:fld>
            <a:endParaRPr lang="en-US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3/12/2018</a:t>
            </a:fld>
            <a:endParaRPr lang="en-US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0567" y="2852610"/>
            <a:ext cx="10083404" cy="1018099"/>
          </a:xfrm>
        </p:spPr>
        <p:txBody>
          <a:bodyPr anchor="b"/>
          <a:lstStyle>
            <a:lvl1pPr algn="ctr">
              <a:defRPr sz="6616">
                <a:uFillTx/>
              </a:defRPr>
            </a:lvl1pPr>
          </a:lstStyle>
          <a:p>
            <a:r>
              <a:rPr kumimoji="1" lang="ko-KR" altLang="en-US">
                <a:uFillTx/>
              </a:rPr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680567" y="3972247"/>
            <a:ext cx="10083404" cy="407163"/>
          </a:xfrm>
        </p:spPr>
        <p:txBody>
          <a:bodyPr/>
          <a:lstStyle>
            <a:lvl1pPr marL="0" indent="0" algn="ctr">
              <a:buNone/>
              <a:defRPr sz="2646">
                <a:uFillTx/>
              </a:defRPr>
            </a:lvl1pPr>
            <a:lvl2pPr marL="504154" indent="0" algn="ctr">
              <a:buNone/>
              <a:defRPr sz="2205">
                <a:uFillTx/>
              </a:defRPr>
            </a:lvl2pPr>
            <a:lvl3pPr marL="1008309" indent="0" algn="ctr">
              <a:buNone/>
              <a:defRPr sz="1985">
                <a:uFillTx/>
              </a:defRPr>
            </a:lvl3pPr>
            <a:lvl4pPr marL="1512463" indent="0" algn="ctr">
              <a:buNone/>
              <a:defRPr sz="1764">
                <a:uFillTx/>
              </a:defRPr>
            </a:lvl4pPr>
            <a:lvl5pPr marL="2016618" indent="0" algn="ctr">
              <a:buNone/>
              <a:defRPr sz="1764">
                <a:uFillTx/>
              </a:defRPr>
            </a:lvl5pPr>
            <a:lvl6pPr marL="2520772" indent="0" algn="ctr">
              <a:buNone/>
              <a:defRPr sz="1764">
                <a:uFillTx/>
              </a:defRPr>
            </a:lvl6pPr>
            <a:lvl7pPr marL="3024927" indent="0" algn="ctr">
              <a:buNone/>
              <a:defRPr sz="1764">
                <a:uFillTx/>
              </a:defRPr>
            </a:lvl7pPr>
            <a:lvl8pPr marL="3529081" indent="0" algn="ctr">
              <a:buNone/>
              <a:defRPr sz="1764">
                <a:uFillTx/>
              </a:defRPr>
            </a:lvl8pPr>
            <a:lvl9pPr marL="4033236" indent="0" algn="ctr">
              <a:buNone/>
              <a:defRPr sz="1764">
                <a:uFillTx/>
              </a:defRPr>
            </a:lvl9pPr>
          </a:lstStyle>
          <a:p>
            <a:r>
              <a:rPr kumimoji="1" lang="ko-KR" altLang="en-US">
                <a:uFillTx/>
              </a:rPr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D25E-7928-8340-8842-4CF4CE2B248B}" type="datetimeFigureOut">
              <a:rPr kumimoji="1" lang="ko-KR" altLang="en-US" smtClean="0">
                <a:uFillTx/>
              </a:rPr>
              <a:t>2018-03-12</a:t>
            </a:fld>
            <a:endParaRPr kumimoji="1"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DD7B-E1B7-594A-9F54-DC8F5A296A04}" type="slidenum">
              <a:rPr kumimoji="1" lang="ko-KR" altLang="en-US" smtClean="0">
                <a:uFillTx/>
              </a:rPr>
              <a:t>‹#›</a:t>
            </a:fld>
            <a:endParaRPr kumimoji="1"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srgbClr val="FFFFFF"/>
            </a:duotone>
          </a:blip>
          <a:stretch>
            <a:fillRect/>
          </a:stretch>
        </p:blipFill>
        <p:spPr>
          <a:xfrm>
            <a:off x="12096175" y="6571367"/>
            <a:ext cx="1242444" cy="878387"/>
          </a:xfrm>
          <a:prstGeom prst="rect">
            <a:avLst/>
          </a:prstGeom>
        </p:spPr>
      </p:pic>
      <p:cxnSp>
        <p:nvCxnSpPr>
          <p:cNvPr id="7" name="직선 연결선[R] 6"/>
          <p:cNvCxnSpPr/>
          <p:nvPr userDrawn="1"/>
        </p:nvCxnSpPr>
        <p:spPr>
          <a:xfrm>
            <a:off x="738061" y="7027473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 userDrawn="1"/>
        </p:nvGrpSpPr>
        <p:grpSpPr>
          <a:xfrm>
            <a:off x="533991" y="351622"/>
            <a:ext cx="1225105" cy="39700"/>
            <a:chOff x="484243" y="251476"/>
            <a:chExt cx="1110970" cy="110628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5"/>
            <a:ext cx="5470426" cy="69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227" y="1739458"/>
            <a:ext cx="121000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5273" y="7002434"/>
            <a:ext cx="293001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22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3/12/2018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8006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uFillTx/>
          <a:latin typeface="+mj-lt"/>
          <a:ea typeface="+mj-ea"/>
          <a:cs typeface="+mj-cs"/>
        </a:defRPr>
      </a:lvl1pPr>
    </p:titleStyle>
    <p:body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bodyStyle>
    <p:other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454C61F6-26EA-4CA1-9329-8576D2881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</a:extLst>
          </a:blip>
          <a:srcRect t="5085" r="-1" b="373"/>
          <a:stretch/>
        </p:blipFill>
        <p:spPr>
          <a:xfrm>
            <a:off x="10064" y="0"/>
            <a:ext cx="13444517" cy="7562849"/>
          </a:xfrm>
          <a:prstGeom prst="rect">
            <a:avLst/>
          </a:prstGeom>
          <a:effectLst/>
        </p:spPr>
      </p:pic>
      <p:sp>
        <p:nvSpPr>
          <p:cNvPr id="2" name="텍스트 상자 5"/>
          <p:cNvSpPr txBox="1">
            <a:spLocks/>
          </p:cNvSpPr>
          <p:nvPr/>
        </p:nvSpPr>
        <p:spPr>
          <a:xfrm>
            <a:off x="750031" y="805454"/>
            <a:ext cx="8410638" cy="60536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ko-KR" sz="5900" b="1" u="sng" dirty="0">
              <a:uFillTx/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ko-KR" sz="5900" b="1" u="sng" dirty="0"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ko-KR" sz="5900" b="1" u="sng" dirty="0">
              <a:uFillTx/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ko-KR" sz="5900" b="1" u="sng" dirty="0"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ko-KR" sz="5900" b="1" u="sng" dirty="0">
              <a:uFillTx/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5900" b="1" u="sng" dirty="0">
                <a:uFillTx/>
                <a:latin typeface="+mj-lt"/>
                <a:ea typeface="+mj-ea"/>
                <a:cs typeface="+mj-cs"/>
              </a:rPr>
              <a:t>Monte-Carlo Tree Search</a:t>
            </a:r>
          </a:p>
        </p:txBody>
      </p:sp>
    </p:spTree>
    <p:extLst>
      <p:ext uri="{BB962C8B-B14F-4D97-AF65-F5344CB8AC3E}">
        <p14:creationId xmlns:p14="http://schemas.microsoft.com/office/powerpoint/2010/main" val="230028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70CD8C-5A86-4F88-9A70-DCD327E581C2}"/>
              </a:ext>
            </a:extLst>
          </p:cNvPr>
          <p:cNvSpPr/>
          <p:nvPr/>
        </p:nvSpPr>
        <p:spPr>
          <a:xfrm>
            <a:off x="2378869" y="1373181"/>
            <a:ext cx="72354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Initialized to SL Net.</a:t>
            </a:r>
          </a:p>
          <a:p>
            <a:pPr latinLnBrk="0">
              <a:lnSpc>
                <a:spcPct val="150000"/>
              </a:lnSpc>
            </a:pP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Self play game between current policy and randomly selected previous one.</a:t>
            </a:r>
          </a:p>
          <a:p>
            <a:pPr latinLnBrk="0">
              <a:lnSpc>
                <a:spcPct val="150000"/>
              </a:lnSpc>
            </a:pPr>
            <a:endParaRPr lang="en-US" altLang="ko-KR" kern="0" dirty="0">
              <a:solidFill>
                <a:sysClr val="windowText" lastClr="000000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pPr latinLnBrk="0">
              <a:lnSpc>
                <a:spcPct val="150000"/>
              </a:lnSpc>
            </a:pPr>
            <a:endParaRPr lang="en-US" altLang="ko-KR" kern="0" dirty="0">
              <a:solidFill>
                <a:sysClr val="windowText" lastClr="000000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   Reward: </a:t>
            </a:r>
          </a:p>
          <a:p>
            <a:pPr latinLnBrk="0">
              <a:lnSpc>
                <a:spcPct val="150000"/>
              </a:lnSpc>
            </a:pPr>
            <a:endParaRPr lang="en-US" altLang="ko-KR" kern="0" dirty="0">
              <a:solidFill>
                <a:sysClr val="windowText" lastClr="000000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   Outcome:</a:t>
            </a:r>
          </a:p>
          <a:p>
            <a:pPr latinLnBrk="0">
              <a:lnSpc>
                <a:spcPct val="150000"/>
              </a:lnSpc>
            </a:pPr>
            <a:endParaRPr lang="en-US" altLang="ko-KR" kern="0" dirty="0">
              <a:solidFill>
                <a:sysClr val="windowText" lastClr="000000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pPr latinLnBrk="0">
              <a:lnSpc>
                <a:spcPct val="150000"/>
              </a:lnSpc>
            </a:pPr>
            <a:endParaRPr lang="en-US" altLang="ko-KR" kern="0" dirty="0">
              <a:solidFill>
                <a:sysClr val="windowText" lastClr="000000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   Maximize</a:t>
            </a:r>
          </a:p>
          <a:p>
            <a:pPr latinLnBrk="0">
              <a:lnSpc>
                <a:spcPct val="150000"/>
              </a:lnSpc>
            </a:pPr>
            <a:endParaRPr lang="en-US" altLang="ko-KR" kern="0" dirty="0">
              <a:solidFill>
                <a:sysClr val="windowText" lastClr="000000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RL policy network won &gt;80% against SL Net.</a:t>
            </a:r>
          </a:p>
        </p:txBody>
      </p:sp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uFillTx/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AlphaGo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97AA8-4869-4981-87E0-4EB89E32DCC1}"/>
              </a:ext>
            </a:extLst>
          </p:cNvPr>
          <p:cNvSpPr txBox="1"/>
          <p:nvPr/>
        </p:nvSpPr>
        <p:spPr>
          <a:xfrm>
            <a:off x="2176462" y="504359"/>
            <a:ext cx="408860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Reinforcement Learning of Policy Network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DD6930-6EA3-4D8E-A1A2-C09A0C261826}"/>
              </a:ext>
            </a:extLst>
          </p:cNvPr>
          <p:cNvCxnSpPr>
            <a:cxnSpLocks/>
          </p:cNvCxnSpPr>
          <p:nvPr/>
        </p:nvCxnSpPr>
        <p:spPr>
          <a:xfrm>
            <a:off x="1997869" y="565722"/>
            <a:ext cx="0" cy="21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3992C79-6A96-4B3D-AB2C-FC76BF8F4025}"/>
                  </a:ext>
                </a:extLst>
              </p:cNvPr>
              <p:cNvSpPr/>
              <p:nvPr/>
            </p:nvSpPr>
            <p:spPr>
              <a:xfrm>
                <a:off x="3826669" y="2562225"/>
                <a:ext cx="4191000" cy="1253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latinLnBrk="0"/>
                <a:endParaRPr lang="en-US" altLang="ko-KR" i="1" kern="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        </m:t>
                              </m:r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𝑤𝑖𝑛</m:t>
                              </m:r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𝑙𝑜𝑠𝑒</m:t>
                              </m:r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i="1" kern="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3992C79-6A96-4B3D-AB2C-FC76BF8F4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669" y="2562225"/>
                <a:ext cx="4191000" cy="1253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33E2459-87AF-4A91-BF11-7A8A2BA1424B}"/>
                  </a:ext>
                </a:extLst>
              </p:cNvPr>
              <p:cNvSpPr/>
              <p:nvPr/>
            </p:nvSpPr>
            <p:spPr>
              <a:xfrm>
                <a:off x="4241724" y="3966570"/>
                <a:ext cx="1268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33E2459-87AF-4A91-BF11-7A8A2BA14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724" y="3966570"/>
                <a:ext cx="126848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E5E5A0F-2A68-4069-A9A7-995C96413121}"/>
                  </a:ext>
                </a:extLst>
              </p:cNvPr>
              <p:cNvSpPr/>
              <p:nvPr/>
            </p:nvSpPr>
            <p:spPr>
              <a:xfrm>
                <a:off x="3750469" y="5033457"/>
                <a:ext cx="2956900" cy="6667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ko-KR" altLang="en-US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ko-KR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ko-KR" altLang="en-US" i="1" kern="0" baseline="-2500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ko-KR" altLang="en-US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sSub>
                        <m:sSubPr>
                          <m:ctrlP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E5E5A0F-2A68-4069-A9A7-995C96413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469" y="5033457"/>
                <a:ext cx="2956900" cy="6667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CDD3B6C-E8C3-4DB2-ABC0-ADF5E7EE9814}"/>
              </a:ext>
            </a:extLst>
          </p:cNvPr>
          <p:cNvCxnSpPr/>
          <p:nvPr/>
        </p:nvCxnSpPr>
        <p:spPr>
          <a:xfrm flipH="1">
            <a:off x="2474473" y="3248025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F253B6-5CC2-480C-8A8E-7F977879A05D}"/>
              </a:ext>
            </a:extLst>
          </p:cNvPr>
          <p:cNvCxnSpPr/>
          <p:nvPr/>
        </p:nvCxnSpPr>
        <p:spPr>
          <a:xfrm flipH="1">
            <a:off x="2474473" y="5294495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E6E351-C848-4294-A4C7-A0078B71924D}"/>
              </a:ext>
            </a:extLst>
          </p:cNvPr>
          <p:cNvCxnSpPr/>
          <p:nvPr/>
        </p:nvCxnSpPr>
        <p:spPr>
          <a:xfrm flipH="1">
            <a:off x="2474473" y="4086225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85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C70CD8C-5A86-4F88-9A70-DCD327E581C2}"/>
                  </a:ext>
                </a:extLst>
              </p:cNvPr>
              <p:cNvSpPr/>
              <p:nvPr/>
            </p:nvSpPr>
            <p:spPr>
              <a:xfrm>
                <a:off x="4360069" y="1399105"/>
                <a:ext cx="7467600" cy="5493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Predict the outcome from position </a:t>
                </a:r>
                <a:r>
                  <a:rPr lang="en-US" altLang="ko-KR" i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s 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played by using policy </a:t>
                </a:r>
                <a:r>
                  <a:rPr lang="en-US" altLang="ko-KR" i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p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for both players.</a:t>
                </a:r>
              </a:p>
              <a:p>
                <a:pPr latinLnBrk="0">
                  <a:lnSpc>
                    <a:spcPct val="150000"/>
                  </a:lnSpc>
                </a:pPr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Optimal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𝑣</m:t>
                        </m:r>
                      </m:e>
                      <m:sup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∗</m:t>
                        </m:r>
                      </m:sup>
                    </m:sSup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(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𝑠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)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를 알 수 없기 때문에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, RL Net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으</a:t>
                </a:r>
                <a14:m>
                  <m:oMath xmlns:m="http://schemas.openxmlformats.org/officeDocument/2006/math">
                    <m:r>
                      <a:rPr lang="ko-KR" altLang="en-US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로</m:t>
                    </m:r>
                    <m:r>
                      <a:rPr lang="en-US" altLang="ko-KR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 </m:t>
                    </m:r>
                    <m:sSup>
                      <m:sSupPr>
                        <m:ctrlPr>
                          <a:rPr lang="en-US" altLang="ko-KR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altLang="ko-KR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𝜌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추정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.</a:t>
                </a:r>
                <a:b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</a:b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Approximate the value function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𝑣</m:t>
                        </m:r>
                      </m:e>
                      <m:sub>
                        <m:r>
                          <a:rPr lang="ko-KR" altLang="en-US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𝜃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(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𝑠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)</m:t>
                    </m:r>
                  </m:oMath>
                </a14:m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𝑣</m:t>
                        </m:r>
                      </m:e>
                      <m:sub>
                        <m:r>
                          <a:rPr lang="ko-KR" altLang="en-US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𝜃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(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𝑠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)≈</m:t>
                    </m:r>
                    <m:sSup>
                      <m:sSupPr>
                        <m:ctrlPr>
                          <a:rPr lang="en-US" altLang="ko-KR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sSupPr>
                      <m:e>
                        <m:r>
                          <a:rPr lang="en-US" altLang="ko-KR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altLang="ko-KR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𝜌</m:t>
                            </m:r>
                          </m:sub>
                        </m:sSub>
                      </m:sup>
                    </m:sSup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(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𝑠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)≈</m:t>
                    </m:r>
                    <m:sSup>
                      <m:sSupPr>
                        <m:ctrlPr>
                          <a:rPr lang="en-US" altLang="ko-KR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sSupPr>
                      <m:e>
                        <m:r>
                          <a:rPr lang="en-US" altLang="ko-KR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𝑣</m:t>
                        </m:r>
                      </m:e>
                      <m:sup>
                        <m:r>
                          <a:rPr lang="en-US" altLang="ko-KR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∗</m:t>
                        </m:r>
                      </m:sup>
                    </m:sSup>
                    <m:r>
                      <a:rPr lang="en-US" altLang="ko-KR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(</m:t>
                    </m:r>
                    <m:r>
                      <a:rPr lang="en-US" altLang="ko-KR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𝑠</m:t>
                    </m:r>
                    <m:r>
                      <a:rPr lang="en-US" altLang="ko-KR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)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.</a:t>
                </a:r>
              </a:p>
              <a:p>
                <a:pPr latinLnBrk="0">
                  <a:lnSpc>
                    <a:spcPct val="150000"/>
                  </a:lnSpc>
                </a:pPr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Minimize MSE between predicted value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ea typeface="AppleSDGothicNeoUL00" panose="02000503000000000000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𝑣</m:t>
                        </m:r>
                      </m:e>
                      <m:sub>
                        <m:r>
                          <a:rPr lang="ko-KR" alt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𝜃</m:t>
                        </m:r>
                      </m:sub>
                    </m:sSub>
                    <m:r>
                      <a:rPr lang="en-US" altLang="ko-KR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(</m:t>
                    </m:r>
                    <m:r>
                      <a:rPr lang="en-US" altLang="ko-KR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𝑠</m:t>
                    </m:r>
                    <m:r>
                      <a:rPr lang="en-US" altLang="ko-KR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)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and corresponding outcome </a:t>
                </a:r>
                <a:r>
                  <a:rPr lang="en-US" altLang="ko-KR" i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z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.</a:t>
                </a:r>
              </a:p>
              <a:p>
                <a:pPr latinLnBrk="0">
                  <a:lnSpc>
                    <a:spcPct val="150000"/>
                  </a:lnSpc>
                </a:pPr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Test MSE: 0.234</a:t>
                </a: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C70CD8C-5A86-4F88-9A70-DCD327E58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69" y="1399105"/>
                <a:ext cx="7467600" cy="5493812"/>
              </a:xfrm>
              <a:prstGeom prst="rect">
                <a:avLst/>
              </a:prstGeom>
              <a:blipFill>
                <a:blip r:embed="rId2"/>
                <a:stretch>
                  <a:fillRect l="-653" b="-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uFillTx/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AlphaGo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97AA8-4869-4981-87E0-4EB89E32DCC1}"/>
              </a:ext>
            </a:extLst>
          </p:cNvPr>
          <p:cNvSpPr txBox="1"/>
          <p:nvPr/>
        </p:nvSpPr>
        <p:spPr>
          <a:xfrm>
            <a:off x="2176462" y="504359"/>
            <a:ext cx="408860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Reinforcement Learning of Value Network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DD6930-6EA3-4D8E-A1A2-C09A0C261826}"/>
              </a:ext>
            </a:extLst>
          </p:cNvPr>
          <p:cNvCxnSpPr>
            <a:cxnSpLocks/>
          </p:cNvCxnSpPr>
          <p:nvPr/>
        </p:nvCxnSpPr>
        <p:spPr>
          <a:xfrm>
            <a:off x="1997869" y="565722"/>
            <a:ext cx="0" cy="21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BF22110E-2758-41B9-86A9-0AB7783EB8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563" b="2321"/>
          <a:stretch/>
        </p:blipFill>
        <p:spPr bwMode="auto">
          <a:xfrm>
            <a:off x="1236339" y="2416576"/>
            <a:ext cx="2818930" cy="441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5577D5D-FD9D-41B1-98F6-A2C9EB3525EE}"/>
                  </a:ext>
                </a:extLst>
              </p:cNvPr>
              <p:cNvSpPr/>
              <p:nvPr/>
            </p:nvSpPr>
            <p:spPr>
              <a:xfrm>
                <a:off x="4588669" y="2103144"/>
                <a:ext cx="3112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𝑣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=</m:t>
                      </m:r>
                      <m:r>
                        <a:rPr lang="ko-KR" altLang="el-GR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altLang="ko-KR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ko-KR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5577D5D-FD9D-41B1-98F6-A2C9EB352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669" y="2103144"/>
                <a:ext cx="3112134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3CD137-1DB7-4E29-9160-7CB8B8BB4A64}"/>
                  </a:ext>
                </a:extLst>
              </p:cNvPr>
              <p:cNvSpPr txBox="1"/>
              <p:nvPr/>
            </p:nvSpPr>
            <p:spPr>
              <a:xfrm>
                <a:off x="5632136" y="5209206"/>
                <a:ext cx="4137334" cy="55040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sz="2400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400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</m:ctrlPr>
                          </m:dPr>
                          <m:e>
                            <m:r>
                              <a:rPr lang="en-US" altLang="ko-KR" sz="2400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sSubPr>
                      <m:e>
                        <m:r>
                          <a:rPr lang="en-US" altLang="ko-KR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𝑣</m:t>
                        </m:r>
                      </m:e>
                      <m:sub>
                        <m:r>
                          <a:rPr lang="ko-KR" altLang="en-US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dPr>
                      <m:e>
                        <m:r>
                          <a:rPr lang="en-US" altLang="ko-KR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3CD137-1DB7-4E29-9160-7CB8B8BB4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136" y="5209206"/>
                <a:ext cx="4137334" cy="550407"/>
              </a:xfrm>
              <a:prstGeom prst="rect">
                <a:avLst/>
              </a:prstGeom>
              <a:blipFill>
                <a:blip r:embed="rId5"/>
                <a:stretch>
                  <a:fillRect b="-1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14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C70CD8C-5A86-4F88-9A70-DCD327E581C2}"/>
                  </a:ext>
                </a:extLst>
              </p:cNvPr>
              <p:cNvSpPr/>
              <p:nvPr/>
            </p:nvSpPr>
            <p:spPr>
              <a:xfrm>
                <a:off x="473869" y="4415565"/>
                <a:ext cx="9753600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Each edge (</a:t>
                </a:r>
                <a:r>
                  <a:rPr lang="en-US" altLang="ko-KR" kern="0" dirty="0" err="1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s,a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) stores an action value </a:t>
                </a:r>
                <a:r>
                  <a:rPr lang="en-US" altLang="ko-KR" b="1" i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Q(</a:t>
                </a:r>
                <a:r>
                  <a:rPr lang="en-US" altLang="ko-KR" b="1" i="1" kern="0" dirty="0" err="1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s,a</a:t>
                </a:r>
                <a:r>
                  <a:rPr lang="en-US" altLang="ko-KR" b="1" i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)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, visit count </a:t>
                </a:r>
                <a:r>
                  <a:rPr lang="en-US" altLang="ko-KR" b="1" i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N(</a:t>
                </a:r>
                <a:r>
                  <a:rPr lang="en-US" altLang="ko-KR" b="1" i="1" kern="0" dirty="0" err="1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s,a</a:t>
                </a:r>
                <a:r>
                  <a:rPr lang="en-US" altLang="ko-KR" b="1" i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)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, and prior probability </a:t>
                </a:r>
                <a:r>
                  <a:rPr lang="en-US" altLang="ko-KR" b="1" i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P(</a:t>
                </a:r>
                <a:r>
                  <a:rPr lang="en-US" altLang="ko-KR" b="1" i="1" kern="0" dirty="0" err="1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s,a</a:t>
                </a:r>
                <a:r>
                  <a:rPr lang="en-US" altLang="ko-KR" b="1" i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)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.</a:t>
                </a: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a. Selection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: </a:t>
                </a: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               Tree policy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(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kern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AppleSDGothicNeoUL00" panose="02000503000000000000" pitchFamily="2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AppleSDGothicNeoUL00" panose="02000503000000000000" pitchFamily="2" charset="-127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kern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AppleSDGothicNeoUL00" panose="02000503000000000000" pitchFamily="2" charset="-127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,</m:t>
                            </m:r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+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kern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AppleSDGothicNeoUL00" panose="02000503000000000000" pitchFamily="2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AppleSDGothicNeoUL00" panose="02000503000000000000" pitchFamily="2" charset="-127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kern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AppleSDGothicNeoUL00" panose="02000503000000000000" pitchFamily="2" charset="-127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,</m:t>
                            </m:r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b. Expansion:  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SL Net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으로 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child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노드 선택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.</a:t>
                </a: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               Output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probability is stored as prior P. </a:t>
                </a:r>
                <a14:m>
                  <m:oMath xmlns:m="http://schemas.openxmlformats.org/officeDocument/2006/math"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𝑠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,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𝑎</m:t>
                        </m:r>
                      </m:e>
                    </m:d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𝑝</m:t>
                        </m:r>
                      </m:e>
                      <m:sub>
                        <m:r>
                          <a:rPr lang="ko-KR" altLang="en-US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𝜎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(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𝑎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|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𝑠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)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C70CD8C-5A86-4F88-9A70-DCD327E58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9" y="4415565"/>
                <a:ext cx="9753600" cy="2585323"/>
              </a:xfrm>
              <a:prstGeom prst="rect">
                <a:avLst/>
              </a:prstGeom>
              <a:blipFill>
                <a:blip r:embed="rId2"/>
                <a:stretch>
                  <a:fillRect l="-563" b="-1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uFillTx/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AlphaGo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97AA8-4869-4981-87E0-4EB89E32DCC1}"/>
              </a:ext>
            </a:extLst>
          </p:cNvPr>
          <p:cNvSpPr txBox="1"/>
          <p:nvPr/>
        </p:nvSpPr>
        <p:spPr>
          <a:xfrm>
            <a:off x="2176462" y="504359"/>
            <a:ext cx="408860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Searching with Policy and Value Networks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DD6930-6EA3-4D8E-A1A2-C09A0C261826}"/>
              </a:ext>
            </a:extLst>
          </p:cNvPr>
          <p:cNvCxnSpPr>
            <a:cxnSpLocks/>
          </p:cNvCxnSpPr>
          <p:nvPr/>
        </p:nvCxnSpPr>
        <p:spPr>
          <a:xfrm>
            <a:off x="1997869" y="565722"/>
            <a:ext cx="0" cy="21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966C114-59A9-459F-B737-88D12B0FDECA}"/>
                  </a:ext>
                </a:extLst>
              </p:cNvPr>
              <p:cNvSpPr/>
              <p:nvPr/>
            </p:nvSpPr>
            <p:spPr>
              <a:xfrm>
                <a:off x="5807869" y="5229225"/>
                <a:ext cx="2895600" cy="582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kern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bonus</a:t>
                </a:r>
                <a:r>
                  <a:rPr lang="en-US" altLang="ko-KR" sz="2000" kern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i="1" ker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𝑢</m:t>
                    </m:r>
                    <m:d>
                      <m:dPr>
                        <m:ctrlPr>
                          <a:rPr lang="en-US" altLang="ko-KR" sz="2000" i="1" ker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dPr>
                      <m:e>
                        <m:r>
                          <a:rPr lang="en-US" altLang="ko-KR" sz="2000" i="1" ker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𝑠</m:t>
                        </m:r>
                        <m:r>
                          <a:rPr lang="en-US" altLang="ko-KR" sz="2000" i="1" ker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,</m:t>
                        </m:r>
                        <m:r>
                          <a:rPr lang="en-US" altLang="ko-KR" sz="2000" i="1" ker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𝑎</m:t>
                        </m:r>
                      </m:e>
                    </m:d>
                    <m:r>
                      <a:rPr lang="en-US" altLang="ko-KR" sz="2000" i="1" ker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ko-KR" sz="2000" i="1" ker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ker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 i="1" ker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 ker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 ker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ker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 ker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i="1" ker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sz="2000" i="1" ker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000" i="1" ker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 ker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 ker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ker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 ker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966C114-59A9-459F-B737-88D12B0FD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69" y="5229225"/>
                <a:ext cx="2895600" cy="582660"/>
              </a:xfrm>
              <a:prstGeom prst="rect">
                <a:avLst/>
              </a:prstGeom>
              <a:blipFill>
                <a:blip r:embed="rId3"/>
                <a:stretch>
                  <a:fillRect b="-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453C2BC-0ABC-4827-8CF3-392252885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61" y="1038225"/>
            <a:ext cx="10218616" cy="33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uFillTx/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AlphaGo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97AA8-4869-4981-87E0-4EB89E32DCC1}"/>
              </a:ext>
            </a:extLst>
          </p:cNvPr>
          <p:cNvSpPr txBox="1"/>
          <p:nvPr/>
        </p:nvSpPr>
        <p:spPr>
          <a:xfrm>
            <a:off x="2176462" y="504359"/>
            <a:ext cx="408860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Searching with Policy and Value Networks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DD6930-6EA3-4D8E-A1A2-C09A0C261826}"/>
              </a:ext>
            </a:extLst>
          </p:cNvPr>
          <p:cNvCxnSpPr>
            <a:cxnSpLocks/>
          </p:cNvCxnSpPr>
          <p:nvPr/>
        </p:nvCxnSpPr>
        <p:spPr>
          <a:xfrm>
            <a:off x="1997869" y="565722"/>
            <a:ext cx="0" cy="21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453C2BC-0ABC-4827-8CF3-392252885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61" y="1038225"/>
            <a:ext cx="10218616" cy="3377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8FB4BB-7711-41D4-9163-99368A8A90E3}"/>
                  </a:ext>
                </a:extLst>
              </p:cNvPr>
              <p:cNvSpPr/>
              <p:nvPr/>
            </p:nvSpPr>
            <p:spPr>
              <a:xfrm>
                <a:off x="473869" y="4262620"/>
                <a:ext cx="9753600" cy="2813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</a:pP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c. Evaluation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: value network + rollout played until T.</a:t>
                </a: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b="0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𝑉</m:t>
                    </m:r>
                    <m:d>
                      <m:dPr>
                        <m:ctrl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=</m:t>
                    </m:r>
                    <m:d>
                      <m:dPr>
                        <m:ctrl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1−</m:t>
                        </m:r>
                        <m:r>
                          <a:rPr lang="ko-KR" altLang="en-US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altLang="ko-KR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𝑣</m:t>
                        </m:r>
                      </m:e>
                      <m:sub>
                        <m:r>
                          <a:rPr lang="ko-KR" alt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+</m:t>
                    </m:r>
                    <m:r>
                      <a:rPr lang="ko-KR" alt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𝜆</m:t>
                    </m:r>
                    <m:sSub>
                      <m:sSubPr>
                        <m:ctrlPr>
                          <a:rPr lang="en-US" altLang="ko-KR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𝑧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𝐿</m:t>
                        </m:r>
                      </m:sub>
                    </m:sSub>
                  </m:oMath>
                </a14:m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d. Backup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: action value and visit counts of all traversed edges are updated.</a:t>
                </a: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𝑁</m:t>
                    </m:r>
                    <m:d>
                      <m:dPr>
                        <m:ctrl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𝑠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,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𝑎</m:t>
                        </m:r>
                      </m:e>
                    </m:d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𝑖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𝑛</m:t>
                        </m:r>
                      </m:sup>
                      <m:e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1(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𝑠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,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𝑎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,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𝑖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0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𝑄</m:t>
                    </m:r>
                    <m:d>
                      <m:dPr>
                        <m:ctrl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𝑠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,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𝑎</m:t>
                        </m:r>
                      </m:e>
                    </m:d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= </m:t>
                    </m:r>
                    <m:f>
                      <m:fPr>
                        <m:ctrl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fPr>
                      <m:num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𝑁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(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𝑠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,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𝑎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𝑖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𝑛</m:t>
                        </m:r>
                      </m:sup>
                      <m:e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1</m:t>
                        </m:r>
                        <m:d>
                          <m:dPr>
                            <m:ctrlP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</m:ctrlPr>
                          </m:dPr>
                          <m:e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𝑠</m:t>
                            </m:r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,</m:t>
                            </m:r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𝑎</m:t>
                            </m:r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,</m:t>
                            </m:r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𝑉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</m:ctrlPr>
                          </m:sSubSupPr>
                          <m:e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𝐿</m:t>
                            </m:r>
                          </m:sub>
                          <m:sup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Finally, root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노드에서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,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가장 많이 선택 된 </a:t>
                </a:r>
                <a:r>
                  <a:rPr lang="en-US" altLang="ko-KR" i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a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를 선택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8FB4BB-7711-41D4-9163-99368A8A9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9" y="4262620"/>
                <a:ext cx="9753600" cy="2813847"/>
              </a:xfrm>
              <a:prstGeom prst="rect">
                <a:avLst/>
              </a:prstGeom>
              <a:blipFill>
                <a:blip r:embed="rId3"/>
                <a:stretch>
                  <a:fillRect l="-563" b="-3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561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uFillTx/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AlphaGo Zero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97AA8-4869-4981-87E0-4EB89E32DCC1}"/>
              </a:ext>
            </a:extLst>
          </p:cNvPr>
          <p:cNvSpPr txBox="1"/>
          <p:nvPr/>
        </p:nvSpPr>
        <p:spPr>
          <a:xfrm>
            <a:off x="2702935" y="504359"/>
            <a:ext cx="408860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Comparison to AlphaGo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DD6930-6EA3-4D8E-A1A2-C09A0C261826}"/>
              </a:ext>
            </a:extLst>
          </p:cNvPr>
          <p:cNvCxnSpPr>
            <a:cxnSpLocks/>
          </p:cNvCxnSpPr>
          <p:nvPr/>
        </p:nvCxnSpPr>
        <p:spPr>
          <a:xfrm>
            <a:off x="2524342" y="565722"/>
            <a:ext cx="0" cy="21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8FB4BB-7711-41D4-9163-99368A8A90E3}"/>
              </a:ext>
            </a:extLst>
          </p:cNvPr>
          <p:cNvSpPr/>
          <p:nvPr/>
        </p:nvSpPr>
        <p:spPr>
          <a:xfrm>
            <a:off x="3046196" y="2208934"/>
            <a:ext cx="9753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Trained solely by self-play RL, starting from random play.</a:t>
            </a:r>
          </a:p>
          <a:p>
            <a:pPr latinLnBrk="0">
              <a:lnSpc>
                <a:spcPct val="200000"/>
              </a:lnSpc>
            </a:pP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Using only black and white stones as input features.</a:t>
            </a:r>
          </a:p>
          <a:p>
            <a:pPr latinLnBrk="0">
              <a:lnSpc>
                <a:spcPct val="200000"/>
              </a:lnSpc>
            </a:pP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Single network.</a:t>
            </a:r>
          </a:p>
          <a:p>
            <a:pPr latinLnBrk="0">
              <a:lnSpc>
                <a:spcPct val="200000"/>
              </a:lnSpc>
            </a:pP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Simple tree search (without rollout).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592FC8-7CBF-452F-B47D-09C90B03067C}"/>
              </a:ext>
            </a:extLst>
          </p:cNvPr>
          <p:cNvCxnSpPr/>
          <p:nvPr/>
        </p:nvCxnSpPr>
        <p:spPr>
          <a:xfrm flipH="1">
            <a:off x="2804269" y="2530425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C08C9C-3E09-4A58-A2E0-170C0530682C}"/>
              </a:ext>
            </a:extLst>
          </p:cNvPr>
          <p:cNvCxnSpPr/>
          <p:nvPr/>
        </p:nvCxnSpPr>
        <p:spPr>
          <a:xfrm flipH="1">
            <a:off x="2804269" y="4162425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7B96D3-7E3D-4C8A-9BFD-D01275582604}"/>
              </a:ext>
            </a:extLst>
          </p:cNvPr>
          <p:cNvCxnSpPr/>
          <p:nvPr/>
        </p:nvCxnSpPr>
        <p:spPr>
          <a:xfrm flipH="1">
            <a:off x="2804269" y="3074425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67F366-6898-43E2-8C96-8F6F407A0767}"/>
              </a:ext>
            </a:extLst>
          </p:cNvPr>
          <p:cNvCxnSpPr/>
          <p:nvPr/>
        </p:nvCxnSpPr>
        <p:spPr>
          <a:xfrm flipH="1">
            <a:off x="2804269" y="3618425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96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uFillTx/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AlphaGo Zero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97AA8-4869-4981-87E0-4EB89E32DCC1}"/>
              </a:ext>
            </a:extLst>
          </p:cNvPr>
          <p:cNvSpPr txBox="1"/>
          <p:nvPr/>
        </p:nvSpPr>
        <p:spPr>
          <a:xfrm>
            <a:off x="2702935" y="504359"/>
            <a:ext cx="408860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RL in AlphaGo Zero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DD6930-6EA3-4D8E-A1A2-C09A0C261826}"/>
              </a:ext>
            </a:extLst>
          </p:cNvPr>
          <p:cNvCxnSpPr>
            <a:cxnSpLocks/>
          </p:cNvCxnSpPr>
          <p:nvPr/>
        </p:nvCxnSpPr>
        <p:spPr>
          <a:xfrm>
            <a:off x="2524342" y="565722"/>
            <a:ext cx="0" cy="21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8FB4BB-7711-41D4-9163-99368A8A90E3}"/>
                  </a:ext>
                </a:extLst>
              </p:cNvPr>
              <p:cNvSpPr/>
              <p:nvPr/>
            </p:nvSpPr>
            <p:spPr>
              <a:xfrm>
                <a:off x="1914741" y="3248025"/>
                <a:ext cx="9753600" cy="2169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</a:pPr>
                <a:r>
                  <a:rPr lang="en-US" altLang="ko-KR" i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p 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: probability of selecting each move a,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𝒑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𝑎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Pr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⁡(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𝑎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|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𝑠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)</m:t>
                    </m:r>
                  </m:oMath>
                </a14:m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i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v 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: scalar, estimating the probability of the current player winning from position s.</a:t>
                </a: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i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s 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: raw board representation of the position and its history</a:t>
                </a:r>
              </a:p>
              <a:p>
                <a:pPr latinLnBrk="0">
                  <a:lnSpc>
                    <a:spcPct val="150000"/>
                  </a:lnSpc>
                </a:pPr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The network using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residual blocks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, </a:t>
                </a:r>
                <a:r>
                  <a:rPr lang="en-US" altLang="ko-KR" b="1" kern="0" dirty="0" err="1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batch_norm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and </a:t>
                </a:r>
                <a:r>
                  <a:rPr lang="en-US" altLang="ko-KR" kern="0" dirty="0" err="1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ReLU</a:t>
                </a:r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8FB4BB-7711-41D4-9163-99368A8A9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741" y="3248025"/>
                <a:ext cx="9753600" cy="2169825"/>
              </a:xfrm>
              <a:prstGeom prst="rect">
                <a:avLst/>
              </a:prstGeom>
              <a:blipFill>
                <a:blip r:embed="rId2"/>
                <a:stretch>
                  <a:fillRect l="-500" b="-1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F68459-6ED3-4F26-935A-BB0ADBC0BC1B}"/>
                  </a:ext>
                </a:extLst>
              </p:cNvPr>
              <p:cNvSpPr txBox="1"/>
              <p:nvPr/>
            </p:nvSpPr>
            <p:spPr>
              <a:xfrm>
                <a:off x="5350669" y="1907355"/>
                <a:ext cx="1961499" cy="369332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F68459-6ED3-4F26-935A-BB0ADBC0B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669" y="1907355"/>
                <a:ext cx="1961499" cy="369332"/>
              </a:xfrm>
              <a:prstGeom prst="rect">
                <a:avLst/>
              </a:prstGeom>
              <a:blipFill>
                <a:blip r:embed="rId3"/>
                <a:stretch>
                  <a:fillRect r="-496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25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uFillTx/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AlphaGo Zero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97AA8-4869-4981-87E0-4EB89E32DCC1}"/>
              </a:ext>
            </a:extLst>
          </p:cNvPr>
          <p:cNvSpPr txBox="1"/>
          <p:nvPr/>
        </p:nvSpPr>
        <p:spPr>
          <a:xfrm>
            <a:off x="2702935" y="504359"/>
            <a:ext cx="408860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MCTS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DD6930-6EA3-4D8E-A1A2-C09A0C261826}"/>
              </a:ext>
            </a:extLst>
          </p:cNvPr>
          <p:cNvCxnSpPr>
            <a:cxnSpLocks/>
          </p:cNvCxnSpPr>
          <p:nvPr/>
        </p:nvCxnSpPr>
        <p:spPr>
          <a:xfrm>
            <a:off x="2524342" y="565722"/>
            <a:ext cx="0" cy="21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8FB4BB-7711-41D4-9163-99368A8A90E3}"/>
                  </a:ext>
                </a:extLst>
              </p:cNvPr>
              <p:cNvSpPr/>
              <p:nvPr/>
            </p:nvSpPr>
            <p:spPr>
              <a:xfrm>
                <a:off x="6036469" y="1242268"/>
                <a:ext cx="7239000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In each </a:t>
                </a:r>
                <a:r>
                  <a:rPr lang="en-US" altLang="ko-KR" i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s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, the MCTS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에서 각 행동에 대한 확률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𝝅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를 출력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.</a:t>
                </a: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It is much stronger moves than raw move probabilities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p.</a:t>
                </a:r>
              </a:p>
              <a:p>
                <a:pPr latinLnBrk="0">
                  <a:lnSpc>
                    <a:spcPct val="150000"/>
                  </a:lnSpc>
                </a:pP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따라서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, MCTS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는 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powerful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policy improvement 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operator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라고 볼 수 있음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.</a:t>
                </a:r>
              </a:p>
              <a:p>
                <a:pPr latinLnBrk="0">
                  <a:lnSpc>
                    <a:spcPct val="150000"/>
                  </a:lnSpc>
                </a:pPr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Self-play search (using the improved MCTS-based policy to select each move, then using the game winner z as a sample of the value) may be viewed as a powerful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policy evaluation 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operator.</a:t>
                </a:r>
              </a:p>
              <a:p>
                <a:pPr latinLnBrk="0">
                  <a:lnSpc>
                    <a:spcPct val="150000"/>
                  </a:lnSpc>
                </a:pPr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b="1" u="sng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The main idea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is to use these operators repeatedly in a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policy iteration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procedure.</a:t>
                </a:r>
              </a:p>
              <a:p>
                <a:pPr latinLnBrk="0">
                  <a:lnSpc>
                    <a:spcPct val="150000"/>
                  </a:lnSpc>
                </a:pPr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(</m:t>
                    </m:r>
                    <m:r>
                      <a:rPr lang="en-US" altLang="ko-KR" b="1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𝝅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, 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𝑧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)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와의 차이를 줄이는 방향으로 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Network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파라미터 업데이트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.</a:t>
                </a: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8FB4BB-7711-41D4-9163-99368A8A9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469" y="1242268"/>
                <a:ext cx="7239000" cy="5078313"/>
              </a:xfrm>
              <a:prstGeom prst="rect">
                <a:avLst/>
              </a:prstGeom>
              <a:blipFill>
                <a:blip r:embed="rId2"/>
                <a:stretch>
                  <a:fillRect l="-673" b="-2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EF334DE-AEDD-445E-B5A1-2A34C910C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74" y="1657766"/>
            <a:ext cx="540477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3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uFillTx/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AlphaGo Zero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97AA8-4869-4981-87E0-4EB89E32DCC1}"/>
              </a:ext>
            </a:extLst>
          </p:cNvPr>
          <p:cNvSpPr txBox="1"/>
          <p:nvPr/>
        </p:nvSpPr>
        <p:spPr>
          <a:xfrm>
            <a:off x="2702935" y="504359"/>
            <a:ext cx="408860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MCTS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DD6930-6EA3-4D8E-A1A2-C09A0C261826}"/>
              </a:ext>
            </a:extLst>
          </p:cNvPr>
          <p:cNvCxnSpPr>
            <a:cxnSpLocks/>
          </p:cNvCxnSpPr>
          <p:nvPr/>
        </p:nvCxnSpPr>
        <p:spPr>
          <a:xfrm>
            <a:off x="2524342" y="565722"/>
            <a:ext cx="0" cy="21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8FB4BB-7711-41D4-9163-99368A8A90E3}"/>
                  </a:ext>
                </a:extLst>
              </p:cNvPr>
              <p:cNvSpPr/>
              <p:nvPr/>
            </p:nvSpPr>
            <p:spPr>
              <a:xfrm>
                <a:off x="1007269" y="1170815"/>
                <a:ext cx="94488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The MCTS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𝑓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to guide its simulations.</a:t>
                </a: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Each edge (s, a) stores a prior probability </a:t>
                </a:r>
                <a:r>
                  <a:rPr lang="en-US" altLang="ko-KR" b="1" kern="0" dirty="0">
                    <a:solidFill>
                      <a:schemeClr val="accent1">
                        <a:lumMod val="50000"/>
                      </a:schemeClr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P</a:t>
                </a:r>
                <a:r>
                  <a:rPr lang="en-US" altLang="ko-KR" kern="0" dirty="0">
                    <a:solidFill>
                      <a:schemeClr val="accent1">
                        <a:lumMod val="50000"/>
                      </a:schemeClr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(s, a)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, a visit count </a:t>
                </a:r>
                <a:r>
                  <a:rPr lang="en-US" altLang="ko-KR" kern="0" dirty="0">
                    <a:solidFill>
                      <a:schemeClr val="accent1">
                        <a:lumMod val="50000"/>
                      </a:schemeClr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N(s, a)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, and an action value </a:t>
                </a:r>
                <a:r>
                  <a:rPr lang="en-US" altLang="ko-KR" kern="0" dirty="0">
                    <a:solidFill>
                      <a:schemeClr val="accent1">
                        <a:lumMod val="50000"/>
                      </a:schemeClr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Q(s, a)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.</a:t>
                </a: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Same UCB with AlphaGo.</a:t>
                </a:r>
              </a:p>
              <a:p>
                <a:pPr latinLnBrk="0">
                  <a:lnSpc>
                    <a:spcPct val="150000"/>
                  </a:lnSpc>
                </a:pPr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8FB4BB-7711-41D4-9163-99368A8A9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69" y="1170815"/>
                <a:ext cx="9448800" cy="1754326"/>
              </a:xfrm>
              <a:prstGeom prst="rect">
                <a:avLst/>
              </a:prstGeom>
              <a:blipFill>
                <a:blip r:embed="rId2"/>
                <a:stretch>
                  <a:fillRect l="-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7BE90DD7-8D5B-4AF5-A292-841C9BDE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69" y="4127306"/>
            <a:ext cx="10515600" cy="286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08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uFillTx/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AlphaGo Zero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97AA8-4869-4981-87E0-4EB89E32DCC1}"/>
              </a:ext>
            </a:extLst>
          </p:cNvPr>
          <p:cNvSpPr txBox="1"/>
          <p:nvPr/>
        </p:nvSpPr>
        <p:spPr>
          <a:xfrm>
            <a:off x="2702935" y="504359"/>
            <a:ext cx="408860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MCTS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DD6930-6EA3-4D8E-A1A2-C09A0C261826}"/>
              </a:ext>
            </a:extLst>
          </p:cNvPr>
          <p:cNvCxnSpPr>
            <a:cxnSpLocks/>
          </p:cNvCxnSpPr>
          <p:nvPr/>
        </p:nvCxnSpPr>
        <p:spPr>
          <a:xfrm>
            <a:off x="2524342" y="565722"/>
            <a:ext cx="0" cy="21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8FB4BB-7711-41D4-9163-99368A8A90E3}"/>
                  </a:ext>
                </a:extLst>
              </p:cNvPr>
              <p:cNvSpPr/>
              <p:nvPr/>
            </p:nvSpPr>
            <p:spPr>
              <a:xfrm>
                <a:off x="1007269" y="1170815"/>
                <a:ext cx="10515600" cy="1981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At leaf node s’, </a:t>
                </a: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It is expanded and evaluated only once by the network to generate both prior probability and evaluation.</a:t>
                </a:r>
              </a:p>
              <a:p>
                <a:pPr latinLnBrk="0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kern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AppleSDGothicNeoUL00" panose="02000503000000000000" pitchFamily="2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kern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AppleSDGothicNeoUL00" panose="02000503000000000000" pitchFamily="2" charset="-127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kern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AppleSDGothicNeoUL00" panose="02000503000000000000" pitchFamily="2" charset="-127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,  </m:t>
                            </m:r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 </m:t>
                            </m:r>
                          </m:e>
                        </m:d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kern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kern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kern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</a:t>
                </a: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Each edge traversed in the simulation is updated </a:t>
                </a:r>
                <a14:m>
                  <m:oMath xmlns:m="http://schemas.openxmlformats.org/officeDocument/2006/math"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𝑄</m:t>
                    </m:r>
                    <m:d>
                      <m:dPr>
                        <m:ctrl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𝑠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,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𝑎</m:t>
                        </m:r>
                      </m:e>
                    </m:d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=</m:t>
                    </m:r>
                    <m:f>
                      <m:fPr>
                        <m:ctrl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fPr>
                      <m:num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𝑁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(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𝑠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, 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𝑎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|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𝑠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,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𝑎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→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𝑠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𝑉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AppleSDGothicNeoUL00" panose="02000503000000000000" pitchFamily="2" charset="-127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8FB4BB-7711-41D4-9163-99368A8A9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69" y="1170815"/>
                <a:ext cx="10515600" cy="1981248"/>
              </a:xfrm>
              <a:prstGeom prst="rect">
                <a:avLst/>
              </a:prstGeom>
              <a:blipFill>
                <a:blip r:embed="rId2"/>
                <a:stretch>
                  <a:fillRect l="-464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7BE90DD7-8D5B-4AF5-A292-841C9BDE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69" y="4127306"/>
            <a:ext cx="10515600" cy="286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43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uFillTx/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AlphaGo Zero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97AA8-4869-4981-87E0-4EB89E32DCC1}"/>
              </a:ext>
            </a:extLst>
          </p:cNvPr>
          <p:cNvSpPr txBox="1"/>
          <p:nvPr/>
        </p:nvSpPr>
        <p:spPr>
          <a:xfrm>
            <a:off x="2702935" y="504359"/>
            <a:ext cx="408860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MCTS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DD6930-6EA3-4D8E-A1A2-C09A0C261826}"/>
              </a:ext>
            </a:extLst>
          </p:cNvPr>
          <p:cNvCxnSpPr>
            <a:cxnSpLocks/>
          </p:cNvCxnSpPr>
          <p:nvPr/>
        </p:nvCxnSpPr>
        <p:spPr>
          <a:xfrm>
            <a:off x="2524342" y="565722"/>
            <a:ext cx="0" cy="21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8FB4BB-7711-41D4-9163-99368A8A90E3}"/>
                  </a:ext>
                </a:extLst>
              </p:cNvPr>
              <p:cNvSpPr/>
              <p:nvPr/>
            </p:nvSpPr>
            <p:spPr>
              <a:xfrm>
                <a:off x="4512469" y="2882249"/>
                <a:ext cx="8001000" cy="2169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MCTS may be viewed as a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self-play algorithm </a:t>
                </a:r>
                <a:br>
                  <a:rPr lang="en-US" altLang="ko-KR" b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</a:b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that given neural network parameters </a:t>
                </a:r>
                <a14:m>
                  <m:oMath xmlns:m="http://schemas.openxmlformats.org/officeDocument/2006/math"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𝜃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and a root position </a:t>
                </a:r>
                <a:r>
                  <a:rPr lang="en-US" altLang="ko-KR" i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s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,</a:t>
                </a:r>
                <a:b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</a:b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compute a vector of search probabilities recommending moves to play, </a:t>
                </a:r>
                <a14:m>
                  <m:oMath xmlns:m="http://schemas.openxmlformats.org/officeDocument/2006/math"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𝜋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=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𝛼𝜃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(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𝑠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)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, </a:t>
                </a:r>
                <a:b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</a:b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proportional to the exponentiated visit count for each move,  </a:t>
                </a:r>
                <a14:m>
                  <m:oMath xmlns:m="http://schemas.openxmlformats.org/officeDocument/2006/math"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𝜋</m:t>
                    </m:r>
                    <m:r>
                      <a:rPr lang="en-US" altLang="ko-KR" b="0" i="1" kern="0" baseline="-2500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𝑎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∝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𝑁</m:t>
                    </m:r>
                    <m:d>
                      <m:dPr>
                        <m:ctrlP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𝑠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,</m:t>
                        </m:r>
                        <m:r>
                          <a:rPr lang="en-US" altLang="ko-KR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𝑎</m:t>
                        </m:r>
                      </m:e>
                    </m:d>
                    <m:r>
                      <a:rPr lang="en-US" altLang="ko-KR" b="0" i="1" kern="0" baseline="3000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1/</m:t>
                    </m:r>
                    <m:r>
                      <a:rPr lang="en-US" altLang="ko-KR" b="0" i="1" kern="0" baseline="3000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𝜏</m:t>
                    </m:r>
                  </m:oMath>
                </a14:m>
                <a:endParaRPr lang="en-US" altLang="ko-KR" kern="0" baseline="3000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8FB4BB-7711-41D4-9163-99368A8A9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469" y="2882249"/>
                <a:ext cx="8001000" cy="2169825"/>
              </a:xfrm>
              <a:prstGeom prst="rect">
                <a:avLst/>
              </a:prstGeom>
              <a:blipFill>
                <a:blip r:embed="rId2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759CB5D-6162-4BED-9C50-19D398C0A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054" y="2257425"/>
            <a:ext cx="23145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7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/>
          <p:cNvSpPr txBox="1">
            <a:spLocks/>
          </p:cNvSpPr>
          <p:nvPr/>
        </p:nvSpPr>
        <p:spPr>
          <a:xfrm>
            <a:off x="426852" y="457808"/>
            <a:ext cx="1676400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uFillTx/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MINIMAX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D562DE-C2FA-4864-A395-7FF5E241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94" y="1190625"/>
            <a:ext cx="94297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90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uFillTx/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AlphaGo Zero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97AA8-4869-4981-87E0-4EB89E32DCC1}"/>
              </a:ext>
            </a:extLst>
          </p:cNvPr>
          <p:cNvSpPr txBox="1"/>
          <p:nvPr/>
        </p:nvSpPr>
        <p:spPr>
          <a:xfrm>
            <a:off x="2702935" y="504359"/>
            <a:ext cx="408860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MCTS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DD6930-6EA3-4D8E-A1A2-C09A0C261826}"/>
              </a:ext>
            </a:extLst>
          </p:cNvPr>
          <p:cNvCxnSpPr>
            <a:cxnSpLocks/>
          </p:cNvCxnSpPr>
          <p:nvPr/>
        </p:nvCxnSpPr>
        <p:spPr>
          <a:xfrm>
            <a:off x="2524342" y="565722"/>
            <a:ext cx="0" cy="21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8FB4BB-7711-41D4-9163-99368A8A90E3}"/>
                  </a:ext>
                </a:extLst>
              </p:cNvPr>
              <p:cNvSpPr/>
              <p:nvPr/>
            </p:nvSpPr>
            <p:spPr>
              <a:xfrm>
                <a:off x="1464469" y="2257425"/>
                <a:ext cx="10515600" cy="2991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</a:pP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매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time-step </a:t>
                </a:r>
                <a:r>
                  <a:rPr lang="en-US" altLang="ko-KR" i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t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마다 데이터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(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𝑠𝑡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, 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𝜋</m:t>
                    </m:r>
                    <m:r>
                      <a:rPr lang="en-US" altLang="ko-KR" b="0" i="1" kern="0" baseline="-2500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𝑡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, 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𝑧𝑡</m:t>
                    </m:r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)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형태로 저장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.</a:t>
                </a: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The network is trained from data sampled uniformly among all time-steps of the last iterations of self-play.</a:t>
                </a: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Predicted value </a:t>
                </a:r>
                <a:r>
                  <a:rPr lang="en-US" altLang="ko-KR" i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v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와 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and the self-play winner </a:t>
                </a:r>
                <a:r>
                  <a:rPr lang="en-US" altLang="ko-KR" i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z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의 차이를 줄이고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, </a:t>
                </a:r>
                <a:r>
                  <a:rPr lang="en-US" altLang="ko-KR" b="1" i="1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p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와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𝜋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를 비슷하게 만들도록 학습</a:t>
                </a:r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endParaRPr lang="en-US" altLang="ko-KR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Gradient descent on a loss function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𝑙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 that sums over the MSE and cross-entropy losses.</a:t>
                </a:r>
              </a:p>
              <a:p>
                <a:pPr latinLnBrk="0">
                  <a:lnSpc>
                    <a:spcPct val="150000"/>
                  </a:lnSpc>
                </a:pPr>
                <a:endParaRPr lang="en-US" altLang="ko-KR" b="0" i="1" kern="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AppleSDGothicNeoUL00" panose="02000503000000000000" pitchFamily="2" charset="-127"/>
                </a:endParaRPr>
              </a:p>
              <a:p>
                <a:pPr latinLnBrk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𝑙</m:t>
                      </m:r>
                      <m:r>
                        <a:rPr lang="en-US" altLang="ko-KR" b="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=</m:t>
                      </m:r>
                      <m:d>
                        <m:dPr>
                          <m:ctrlPr>
                            <a:rPr lang="en-US" altLang="ko-KR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𝑧</m:t>
                          </m:r>
                          <m:r>
                            <a:rPr lang="en-US" altLang="ko-KR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−</m:t>
                          </m:r>
                          <m:r>
                            <a:rPr lang="en-US" altLang="ko-KR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𝑣</m:t>
                          </m:r>
                        </m:e>
                      </m:d>
                      <m:r>
                        <a:rPr lang="en-US" altLang="ko-KR" b="0" i="1" kern="0" baseline="300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2</m:t>
                      </m:r>
                      <m:r>
                        <a:rPr lang="en-US" altLang="ko-KR" b="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 −</m:t>
                      </m:r>
                      <m:r>
                        <a:rPr lang="en-US" altLang="ko-KR" b="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𝜋</m:t>
                      </m:r>
                      <m:r>
                        <a:rPr lang="en-US" altLang="ko-KR" b="0" i="1" kern="0" baseline="300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𝑇</m:t>
                      </m:r>
                      <m:func>
                        <m:funcPr>
                          <m:ctrlPr>
                            <a:rPr lang="en-US" altLang="ko-KR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𝑝</m:t>
                          </m:r>
                        </m:e>
                      </m:func>
                      <m:r>
                        <a:rPr lang="en-US" altLang="ko-KR" b="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+</m:t>
                      </m:r>
                      <m:r>
                        <a:rPr lang="en-US" altLang="ko-KR" b="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𝑐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𝜃</m:t>
                          </m:r>
                        </m:e>
                      </m:d>
                      <m:r>
                        <a:rPr lang="en-US" altLang="ko-KR" b="0" i="1" kern="0" baseline="300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2</m:t>
                      </m:r>
                    </m:oMath>
                  </m:oMathPara>
                </a14:m>
                <a:endParaRPr lang="en-US" altLang="ko-KR" kern="0" baseline="3000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8FB4BB-7711-41D4-9163-99368A8A9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69" y="2257425"/>
                <a:ext cx="10515600" cy="2991332"/>
              </a:xfrm>
              <a:prstGeom prst="rect">
                <a:avLst/>
              </a:prstGeom>
              <a:blipFill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0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3247417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uFillTx/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Alpha-Beta Pruning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6E1F23-3D1A-4F5F-82FD-6257A187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56" y="1266825"/>
            <a:ext cx="96488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6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Upper Confidence Bound (UCB)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pic>
        <p:nvPicPr>
          <p:cNvPr id="1026" name="Picture 2" descr="slot machine icon에 대한 이미지 검색결과">
            <a:extLst>
              <a:ext uri="{FF2B5EF4-FFF2-40B4-BE49-F238E27FC236}">
                <a16:creationId xmlns:a16="http://schemas.microsoft.com/office/drawing/2014/main" id="{5399C9DC-55C9-4CE3-9AEA-E50BF412A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1" t="21788" r="28831" b="21788"/>
          <a:stretch/>
        </p:blipFill>
        <p:spPr bwMode="auto">
          <a:xfrm>
            <a:off x="8703469" y="1458666"/>
            <a:ext cx="320198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EB7E65-2ACC-4016-BE23-1FA7339DACC0}"/>
                  </a:ext>
                </a:extLst>
              </p:cNvPr>
              <p:cNvSpPr txBox="1"/>
              <p:nvPr/>
            </p:nvSpPr>
            <p:spPr>
              <a:xfrm>
                <a:off x="2097317" y="2332080"/>
                <a:ext cx="2819400" cy="37452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𝑎𝑟𝑔𝑚𝑎𝑥𝑖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𝑃𝑖</m:t>
                      </m:r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EB7E65-2ACC-4016-BE23-1FA7339DA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317" y="2332080"/>
                <a:ext cx="2819400" cy="374526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B663B25-C2A2-4A06-A588-00E691E1D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157" y="3120779"/>
            <a:ext cx="3067050" cy="942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695F3-6A59-40DE-BA6C-9E9F278864DD}"/>
              </a:ext>
            </a:extLst>
          </p:cNvPr>
          <p:cNvSpPr txBox="1"/>
          <p:nvPr/>
        </p:nvSpPr>
        <p:spPr>
          <a:xfrm>
            <a:off x="1217612" y="1271576"/>
            <a:ext cx="320198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In Multi-armed bandit problem,</a:t>
            </a:r>
          </a:p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To maximize expected reward</a:t>
            </a:r>
            <a:endParaRPr lang="ko-KR" altLang="en-US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EFB94-7E89-48BC-B305-93C8A26050DF}"/>
              </a:ext>
            </a:extLst>
          </p:cNvPr>
          <p:cNvSpPr txBox="1"/>
          <p:nvPr/>
        </p:nvSpPr>
        <p:spPr>
          <a:xfrm>
            <a:off x="4220687" y="4235336"/>
            <a:ext cx="2832827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 = </a:t>
            </a:r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현재 시간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</a:t>
            </a:r>
          </a:p>
          <a:p>
            <a:r>
              <a:rPr lang="en-US" altLang="ko-KR" i="1" dirty="0" err="1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n</a:t>
            </a:r>
            <a:r>
              <a:rPr lang="en-US" altLang="ko-KR" i="1" baseline="-25000" dirty="0" err="1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i</a:t>
            </a:r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=</a:t>
            </a:r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</a:t>
            </a:r>
            <a:r>
              <a:rPr lang="en-US" altLang="ko-KR" dirty="0" err="1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i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</a:t>
            </a:r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번째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arm</a:t>
            </a:r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이 선택된 횟수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D18C5-BB64-44BB-A995-2361C9A46C77}"/>
              </a:ext>
            </a:extLst>
          </p:cNvPr>
          <p:cNvSpPr txBox="1"/>
          <p:nvPr/>
        </p:nvSpPr>
        <p:spPr>
          <a:xfrm>
            <a:off x="1083469" y="5744259"/>
            <a:ext cx="293221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MCTS</a:t>
            </a:r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에서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Tree policy</a:t>
            </a:r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로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16FA48-0A92-41AB-8398-174FE1809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269" y="6366329"/>
            <a:ext cx="68675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6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uFillTx/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Monte-Car</a:t>
            </a:r>
            <a:r>
              <a:rPr kumimoji="1" lang="en-US" altLang="ko-KR" sz="2205" b="1" dirty="0">
                <a:solidFill>
                  <a:srgbClr val="607796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lo Tree Search (MCTS)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DBFB1E-8805-4AA5-9CEC-C1964E92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9" y="1343025"/>
            <a:ext cx="7781925" cy="5064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0F0C83-D8CC-427B-A3B1-D1B57B4C5022}"/>
              </a:ext>
            </a:extLst>
          </p:cNvPr>
          <p:cNvSpPr txBox="1"/>
          <p:nvPr/>
        </p:nvSpPr>
        <p:spPr>
          <a:xfrm>
            <a:off x="8474869" y="1952625"/>
            <a:ext cx="4495800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Selection. </a:t>
            </a:r>
            <a:b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</a:b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root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노드로 부터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edge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에 저장된 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q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값을 참조하는 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‘Tree policy’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를 따라 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leaf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노드까지 도달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Expansion.</a:t>
            </a:r>
            <a:b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</a:b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선택 된 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leaf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노드에서 특정 기준에 따라 가본적 없는 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child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노드로 방문 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(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트리 확장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AppleSDGothicNeoUL00" panose="02000503000000000000" pitchFamily="2" charset="-127"/>
              <a:ea typeface="AppleSDGothicNeoUL00" panose="02000503000000000000" pitchFamily="2" charset="-127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Simulation.</a:t>
            </a:r>
            <a:b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</a:b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선택 된 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leaf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노드 혹은 새로운 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child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노드에서 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‘rollout policy’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를 따라 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episode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를 완성</a:t>
            </a:r>
            <a:endParaRPr lang="en-US" altLang="ko-KR" sz="1600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AppleSDGothicNeoUL00" panose="02000503000000000000" pitchFamily="2" charset="-127"/>
              <a:ea typeface="AppleSDGothicNeoUL00" panose="02000503000000000000" pitchFamily="2" charset="-127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Backup.</a:t>
            </a:r>
            <a:b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</a:b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Simulated episode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에서 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return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을 얻은 뒤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해당 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episode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내에서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tree policy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에 의해 방문 된 </a:t>
            </a:r>
            <a:r>
              <a:rPr lang="ko-KR" altLang="en-US" sz="1600" dirty="0" err="1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노드들에만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값을 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update.</a:t>
            </a:r>
            <a:b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</a:b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(rollout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으로 간 첫 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a</a:t>
            </a:r>
            <a:r>
              <a:rPr lang="ko-KR" altLang="en-US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에 대해서는 초기값으로 만들어 줌</a:t>
            </a:r>
            <a:r>
              <a:rPr lang="en-US" altLang="ko-KR" sz="16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487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3247417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MCTS in AlphaGo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C9ED9C-ED11-4931-98A6-77A359C8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468" y="594106"/>
            <a:ext cx="5943602" cy="31643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A70D04-960A-4DD3-9F31-19EC7725D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0" y="3804407"/>
            <a:ext cx="7153275" cy="3095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9D06C8-CB2F-4B6A-A8FC-A4009A6BA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597" y="4566407"/>
            <a:ext cx="5980239" cy="14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0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uFillTx/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AlphaGo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0F8D7E-754D-4B0E-8648-35E5EDA33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049" y="1469659"/>
            <a:ext cx="8532440" cy="462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15710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uFillTx/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AlphaGo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0F0C83-D8CC-427B-A3B1-D1B57B4C5022}"/>
              </a:ext>
            </a:extLst>
          </p:cNvPr>
          <p:cNvSpPr txBox="1"/>
          <p:nvPr/>
        </p:nvSpPr>
        <p:spPr>
          <a:xfrm>
            <a:off x="2176463" y="504359"/>
            <a:ext cx="213360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Input features for CNN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73CD4A-AED4-4C6B-B411-CE640CD16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69" y="1800225"/>
            <a:ext cx="8655804" cy="421912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9DE8BD7-30FC-41D7-B140-959226808398}"/>
              </a:ext>
            </a:extLst>
          </p:cNvPr>
          <p:cNvCxnSpPr>
            <a:cxnSpLocks/>
          </p:cNvCxnSpPr>
          <p:nvPr/>
        </p:nvCxnSpPr>
        <p:spPr>
          <a:xfrm>
            <a:off x="1997869" y="565722"/>
            <a:ext cx="0" cy="21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78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70CD8C-5A86-4F88-9A70-DCD327E581C2}"/>
              </a:ext>
            </a:extLst>
          </p:cNvPr>
          <p:cNvSpPr/>
          <p:nvPr/>
        </p:nvSpPr>
        <p:spPr>
          <a:xfrm>
            <a:off x="5529263" y="1991176"/>
            <a:ext cx="7098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Trained to predict human expert moves.</a:t>
            </a:r>
          </a:p>
          <a:p>
            <a:pPr latinLnBrk="0">
              <a:lnSpc>
                <a:spcPct val="150000"/>
              </a:lnSpc>
            </a:pP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Dataset: 30 million positions from KGS Go Server.</a:t>
            </a:r>
          </a:p>
          <a:p>
            <a:pPr latinLnBrk="0">
              <a:lnSpc>
                <a:spcPct val="150000"/>
              </a:lnSpc>
            </a:pPr>
            <a:endParaRPr lang="en-US" altLang="ko-KR" kern="0" dirty="0">
              <a:solidFill>
                <a:sysClr val="windowText" lastClr="000000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To maximize the likelihood of the human move </a:t>
            </a:r>
            <a:r>
              <a:rPr lang="en-US" altLang="ko-KR" i="1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a</a:t>
            </a: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selected in </a:t>
            </a:r>
            <a:r>
              <a:rPr lang="en-US" altLang="ko-KR" i="1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s</a:t>
            </a: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.</a:t>
            </a:r>
          </a:p>
          <a:p>
            <a:pPr latinLnBrk="0">
              <a:lnSpc>
                <a:spcPct val="150000"/>
              </a:lnSpc>
            </a:pPr>
            <a:endParaRPr lang="en-US" altLang="ko-KR" kern="0" dirty="0">
              <a:solidFill>
                <a:sysClr val="windowText" lastClr="000000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pPr latinLnBrk="0">
              <a:lnSpc>
                <a:spcPct val="150000"/>
              </a:lnSpc>
            </a:pPr>
            <a:endParaRPr lang="en-US" altLang="ko-KR" kern="0" dirty="0">
              <a:solidFill>
                <a:sysClr val="windowText" lastClr="000000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pPr latinLnBrk="0">
              <a:lnSpc>
                <a:spcPct val="150000"/>
              </a:lnSpc>
            </a:pPr>
            <a:endParaRPr lang="en-US" altLang="ko-KR" kern="0" dirty="0">
              <a:solidFill>
                <a:sysClr val="windowText" lastClr="000000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pPr latinLnBrk="0">
              <a:lnSpc>
                <a:spcPct val="150000"/>
              </a:lnSpc>
            </a:pPr>
            <a:endParaRPr lang="en-US" altLang="ko-KR" kern="0" dirty="0">
              <a:solidFill>
                <a:sysClr val="windowText" lastClr="000000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Rollout –- </a:t>
            </a:r>
            <a:r>
              <a:rPr lang="en-US" altLang="ko-KR" kern="0" dirty="0" err="1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acc</a:t>
            </a: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: 24.2 %, runtime: 2 </a:t>
            </a:r>
            <a:r>
              <a:rPr lang="el-GR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  <a:cs typeface="Calibri" panose="020F0502020204030204" pitchFamily="34" charset="0"/>
              </a:rPr>
              <a:t>μ</a:t>
            </a: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  <a:cs typeface="Calibri" panose="020F0502020204030204" pitchFamily="34" charset="0"/>
              </a:rPr>
              <a:t>s.</a:t>
            </a:r>
          </a:p>
          <a:p>
            <a:pPr latinLnBrk="0">
              <a:lnSpc>
                <a:spcPct val="150000"/>
              </a:lnSpc>
            </a:pP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  <a:cs typeface="Calibri" panose="020F0502020204030204" pitchFamily="34" charset="0"/>
              </a:rPr>
              <a:t>SL Net -- </a:t>
            </a:r>
            <a:r>
              <a:rPr lang="en-US" altLang="ko-KR" kern="0" dirty="0" err="1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  <a:cs typeface="Calibri" panose="020F0502020204030204" pitchFamily="34" charset="0"/>
              </a:rPr>
              <a:t>acc</a:t>
            </a:r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  <a:cs typeface="Calibri" panose="020F0502020204030204" pitchFamily="34" charset="0"/>
              </a:rPr>
              <a:t>: 57.0 %, runtime: 3 </a:t>
            </a:r>
            <a:r>
              <a:rPr lang="en-US" altLang="ko-KR" kern="0" dirty="0" err="1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  <a:cs typeface="Calibri" panose="020F0502020204030204" pitchFamily="34" charset="0"/>
              </a:rPr>
              <a:t>ms.</a:t>
            </a:r>
            <a:endParaRPr lang="en-US" altLang="ko-KR" kern="0" dirty="0">
              <a:solidFill>
                <a:sysClr val="windowText" lastClr="000000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uFillTx/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AlphaGo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2A63BA54-C8ED-407F-A6AF-A94DC514D5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3657" y="4030896"/>
                <a:ext cx="3124200" cy="12192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>
                  <a:defRPr>
                    <a:uFillTx/>
                    <a:latin typeface="+mn-lt"/>
                    <a:ea typeface="+mn-ea"/>
                    <a:cs typeface="+mn-cs"/>
                  </a:defRPr>
                </a:lvl1pPr>
                <a:lvl2pPr marL="457226">
                  <a:defRPr>
                    <a:uFillTx/>
                    <a:latin typeface="+mn-lt"/>
                    <a:ea typeface="+mn-ea"/>
                    <a:cs typeface="+mn-cs"/>
                  </a:defRPr>
                </a:lvl2pPr>
                <a:lvl3pPr marL="914451">
                  <a:defRPr>
                    <a:uFillTx/>
                    <a:latin typeface="+mn-lt"/>
                    <a:ea typeface="+mn-ea"/>
                    <a:cs typeface="+mn-cs"/>
                  </a:defRPr>
                </a:lvl3pPr>
                <a:lvl4pPr marL="1371678">
                  <a:defRPr>
                    <a:uFillTx/>
                    <a:latin typeface="+mn-lt"/>
                    <a:ea typeface="+mn-ea"/>
                    <a:cs typeface="+mn-cs"/>
                  </a:defRPr>
                </a:lvl4pPr>
                <a:lvl5pPr marL="1828903">
                  <a:defRPr>
                    <a:uFillTx/>
                    <a:latin typeface="+mn-lt"/>
                    <a:ea typeface="+mn-ea"/>
                    <a:cs typeface="+mn-cs"/>
                  </a:defRPr>
                </a:lvl5pPr>
                <a:lvl6pPr marL="2286129">
                  <a:defRPr>
                    <a:uFillTx/>
                    <a:latin typeface="+mn-lt"/>
                    <a:ea typeface="+mn-ea"/>
                    <a:cs typeface="+mn-cs"/>
                  </a:defRPr>
                </a:lvl6pPr>
                <a:lvl7pPr marL="2743354">
                  <a:defRPr>
                    <a:uFillTx/>
                    <a:latin typeface="+mn-lt"/>
                    <a:ea typeface="+mn-ea"/>
                    <a:cs typeface="+mn-cs"/>
                  </a:defRPr>
                </a:lvl7pPr>
                <a:lvl8pPr marL="3200581">
                  <a:defRPr>
                    <a:uFillTx/>
                    <a:latin typeface="+mn-lt"/>
                    <a:ea typeface="+mn-ea"/>
                    <a:cs typeface="+mn-cs"/>
                  </a:defRPr>
                </a:lvl8pPr>
                <a:lvl9pPr marL="3657806">
                  <a:defRPr>
                    <a:uFillTx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ko-KR" altLang="en-US" sz="24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ko-KR" sz="24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ko-KR" sz="24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4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2400" i="1" kern="0" baseline="-2500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altLang="ko-KR" sz="24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4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24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4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ko-KR" altLang="en-US" sz="24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</m:den>
                      </m:f>
                    </m:oMath>
                  </m:oMathPara>
                </a14:m>
                <a:endParaRPr lang="en-US" altLang="ko-KR" sz="2400" kern="0" dirty="0">
                  <a:solidFill>
                    <a:sysClr val="windowText" lastClr="000000"/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2A63BA54-C8ED-407F-A6AF-A94DC514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657" y="4030896"/>
                <a:ext cx="3124200" cy="121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397AA8-4869-4981-87E0-4EB89E32DCC1}"/>
              </a:ext>
            </a:extLst>
          </p:cNvPr>
          <p:cNvSpPr txBox="1"/>
          <p:nvPr/>
        </p:nvSpPr>
        <p:spPr>
          <a:xfrm>
            <a:off x="2176462" y="504359"/>
            <a:ext cx="363140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Supervised Learning of Policy Network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DD6930-6EA3-4D8E-A1A2-C09A0C261826}"/>
              </a:ext>
            </a:extLst>
          </p:cNvPr>
          <p:cNvCxnSpPr>
            <a:cxnSpLocks/>
          </p:cNvCxnSpPr>
          <p:nvPr/>
        </p:nvCxnSpPr>
        <p:spPr>
          <a:xfrm>
            <a:off x="1997869" y="565722"/>
            <a:ext cx="0" cy="21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3D9B6CA5-816B-413A-9E74-8ADA798DA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3" r="51794" b="2321"/>
          <a:stretch/>
        </p:blipFill>
        <p:spPr bwMode="auto">
          <a:xfrm>
            <a:off x="1235869" y="2181225"/>
            <a:ext cx="2717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3550AD0-730F-4F80-A0EF-016758EBD1DE}"/>
              </a:ext>
            </a:extLst>
          </p:cNvPr>
          <p:cNvSpPr/>
          <p:nvPr/>
        </p:nvSpPr>
        <p:spPr>
          <a:xfrm>
            <a:off x="1668073" y="1647825"/>
            <a:ext cx="18533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Rollout policy</a:t>
            </a:r>
          </a:p>
          <a:p>
            <a:pPr latinLnBrk="0"/>
            <a:r>
              <a:rPr lang="en-US" altLang="ko-KR" kern="0" dirty="0">
                <a:solidFill>
                  <a:sysClr val="windowText" lastClr="000000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SL policy network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37BB89F-EF60-46E6-BB5A-1E9655D2C4B8}"/>
              </a:ext>
            </a:extLst>
          </p:cNvPr>
          <p:cNvCxnSpPr/>
          <p:nvPr/>
        </p:nvCxnSpPr>
        <p:spPr>
          <a:xfrm flipH="1">
            <a:off x="1560073" y="1770245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E10BACB-1259-4E74-83B8-ECD79B03978F}"/>
              </a:ext>
            </a:extLst>
          </p:cNvPr>
          <p:cNvCxnSpPr/>
          <p:nvPr/>
        </p:nvCxnSpPr>
        <p:spPr>
          <a:xfrm flipH="1">
            <a:off x="1560073" y="2036945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8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30364</TotalTime>
  <Words>810</Words>
  <Application>Microsoft Office PowerPoint</Application>
  <PresentationFormat>사용자 지정</PresentationFormat>
  <Paragraphs>141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Apple SD 산돌고딕 Neo</vt:lpstr>
      <vt:lpstr>AppleSDGothicNeoL00</vt:lpstr>
      <vt:lpstr>AppleSDGothicNeoUL00</vt:lpstr>
      <vt:lpstr>맑은 고딕</vt:lpstr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DIP3E_Chapter03_Art.ppt [Compatibility Mode]</dc:title>
  <dc:creator>El-Sana</dc:creator>
  <cp:lastModifiedBy>송석정</cp:lastModifiedBy>
  <cp:revision>441</cp:revision>
  <cp:lastPrinted>2017-06-25T16:24:16Z</cp:lastPrinted>
  <dcterms:created xsi:type="dcterms:W3CDTF">2017-04-06T11:00:31Z</dcterms:created>
  <dcterms:modified xsi:type="dcterms:W3CDTF">2018-03-12T08:29:15Z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2017-04-06T00:00:00Z</vt:filetime>
  </property>
</Properties>
</file>