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1" r:id="rId2"/>
    <p:sldId id="282" r:id="rId3"/>
    <p:sldId id="280" r:id="rId4"/>
    <p:sldId id="284" r:id="rId5"/>
    <p:sldId id="286" r:id="rId6"/>
    <p:sldId id="285" r:id="rId7"/>
    <p:sldId id="294" r:id="rId8"/>
    <p:sldId id="288" r:id="rId9"/>
    <p:sldId id="287" r:id="rId10"/>
    <p:sldId id="290" r:id="rId11"/>
    <p:sldId id="291" r:id="rId12"/>
    <p:sldId id="289" r:id="rId13"/>
    <p:sldId id="292" r:id="rId14"/>
    <p:sldId id="293" r:id="rId15"/>
    <p:sldId id="283" r:id="rId16"/>
  </p:sldIdLst>
  <p:sldSz cx="13444538" cy="7562850"/>
  <p:notesSz cx="10693400" cy="7562850"/>
  <p:defaultTextStyle>
    <a:defPPr>
      <a:defRPr lang="ko-KR">
        <a:uFillTx/>
      </a:defRPr>
    </a:defPPr>
    <a:lvl1pPr marL="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7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8"/>
  </p:normalViewPr>
  <p:slideViewPr>
    <p:cSldViewPr>
      <p:cViewPr varScale="1">
        <p:scale>
          <a:sx n="104" d="100"/>
          <a:sy n="104" d="100"/>
        </p:scale>
        <p:origin x="408" y="108"/>
      </p:cViewPr>
      <p:guideLst>
        <p:guide orient="horz" pos="2880"/>
        <p:guide pos="27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8B6ABFD1-A3DE-43E0-8BEA-C8ECCDB0A65C}" type="datetimeFigureOut">
              <a:rPr lang="ko-KR" altLang="en-US" smtClean="0">
                <a:uFillTx/>
              </a:rPr>
              <a:t>2018-03-26</a:t>
            </a:fld>
            <a:endParaRPr lang="ko-KR" altLang="en-US">
              <a:uFillTx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9750" y="946150"/>
            <a:ext cx="4533900" cy="255111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>
              <a:uFillTx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>
                <a:uFillTx/>
              </a:rPr>
              <a:t>Edit Master text styles</a:t>
            </a:r>
          </a:p>
          <a:p>
            <a:pPr lvl="1"/>
            <a:r>
              <a:rPr lang="en-US" altLang="ko-KR">
                <a:uFillTx/>
              </a:rPr>
              <a:t>Second level</a:t>
            </a:r>
          </a:p>
          <a:p>
            <a:pPr lvl="2"/>
            <a:r>
              <a:rPr lang="en-US" altLang="ko-KR">
                <a:uFillTx/>
              </a:rPr>
              <a:t>Third level</a:t>
            </a:r>
          </a:p>
          <a:p>
            <a:pPr lvl="3"/>
            <a:r>
              <a:rPr lang="en-US" altLang="ko-KR">
                <a:uFillTx/>
              </a:rPr>
              <a:t>Fourth level</a:t>
            </a:r>
          </a:p>
          <a:p>
            <a:pPr lvl="4"/>
            <a:r>
              <a:rPr lang="en-US" altLang="ko-KR">
                <a:uFillTx/>
              </a:rPr>
              <a:t>Fifth level</a:t>
            </a:r>
            <a:endParaRPr lang="ko-KR" alt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B4D6A22E-F9FF-42EF-999B-5119DAB21D1D}" type="slidenum">
              <a:rPr lang="ko-KR" altLang="en-US" smtClean="0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08342" y="2344483"/>
            <a:ext cx="11427857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16682" y="4235198"/>
            <a:ext cx="941117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3/26/2018</a:t>
            </a:fld>
            <a:endParaRPr lang="en-US">
              <a:uFillTx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>
            <a:spLocks/>
          </p:cNvSpPr>
          <p:nvPr/>
        </p:nvSpPr>
        <p:spPr>
          <a:xfrm>
            <a:off x="1545181" y="2920745"/>
            <a:ext cx="2899995" cy="640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>
              <a:uFillTx/>
            </a:endParaRPr>
          </a:p>
        </p:txBody>
      </p:sp>
      <p:sp>
        <p:nvSpPr>
          <p:cNvPr id="17" name="bk object 17"/>
          <p:cNvSpPr>
            <a:spLocks/>
          </p:cNvSpPr>
          <p:nvPr/>
        </p:nvSpPr>
        <p:spPr>
          <a:xfrm>
            <a:off x="1651523" y="3777999"/>
            <a:ext cx="5311391" cy="4236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>
              <a:uFillTx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6585" y="649734"/>
            <a:ext cx="5470426" cy="677108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uFillTx/>
                <a:latin typeface="Times New Roman"/>
                <a:cs typeface="Times New Roman"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3/26/2018</a:t>
            </a:fld>
            <a:endParaRPr lang="en-US">
              <a:uFillTx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6585" y="649734"/>
            <a:ext cx="5470426" cy="677108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uFillTx/>
                <a:latin typeface="Times New Roman"/>
                <a:cs typeface="Times New Roman"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72229" y="1739458"/>
            <a:ext cx="58483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923939" y="1739458"/>
            <a:ext cx="58483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3/26/2018</a:t>
            </a:fld>
            <a:endParaRPr lang="en-US">
              <a:uFillTx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6585" y="649734"/>
            <a:ext cx="5470426" cy="677108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uFillTx/>
                <a:latin typeface="Times New Roman"/>
                <a:cs typeface="Times New Roman"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3/26/2018</a:t>
            </a:fld>
            <a:endParaRPr lang="en-US">
              <a:uFillTx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3/26/2018</a:t>
            </a:fld>
            <a:endParaRPr lang="en-US"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80567" y="2852610"/>
            <a:ext cx="10083404" cy="1018099"/>
          </a:xfrm>
        </p:spPr>
        <p:txBody>
          <a:bodyPr anchor="b"/>
          <a:lstStyle>
            <a:lvl1pPr algn="ctr">
              <a:defRPr sz="6616">
                <a:uFillTx/>
              </a:defRPr>
            </a:lvl1pPr>
          </a:lstStyle>
          <a:p>
            <a:r>
              <a:rPr kumimoji="1" lang="ko-KR" altLang="en-US">
                <a:uFillTx/>
              </a:rPr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680567" y="3972247"/>
            <a:ext cx="10083404" cy="407163"/>
          </a:xfrm>
        </p:spPr>
        <p:txBody>
          <a:bodyPr/>
          <a:lstStyle>
            <a:lvl1pPr marL="0" indent="0" algn="ctr">
              <a:buNone/>
              <a:defRPr sz="2646">
                <a:uFillTx/>
              </a:defRPr>
            </a:lvl1pPr>
            <a:lvl2pPr marL="504154" indent="0" algn="ctr">
              <a:buNone/>
              <a:defRPr sz="2205">
                <a:uFillTx/>
              </a:defRPr>
            </a:lvl2pPr>
            <a:lvl3pPr marL="1008309" indent="0" algn="ctr">
              <a:buNone/>
              <a:defRPr sz="1985">
                <a:uFillTx/>
              </a:defRPr>
            </a:lvl3pPr>
            <a:lvl4pPr marL="1512463" indent="0" algn="ctr">
              <a:buNone/>
              <a:defRPr sz="1764">
                <a:uFillTx/>
              </a:defRPr>
            </a:lvl4pPr>
            <a:lvl5pPr marL="2016618" indent="0" algn="ctr">
              <a:buNone/>
              <a:defRPr sz="1764">
                <a:uFillTx/>
              </a:defRPr>
            </a:lvl5pPr>
            <a:lvl6pPr marL="2520772" indent="0" algn="ctr">
              <a:buNone/>
              <a:defRPr sz="1764">
                <a:uFillTx/>
              </a:defRPr>
            </a:lvl6pPr>
            <a:lvl7pPr marL="3024927" indent="0" algn="ctr">
              <a:buNone/>
              <a:defRPr sz="1764">
                <a:uFillTx/>
              </a:defRPr>
            </a:lvl7pPr>
            <a:lvl8pPr marL="3529081" indent="0" algn="ctr">
              <a:buNone/>
              <a:defRPr sz="1764">
                <a:uFillTx/>
              </a:defRPr>
            </a:lvl8pPr>
            <a:lvl9pPr marL="4033236" indent="0" algn="ctr">
              <a:buNone/>
              <a:defRPr sz="1764">
                <a:uFillTx/>
              </a:defRPr>
            </a:lvl9pPr>
          </a:lstStyle>
          <a:p>
            <a:r>
              <a:rPr kumimoji="1" lang="ko-KR" altLang="en-US">
                <a:uFillTx/>
              </a:rPr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D25E-7928-8340-8842-4CF4CE2B248B}" type="datetimeFigureOut">
              <a:rPr kumimoji="1" lang="ko-KR" altLang="en-US" smtClean="0">
                <a:uFillTx/>
              </a:rPr>
              <a:t>2018-03-26</a:t>
            </a:fld>
            <a:endParaRPr kumimoji="1" lang="ko-KR" altLang="en-US">
              <a:uFillTx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>
              <a:uFillTx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DD7B-E1B7-594A-9F54-DC8F5A296A04}" type="slidenum">
              <a:rPr kumimoji="1" lang="ko-KR" altLang="en-US" smtClean="0">
                <a:uFillTx/>
              </a:rPr>
              <a:t>‹#›</a:t>
            </a:fld>
            <a:endParaRPr kumimoji="1"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srgbClr val="FFFFFF"/>
            </a:duotone>
          </a:blip>
          <a:stretch>
            <a:fillRect/>
          </a:stretch>
        </p:blipFill>
        <p:spPr>
          <a:xfrm>
            <a:off x="12096175" y="6571367"/>
            <a:ext cx="1242444" cy="878387"/>
          </a:xfrm>
          <a:prstGeom prst="rect">
            <a:avLst/>
          </a:prstGeom>
        </p:spPr>
      </p:pic>
      <p:cxnSp>
        <p:nvCxnSpPr>
          <p:cNvPr id="7" name="직선 연결선[R] 6"/>
          <p:cNvCxnSpPr/>
          <p:nvPr userDrawn="1"/>
        </p:nvCxnSpPr>
        <p:spPr>
          <a:xfrm>
            <a:off x="738061" y="7027473"/>
            <a:ext cx="1121648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 userDrawn="1"/>
        </p:nvGrpSpPr>
        <p:grpSpPr>
          <a:xfrm>
            <a:off x="533991" y="351622"/>
            <a:ext cx="900000" cy="39700"/>
            <a:chOff x="484243" y="251476"/>
            <a:chExt cx="1110970" cy="110628"/>
          </a:xfrm>
        </p:grpSpPr>
        <p:sp>
          <p:nvSpPr>
            <p:cNvPr id="9" name="직사각형 8"/>
            <p:cNvSpPr>
              <a:spLocks/>
            </p:cNvSpPr>
            <p:nvPr/>
          </p:nvSpPr>
          <p:spPr>
            <a:xfrm>
              <a:off x="484243" y="251476"/>
              <a:ext cx="555485" cy="1106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985">
                <a:uFillTx/>
              </a:endParaRPr>
            </a:p>
          </p:txBody>
        </p:sp>
        <p:sp>
          <p:nvSpPr>
            <p:cNvPr id="10" name="직사각형 9"/>
            <p:cNvSpPr>
              <a:spLocks/>
            </p:cNvSpPr>
            <p:nvPr/>
          </p:nvSpPr>
          <p:spPr>
            <a:xfrm>
              <a:off x="1039728" y="251476"/>
              <a:ext cx="555485" cy="110628"/>
            </a:xfrm>
            <a:prstGeom prst="rect">
              <a:avLst/>
            </a:prstGeom>
            <a:solidFill>
              <a:srgbClr val="6077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985">
                <a:uFillTx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6585" y="649735"/>
            <a:ext cx="5470426" cy="692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uFillTx/>
                <a:latin typeface="Times New Roman"/>
                <a:cs typeface="Times New Roman"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2227" y="1739458"/>
            <a:ext cx="1210008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25273" y="7002434"/>
            <a:ext cx="2930015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72227" y="7033452"/>
            <a:ext cx="309224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3/26/2018</a:t>
            </a:fld>
            <a:endParaRPr lang="en-US">
              <a:uFillTx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680067" y="7033452"/>
            <a:ext cx="309224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uFillTx/>
          <a:latin typeface="+mj-lt"/>
          <a:ea typeface="+mj-ea"/>
          <a:cs typeface="+mj-cs"/>
        </a:defRPr>
      </a:lvl1pPr>
    </p:titleStyle>
    <p:bodyStyle>
      <a:lvl1pPr marL="0">
        <a:defRPr>
          <a:uFillTx/>
          <a:latin typeface="+mn-lt"/>
          <a:ea typeface="+mn-ea"/>
          <a:cs typeface="+mn-cs"/>
        </a:defRPr>
      </a:lvl1pPr>
      <a:lvl2pPr marL="457226">
        <a:defRPr>
          <a:uFillTx/>
          <a:latin typeface="+mn-lt"/>
          <a:ea typeface="+mn-ea"/>
          <a:cs typeface="+mn-cs"/>
        </a:defRPr>
      </a:lvl2pPr>
      <a:lvl3pPr marL="914451">
        <a:defRPr>
          <a:uFillTx/>
          <a:latin typeface="+mn-lt"/>
          <a:ea typeface="+mn-ea"/>
          <a:cs typeface="+mn-cs"/>
        </a:defRPr>
      </a:lvl3pPr>
      <a:lvl4pPr marL="1371678">
        <a:defRPr>
          <a:uFillTx/>
          <a:latin typeface="+mn-lt"/>
          <a:ea typeface="+mn-ea"/>
          <a:cs typeface="+mn-cs"/>
        </a:defRPr>
      </a:lvl4pPr>
      <a:lvl5pPr marL="1828903">
        <a:defRPr>
          <a:uFillTx/>
          <a:latin typeface="+mn-lt"/>
          <a:ea typeface="+mn-ea"/>
          <a:cs typeface="+mn-cs"/>
        </a:defRPr>
      </a:lvl5pPr>
      <a:lvl6pPr marL="2286129">
        <a:defRPr>
          <a:uFillTx/>
          <a:latin typeface="+mn-lt"/>
          <a:ea typeface="+mn-ea"/>
          <a:cs typeface="+mn-cs"/>
        </a:defRPr>
      </a:lvl6pPr>
      <a:lvl7pPr marL="2743354">
        <a:defRPr>
          <a:uFillTx/>
          <a:latin typeface="+mn-lt"/>
          <a:ea typeface="+mn-ea"/>
          <a:cs typeface="+mn-cs"/>
        </a:defRPr>
      </a:lvl7pPr>
      <a:lvl8pPr marL="3200581">
        <a:defRPr>
          <a:uFillTx/>
          <a:latin typeface="+mn-lt"/>
          <a:ea typeface="+mn-ea"/>
          <a:cs typeface="+mn-cs"/>
        </a:defRPr>
      </a:lvl8pPr>
      <a:lvl9pPr marL="3657806">
        <a:defRPr>
          <a:uFillTx/>
          <a:latin typeface="+mn-lt"/>
          <a:ea typeface="+mn-ea"/>
          <a:cs typeface="+mn-cs"/>
        </a:defRPr>
      </a:lvl9pPr>
    </p:bodyStyle>
    <p:otherStyle>
      <a:lvl1pPr marL="0">
        <a:defRPr>
          <a:uFillTx/>
          <a:latin typeface="+mn-lt"/>
          <a:ea typeface="+mn-ea"/>
          <a:cs typeface="+mn-cs"/>
        </a:defRPr>
      </a:lvl1pPr>
      <a:lvl2pPr marL="457226">
        <a:defRPr>
          <a:uFillTx/>
          <a:latin typeface="+mn-lt"/>
          <a:ea typeface="+mn-ea"/>
          <a:cs typeface="+mn-cs"/>
        </a:defRPr>
      </a:lvl2pPr>
      <a:lvl3pPr marL="914451">
        <a:defRPr>
          <a:uFillTx/>
          <a:latin typeface="+mn-lt"/>
          <a:ea typeface="+mn-ea"/>
          <a:cs typeface="+mn-cs"/>
        </a:defRPr>
      </a:lvl3pPr>
      <a:lvl4pPr marL="1371678">
        <a:defRPr>
          <a:uFillTx/>
          <a:latin typeface="+mn-lt"/>
          <a:ea typeface="+mn-ea"/>
          <a:cs typeface="+mn-cs"/>
        </a:defRPr>
      </a:lvl4pPr>
      <a:lvl5pPr marL="1828903">
        <a:defRPr>
          <a:uFillTx/>
          <a:latin typeface="+mn-lt"/>
          <a:ea typeface="+mn-ea"/>
          <a:cs typeface="+mn-cs"/>
        </a:defRPr>
      </a:lvl5pPr>
      <a:lvl6pPr marL="2286129">
        <a:defRPr>
          <a:uFillTx/>
          <a:latin typeface="+mn-lt"/>
          <a:ea typeface="+mn-ea"/>
          <a:cs typeface="+mn-cs"/>
        </a:defRPr>
      </a:lvl6pPr>
      <a:lvl7pPr marL="2743354">
        <a:defRPr>
          <a:uFillTx/>
          <a:latin typeface="+mn-lt"/>
          <a:ea typeface="+mn-ea"/>
          <a:cs typeface="+mn-cs"/>
        </a:defRPr>
      </a:lvl7pPr>
      <a:lvl8pPr marL="3200581">
        <a:defRPr>
          <a:uFillTx/>
          <a:latin typeface="+mn-lt"/>
          <a:ea typeface="+mn-ea"/>
          <a:cs typeface="+mn-cs"/>
        </a:defRPr>
      </a:lvl8pPr>
      <a:lvl9pPr marL="3657806">
        <a:defRPr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4BA8F7A0-2E0D-45D4-A74B-FC72982FFE4E}"/>
              </a:ext>
            </a:extLst>
          </p:cNvPr>
          <p:cNvSpPr txBox="1">
            <a:spLocks/>
          </p:cNvSpPr>
          <p:nvPr/>
        </p:nvSpPr>
        <p:spPr>
          <a:xfrm>
            <a:off x="3045779" y="2181225"/>
            <a:ext cx="735298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b="1" dirty="0">
                <a:solidFill>
                  <a:srgbClr val="60779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Regularization in RL</a:t>
            </a:r>
          </a:p>
          <a:p>
            <a:pPr algn="ctr"/>
            <a:endParaRPr kumimoji="1" lang="en-US" altLang="ko-KR" sz="2000" dirty="0"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kumimoji="1" lang="en-US" altLang="ko-KR" sz="2000" dirty="0"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</a:t>
            </a:r>
          </a:p>
          <a:p>
            <a:pPr algn="ctr"/>
            <a:endParaRPr kumimoji="1" lang="en-US" altLang="ko-KR" sz="2000" dirty="0"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kumimoji="1"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Amir-</a:t>
            </a:r>
            <a:r>
              <a:rPr kumimoji="1"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massoud</a:t>
            </a:r>
            <a:r>
              <a:rPr kumimoji="1"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Farahmand</a:t>
            </a:r>
            <a:endParaRPr kumimoji="1"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kumimoji="1"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kumimoji="1" lang="en-US" altLang="ko-KR" sz="2000" dirty="0"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University of Alberta</a:t>
            </a:r>
            <a:endParaRPr kumimoji="1" lang="ko-KR" altLang="en-US" sz="2000" dirty="0">
              <a:uFillTx/>
              <a:latin typeface="Tahoma" panose="020B0604030504040204" pitchFamily="34" charset="0"/>
              <a:ea typeface="Apple SD 산돌고딕 Neo" panose="02000300000000000000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799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5">
            <a:extLst>
              <a:ext uri="{FF2B5EF4-FFF2-40B4-BE49-F238E27FC236}">
                <a16:creationId xmlns:a16="http://schemas.microsoft.com/office/drawing/2014/main" id="{09683C1E-24EB-43D1-A3CF-D73CBCF47FA8}"/>
              </a:ext>
            </a:extLst>
          </p:cNvPr>
          <p:cNvSpPr txBox="1">
            <a:spLocks/>
          </p:cNvSpPr>
          <p:nvPr/>
        </p:nvSpPr>
        <p:spPr>
          <a:xfrm>
            <a:off x="436088" y="457808"/>
            <a:ext cx="309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60779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  <a:endParaRPr kumimoji="1" lang="ko-KR" altLang="en-US" sz="2000" b="1" dirty="0">
              <a:solidFill>
                <a:srgbClr val="607796"/>
              </a:solidFill>
              <a:uFillTx/>
              <a:latin typeface="Tahoma" panose="020B0604030504040204" pitchFamily="34" charset="0"/>
              <a:ea typeface="Apple SD 산돌고딕 Neo" panose="02000300000000000000" pitchFamily="50" charset="-127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79593-98F2-4212-A8EC-34BA6134F062}"/>
              </a:ext>
            </a:extLst>
          </p:cNvPr>
          <p:cNvSpPr txBox="1"/>
          <p:nvPr/>
        </p:nvSpPr>
        <p:spPr>
          <a:xfrm>
            <a:off x="778669" y="1419225"/>
            <a:ext cx="12039600" cy="37833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하지만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parametric 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방법은 한가지 치명적인 한계가 있다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If unknown value function cannot be closely approximated, </a:t>
            </a:r>
            <a:b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</a:b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it show a function approximation error which result in poor performance.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The usual approach is to have a human designer find the right model by fine-tuning the function approximation architecture.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This job is usually difficult, tedious, and against the idea of having a flexible method that can easily work with a large class of functions.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2BC6F-9334-44A2-92E1-0D158DD135C6}"/>
              </a:ext>
            </a:extLst>
          </p:cNvPr>
          <p:cNvSpPr txBox="1"/>
          <p:nvPr/>
        </p:nvSpPr>
        <p:spPr>
          <a:xfrm>
            <a:off x="2508178" y="488970"/>
            <a:ext cx="3189912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badi Extra Light" panose="020B0204020104020204" pitchFamily="34" charset="0"/>
              </a:rPr>
              <a:t>Downside of Parametric Method</a:t>
            </a:r>
            <a:endParaRPr lang="ko-KR" altLang="en-US" dirty="0">
              <a:latin typeface="Abadi Extra Light" panose="020B0204020104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E276C8A-2A10-4C30-BE90-8BE67A775612}"/>
              </a:ext>
            </a:extLst>
          </p:cNvPr>
          <p:cNvCxnSpPr>
            <a:cxnSpLocks/>
          </p:cNvCxnSpPr>
          <p:nvPr/>
        </p:nvCxnSpPr>
        <p:spPr>
          <a:xfrm>
            <a:off x="2383487" y="559408"/>
            <a:ext cx="0" cy="2158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536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5">
            <a:extLst>
              <a:ext uri="{FF2B5EF4-FFF2-40B4-BE49-F238E27FC236}">
                <a16:creationId xmlns:a16="http://schemas.microsoft.com/office/drawing/2014/main" id="{09683C1E-24EB-43D1-A3CF-D73CBCF47FA8}"/>
              </a:ext>
            </a:extLst>
          </p:cNvPr>
          <p:cNvSpPr txBox="1">
            <a:spLocks/>
          </p:cNvSpPr>
          <p:nvPr/>
        </p:nvSpPr>
        <p:spPr>
          <a:xfrm>
            <a:off x="436088" y="457808"/>
            <a:ext cx="309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60779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  <a:endParaRPr kumimoji="1" lang="ko-KR" altLang="en-US" sz="2000" b="1" dirty="0">
              <a:solidFill>
                <a:srgbClr val="607796"/>
              </a:solidFill>
              <a:uFillTx/>
              <a:latin typeface="Tahoma" panose="020B0604030504040204" pitchFamily="34" charset="0"/>
              <a:ea typeface="Apple SD 산돌고딕 Neo" panose="02000300000000000000" pitchFamily="50" charset="-127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79593-98F2-4212-A8EC-34BA6134F062}"/>
              </a:ext>
            </a:extLst>
          </p:cNvPr>
          <p:cNvSpPr txBox="1"/>
          <p:nvPr/>
        </p:nvSpPr>
        <p:spPr>
          <a:xfrm>
            <a:off x="778669" y="1419225"/>
            <a:ext cx="12039600" cy="55430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반면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value function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 대해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weaker assumption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가진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Nonparametric 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방법이 있다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It work with infinite dimensional function spaces and as a result allow us to represent a wide range of value functions.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 this approach, the choice of basis functions themselves may be adaptive and depend on data.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Example of nonparametric methods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K-NN</a:t>
            </a:r>
            <a:br>
              <a:rPr lang="en-US" altLang="ko-KR" sz="16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</a:br>
            <a:r>
              <a:rPr lang="en-US" altLang="ko-KR" sz="16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smoothing kernel estimators</a:t>
            </a:r>
            <a:br>
              <a:rPr lang="en-US" altLang="ko-KR" sz="16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</a:br>
            <a:r>
              <a:rPr lang="en-US" altLang="ko-KR" sz="16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locally linear models</a:t>
            </a:r>
            <a:br>
              <a:rPr lang="en-US" altLang="ko-KR" sz="16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</a:br>
            <a:r>
              <a:rPr lang="en-US" altLang="ko-KR" sz="16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decision trees</a:t>
            </a:r>
            <a:br>
              <a:rPr lang="en-US" altLang="ko-KR" sz="16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</a:br>
            <a:r>
              <a:rPr lang="en-US" altLang="ko-KR" sz="16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growing neural networks</a:t>
            </a:r>
            <a:br>
              <a:rPr lang="en-US" altLang="ko-KR" sz="16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</a:br>
            <a:r>
              <a:rPr lang="en-US" altLang="ko-KR" sz="16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orthogonal series estimates</a:t>
            </a:r>
            <a:br>
              <a:rPr lang="en-US" altLang="ko-KR" sz="16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</a:br>
            <a:r>
              <a:rPr lang="en-US" altLang="ko-KR" sz="16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regularization-based kernel methods.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659E96-A5B5-43B2-9553-F44BE89F01B4}"/>
              </a:ext>
            </a:extLst>
          </p:cNvPr>
          <p:cNvSpPr txBox="1"/>
          <p:nvPr/>
        </p:nvSpPr>
        <p:spPr>
          <a:xfrm>
            <a:off x="2508178" y="488970"/>
            <a:ext cx="243502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badi Extra Light" panose="020B0204020104020204" pitchFamily="34" charset="0"/>
              </a:rPr>
              <a:t>Nonparametric Approach</a:t>
            </a:r>
            <a:endParaRPr lang="ko-KR" altLang="en-US" dirty="0">
              <a:latin typeface="Abadi Extra Light" panose="020B0204020104020204" pitchFamily="34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40FE89D-105F-4A5A-AA1E-9C1B0DB8A9F4}"/>
              </a:ext>
            </a:extLst>
          </p:cNvPr>
          <p:cNvCxnSpPr>
            <a:cxnSpLocks/>
          </p:cNvCxnSpPr>
          <p:nvPr/>
        </p:nvCxnSpPr>
        <p:spPr>
          <a:xfrm>
            <a:off x="2383487" y="559408"/>
            <a:ext cx="0" cy="2158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096C4C9-3BDC-4FFA-BB8A-ECA2A64C076A}"/>
              </a:ext>
            </a:extLst>
          </p:cNvPr>
          <p:cNvCxnSpPr/>
          <p:nvPr/>
        </p:nvCxnSpPr>
        <p:spPr>
          <a:xfrm flipH="1">
            <a:off x="1060378" y="4511097"/>
            <a:ext cx="108000" cy="1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06DCEBE-DFAF-49AC-BECB-BD9C9E4729B6}"/>
              </a:ext>
            </a:extLst>
          </p:cNvPr>
          <p:cNvCxnSpPr>
            <a:cxnSpLocks/>
          </p:cNvCxnSpPr>
          <p:nvPr/>
        </p:nvCxnSpPr>
        <p:spPr>
          <a:xfrm flipH="1">
            <a:off x="1060378" y="4892625"/>
            <a:ext cx="108000" cy="1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6EC7535-BD47-472C-B14A-9C8BC2BB8706}"/>
              </a:ext>
            </a:extLst>
          </p:cNvPr>
          <p:cNvCxnSpPr>
            <a:cxnSpLocks/>
          </p:cNvCxnSpPr>
          <p:nvPr/>
        </p:nvCxnSpPr>
        <p:spPr>
          <a:xfrm flipH="1">
            <a:off x="1060378" y="5238461"/>
            <a:ext cx="108000" cy="1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A836251-4D3C-4B14-A89D-7384D7FE3A30}"/>
              </a:ext>
            </a:extLst>
          </p:cNvPr>
          <p:cNvCxnSpPr>
            <a:cxnSpLocks/>
          </p:cNvCxnSpPr>
          <p:nvPr/>
        </p:nvCxnSpPr>
        <p:spPr>
          <a:xfrm flipH="1">
            <a:off x="1060378" y="5607525"/>
            <a:ext cx="108000" cy="1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D882B70-80A5-4FF5-9CA7-41C68A25E680}"/>
              </a:ext>
            </a:extLst>
          </p:cNvPr>
          <p:cNvCxnSpPr>
            <a:cxnSpLocks/>
          </p:cNvCxnSpPr>
          <p:nvPr/>
        </p:nvCxnSpPr>
        <p:spPr>
          <a:xfrm flipH="1">
            <a:off x="1060378" y="6000711"/>
            <a:ext cx="108000" cy="1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FD0E7C5-68E0-4875-9679-F549C588AC42}"/>
              </a:ext>
            </a:extLst>
          </p:cNvPr>
          <p:cNvCxnSpPr>
            <a:cxnSpLocks/>
          </p:cNvCxnSpPr>
          <p:nvPr/>
        </p:nvCxnSpPr>
        <p:spPr>
          <a:xfrm flipH="1">
            <a:off x="1060378" y="6356951"/>
            <a:ext cx="108000" cy="1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B68D808-A083-434C-BC93-B7984700AFF0}"/>
              </a:ext>
            </a:extLst>
          </p:cNvPr>
          <p:cNvCxnSpPr>
            <a:cxnSpLocks/>
          </p:cNvCxnSpPr>
          <p:nvPr/>
        </p:nvCxnSpPr>
        <p:spPr>
          <a:xfrm flipH="1">
            <a:off x="1060378" y="6707933"/>
            <a:ext cx="108000" cy="1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528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5">
            <a:extLst>
              <a:ext uri="{FF2B5EF4-FFF2-40B4-BE49-F238E27FC236}">
                <a16:creationId xmlns:a16="http://schemas.microsoft.com/office/drawing/2014/main" id="{09683C1E-24EB-43D1-A3CF-D73CBCF47FA8}"/>
              </a:ext>
            </a:extLst>
          </p:cNvPr>
          <p:cNvSpPr txBox="1">
            <a:spLocks/>
          </p:cNvSpPr>
          <p:nvPr/>
        </p:nvSpPr>
        <p:spPr>
          <a:xfrm>
            <a:off x="436088" y="457808"/>
            <a:ext cx="309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60779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  <a:endParaRPr kumimoji="1" lang="ko-KR" altLang="en-US" sz="2000" b="1" dirty="0">
              <a:solidFill>
                <a:srgbClr val="607796"/>
              </a:solidFill>
              <a:uFillTx/>
              <a:latin typeface="Tahoma" panose="020B0604030504040204" pitchFamily="34" charset="0"/>
              <a:ea typeface="Apple SD 산돌고딕 Neo" panose="02000300000000000000" pitchFamily="50" charset="-127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79593-98F2-4212-A8EC-34BA6134F062}"/>
              </a:ext>
            </a:extLst>
          </p:cNvPr>
          <p:cNvSpPr txBox="1"/>
          <p:nvPr/>
        </p:nvSpPr>
        <p:spPr>
          <a:xfrm>
            <a:off x="778669" y="1419225"/>
            <a:ext cx="12039600" cy="253684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Nonparametric 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방법에는 몇가지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tuning parameters 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있음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By changing these parameters data-dependently, one can make them work well for a large range of problems.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단점으로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Parametric 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방법에 비해 </a:t>
            </a:r>
            <a:r>
              <a:rPr lang="ko-KR" altLang="en-US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계산량이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많음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But it become less and less of a concern because of advent of powerful computers.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D9F664-B18F-4843-9BCE-851F8FA8BF3E}"/>
              </a:ext>
            </a:extLst>
          </p:cNvPr>
          <p:cNvSpPr txBox="1"/>
          <p:nvPr/>
        </p:nvSpPr>
        <p:spPr>
          <a:xfrm>
            <a:off x="2508178" y="488970"/>
            <a:ext cx="243502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badi Extra Light" panose="020B0204020104020204" pitchFamily="34" charset="0"/>
              </a:rPr>
              <a:t>Nonparametric Approach</a:t>
            </a:r>
            <a:endParaRPr lang="ko-KR" altLang="en-US" dirty="0">
              <a:latin typeface="Abadi Extra Light" panose="020B0204020104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67DDD9F-3563-4E8F-90C7-B366ACE963D7}"/>
              </a:ext>
            </a:extLst>
          </p:cNvPr>
          <p:cNvCxnSpPr>
            <a:cxnSpLocks/>
          </p:cNvCxnSpPr>
          <p:nvPr/>
        </p:nvCxnSpPr>
        <p:spPr>
          <a:xfrm>
            <a:off x="2383487" y="559408"/>
            <a:ext cx="0" cy="2158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500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5">
            <a:extLst>
              <a:ext uri="{FF2B5EF4-FFF2-40B4-BE49-F238E27FC236}">
                <a16:creationId xmlns:a16="http://schemas.microsoft.com/office/drawing/2014/main" id="{09683C1E-24EB-43D1-A3CF-D73CBCF47FA8}"/>
              </a:ext>
            </a:extLst>
          </p:cNvPr>
          <p:cNvSpPr txBox="1">
            <a:spLocks/>
          </p:cNvSpPr>
          <p:nvPr/>
        </p:nvSpPr>
        <p:spPr>
          <a:xfrm>
            <a:off x="436088" y="457808"/>
            <a:ext cx="309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60779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  <a:endParaRPr kumimoji="1" lang="ko-KR" altLang="en-US" sz="2000" b="1" dirty="0">
              <a:solidFill>
                <a:srgbClr val="607796"/>
              </a:solidFill>
              <a:uFillTx/>
              <a:latin typeface="Tahoma" panose="020B0604030504040204" pitchFamily="34" charset="0"/>
              <a:ea typeface="Apple SD 산돌고딕 Neo" panose="02000300000000000000" pitchFamily="50" charset="-127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79593-98F2-4212-A8EC-34BA6134F062}"/>
              </a:ext>
            </a:extLst>
          </p:cNvPr>
          <p:cNvSpPr txBox="1"/>
          <p:nvPr/>
        </p:nvSpPr>
        <p:spPr>
          <a:xfrm>
            <a:off x="1426369" y="1876425"/>
            <a:ext cx="10591800" cy="33678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One powerful class of nonparametric approaches is using regularization to control the complexity of a large function space.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The main idea is to formulate the learning task as an optimization problem in a large function space where one minimizes the sum of an empirical error and a complexity penalty.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This is the approach we take in this thesis.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3A31BD-E6BB-4D8E-8955-161CA8C9ECC3}"/>
              </a:ext>
            </a:extLst>
          </p:cNvPr>
          <p:cNvSpPr txBox="1"/>
          <p:nvPr/>
        </p:nvSpPr>
        <p:spPr>
          <a:xfrm>
            <a:off x="2508178" y="488970"/>
            <a:ext cx="2022861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badi Extra Light" panose="020B0204020104020204" pitchFamily="34" charset="0"/>
              </a:rPr>
              <a:t>Using Regularization</a:t>
            </a:r>
            <a:endParaRPr lang="ko-KR" altLang="en-US" dirty="0">
              <a:latin typeface="Abadi Extra Light" panose="020B0204020104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AEDBE6-6A8C-409E-BF5D-84442016B08E}"/>
              </a:ext>
            </a:extLst>
          </p:cNvPr>
          <p:cNvCxnSpPr>
            <a:cxnSpLocks/>
          </p:cNvCxnSpPr>
          <p:nvPr/>
        </p:nvCxnSpPr>
        <p:spPr>
          <a:xfrm>
            <a:off x="2383487" y="559408"/>
            <a:ext cx="0" cy="2158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790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5">
            <a:extLst>
              <a:ext uri="{FF2B5EF4-FFF2-40B4-BE49-F238E27FC236}">
                <a16:creationId xmlns:a16="http://schemas.microsoft.com/office/drawing/2014/main" id="{09683C1E-24EB-43D1-A3CF-D73CBCF47FA8}"/>
              </a:ext>
            </a:extLst>
          </p:cNvPr>
          <p:cNvSpPr txBox="1">
            <a:spLocks/>
          </p:cNvSpPr>
          <p:nvPr/>
        </p:nvSpPr>
        <p:spPr>
          <a:xfrm>
            <a:off x="436088" y="457808"/>
            <a:ext cx="309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60779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Contributions</a:t>
            </a:r>
            <a:endParaRPr kumimoji="1" lang="ko-KR" altLang="en-US" sz="2000" b="1" dirty="0">
              <a:solidFill>
                <a:srgbClr val="607796"/>
              </a:solidFill>
              <a:uFillTx/>
              <a:latin typeface="Tahoma" panose="020B0604030504040204" pitchFamily="34" charset="0"/>
              <a:ea typeface="Apple SD 산돌고딕 Neo" panose="02000300000000000000" pitchFamily="50" charset="-127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79593-98F2-4212-A8EC-34BA6134F062}"/>
              </a:ext>
            </a:extLst>
          </p:cNvPr>
          <p:cNvSpPr txBox="1"/>
          <p:nvPr/>
        </p:nvSpPr>
        <p:spPr>
          <a:xfrm>
            <a:off x="778669" y="1419225"/>
            <a:ext cx="12039600" cy="37833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Goal: “developing flexible regularized value-based algorithms to deal with RL with large state spaces”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Providing regularized algorithms to solve RL based on approximate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value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iteration (AVI)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and approximated policy iteration (API). We formulate these algorithms as regularized optimization problems and demonstrate how to solve them for the family of reproducing kernel Hilbert spaces (RKHS).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Introducing a complexity regularization-based algorithm for model selection in RL.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Statistical analyzing of the suggested algorithms and providing upper bounds on the performance loss.</a:t>
            </a:r>
          </a:p>
        </p:txBody>
      </p:sp>
    </p:spTree>
    <p:extLst>
      <p:ext uri="{BB962C8B-B14F-4D97-AF65-F5344CB8AC3E}">
        <p14:creationId xmlns:p14="http://schemas.microsoft.com/office/powerpoint/2010/main" val="3359603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5">
            <a:extLst>
              <a:ext uri="{FF2B5EF4-FFF2-40B4-BE49-F238E27FC236}">
                <a16:creationId xmlns:a16="http://schemas.microsoft.com/office/drawing/2014/main" id="{09683C1E-24EB-43D1-A3CF-D73CBCF47FA8}"/>
              </a:ext>
            </a:extLst>
          </p:cNvPr>
          <p:cNvSpPr txBox="1">
            <a:spLocks/>
          </p:cNvSpPr>
          <p:nvPr/>
        </p:nvSpPr>
        <p:spPr>
          <a:xfrm>
            <a:off x="436088" y="457808"/>
            <a:ext cx="309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60779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  <a:endParaRPr kumimoji="1" lang="ko-KR" altLang="en-US" sz="2000" b="1" dirty="0">
              <a:solidFill>
                <a:srgbClr val="607796"/>
              </a:solidFill>
              <a:uFillTx/>
              <a:latin typeface="Tahoma" panose="020B0604030504040204" pitchFamily="34" charset="0"/>
              <a:ea typeface="Apple SD 산돌고딕 Neo" panose="02000300000000000000" pitchFamily="50" charset="-127"/>
              <a:cs typeface="Tahom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765D8E-0767-4399-A419-2E0F3B5B952E}"/>
              </a:ext>
            </a:extLst>
          </p:cNvPr>
          <p:cNvSpPr txBox="1"/>
          <p:nvPr/>
        </p:nvSpPr>
        <p:spPr>
          <a:xfrm>
            <a:off x="2000178" y="488970"/>
            <a:ext cx="298729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badi Extra Light" panose="020B0204020104020204" pitchFamily="34" charset="0"/>
              </a:rPr>
              <a:t>Proposed Network Architecture</a:t>
            </a:r>
            <a:endParaRPr lang="ko-KR" altLang="en-US" dirty="0">
              <a:latin typeface="Abadi Extra Light" panose="020B0204020104020204" pitchFamily="34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2DB1F4F-DD10-487D-A792-F08B4C3E9F9F}"/>
              </a:ext>
            </a:extLst>
          </p:cNvPr>
          <p:cNvCxnSpPr>
            <a:cxnSpLocks/>
          </p:cNvCxnSpPr>
          <p:nvPr/>
        </p:nvCxnSpPr>
        <p:spPr>
          <a:xfrm>
            <a:off x="1875487" y="559408"/>
            <a:ext cx="0" cy="2158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879593-98F2-4212-A8EC-34BA6134F062}"/>
              </a:ext>
            </a:extLst>
          </p:cNvPr>
          <p:cNvSpPr txBox="1"/>
          <p:nvPr/>
        </p:nvSpPr>
        <p:spPr>
          <a:xfrm>
            <a:off x="2683669" y="4162425"/>
            <a:ext cx="6286500" cy="253684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22 layer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Inserting SU to every adjacent convolutional layers.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Utilizing improved residual units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Learning the residual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PixelShuffle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to upscale.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Hasher version of gradient clipping.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D4EC117-5F66-4B00-ADFF-80EE12BEF130}"/>
              </a:ext>
            </a:extLst>
          </p:cNvPr>
          <p:cNvCxnSpPr/>
          <p:nvPr/>
        </p:nvCxnSpPr>
        <p:spPr>
          <a:xfrm flipH="1">
            <a:off x="2455069" y="4391025"/>
            <a:ext cx="108000" cy="1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D97C8D0-7A94-4388-8CB7-2A80C75EB19D}"/>
              </a:ext>
            </a:extLst>
          </p:cNvPr>
          <p:cNvCxnSpPr>
            <a:cxnSpLocks/>
          </p:cNvCxnSpPr>
          <p:nvPr/>
        </p:nvCxnSpPr>
        <p:spPr>
          <a:xfrm flipH="1">
            <a:off x="2455069" y="4802683"/>
            <a:ext cx="108000" cy="1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3F3D018-6479-4106-803F-5F93BA3460F4}"/>
              </a:ext>
            </a:extLst>
          </p:cNvPr>
          <p:cNvCxnSpPr>
            <a:cxnSpLocks/>
          </p:cNvCxnSpPr>
          <p:nvPr/>
        </p:nvCxnSpPr>
        <p:spPr>
          <a:xfrm flipH="1">
            <a:off x="2455069" y="5214341"/>
            <a:ext cx="108000" cy="1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5CAE2E1-6A3D-47C3-9CDF-F401EF11335B}"/>
              </a:ext>
            </a:extLst>
          </p:cNvPr>
          <p:cNvCxnSpPr>
            <a:cxnSpLocks/>
          </p:cNvCxnSpPr>
          <p:nvPr/>
        </p:nvCxnSpPr>
        <p:spPr>
          <a:xfrm flipH="1">
            <a:off x="2455069" y="5625999"/>
            <a:ext cx="108000" cy="1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10F193B-D0DD-4A6B-8355-E0033F501CA9}"/>
              </a:ext>
            </a:extLst>
          </p:cNvPr>
          <p:cNvCxnSpPr>
            <a:cxnSpLocks/>
          </p:cNvCxnSpPr>
          <p:nvPr/>
        </p:nvCxnSpPr>
        <p:spPr>
          <a:xfrm flipH="1">
            <a:off x="2455069" y="6037657"/>
            <a:ext cx="108000" cy="1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0909556-E380-43B8-B957-C2782D03C4F0}"/>
              </a:ext>
            </a:extLst>
          </p:cNvPr>
          <p:cNvCxnSpPr>
            <a:cxnSpLocks/>
          </p:cNvCxnSpPr>
          <p:nvPr/>
        </p:nvCxnSpPr>
        <p:spPr>
          <a:xfrm flipH="1">
            <a:off x="2455069" y="6449315"/>
            <a:ext cx="108000" cy="1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9FFE2C-5F0A-44CA-BADC-E695A631B355}"/>
                  </a:ext>
                </a:extLst>
              </p:cNvPr>
              <p:cNvSpPr txBox="1"/>
              <p:nvPr/>
            </p:nvSpPr>
            <p:spPr>
              <a:xfrm>
                <a:off x="8512969" y="5804336"/>
                <a:ext cx="4495800" cy="954107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1">
                        <a:lumMod val="50000"/>
                      </a:schemeClr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*Hasher gradient clipping:</a:t>
                </a:r>
              </a:p>
              <a:p>
                <a:r>
                  <a:rPr lang="en-US" altLang="ko-KR" sz="1400" dirty="0">
                    <a:solidFill>
                      <a:schemeClr val="bg1">
                        <a:lumMod val="50000"/>
                      </a:schemeClr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Positive gradients are mapped to a pre-</a:t>
                </a:r>
                <a:r>
                  <a:rPr lang="en-US" altLang="ko-KR" sz="1400" dirty="0" err="1">
                    <a:solidFill>
                      <a:schemeClr val="bg1">
                        <a:lumMod val="50000"/>
                      </a:schemeClr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defiend</a:t>
                </a:r>
                <a:r>
                  <a:rPr lang="en-US" altLang="ko-KR" sz="1400" dirty="0">
                    <a:solidFill>
                      <a:schemeClr val="bg1">
                        <a:lumMod val="50000"/>
                      </a:schemeClr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 threshold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𝜃</m:t>
                    </m:r>
                  </m:oMath>
                </a14:m>
                <a:r>
                  <a:rPr lang="en-US" altLang="ko-KR" sz="1400" dirty="0">
                    <a:solidFill>
                      <a:schemeClr val="bg1">
                        <a:lumMod val="50000"/>
                      </a:schemeClr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 regardless of its magnitude, and negative ones to -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𝜃</m:t>
                    </m:r>
                  </m:oMath>
                </a14:m>
                <a:r>
                  <a:rPr lang="en-US" altLang="ko-KR" sz="1400" dirty="0">
                    <a:solidFill>
                      <a:schemeClr val="bg1">
                        <a:lumMod val="50000"/>
                      </a:schemeClr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9FFE2C-5F0A-44CA-BADC-E695A631B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2969" y="5804336"/>
                <a:ext cx="4495800" cy="954107"/>
              </a:xfrm>
              <a:prstGeom prst="rect">
                <a:avLst/>
              </a:prstGeom>
              <a:blipFill>
                <a:blip r:embed="rId3"/>
                <a:stretch>
                  <a:fillRect l="-407" t="-1274" b="-57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9104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5">
            <a:extLst>
              <a:ext uri="{FF2B5EF4-FFF2-40B4-BE49-F238E27FC236}">
                <a16:creationId xmlns:a16="http://schemas.microsoft.com/office/drawing/2014/main" id="{09683C1E-24EB-43D1-A3CF-D73CBCF47FA8}"/>
              </a:ext>
            </a:extLst>
          </p:cNvPr>
          <p:cNvSpPr txBox="1">
            <a:spLocks/>
          </p:cNvSpPr>
          <p:nvPr/>
        </p:nvSpPr>
        <p:spPr>
          <a:xfrm>
            <a:off x="436088" y="457808"/>
            <a:ext cx="309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607796"/>
                </a:solidFill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kumimoji="1" lang="en-US" altLang="ko-KR" sz="2000" b="1" dirty="0">
                <a:solidFill>
                  <a:srgbClr val="60779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roblem</a:t>
            </a:r>
            <a:endParaRPr kumimoji="1" lang="ko-KR" altLang="en-US" sz="2000" b="1" dirty="0">
              <a:solidFill>
                <a:srgbClr val="607796"/>
              </a:solidFill>
              <a:uFillTx/>
              <a:latin typeface="Tahoma" panose="020B0604030504040204" pitchFamily="34" charset="0"/>
              <a:ea typeface="Apple SD 산돌고딕 Neo" panose="02000300000000000000" pitchFamily="50" charset="-127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79593-98F2-4212-A8EC-34BA6134F062}"/>
              </a:ext>
            </a:extLst>
          </p:cNvPr>
          <p:cNvSpPr txBox="1"/>
          <p:nvPr/>
        </p:nvSpPr>
        <p:spPr>
          <a:xfrm>
            <a:off x="2683669" y="1952625"/>
            <a:ext cx="8915400" cy="33678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RL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에서 여러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Regularization 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기법들의 영향을 실험적으로 연구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Supervised Learning 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에서는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regularization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매우 중요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  <a:b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</a:b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for improving optimization and for preventing overfitting. 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그러나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Policy gradient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나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Q-learning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과 같은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RL 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알고리즘에서는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regularization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효과를 보지 못했고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그래서 작은 모델을 사용할 수 밖에 없었다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perhaps because they overfit to recent experience. 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565EFBB-7130-4AFB-B58B-1EE0AE5B8CC7}"/>
              </a:ext>
            </a:extLst>
          </p:cNvPr>
          <p:cNvCxnSpPr/>
          <p:nvPr/>
        </p:nvCxnSpPr>
        <p:spPr>
          <a:xfrm flipH="1">
            <a:off x="2575669" y="2171494"/>
            <a:ext cx="108000" cy="1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C7157F5-DA4C-4F3E-A7A4-77C886A24348}"/>
              </a:ext>
            </a:extLst>
          </p:cNvPr>
          <p:cNvCxnSpPr>
            <a:cxnSpLocks/>
          </p:cNvCxnSpPr>
          <p:nvPr/>
        </p:nvCxnSpPr>
        <p:spPr>
          <a:xfrm flipH="1">
            <a:off x="2572833" y="3015291"/>
            <a:ext cx="108000" cy="1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39F76D4-5DF3-4CA5-BDAB-B97C1467F2A4}"/>
              </a:ext>
            </a:extLst>
          </p:cNvPr>
          <p:cNvCxnSpPr>
            <a:cxnSpLocks/>
          </p:cNvCxnSpPr>
          <p:nvPr/>
        </p:nvCxnSpPr>
        <p:spPr>
          <a:xfrm flipH="1">
            <a:off x="2582069" y="4240378"/>
            <a:ext cx="108000" cy="1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49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5">
            <a:extLst>
              <a:ext uri="{FF2B5EF4-FFF2-40B4-BE49-F238E27FC236}">
                <a16:creationId xmlns:a16="http://schemas.microsoft.com/office/drawing/2014/main" id="{09683C1E-24EB-43D1-A3CF-D73CBCF47FA8}"/>
              </a:ext>
            </a:extLst>
          </p:cNvPr>
          <p:cNvSpPr txBox="1">
            <a:spLocks/>
          </p:cNvSpPr>
          <p:nvPr/>
        </p:nvSpPr>
        <p:spPr>
          <a:xfrm>
            <a:off x="436088" y="457808"/>
            <a:ext cx="309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60779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  <a:endParaRPr kumimoji="1" lang="ko-KR" altLang="en-US" sz="2000" b="1" dirty="0">
              <a:solidFill>
                <a:srgbClr val="607796"/>
              </a:solidFill>
              <a:uFillTx/>
              <a:latin typeface="Tahoma" panose="020B0604030504040204" pitchFamily="34" charset="0"/>
              <a:ea typeface="Apple SD 산돌고딕 Neo" panose="02000300000000000000" pitchFamily="50" charset="-127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79593-98F2-4212-A8EC-34BA6134F062}"/>
              </a:ext>
            </a:extLst>
          </p:cNvPr>
          <p:cNvSpPr txBox="1"/>
          <p:nvPr/>
        </p:nvSpPr>
        <p:spPr>
          <a:xfrm>
            <a:off x="1235869" y="1647825"/>
            <a:ext cx="10668000" cy="46143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Sequential decision making problems have </a:t>
            </a:r>
            <a:r>
              <a:rPr lang="en-US" altLang="ko-KR" b="1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large state spaces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문제를 효율적으로 풀기 위해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en-US" altLang="ko-KR" b="1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function approximation (FA)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method is needed.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But choosing appropriate FA is difficult.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문제마다 다른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FA 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방법이 필요함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Different problems call for different FA in a way that is not easy to know prior to solving the problem itself.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The </a:t>
            </a:r>
            <a:r>
              <a:rPr lang="en-US" altLang="ko-KR" b="1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goal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of this thesis is to introduce and analyze flexible and statistically-efficient methods that can solve RL/Planning problems with </a:t>
            </a:r>
            <a:r>
              <a:rPr lang="en-US" altLang="ko-KR" u="sng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large state spaces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08035D-0AE4-4226-B049-3DCDA975E331}"/>
              </a:ext>
            </a:extLst>
          </p:cNvPr>
          <p:cNvSpPr txBox="1"/>
          <p:nvPr/>
        </p:nvSpPr>
        <p:spPr>
          <a:xfrm>
            <a:off x="2508178" y="488970"/>
            <a:ext cx="231441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badi Extra Light" panose="020B0204020104020204" pitchFamily="34" charset="0"/>
              </a:rPr>
              <a:t>Function</a:t>
            </a:r>
            <a:r>
              <a:rPr lang="ko-KR" altLang="en-US" dirty="0">
                <a:latin typeface="Abadi Extra Light" panose="020B0204020104020204" pitchFamily="34" charset="0"/>
              </a:rPr>
              <a:t> </a:t>
            </a:r>
            <a:r>
              <a:rPr lang="en-US" altLang="ko-KR" dirty="0">
                <a:latin typeface="Abadi Extra Light" panose="020B0204020104020204" pitchFamily="34" charset="0"/>
              </a:rPr>
              <a:t>Approximation</a:t>
            </a:r>
            <a:endParaRPr lang="ko-KR" altLang="en-US" dirty="0">
              <a:latin typeface="Abadi Extra Light" panose="020B0204020104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471CB1E-6BCA-4FDF-95BF-AC201694D3E8}"/>
              </a:ext>
            </a:extLst>
          </p:cNvPr>
          <p:cNvCxnSpPr>
            <a:cxnSpLocks/>
          </p:cNvCxnSpPr>
          <p:nvPr/>
        </p:nvCxnSpPr>
        <p:spPr>
          <a:xfrm>
            <a:off x="2383487" y="559408"/>
            <a:ext cx="0" cy="2158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23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5">
            <a:extLst>
              <a:ext uri="{FF2B5EF4-FFF2-40B4-BE49-F238E27FC236}">
                <a16:creationId xmlns:a16="http://schemas.microsoft.com/office/drawing/2014/main" id="{09683C1E-24EB-43D1-A3CF-D73CBCF47FA8}"/>
              </a:ext>
            </a:extLst>
          </p:cNvPr>
          <p:cNvSpPr txBox="1">
            <a:spLocks/>
          </p:cNvSpPr>
          <p:nvPr/>
        </p:nvSpPr>
        <p:spPr>
          <a:xfrm>
            <a:off x="436088" y="457808"/>
            <a:ext cx="309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60779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  <a:endParaRPr kumimoji="1" lang="ko-KR" altLang="en-US" sz="2000" b="1" dirty="0">
              <a:solidFill>
                <a:srgbClr val="607796"/>
              </a:solidFill>
              <a:uFillTx/>
              <a:latin typeface="Tahoma" panose="020B0604030504040204" pitchFamily="34" charset="0"/>
              <a:ea typeface="Apple SD 산돌고딕 Neo" panose="02000300000000000000" pitchFamily="50" charset="-127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79593-98F2-4212-A8EC-34BA6134F062}"/>
              </a:ext>
            </a:extLst>
          </p:cNvPr>
          <p:cNvSpPr txBox="1"/>
          <p:nvPr/>
        </p:nvSpPr>
        <p:spPr>
          <a:xfrm>
            <a:off x="1235869" y="2028825"/>
            <a:ext cx="10668000" cy="419884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모든 문제들에 효율적으로 적용가능한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universal RL method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디자인 하는 것은 중요하다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만약 주어진 문제에서 어떤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structure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나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regularity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발견한다면 쉽게 풀 수 있다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 Examples of such </a:t>
            </a:r>
            <a:r>
              <a:rPr lang="en-US" altLang="ko-KR" b="1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regularities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are </a:t>
            </a:r>
            <a:b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</a:b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	the </a:t>
            </a:r>
            <a:r>
              <a:rPr lang="en-US" altLang="ko-KR" i="1" u="sng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smoothness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of the value function, </a:t>
            </a:r>
            <a:b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</a:b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	the </a:t>
            </a:r>
            <a:r>
              <a:rPr lang="en-US" altLang="ko-KR" i="1" u="sng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sparsity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of the value function in a certain basis, </a:t>
            </a:r>
            <a:b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</a:b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	or the input data lying close to a </a:t>
            </a:r>
            <a:r>
              <a:rPr lang="en-US" altLang="ko-KR" i="1" u="sng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low-dimensional manifold</a:t>
            </a:r>
            <a:r>
              <a:rPr lang="en-US" altLang="ko-KR" u="sng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6CF32-2325-4CCE-88C0-BDD6E92E6326}"/>
              </a:ext>
            </a:extLst>
          </p:cNvPr>
          <p:cNvSpPr txBox="1"/>
          <p:nvPr/>
        </p:nvSpPr>
        <p:spPr>
          <a:xfrm>
            <a:off x="2508178" y="488970"/>
            <a:ext cx="2340449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badi Extra Light" panose="020B0204020104020204" pitchFamily="34" charset="0"/>
              </a:rPr>
              <a:t>Regularities in Problems</a:t>
            </a:r>
            <a:endParaRPr lang="ko-KR" altLang="en-US" dirty="0">
              <a:latin typeface="Abadi Extra Light" panose="020B0204020104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DBA2628-0A31-40B9-A1A3-F65F5F0A2AE6}"/>
              </a:ext>
            </a:extLst>
          </p:cNvPr>
          <p:cNvCxnSpPr>
            <a:cxnSpLocks/>
          </p:cNvCxnSpPr>
          <p:nvPr/>
        </p:nvCxnSpPr>
        <p:spPr>
          <a:xfrm>
            <a:off x="2383487" y="559408"/>
            <a:ext cx="0" cy="2158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153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5">
            <a:extLst>
              <a:ext uri="{FF2B5EF4-FFF2-40B4-BE49-F238E27FC236}">
                <a16:creationId xmlns:a16="http://schemas.microsoft.com/office/drawing/2014/main" id="{09683C1E-24EB-43D1-A3CF-D73CBCF47FA8}"/>
              </a:ext>
            </a:extLst>
          </p:cNvPr>
          <p:cNvSpPr txBox="1">
            <a:spLocks/>
          </p:cNvSpPr>
          <p:nvPr/>
        </p:nvSpPr>
        <p:spPr>
          <a:xfrm>
            <a:off x="436088" y="457808"/>
            <a:ext cx="309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60779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  <a:endParaRPr kumimoji="1" lang="ko-KR" altLang="en-US" sz="2000" b="1" dirty="0">
              <a:solidFill>
                <a:srgbClr val="607796"/>
              </a:solidFill>
              <a:uFillTx/>
              <a:latin typeface="Tahoma" panose="020B0604030504040204" pitchFamily="34" charset="0"/>
              <a:ea typeface="Apple SD 산돌고딕 Neo" panose="02000300000000000000" pitchFamily="50" charset="-127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79593-98F2-4212-A8EC-34BA6134F062}"/>
              </a:ext>
            </a:extLst>
          </p:cNvPr>
          <p:cNvSpPr txBox="1"/>
          <p:nvPr/>
        </p:nvSpPr>
        <p:spPr>
          <a:xfrm>
            <a:off x="778669" y="1419225"/>
            <a:ext cx="12039600" cy="419884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Results from SL, </a:t>
            </a:r>
            <a:r>
              <a:rPr lang="en-US" altLang="ko-KR" b="1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two key points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deserve more emphasis.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문제 자체에 어떤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regularity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내재되어 있어야한다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  <a:b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</a:b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For example, the value function should be smooth, or could be described by a few dimensions of state spaces.</a:t>
            </a:r>
            <a:b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</a:br>
            <a:r>
              <a:rPr lang="en-US" altLang="ko-KR" u="sng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Regularity is intrinsic property of problem.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regularity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활용할 수 있는 알고리즘이어야 한다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b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</a:b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For example, a conventional K-NN base algorithm cannot benefit from the smoothness of value function, and as a result its performance would be almost identical to when the algorithm is faced with a problem without such smoothness regularity.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5FADCF-7779-42EE-B3F2-39A169FCFB25}"/>
              </a:ext>
            </a:extLst>
          </p:cNvPr>
          <p:cNvSpPr txBox="1"/>
          <p:nvPr/>
        </p:nvSpPr>
        <p:spPr>
          <a:xfrm>
            <a:off x="2508178" y="488970"/>
            <a:ext cx="272356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badi Extra Light" panose="020B0204020104020204" pitchFamily="34" charset="0"/>
              </a:rPr>
              <a:t>Key points of Regularization</a:t>
            </a:r>
            <a:endParaRPr lang="ko-KR" altLang="en-US" dirty="0">
              <a:latin typeface="Abadi Extra Light" panose="020B0204020104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62CBCF7-3B90-4E03-967E-8733DC705AF0}"/>
              </a:ext>
            </a:extLst>
          </p:cNvPr>
          <p:cNvCxnSpPr>
            <a:cxnSpLocks/>
          </p:cNvCxnSpPr>
          <p:nvPr/>
        </p:nvCxnSpPr>
        <p:spPr>
          <a:xfrm>
            <a:off x="2383487" y="559408"/>
            <a:ext cx="0" cy="2158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677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5">
            <a:extLst>
              <a:ext uri="{FF2B5EF4-FFF2-40B4-BE49-F238E27FC236}">
                <a16:creationId xmlns:a16="http://schemas.microsoft.com/office/drawing/2014/main" id="{09683C1E-24EB-43D1-A3CF-D73CBCF47FA8}"/>
              </a:ext>
            </a:extLst>
          </p:cNvPr>
          <p:cNvSpPr txBox="1">
            <a:spLocks/>
          </p:cNvSpPr>
          <p:nvPr/>
        </p:nvSpPr>
        <p:spPr>
          <a:xfrm>
            <a:off x="436088" y="457808"/>
            <a:ext cx="309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60779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  <a:endParaRPr kumimoji="1" lang="ko-KR" altLang="en-US" sz="2000" b="1" dirty="0">
              <a:solidFill>
                <a:srgbClr val="607796"/>
              </a:solidFill>
              <a:uFillTx/>
              <a:latin typeface="Tahoma" panose="020B0604030504040204" pitchFamily="34" charset="0"/>
              <a:ea typeface="Apple SD 산돌고딕 Neo" panose="02000300000000000000" pitchFamily="50" charset="-127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79593-98F2-4212-A8EC-34BA6134F062}"/>
              </a:ext>
            </a:extLst>
          </p:cNvPr>
          <p:cNvSpPr txBox="1"/>
          <p:nvPr/>
        </p:nvSpPr>
        <p:spPr>
          <a:xfrm>
            <a:off x="2150269" y="2105025"/>
            <a:ext cx="9525000" cy="295234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학습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agent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 매우 바람직한 요구사항은 문제에 내재된 어려움에 적응하는 것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풀고자 하는 문제에 어떤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regularity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있다면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agent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동일한 양의 데이터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/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상호작용으로 더 나은 솔루션을 제공하기를 기대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만약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agent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문제의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regularity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자동으로 활용하여 솔루션을 제공한다면 이를 </a:t>
            </a:r>
            <a:r>
              <a:rPr lang="en-US" altLang="ko-KR" b="1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adaptive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agent/algorithm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이라 부름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280B16-428C-42C2-B903-619796B1FBC2}"/>
              </a:ext>
            </a:extLst>
          </p:cNvPr>
          <p:cNvSpPr txBox="1"/>
          <p:nvPr/>
        </p:nvSpPr>
        <p:spPr>
          <a:xfrm>
            <a:off x="2508178" y="488970"/>
            <a:ext cx="154324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badi Extra Light" panose="020B0204020104020204" pitchFamily="34" charset="0"/>
              </a:rPr>
              <a:t>Adaptive</a:t>
            </a:r>
            <a:r>
              <a:rPr lang="ko-KR" altLang="en-US" dirty="0">
                <a:latin typeface="Abadi Extra Light" panose="020B0204020104020204" pitchFamily="34" charset="0"/>
              </a:rPr>
              <a:t> </a:t>
            </a:r>
            <a:r>
              <a:rPr lang="en-US" altLang="ko-KR" dirty="0">
                <a:latin typeface="Abadi Extra Light" panose="020B0204020104020204" pitchFamily="34" charset="0"/>
              </a:rPr>
              <a:t>Agent</a:t>
            </a:r>
            <a:endParaRPr lang="ko-KR" altLang="en-US" dirty="0">
              <a:latin typeface="Abadi Extra Light" panose="020B0204020104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4A20A0D-B0CF-4A19-87E9-78C137513BE3}"/>
              </a:ext>
            </a:extLst>
          </p:cNvPr>
          <p:cNvCxnSpPr>
            <a:cxnSpLocks/>
          </p:cNvCxnSpPr>
          <p:nvPr/>
        </p:nvCxnSpPr>
        <p:spPr>
          <a:xfrm>
            <a:off x="2383487" y="559408"/>
            <a:ext cx="0" cy="2158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07E174-F01F-48AB-9204-C49E8D562E51}"/>
              </a:ext>
            </a:extLst>
          </p:cNvPr>
          <p:cNvCxnSpPr/>
          <p:nvPr/>
        </p:nvCxnSpPr>
        <p:spPr>
          <a:xfrm flipH="1">
            <a:off x="1956305" y="2322079"/>
            <a:ext cx="108000" cy="1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8BECB75-3509-474B-A1C1-6BC94B777A1A}"/>
              </a:ext>
            </a:extLst>
          </p:cNvPr>
          <p:cNvCxnSpPr>
            <a:cxnSpLocks/>
          </p:cNvCxnSpPr>
          <p:nvPr/>
        </p:nvCxnSpPr>
        <p:spPr>
          <a:xfrm flipH="1">
            <a:off x="1965542" y="3158610"/>
            <a:ext cx="108000" cy="1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A7E84B2-51E1-4749-9831-67BDA58E18AC}"/>
              </a:ext>
            </a:extLst>
          </p:cNvPr>
          <p:cNvCxnSpPr>
            <a:cxnSpLocks/>
          </p:cNvCxnSpPr>
          <p:nvPr/>
        </p:nvCxnSpPr>
        <p:spPr>
          <a:xfrm flipH="1">
            <a:off x="1965542" y="4373832"/>
            <a:ext cx="108000" cy="1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716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5">
            <a:extLst>
              <a:ext uri="{FF2B5EF4-FFF2-40B4-BE49-F238E27FC236}">
                <a16:creationId xmlns:a16="http://schemas.microsoft.com/office/drawing/2014/main" id="{09683C1E-24EB-43D1-A3CF-D73CBCF47FA8}"/>
              </a:ext>
            </a:extLst>
          </p:cNvPr>
          <p:cNvSpPr txBox="1">
            <a:spLocks/>
          </p:cNvSpPr>
          <p:nvPr/>
        </p:nvSpPr>
        <p:spPr>
          <a:xfrm>
            <a:off x="436088" y="457808"/>
            <a:ext cx="309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60779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  <a:endParaRPr kumimoji="1" lang="ko-KR" altLang="en-US" sz="2000" b="1" dirty="0">
              <a:solidFill>
                <a:srgbClr val="607796"/>
              </a:solidFill>
              <a:uFillTx/>
              <a:latin typeface="Tahoma" panose="020B0604030504040204" pitchFamily="34" charset="0"/>
              <a:ea typeface="Apple SD 산돌고딕 Neo" panose="02000300000000000000" pitchFamily="50" charset="-127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79593-98F2-4212-A8EC-34BA6134F062}"/>
              </a:ext>
            </a:extLst>
          </p:cNvPr>
          <p:cNvSpPr txBox="1"/>
          <p:nvPr/>
        </p:nvSpPr>
        <p:spPr>
          <a:xfrm>
            <a:off x="778669" y="1419225"/>
            <a:ext cx="12039600" cy="212135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To clarify the notions of regularity and adaptivity, consider a simple numerical analysis example: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The problem of inverting a matrix.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만약 행렬이 대각행렬이나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삼각행렬과 같은 특별한 구조를 가지고 있다면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역행렬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계산은 매우 쉬워진다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알고리즘이 이런 구조를 찾아내고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그에 맞게끔 방법을 조정할 수 있으면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we can call adaptive to this regularity.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1B072-906D-4351-A2EF-2CC17718CDEC}"/>
              </a:ext>
            </a:extLst>
          </p:cNvPr>
          <p:cNvSpPr txBox="1"/>
          <p:nvPr/>
        </p:nvSpPr>
        <p:spPr>
          <a:xfrm>
            <a:off x="2508178" y="488970"/>
            <a:ext cx="4016421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badi Extra Light" panose="020B0204020104020204" pitchFamily="34" charset="0"/>
              </a:rPr>
              <a:t>Example: the problem of inverting a matrix</a:t>
            </a:r>
            <a:endParaRPr lang="ko-KR" altLang="en-US" dirty="0">
              <a:latin typeface="Abadi Extra Light" panose="020B0204020104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B7E54D-6BBC-4C12-AA9C-DEB7845A3D59}"/>
              </a:ext>
            </a:extLst>
          </p:cNvPr>
          <p:cNvCxnSpPr>
            <a:cxnSpLocks/>
          </p:cNvCxnSpPr>
          <p:nvPr/>
        </p:nvCxnSpPr>
        <p:spPr>
          <a:xfrm>
            <a:off x="2383487" y="559408"/>
            <a:ext cx="0" cy="2158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006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5">
            <a:extLst>
              <a:ext uri="{FF2B5EF4-FFF2-40B4-BE49-F238E27FC236}">
                <a16:creationId xmlns:a16="http://schemas.microsoft.com/office/drawing/2014/main" id="{09683C1E-24EB-43D1-A3CF-D73CBCF47FA8}"/>
              </a:ext>
            </a:extLst>
          </p:cNvPr>
          <p:cNvSpPr txBox="1">
            <a:spLocks/>
          </p:cNvSpPr>
          <p:nvPr/>
        </p:nvSpPr>
        <p:spPr>
          <a:xfrm>
            <a:off x="436088" y="457808"/>
            <a:ext cx="309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60779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  <a:endParaRPr kumimoji="1" lang="ko-KR" altLang="en-US" sz="2000" b="1" dirty="0">
              <a:solidFill>
                <a:srgbClr val="607796"/>
              </a:solidFill>
              <a:uFillTx/>
              <a:latin typeface="Tahoma" panose="020B0604030504040204" pitchFamily="34" charset="0"/>
              <a:ea typeface="Apple SD 산돌고딕 Neo" panose="02000300000000000000" pitchFamily="50" charset="-127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79593-98F2-4212-A8EC-34BA6134F062}"/>
              </a:ext>
            </a:extLst>
          </p:cNvPr>
          <p:cNvSpPr txBox="1"/>
          <p:nvPr/>
        </p:nvSpPr>
        <p:spPr>
          <a:xfrm>
            <a:off x="1312069" y="1647825"/>
            <a:ext cx="11201400" cy="37833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Adaptive procedure has two elements: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 flexible algorithm: </a:t>
            </a:r>
            <a:b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</a:b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has some tunable parameters and can deliver the ‘optimal’ performance for a vast range of regularities – provided that its parameters are chosen properly.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 model selection algorithm:</a:t>
            </a:r>
            <a:b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</a:b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tunes the parameters of a flexible algorithm.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1B072-906D-4351-A2EF-2CC17718CDEC}"/>
              </a:ext>
            </a:extLst>
          </p:cNvPr>
          <p:cNvSpPr txBox="1"/>
          <p:nvPr/>
        </p:nvSpPr>
        <p:spPr>
          <a:xfrm>
            <a:off x="2508178" y="488970"/>
            <a:ext cx="3493329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badi Extra Light" panose="020B0204020104020204" pitchFamily="34" charset="0"/>
              </a:rPr>
              <a:t>Two elements of Adaptive Procedure</a:t>
            </a:r>
            <a:endParaRPr lang="ko-KR" altLang="en-US" dirty="0">
              <a:latin typeface="Abadi Extra Light" panose="020B0204020104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B7E54D-6BBC-4C12-AA9C-DEB7845A3D59}"/>
              </a:ext>
            </a:extLst>
          </p:cNvPr>
          <p:cNvCxnSpPr>
            <a:cxnSpLocks/>
          </p:cNvCxnSpPr>
          <p:nvPr/>
        </p:nvCxnSpPr>
        <p:spPr>
          <a:xfrm>
            <a:off x="2383487" y="559408"/>
            <a:ext cx="0" cy="2158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288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5">
            <a:extLst>
              <a:ext uri="{FF2B5EF4-FFF2-40B4-BE49-F238E27FC236}">
                <a16:creationId xmlns:a16="http://schemas.microsoft.com/office/drawing/2014/main" id="{09683C1E-24EB-43D1-A3CF-D73CBCF47FA8}"/>
              </a:ext>
            </a:extLst>
          </p:cNvPr>
          <p:cNvSpPr txBox="1">
            <a:spLocks/>
          </p:cNvSpPr>
          <p:nvPr/>
        </p:nvSpPr>
        <p:spPr>
          <a:xfrm>
            <a:off x="436088" y="457808"/>
            <a:ext cx="309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60779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  <a:endParaRPr kumimoji="1" lang="ko-KR" altLang="en-US" sz="2000" b="1" dirty="0">
              <a:solidFill>
                <a:srgbClr val="607796"/>
              </a:solidFill>
              <a:uFillTx/>
              <a:latin typeface="Tahoma" panose="020B0604030504040204" pitchFamily="34" charset="0"/>
              <a:ea typeface="Apple SD 산돌고딕 Neo" panose="02000300000000000000" pitchFamily="50" charset="-127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79593-98F2-4212-A8EC-34BA6134F062}"/>
              </a:ext>
            </a:extLst>
          </p:cNvPr>
          <p:cNvSpPr txBox="1"/>
          <p:nvPr/>
        </p:nvSpPr>
        <p:spPr>
          <a:xfrm>
            <a:off x="931069" y="1682004"/>
            <a:ext cx="11582400" cy="37833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The usual practice in RL community is quite different from using adaptive procedures.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미리 정의 된 유한한 개수의 기저 함수를 선택하고 이들의 선형 조합으로 가치함수를 표현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These basis functions are usually chosen a priori by the user and is fixed through learning.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This parametric approach has been thoroughly studied in RL literature.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모델이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적절히 잘 선택되면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(true value function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 매우 가깝게 근사 된다면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b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</a:b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they show a fast error convergence rate and are often computationally efficient.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1A59DE-E5A4-453C-B6C4-24EA80369389}"/>
              </a:ext>
            </a:extLst>
          </p:cNvPr>
          <p:cNvSpPr txBox="1"/>
          <p:nvPr/>
        </p:nvSpPr>
        <p:spPr>
          <a:xfrm>
            <a:off x="2508178" y="488970"/>
            <a:ext cx="2562881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badi Extra Light" panose="020B0204020104020204" pitchFamily="34" charset="0"/>
              </a:rPr>
              <a:t>Parametric</a:t>
            </a:r>
            <a:r>
              <a:rPr lang="ko-KR" altLang="en-US" dirty="0">
                <a:latin typeface="Abadi Extra Light" panose="020B0204020104020204" pitchFamily="34" charset="0"/>
              </a:rPr>
              <a:t> </a:t>
            </a:r>
            <a:r>
              <a:rPr lang="en-US" altLang="ko-KR" dirty="0">
                <a:latin typeface="Abadi Extra Light" panose="020B0204020104020204" pitchFamily="34" charset="0"/>
              </a:rPr>
              <a:t>Approach in RL</a:t>
            </a:r>
            <a:endParaRPr lang="ko-KR" altLang="en-US" dirty="0">
              <a:latin typeface="Abadi Extra Light" panose="020B0204020104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0FF3EB6-665A-4602-BFE7-A88347B12276}"/>
              </a:ext>
            </a:extLst>
          </p:cNvPr>
          <p:cNvCxnSpPr>
            <a:cxnSpLocks/>
          </p:cNvCxnSpPr>
          <p:nvPr/>
        </p:nvCxnSpPr>
        <p:spPr>
          <a:xfrm>
            <a:off x="2383487" y="559408"/>
            <a:ext cx="0" cy="2158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982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30786</TotalTime>
  <Words>735</Words>
  <Application>Microsoft Office PowerPoint</Application>
  <PresentationFormat>사용자 지정</PresentationFormat>
  <Paragraphs>119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Apple SD 산돌고딕 Neo</vt:lpstr>
      <vt:lpstr>나눔고딕 Light</vt:lpstr>
      <vt:lpstr>맑은 고딕</vt:lpstr>
      <vt:lpstr>Abadi Extra Light</vt:lpstr>
      <vt:lpstr>Arial</vt:lpstr>
      <vt:lpstr>Calibri</vt:lpstr>
      <vt:lpstr>Cambria Math</vt:lpstr>
      <vt:lpstr>Tahoma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DIP3E_Chapter03_Art.ppt [Compatibility Mode]</dc:title>
  <dc:creator>El-Sana</dc:creator>
  <cp:lastModifiedBy>송석정</cp:lastModifiedBy>
  <cp:revision>466</cp:revision>
  <cp:lastPrinted>2017-06-25T16:24:16Z</cp:lastPrinted>
  <dcterms:created xsi:type="dcterms:W3CDTF">2017-04-06T11:00:31Z</dcterms:created>
  <dcterms:modified xsi:type="dcterms:W3CDTF">2018-03-26T07:54:24Z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2011-01-21T00:00:00Z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2017-04-06T00:00:00Z</vt:filetime>
  </property>
</Properties>
</file>