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>
      <p:cViewPr varScale="1">
        <p:scale>
          <a:sx n="104" d="100"/>
          <a:sy n="104" d="100"/>
        </p:scale>
        <p:origin x="408" y="102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2018-03-19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567" y="2852610"/>
            <a:ext cx="10083404" cy="1018099"/>
          </a:xfrm>
        </p:spPr>
        <p:txBody>
          <a:bodyPr anchor="b"/>
          <a:lstStyle>
            <a:lvl1pPr algn="ctr">
              <a:defRPr sz="6616">
                <a:uFillTx/>
              </a:defRPr>
            </a:lvl1pPr>
          </a:lstStyle>
          <a:p>
            <a:r>
              <a:rPr kumimoji="1"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407163"/>
          </a:xfrm>
        </p:spPr>
        <p:txBody>
          <a:bodyPr/>
          <a:lstStyle>
            <a:lvl1pPr marL="0" indent="0" algn="ctr">
              <a:buNone/>
              <a:defRPr sz="2646">
                <a:uFillTx/>
              </a:defRPr>
            </a:lvl1pPr>
            <a:lvl2pPr marL="504154" indent="0" algn="ctr">
              <a:buNone/>
              <a:defRPr sz="2205">
                <a:uFillTx/>
              </a:defRPr>
            </a:lvl2pPr>
            <a:lvl3pPr marL="1008309" indent="0" algn="ctr">
              <a:buNone/>
              <a:defRPr sz="1985">
                <a:uFillTx/>
              </a:defRPr>
            </a:lvl3pPr>
            <a:lvl4pPr marL="1512463" indent="0" algn="ctr">
              <a:buNone/>
              <a:defRPr sz="1764">
                <a:uFillTx/>
              </a:defRPr>
            </a:lvl4pPr>
            <a:lvl5pPr marL="2016618" indent="0" algn="ctr">
              <a:buNone/>
              <a:defRPr sz="1764">
                <a:uFillTx/>
              </a:defRPr>
            </a:lvl5pPr>
            <a:lvl6pPr marL="2520772" indent="0" algn="ctr">
              <a:buNone/>
              <a:defRPr sz="1764">
                <a:uFillTx/>
              </a:defRPr>
            </a:lvl6pPr>
            <a:lvl7pPr marL="3024927" indent="0" algn="ctr">
              <a:buNone/>
              <a:defRPr sz="1764">
                <a:uFillTx/>
              </a:defRPr>
            </a:lvl7pPr>
            <a:lvl8pPr marL="3529081" indent="0" algn="ctr">
              <a:buNone/>
              <a:defRPr sz="1764">
                <a:uFillTx/>
              </a:defRPr>
            </a:lvl8pPr>
            <a:lvl9pPr marL="4033236" indent="0" algn="ctr">
              <a:buNone/>
              <a:defRPr sz="1764">
                <a:uFillTx/>
              </a:defRPr>
            </a:lvl9pPr>
          </a:lstStyle>
          <a:p>
            <a:r>
              <a:rPr kumimoji="1"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>
                <a:uFillTx/>
              </a:rPr>
              <a:t>2018-03-19</a:t>
            </a:fld>
            <a:endParaRPr kumimoji="1"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>
                <a:uFillTx/>
              </a:rPr>
              <a:t>‹#›</a:t>
            </a:fld>
            <a:endParaRPr kumimoji="1"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3/19/2018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6.jpe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D017DDE-FAF2-4566-B095-24B9963C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80" b="-1"/>
          <a:stretch/>
        </p:blipFill>
        <p:spPr>
          <a:xfrm>
            <a:off x="20" y="10"/>
            <a:ext cx="13444517" cy="75628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8CC0B-0626-4A63-AC0A-FEE03D0807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322" y="0"/>
            <a:ext cx="5769946" cy="5840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18FCF3-6204-44FD-9EDA-977C07F6CF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8081" y="4863457"/>
            <a:ext cx="1397315" cy="1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1477109" y="534441"/>
            <a:ext cx="4715046" cy="4149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300" b="1">
                <a:latin typeface="+mj-lt"/>
                <a:ea typeface="+mj-ea"/>
                <a:cs typeface="+mj-cs"/>
              </a:rPr>
              <a:t>Curiosity-driven Exploration by Self-supervised Prediction</a:t>
            </a:r>
            <a:endParaRPr kumimoji="1" lang="en-US" altLang="ko-KR" sz="5300" b="1"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136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Abstract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007269" y="1271576"/>
            <a:ext cx="11430000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In many real-world scenarios, rewards are extremely sparse.</a:t>
            </a: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Curiosity can serve as an intrinsic reward.</a:t>
            </a: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Curiosity: error in an agent’s ability to predict the consequence of its own actions learned by self-supervised inverse dynamic model.</a:t>
            </a: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“3-year-old has no trouble entertaining herself using intrinsic motivation or curiosity.”</a:t>
            </a:r>
          </a:p>
          <a:p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Intrinsic Reward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007269" y="1271576"/>
            <a:ext cx="11430000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How hard it is to predict the consequences of actions.</a:t>
            </a: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Encourage to explore ‘novel’ states.</a:t>
            </a: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- It requires a statistical model of the distribution of the environment states.</a:t>
            </a: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Encourage to perform actions that reduce the error/uncertainty in agent’s ability to predict.</a:t>
            </a: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-it requires building a model of dynamics.</a:t>
            </a:r>
          </a:p>
          <a:p>
            <a:endParaRPr lang="en-US" altLang="ko-KR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It is an mechanism for an agent to learn skills that might be helpful in future scenarios.</a:t>
            </a:r>
          </a:p>
          <a:p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10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Intrinsic Reward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007269" y="1271576"/>
            <a:ext cx="11430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Self-supervised prediction for exploration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C417E7-22DA-4E30-B535-18755750330D}"/>
                  </a:ext>
                </a:extLst>
              </p:cNvPr>
              <p:cNvSpPr txBox="1"/>
              <p:nvPr/>
            </p:nvSpPr>
            <p:spPr>
              <a:xfrm>
                <a:off x="927099" y="2344742"/>
                <a:ext cx="899236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Given the raw state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encoding it using a DNN into a feature vector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To learn the parameters of this feature encoder, using two sub-modules.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dirty="0"/>
                  <a:t>: inverse dynamics model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: forward dynamics model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C417E7-22DA-4E30-B535-187557503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9" y="2344742"/>
                <a:ext cx="8992361" cy="2308324"/>
              </a:xfrm>
              <a:prstGeom prst="rect">
                <a:avLst/>
              </a:prstGeom>
              <a:blipFill>
                <a:blip r:embed="rId2"/>
                <a:stretch>
                  <a:fillRect l="-542" t="-1587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77B6681-CBE4-4829-B023-77B3BF448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4"/>
          <a:stretch/>
        </p:blipFill>
        <p:spPr>
          <a:xfrm>
            <a:off x="8179720" y="3238118"/>
            <a:ext cx="3507960" cy="3118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F36FF6-0A4D-4AB9-AF53-53CED06AF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300" y="3225461"/>
            <a:ext cx="2581275" cy="53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3E4D74-9889-4CE5-BA8E-6556DBC7E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300" y="3774963"/>
            <a:ext cx="141922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9ED458-95A7-4308-ABAC-4EC91F4E3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1963" y="4797248"/>
            <a:ext cx="253365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950C7-9F7E-48FF-A98E-724E19B874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4350" y="5199860"/>
            <a:ext cx="2562225" cy="53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EB2375-C4CA-4642-BDD1-7B618BA6A6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544" y="5991225"/>
            <a:ext cx="4714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Apple SD 산돌고딕 Neo" panose="02000300000000000000" pitchFamily="50" charset="-127"/>
                <a:ea typeface="Apple SD 산돌고딕 Neo" panose="02000300000000000000" pitchFamily="50" charset="-127"/>
                <a:cs typeface="Tahoma" charset="0"/>
              </a:rPr>
              <a:t>Intrinsic Reward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Apple SD 산돌고딕 Neo" panose="02000300000000000000" pitchFamily="50" charset="-127"/>
              <a:ea typeface="Apple SD 산돌고딕 Neo" panose="02000300000000000000" pitchFamily="50" charset="-127"/>
              <a:cs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007269" y="1271576"/>
            <a:ext cx="11430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Self-supervised prediction for exploration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70CB22-F995-45C5-81D8-9C8904B6E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12" r="-1"/>
          <a:stretch/>
        </p:blipFill>
        <p:spPr>
          <a:xfrm>
            <a:off x="2455069" y="1693644"/>
            <a:ext cx="7622760" cy="3118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3276A3-B2A4-477B-A34E-C97F0F30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6624" y="5687401"/>
            <a:ext cx="4819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30443</TotalTime>
  <Words>193</Words>
  <Application>Microsoft Office PowerPoint</Application>
  <PresentationFormat>사용자 지정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Apple SD 산돌고딕 Neo</vt:lpstr>
      <vt:lpstr>AppleSDGothicNeoUL00</vt:lpstr>
      <vt:lpstr>맑은 고딕</vt:lpstr>
      <vt:lpstr>Arial</vt:lpstr>
      <vt:lpstr>Calibri</vt:lpstr>
      <vt:lpstr>Cambria Math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445</cp:revision>
  <cp:lastPrinted>2017-06-25T16:24:16Z</cp:lastPrinted>
  <dcterms:created xsi:type="dcterms:W3CDTF">2017-04-06T11:00:31Z</dcterms:created>
  <dcterms:modified xsi:type="dcterms:W3CDTF">2018-03-19T05:30:42Z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