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6" r:id="rId2"/>
    <p:sldId id="295" r:id="rId3"/>
    <p:sldId id="297" r:id="rId4"/>
    <p:sldId id="298" r:id="rId5"/>
    <p:sldId id="299" r:id="rId6"/>
    <p:sldId id="300" r:id="rId7"/>
    <p:sldId id="302" r:id="rId8"/>
    <p:sldId id="301" r:id="rId9"/>
    <p:sldId id="303" r:id="rId10"/>
    <p:sldId id="304" r:id="rId11"/>
    <p:sldId id="305" r:id="rId12"/>
    <p:sldId id="306" r:id="rId13"/>
    <p:sldId id="307" r:id="rId14"/>
    <p:sldId id="308" r:id="rId15"/>
    <p:sldId id="309" r:id="rId16"/>
  </p:sldIdLst>
  <p:sldSz cx="13444538" cy="7562850"/>
  <p:notesSz cx="9866313" cy="6735763"/>
  <p:defaultTextStyle>
    <a:defPPr>
      <a:defRPr lang="ko-KR">
        <a:uFillTx/>
      </a:defRPr>
    </a:defPPr>
    <a:lvl1pPr marL="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7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79" autoAdjust="0"/>
    <p:restoredTop sz="94628"/>
  </p:normalViewPr>
  <p:slideViewPr>
    <p:cSldViewPr>
      <p:cViewPr varScale="1">
        <p:scale>
          <a:sx n="95" d="100"/>
          <a:sy n="95" d="100"/>
        </p:scale>
        <p:origin x="1092" y="66"/>
      </p:cViewPr>
      <p:guideLst>
        <p:guide orient="horz" pos="2880"/>
        <p:guide pos="27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5500" cy="337920"/>
          </a:xfrm>
          <a:prstGeom prst="rect">
            <a:avLst/>
          </a:prstGeom>
        </p:spPr>
        <p:txBody>
          <a:bodyPr vert="horz" lIns="83146" tIns="41573" rIns="83146" bIns="41573" rtlCol="0"/>
          <a:lstStyle>
            <a:lvl1pPr algn="l">
              <a:defRPr sz="11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89349" y="0"/>
            <a:ext cx="4274035" cy="337920"/>
          </a:xfrm>
          <a:prstGeom prst="rect">
            <a:avLst/>
          </a:prstGeom>
        </p:spPr>
        <p:txBody>
          <a:bodyPr vert="horz" lIns="83146" tIns="41573" rIns="83146" bIns="41573" rtlCol="0"/>
          <a:lstStyle>
            <a:lvl1pPr algn="r">
              <a:defRPr sz="1100">
                <a:uFillTx/>
              </a:defRPr>
            </a:lvl1pPr>
          </a:lstStyle>
          <a:p>
            <a:fld id="{8B6ABFD1-A3DE-43E0-8BEA-C8ECCDB0A65C}" type="datetimeFigureOut">
              <a:rPr lang="ko-KR" altLang="en-US" smtClean="0">
                <a:uFillTx/>
              </a:rPr>
              <a:t>2018-03-21</a:t>
            </a:fld>
            <a:endParaRPr lang="ko-KR" alt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842963"/>
            <a:ext cx="4037013" cy="227171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83146" tIns="41573" rIns="83146" bIns="41573" rtlCol="0" anchor="ctr"/>
          <a:lstStyle/>
          <a:p>
            <a:endParaRPr lang="ko-KR" alt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217" y="3242046"/>
            <a:ext cx="7891879" cy="2652454"/>
          </a:xfrm>
          <a:prstGeom prst="rect">
            <a:avLst/>
          </a:prstGeom>
        </p:spPr>
        <p:txBody>
          <a:bodyPr vert="horz" lIns="83146" tIns="41573" rIns="83146" bIns="41573" rtlCol="0"/>
          <a:lstStyle/>
          <a:p>
            <a:pPr lvl="0"/>
            <a:r>
              <a:rPr lang="en-US" altLang="ko-KR">
                <a:uFillTx/>
              </a:rPr>
              <a:t>Edit Master text styles</a:t>
            </a:r>
          </a:p>
          <a:p>
            <a:pPr lvl="1"/>
            <a:r>
              <a:rPr lang="en-US" altLang="ko-KR">
                <a:uFillTx/>
              </a:rPr>
              <a:t>Second level</a:t>
            </a:r>
          </a:p>
          <a:p>
            <a:pPr lvl="2"/>
            <a:r>
              <a:rPr lang="en-US" altLang="ko-KR">
                <a:uFillTx/>
              </a:rPr>
              <a:t>Third level</a:t>
            </a:r>
          </a:p>
          <a:p>
            <a:pPr lvl="3"/>
            <a:r>
              <a:rPr lang="en-US" altLang="ko-KR">
                <a:uFillTx/>
              </a:rPr>
              <a:t>Fourth level</a:t>
            </a:r>
          </a:p>
          <a:p>
            <a:pPr lvl="4"/>
            <a:r>
              <a:rPr lang="en-US" altLang="ko-KR">
                <a:uFillTx/>
              </a:rPr>
              <a:t>Fifth level</a:t>
            </a:r>
            <a:endParaRPr lang="ko-KR" alt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397844"/>
            <a:ext cx="4275500" cy="337919"/>
          </a:xfrm>
          <a:prstGeom prst="rect">
            <a:avLst/>
          </a:prstGeom>
        </p:spPr>
        <p:txBody>
          <a:bodyPr vert="horz" lIns="83146" tIns="41573" rIns="83146" bIns="41573" rtlCol="0" anchor="b"/>
          <a:lstStyle>
            <a:lvl1pPr algn="l">
              <a:defRPr sz="11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89349" y="6397844"/>
            <a:ext cx="4274035" cy="337919"/>
          </a:xfrm>
          <a:prstGeom prst="rect">
            <a:avLst/>
          </a:prstGeom>
        </p:spPr>
        <p:txBody>
          <a:bodyPr vert="horz" lIns="83146" tIns="41573" rIns="83146" bIns="41573" rtlCol="0" anchor="b"/>
          <a:lstStyle>
            <a:lvl1pPr algn="r">
              <a:defRPr sz="1100">
                <a:uFillTx/>
              </a:defRPr>
            </a:lvl1pPr>
          </a:lstStyle>
          <a:p>
            <a:fld id="{B4D6A22E-F9FF-42EF-999B-5119DAB21D1D}" type="slidenum">
              <a:rPr lang="ko-KR" altLang="en-US" smtClean="0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6A22E-F9FF-42EF-999B-5119DAB21D1D}" type="slidenum">
              <a:rPr lang="ko-KR" altLang="en-US" smtClean="0">
                <a:uFillTx/>
              </a:rPr>
              <a:t>13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00656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6A22E-F9FF-42EF-999B-5119DAB21D1D}" type="slidenum">
              <a:rPr lang="ko-KR" altLang="en-US" smtClean="0">
                <a:uFillTx/>
              </a:rPr>
              <a:t>14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87419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6A22E-F9FF-42EF-999B-5119DAB21D1D}" type="slidenum">
              <a:rPr lang="ko-KR" altLang="en-US" smtClean="0">
                <a:uFillTx/>
              </a:rPr>
              <a:t>15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648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8342" y="2344483"/>
            <a:ext cx="11427857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6682" y="4235198"/>
            <a:ext cx="941117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3/21/2018</a:t>
            </a:fld>
            <a:endParaRPr lang="en-US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>
            <a:spLocks/>
          </p:cNvSpPr>
          <p:nvPr/>
        </p:nvSpPr>
        <p:spPr>
          <a:xfrm>
            <a:off x="1545181" y="2920745"/>
            <a:ext cx="2899995" cy="640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>
              <a:uFillTx/>
            </a:endParaRPr>
          </a:p>
        </p:txBody>
      </p:sp>
      <p:sp>
        <p:nvSpPr>
          <p:cNvPr id="17" name="bk object 17"/>
          <p:cNvSpPr>
            <a:spLocks/>
          </p:cNvSpPr>
          <p:nvPr/>
        </p:nvSpPr>
        <p:spPr>
          <a:xfrm>
            <a:off x="1651523" y="3777999"/>
            <a:ext cx="5311391" cy="423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>
              <a:uFillTx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4"/>
            <a:ext cx="5470426" cy="677108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3/21/2018</a:t>
            </a:fld>
            <a:endParaRPr lang="en-US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4"/>
            <a:ext cx="5470426" cy="677108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72229" y="1739458"/>
            <a:ext cx="58483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23939" y="1739458"/>
            <a:ext cx="58483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3/21/2018</a:t>
            </a:fld>
            <a:endParaRPr lang="en-US">
              <a:uFillTx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4"/>
            <a:ext cx="5470426" cy="677108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3/21/2018</a:t>
            </a:fld>
            <a:endParaRPr lang="en-US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3/21/2018</a:t>
            </a:fld>
            <a:endParaRPr lang="en-US"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srgbClr val="FFFFFF"/>
            </a:duotone>
          </a:blip>
          <a:stretch>
            <a:fillRect/>
          </a:stretch>
        </p:blipFill>
        <p:spPr>
          <a:xfrm>
            <a:off x="12096175" y="6571367"/>
            <a:ext cx="1242444" cy="878387"/>
          </a:xfrm>
          <a:prstGeom prst="rect">
            <a:avLst/>
          </a:prstGeom>
        </p:spPr>
      </p:pic>
      <p:cxnSp>
        <p:nvCxnSpPr>
          <p:cNvPr id="7" name="직선 연결선[R] 6"/>
          <p:cNvCxnSpPr/>
          <p:nvPr userDrawn="1"/>
        </p:nvCxnSpPr>
        <p:spPr>
          <a:xfrm>
            <a:off x="738061" y="7027473"/>
            <a:ext cx="1121648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 userDrawn="1"/>
        </p:nvGrpSpPr>
        <p:grpSpPr>
          <a:xfrm>
            <a:off x="533991" y="351622"/>
            <a:ext cx="900000" cy="39700"/>
            <a:chOff x="484243" y="251476"/>
            <a:chExt cx="1110970" cy="110628"/>
          </a:xfrm>
        </p:grpSpPr>
        <p:sp>
          <p:nvSpPr>
            <p:cNvPr id="9" name="직사각형 8"/>
            <p:cNvSpPr>
              <a:spLocks/>
            </p:cNvSpPr>
            <p:nvPr/>
          </p:nvSpPr>
          <p:spPr>
            <a:xfrm>
              <a:off x="484243" y="251476"/>
              <a:ext cx="555485" cy="1106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985">
                <a:uFillTx/>
              </a:endParaRPr>
            </a:p>
          </p:txBody>
        </p:sp>
        <p:sp>
          <p:nvSpPr>
            <p:cNvPr id="10" name="직사각형 9"/>
            <p:cNvSpPr>
              <a:spLocks/>
            </p:cNvSpPr>
            <p:nvPr/>
          </p:nvSpPr>
          <p:spPr>
            <a:xfrm>
              <a:off x="1039728" y="251476"/>
              <a:ext cx="555485" cy="110628"/>
            </a:xfrm>
            <a:prstGeom prst="rect">
              <a:avLst/>
            </a:prstGeom>
            <a:solidFill>
              <a:srgbClr val="6077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985">
                <a:uFillTx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5"/>
            <a:ext cx="5470426" cy="692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2227" y="1739458"/>
            <a:ext cx="121000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25273" y="7002434"/>
            <a:ext cx="2930015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2227" y="7033452"/>
            <a:ext cx="30922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3/21/2018</a:t>
            </a:fld>
            <a:endParaRPr lang="en-US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80067" y="7033452"/>
            <a:ext cx="30922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>
        <a:defRPr>
          <a:uFillTx/>
          <a:latin typeface="+mj-lt"/>
          <a:ea typeface="+mj-ea"/>
          <a:cs typeface="+mj-cs"/>
        </a:defRPr>
      </a:lvl1pPr>
    </p:titleStyle>
    <p:bodyStyle>
      <a:lvl1pPr marL="0">
        <a:defRPr>
          <a:uFillTx/>
          <a:latin typeface="+mn-lt"/>
          <a:ea typeface="+mn-ea"/>
          <a:cs typeface="+mn-cs"/>
        </a:defRPr>
      </a:lvl1pPr>
      <a:lvl2pPr marL="457226">
        <a:defRPr>
          <a:uFillTx/>
          <a:latin typeface="+mn-lt"/>
          <a:ea typeface="+mn-ea"/>
          <a:cs typeface="+mn-cs"/>
        </a:defRPr>
      </a:lvl2pPr>
      <a:lvl3pPr marL="914451">
        <a:defRPr>
          <a:uFillTx/>
          <a:latin typeface="+mn-lt"/>
          <a:ea typeface="+mn-ea"/>
          <a:cs typeface="+mn-cs"/>
        </a:defRPr>
      </a:lvl3pPr>
      <a:lvl4pPr marL="1371678">
        <a:defRPr>
          <a:uFillTx/>
          <a:latin typeface="+mn-lt"/>
          <a:ea typeface="+mn-ea"/>
          <a:cs typeface="+mn-cs"/>
        </a:defRPr>
      </a:lvl4pPr>
      <a:lvl5pPr marL="1828903">
        <a:defRPr>
          <a:uFillTx/>
          <a:latin typeface="+mn-lt"/>
          <a:ea typeface="+mn-ea"/>
          <a:cs typeface="+mn-cs"/>
        </a:defRPr>
      </a:lvl5pPr>
      <a:lvl6pPr marL="2286129">
        <a:defRPr>
          <a:uFillTx/>
          <a:latin typeface="+mn-lt"/>
          <a:ea typeface="+mn-ea"/>
          <a:cs typeface="+mn-cs"/>
        </a:defRPr>
      </a:lvl6pPr>
      <a:lvl7pPr marL="2743354">
        <a:defRPr>
          <a:uFillTx/>
          <a:latin typeface="+mn-lt"/>
          <a:ea typeface="+mn-ea"/>
          <a:cs typeface="+mn-cs"/>
        </a:defRPr>
      </a:lvl7pPr>
      <a:lvl8pPr marL="3200581">
        <a:defRPr>
          <a:uFillTx/>
          <a:latin typeface="+mn-lt"/>
          <a:ea typeface="+mn-ea"/>
          <a:cs typeface="+mn-cs"/>
        </a:defRPr>
      </a:lvl8pPr>
      <a:lvl9pPr marL="3657806">
        <a:defRPr>
          <a:uFillTx/>
          <a:latin typeface="+mn-lt"/>
          <a:ea typeface="+mn-ea"/>
          <a:cs typeface="+mn-cs"/>
        </a:defRPr>
      </a:lvl9pPr>
    </p:bodyStyle>
    <p:otherStyle>
      <a:lvl1pPr marL="0">
        <a:defRPr>
          <a:uFillTx/>
          <a:latin typeface="+mn-lt"/>
          <a:ea typeface="+mn-ea"/>
          <a:cs typeface="+mn-cs"/>
        </a:defRPr>
      </a:lvl1pPr>
      <a:lvl2pPr marL="457226">
        <a:defRPr>
          <a:uFillTx/>
          <a:latin typeface="+mn-lt"/>
          <a:ea typeface="+mn-ea"/>
          <a:cs typeface="+mn-cs"/>
        </a:defRPr>
      </a:lvl2pPr>
      <a:lvl3pPr marL="914451">
        <a:defRPr>
          <a:uFillTx/>
          <a:latin typeface="+mn-lt"/>
          <a:ea typeface="+mn-ea"/>
          <a:cs typeface="+mn-cs"/>
        </a:defRPr>
      </a:lvl3pPr>
      <a:lvl4pPr marL="1371678">
        <a:defRPr>
          <a:uFillTx/>
          <a:latin typeface="+mn-lt"/>
          <a:ea typeface="+mn-ea"/>
          <a:cs typeface="+mn-cs"/>
        </a:defRPr>
      </a:lvl4pPr>
      <a:lvl5pPr marL="1828903">
        <a:defRPr>
          <a:uFillTx/>
          <a:latin typeface="+mn-lt"/>
          <a:ea typeface="+mn-ea"/>
          <a:cs typeface="+mn-cs"/>
        </a:defRPr>
      </a:lvl5pPr>
      <a:lvl6pPr marL="2286129">
        <a:defRPr>
          <a:uFillTx/>
          <a:latin typeface="+mn-lt"/>
          <a:ea typeface="+mn-ea"/>
          <a:cs typeface="+mn-cs"/>
        </a:defRPr>
      </a:lvl6pPr>
      <a:lvl7pPr marL="2743354">
        <a:defRPr>
          <a:uFillTx/>
          <a:latin typeface="+mn-lt"/>
          <a:ea typeface="+mn-ea"/>
          <a:cs typeface="+mn-cs"/>
        </a:defRPr>
      </a:lvl7pPr>
      <a:lvl8pPr marL="3200581">
        <a:defRPr>
          <a:uFillTx/>
          <a:latin typeface="+mn-lt"/>
          <a:ea typeface="+mn-ea"/>
          <a:cs typeface="+mn-cs"/>
        </a:defRPr>
      </a:lvl8pPr>
      <a:lvl9pPr marL="3657806">
        <a:defRPr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microsoft.com/office/2007/relationships/hdphoto" Target="../media/hdphoto7.wdp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microsoft.com/office/2007/relationships/hdphoto" Target="../media/hdphoto5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microsoft.com/office/2007/relationships/hdphoto" Target="../media/hdphoto6.wdp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A6A3A87-BDA5-46D5-A2E9-F8986A55CF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4656"/>
          <a:stretch/>
        </p:blipFill>
        <p:spPr>
          <a:xfrm>
            <a:off x="3140869" y="1252448"/>
            <a:ext cx="8991582" cy="5057964"/>
          </a:xfrm>
          <a:prstGeom prst="rect">
            <a:avLst/>
          </a:prstGeom>
        </p:spPr>
      </p:pic>
      <p:sp>
        <p:nvSpPr>
          <p:cNvPr id="9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2297" y="-5252"/>
            <a:ext cx="3676240" cy="3681638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1134382" y="210080"/>
            <a:ext cx="3182574" cy="274153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4000" b="1" dirty="0">
                <a:solidFill>
                  <a:schemeClr val="bg1"/>
                </a:solidFill>
                <a:uFillTx/>
                <a:latin typeface="+mj-lt"/>
                <a:ea typeface="+mj-ea"/>
                <a:cs typeface="+mj-cs"/>
              </a:rPr>
              <a:t>Estimating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48583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5073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Nonparametric </a:t>
            </a:r>
            <a:r>
              <a:rPr kumimoji="1" lang="en-US" altLang="ko-KR" sz="2000" b="1" dirty="0">
                <a:solidFill>
                  <a:srgbClr val="607796"/>
                </a:solidFill>
                <a:latin typeface="+mn-ea"/>
                <a:cs typeface="Tahoma" panose="020B0604030504040204" pitchFamily="34" charset="0"/>
              </a:rPr>
              <a:t>M</a:t>
            </a:r>
            <a:r>
              <a:rPr kumimoji="1" lang="en-US" altLang="ko-KR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ethod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D3F3F0-39F8-4AB1-BC2F-888D7696FE8B}"/>
              </a:ext>
            </a:extLst>
          </p:cNvPr>
          <p:cNvCxnSpPr/>
          <p:nvPr/>
        </p:nvCxnSpPr>
        <p:spPr>
          <a:xfrm flipH="1">
            <a:off x="1819528" y="3363288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C1681A-98CC-4058-AF28-AE958B9CD2EA}"/>
                  </a:ext>
                </a:extLst>
              </p:cNvPr>
              <p:cNvSpPr txBox="1"/>
              <p:nvPr/>
            </p:nvSpPr>
            <p:spPr>
              <a:xfrm>
                <a:off x="2074069" y="3248025"/>
                <a:ext cx="10058400" cy="342093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미지의 샘플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𝑥</m:t>
                    </m:r>
                  </m:oMath>
                </a14:m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를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 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분류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:</a:t>
                </a:r>
              </a:p>
              <a:p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𝑥</m:t>
                    </m:r>
                  </m:oMath>
                </a14:m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를 중심으로 창을 씌우고 데이터 중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𝑘</m:t>
                    </m:r>
                  </m:oMath>
                </a14:m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개가 들어올 때까지 크기를 확장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.</a:t>
                </a:r>
              </a:p>
              <a:p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창 안에 들어온 샘플 중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𝑤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𝑖</m:t>
                    </m:r>
                  </m:oMath>
                </a14:m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에 속하는 것의 개수를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𝑘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𝑖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라</m:t>
                    </m:r>
                  </m:oMath>
                </a14:m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 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하면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,</a:t>
                </a:r>
              </a:p>
              <a:p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 Light" panose="020D0904000000000000" pitchFamily="50" charset="-127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𝑥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𝑤</m:t>
                          </m:r>
                          <m:r>
                            <a:rPr lang="en-US" altLang="ko-KR" b="0" i="1" baseline="-25000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𝑖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 Light" panose="020D0904000000000000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𝑘</m:t>
                          </m:r>
                          <m:r>
                            <a:rPr lang="en-US" altLang="ko-KR" b="0" i="1" baseline="-25000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𝑖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h</m:t>
                          </m:r>
                          <m:r>
                            <a:rPr lang="en-US" altLang="ko-KR" b="0" i="1" baseline="-25000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𝑥</m:t>
                          </m:r>
                          <m:r>
                            <a:rPr lang="en-US" altLang="ko-KR" b="0" i="1" baseline="30000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𝑁</m:t>
                          </m:r>
                          <m:r>
                            <a:rPr lang="en-US" altLang="ko-KR" b="0" i="1" baseline="-25000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𝑖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 Light" panose="020D0904000000000000" pitchFamily="50" charset="-127"/>
                        </a:rPr>
                        <m:t>,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 Light" panose="020D0904000000000000" pitchFamily="50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𝑤</m:t>
                          </m:r>
                          <m:r>
                            <a:rPr lang="en-US" altLang="ko-KR" b="0" i="1" baseline="-25000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𝑖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 Light" panose="020D0904000000000000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𝑁</m:t>
                          </m:r>
                          <m:r>
                            <a:rPr lang="en-US" altLang="ko-KR" b="0" i="1" baseline="-25000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𝑖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𝑁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 Light" panose="020D0904000000000000" pitchFamily="50" charset="-127"/>
                        </a:rPr>
                        <m:t>,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 Light" panose="020D0904000000000000" pitchFamily="50" charset="-127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 Light" panose="020D0904000000000000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𝑘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h</m:t>
                          </m:r>
                          <m:r>
                            <a:rPr lang="en-US" altLang="ko-KR" b="0" i="1" baseline="-25000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𝑥</m:t>
                          </m:r>
                          <m:r>
                            <a:rPr lang="en-US" altLang="ko-KR" b="0" i="1" baseline="30000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 Light" panose="020D0904000000000000" pitchFamily="50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𝑤</m:t>
                          </m:r>
                          <m:r>
                            <a:rPr lang="en-US" altLang="ko-KR" b="0" i="1" baseline="-25000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𝑖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 Light" panose="020D0904000000000000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  <m:t>𝑤</m:t>
                              </m:r>
                              <m:r>
                                <a:rPr lang="en-US" altLang="ko-KR" b="0" i="1" baseline="-25000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𝑤𝑖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)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 Light" panose="020D0904000000000000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𝑘</m:t>
                          </m:r>
                          <m:r>
                            <a:rPr lang="en-US" altLang="ko-KR" b="0" i="1" baseline="-25000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𝑖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C1681A-98CC-4058-AF28-AE958B9CD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069" y="3248025"/>
                <a:ext cx="10058400" cy="3420936"/>
              </a:xfrm>
              <a:prstGeom prst="rect">
                <a:avLst/>
              </a:prstGeom>
              <a:blipFill>
                <a:blip r:embed="rId2"/>
                <a:stretch>
                  <a:fillRect l="-485" t="-10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8AF05-FDEC-47F2-8D23-8551CFADB531}"/>
                  </a:ext>
                </a:extLst>
              </p:cNvPr>
              <p:cNvSpPr txBox="1"/>
              <p:nvPr/>
            </p:nvSpPr>
            <p:spPr>
              <a:xfrm>
                <a:off x="3712246" y="527880"/>
                <a:ext cx="2820516" cy="36933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>
                    <a:latin typeface="Abadi Extra Light" panose="020B0204020104020204" pitchFamily="34" charset="0"/>
                  </a:rPr>
                  <a:t>-Nearest Neighbor Classifier</a:t>
                </a:r>
                <a:endParaRPr lang="ko-KR" altLang="en-US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8AF05-FDEC-47F2-8D23-8551CFADB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246" y="527880"/>
                <a:ext cx="2820516" cy="369332"/>
              </a:xfrm>
              <a:prstGeom prst="rect">
                <a:avLst/>
              </a:prstGeom>
              <a:blipFill>
                <a:blip r:embed="rId3"/>
                <a:stretch>
                  <a:fillRect t="-10000" r="-108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5AC0261-2A4D-47DF-BACE-D07DB3209AA7}"/>
              </a:ext>
            </a:extLst>
          </p:cNvPr>
          <p:cNvCxnSpPr>
            <a:cxnSpLocks/>
          </p:cNvCxnSpPr>
          <p:nvPr/>
        </p:nvCxnSpPr>
        <p:spPr>
          <a:xfrm>
            <a:off x="3587555" y="598318"/>
            <a:ext cx="0" cy="2158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CE57E969-3DFF-409E-B567-AA45908A3D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b="15836"/>
          <a:stretch/>
        </p:blipFill>
        <p:spPr>
          <a:xfrm>
            <a:off x="7103269" y="1127446"/>
            <a:ext cx="2905125" cy="225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4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5073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Nonparametric </a:t>
            </a:r>
            <a:r>
              <a:rPr kumimoji="1" lang="en-US" altLang="ko-KR" sz="2000" b="1" dirty="0">
                <a:solidFill>
                  <a:srgbClr val="607796"/>
                </a:solidFill>
                <a:latin typeface="+mn-ea"/>
                <a:cs typeface="Tahoma" panose="020B0604030504040204" pitchFamily="34" charset="0"/>
              </a:rPr>
              <a:t>M</a:t>
            </a:r>
            <a:r>
              <a:rPr kumimoji="1" lang="en-US" altLang="ko-KR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ethod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D3F3F0-39F8-4AB1-BC2F-888D7696FE8B}"/>
              </a:ext>
            </a:extLst>
          </p:cNvPr>
          <p:cNvCxnSpPr/>
          <p:nvPr/>
        </p:nvCxnSpPr>
        <p:spPr>
          <a:xfrm flipH="1">
            <a:off x="1819528" y="2555892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C1681A-98CC-4058-AF28-AE958B9CD2EA}"/>
                  </a:ext>
                </a:extLst>
              </p:cNvPr>
              <p:cNvSpPr txBox="1"/>
              <p:nvPr/>
            </p:nvSpPr>
            <p:spPr>
              <a:xfrm>
                <a:off x="2074069" y="2333625"/>
                <a:ext cx="10058400" cy="2031325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Distance 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는 어떻게 정의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?</a:t>
                </a:r>
                <a:b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</a:b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Euclidean or </a:t>
                </a:r>
                <a:r>
                  <a:rPr lang="en-US" altLang="ko-KR" dirty="0" err="1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Mahalanobis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 distance</a:t>
                </a:r>
              </a:p>
              <a:p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𝑘</m:t>
                    </m:r>
                  </m:oMath>
                </a14:m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는 어떤 값이 좋은가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?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C1681A-98CC-4058-AF28-AE958B9CD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069" y="2333625"/>
                <a:ext cx="10058400" cy="2031325"/>
              </a:xfrm>
              <a:prstGeom prst="rect">
                <a:avLst/>
              </a:prstGeom>
              <a:blipFill>
                <a:blip r:embed="rId2"/>
                <a:stretch>
                  <a:fillRect l="-485" b="-3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8AF05-FDEC-47F2-8D23-8551CFADB531}"/>
                  </a:ext>
                </a:extLst>
              </p:cNvPr>
              <p:cNvSpPr txBox="1"/>
              <p:nvPr/>
            </p:nvSpPr>
            <p:spPr>
              <a:xfrm>
                <a:off x="3712246" y="527880"/>
                <a:ext cx="2820516" cy="36933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>
                    <a:latin typeface="Abadi Extra Light" panose="020B0204020104020204" pitchFamily="34" charset="0"/>
                  </a:rPr>
                  <a:t>-Nearest Neighbor Classifier</a:t>
                </a:r>
                <a:endParaRPr lang="ko-KR" altLang="en-US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8AF05-FDEC-47F2-8D23-8551CFADB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246" y="527880"/>
                <a:ext cx="2820516" cy="369332"/>
              </a:xfrm>
              <a:prstGeom prst="rect">
                <a:avLst/>
              </a:prstGeom>
              <a:blipFill>
                <a:blip r:embed="rId3"/>
                <a:stretch>
                  <a:fillRect t="-10000" r="-108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5AC0261-2A4D-47DF-BACE-D07DB3209AA7}"/>
              </a:ext>
            </a:extLst>
          </p:cNvPr>
          <p:cNvCxnSpPr>
            <a:cxnSpLocks/>
          </p:cNvCxnSpPr>
          <p:nvPr/>
        </p:nvCxnSpPr>
        <p:spPr>
          <a:xfrm>
            <a:off x="3587555" y="598318"/>
            <a:ext cx="0" cy="2158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9726C9F-3F6E-4388-8B9F-2C38F141F58F}"/>
              </a:ext>
            </a:extLst>
          </p:cNvPr>
          <p:cNvCxnSpPr/>
          <p:nvPr/>
        </p:nvCxnSpPr>
        <p:spPr>
          <a:xfrm flipH="1">
            <a:off x="1819528" y="4112317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33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5073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Mixture </a:t>
            </a:r>
            <a:r>
              <a:rPr kumimoji="1" lang="en-US" altLang="ko-KR" sz="2000" b="1" dirty="0">
                <a:solidFill>
                  <a:srgbClr val="607796"/>
                </a:solidFill>
                <a:latin typeface="+mn-ea"/>
                <a:cs typeface="Tahoma" panose="020B0604030504040204" pitchFamily="34" charset="0"/>
              </a:rPr>
              <a:t>M</a:t>
            </a:r>
            <a:r>
              <a:rPr kumimoji="1" lang="en-US" altLang="ko-KR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ethod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D3F3F0-39F8-4AB1-BC2F-888D7696FE8B}"/>
              </a:ext>
            </a:extLst>
          </p:cNvPr>
          <p:cNvCxnSpPr/>
          <p:nvPr/>
        </p:nvCxnSpPr>
        <p:spPr>
          <a:xfrm flipH="1">
            <a:off x="1819528" y="1412892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4C1681A-98CC-4058-AF28-AE958B9CD2EA}"/>
              </a:ext>
            </a:extLst>
          </p:cNvPr>
          <p:cNvSpPr txBox="1"/>
          <p:nvPr/>
        </p:nvSpPr>
        <p:spPr>
          <a:xfrm>
            <a:off x="2074069" y="1190625"/>
            <a:ext cx="10058400" cy="544533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두 개 이상의 서로 다른 확률 분포의 혼합으로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X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모델링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주어진 것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최적화해야 할 목적 함수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추정해야 할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parameter?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8AF05-FDEC-47F2-8D23-8551CFADB531}"/>
              </a:ext>
            </a:extLst>
          </p:cNvPr>
          <p:cNvSpPr txBox="1"/>
          <p:nvPr/>
        </p:nvSpPr>
        <p:spPr>
          <a:xfrm>
            <a:off x="2875668" y="527880"/>
            <a:ext cx="172213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badi Extra Light" panose="020B0204020104020204" pitchFamily="34" charset="0"/>
              </a:rPr>
              <a:t>Gaussian Mixture</a:t>
            </a:r>
            <a:endParaRPr lang="ko-KR" altLang="en-US" dirty="0">
              <a:latin typeface="Abadi Extra Light" panose="020B0204020104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5AC0261-2A4D-47DF-BACE-D07DB3209AA7}"/>
              </a:ext>
            </a:extLst>
          </p:cNvPr>
          <p:cNvCxnSpPr>
            <a:cxnSpLocks/>
          </p:cNvCxnSpPr>
          <p:nvPr/>
        </p:nvCxnSpPr>
        <p:spPr>
          <a:xfrm>
            <a:off x="2750977" y="598318"/>
            <a:ext cx="0" cy="2158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0294910-05F2-4CD1-818F-AECD9C6C2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02781" y="2181225"/>
            <a:ext cx="7038975" cy="295275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E899C4A-FD58-4C16-A8CC-8EBCB4C40419}"/>
              </a:ext>
            </a:extLst>
          </p:cNvPr>
          <p:cNvCxnSpPr/>
          <p:nvPr/>
        </p:nvCxnSpPr>
        <p:spPr>
          <a:xfrm flipH="1">
            <a:off x="1819528" y="5508237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AC2BD34-0390-4228-99F1-17BC11C76D46}"/>
              </a:ext>
            </a:extLst>
          </p:cNvPr>
          <p:cNvCxnSpPr/>
          <p:nvPr/>
        </p:nvCxnSpPr>
        <p:spPr>
          <a:xfrm flipH="1">
            <a:off x="1819528" y="5936254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DA4AF75-908D-4A62-908B-29CA8C1385BD}"/>
              </a:ext>
            </a:extLst>
          </p:cNvPr>
          <p:cNvCxnSpPr/>
          <p:nvPr/>
        </p:nvCxnSpPr>
        <p:spPr>
          <a:xfrm flipH="1">
            <a:off x="1819528" y="6354543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56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5073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Mixture </a:t>
            </a:r>
            <a:r>
              <a:rPr kumimoji="1" lang="en-US" altLang="ko-KR" sz="2000" b="1" dirty="0">
                <a:solidFill>
                  <a:srgbClr val="607796"/>
                </a:solidFill>
                <a:latin typeface="+mn-ea"/>
                <a:cs typeface="Tahoma" panose="020B0604030504040204" pitchFamily="34" charset="0"/>
              </a:rPr>
              <a:t>M</a:t>
            </a:r>
            <a:r>
              <a:rPr kumimoji="1" lang="en-US" altLang="ko-KR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ethod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D3F3F0-39F8-4AB1-BC2F-888D7696FE8B}"/>
              </a:ext>
            </a:extLst>
          </p:cNvPr>
          <p:cNvCxnSpPr/>
          <p:nvPr/>
        </p:nvCxnSpPr>
        <p:spPr>
          <a:xfrm flipH="1">
            <a:off x="1819528" y="1371991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C1681A-98CC-4058-AF28-AE958B9CD2EA}"/>
                  </a:ext>
                </a:extLst>
              </p:cNvPr>
              <p:cNvSpPr txBox="1"/>
              <p:nvPr/>
            </p:nvSpPr>
            <p:spPr>
              <a:xfrm>
                <a:off x="2074069" y="1190625"/>
                <a:ext cx="10058400" cy="413151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주어진 것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: Data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={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𝑥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𝑥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, …,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𝑥𝑁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}</m:t>
                    </m:r>
                  </m:oMath>
                </a14:m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추정해야 할 변수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	Gaussian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의 개수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𝐾</m:t>
                    </m:r>
                  </m:oMath>
                </a14:m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𝑘</m:t>
                    </m:r>
                  </m:oMath>
                </a14:m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 번째 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Gaussian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의 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parameter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𝜇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Σ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)</m:t>
                    </m:r>
                  </m:oMath>
                </a14:m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𝑘</m:t>
                    </m:r>
                  </m:oMath>
                </a14:m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 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번째 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Gaussian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의 가중치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𝜋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𝑘</m:t>
                    </m:r>
                  </m:oMath>
                </a14:m>
                <a:endParaRPr lang="en-US" altLang="ko-KR" baseline="-25000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aseline="-25000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최적화 대상이 되는 함수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나눔고딕 Light" panose="020D0904000000000000" pitchFamily="50" charset="-127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 Light" panose="020D0904000000000000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charset="0"/>
                            <a:ea typeface="나눔고딕 Light" panose="020D0904000000000000" pitchFamily="50" charset="-127"/>
                          </a:rPr>
                          <m:t>𝑋</m:t>
                        </m:r>
                      </m:e>
                      <m:e>
                        <m:r>
                          <a:rPr lang="en-US" altLang="ko-KR" b="0" i="1" smtClean="0">
                            <a:latin typeface="Cambria Math" charset="0"/>
                            <a:ea typeface="나눔고딕 Light" panose="020D0904000000000000" pitchFamily="50" charset="-127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나눔고딕 Light" panose="020D0904000000000000" pitchFamily="50" charset="-127"/>
                      </a:rPr>
                      <m:t>=</m:t>
                    </m:r>
                    <m:nary>
                      <m:naryPr>
                        <m:chr m:val="∏"/>
                        <m:ctrlPr>
                          <a:rPr lang="is-IS" altLang="ko-KR" b="0" i="1" smtClean="0">
                            <a:latin typeface="Cambria Math" panose="02040503050406030204" pitchFamily="18" charset="0"/>
                            <a:ea typeface="나눔고딕 Light" panose="020D0904000000000000" pitchFamily="50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charset="0"/>
                            <a:ea typeface="나눔고딕 Light" panose="020D0904000000000000" pitchFamily="50" charset="-127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charset="0"/>
                            <a:ea typeface="나눔고딕 Light" panose="020D0904000000000000" pitchFamily="50" charset="-127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charset="0"/>
                            <a:ea typeface="나눔고딕 Light" panose="020D0904000000000000" pitchFamily="50" charset="-127"/>
                          </a:rPr>
                          <m:t>𝑁</m:t>
                        </m:r>
                      </m:sup>
                      <m:e>
                        <m:r>
                          <a:rPr lang="en-US" altLang="ko-KR" b="0" i="1" smtClean="0">
                            <a:latin typeface="Cambria Math" charset="0"/>
                            <a:ea typeface="나눔고딕 Light" panose="020D0904000000000000" pitchFamily="50" charset="-127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 Light" panose="020D09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나눔고딕 Light" panose="020D0904000000000000" pitchFamily="50" charset="-127"/>
                              </a:rPr>
                              <m:t>𝑥</m:t>
                            </m:r>
                            <m:r>
                              <a:rPr lang="en-US" altLang="ko-KR" b="0" i="1" baseline="-25000" smtClean="0">
                                <a:latin typeface="Cambria Math" charset="0"/>
                                <a:ea typeface="나눔고딕 Light" panose="020D0904000000000000" pitchFamily="50" charset="-127"/>
                              </a:rPr>
                              <m:t>𝑖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나눔고딕 Light" panose="020D0904000000000000" pitchFamily="50" charset="-127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charset="0"/>
                            <a:ea typeface="나눔고딕 Light" panose="020D0904000000000000" pitchFamily="50" charset="-127"/>
                          </a:rPr>
                          <m:t>=</m:t>
                        </m:r>
                        <m:nary>
                          <m:naryPr>
                            <m:chr m:val="∏"/>
                            <m:ctrlPr>
                              <a:rPr lang="is-IS" altLang="ko-KR" b="0" i="1" smtClean="0">
                                <a:latin typeface="Cambria Math" panose="02040503050406030204" pitchFamily="18" charset="0"/>
                                <a:ea typeface="나눔고딕 Light" panose="020D0904000000000000" pitchFamily="50" charset="-127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charset="0"/>
                                <a:ea typeface="나눔고딕 Light" panose="020D0904000000000000" pitchFamily="50" charset="-127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나눔고딕 Light" panose="020D0904000000000000" pitchFamily="50" charset="-127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charset="0"/>
                                <a:ea typeface="나눔고딕 Light" panose="020D0904000000000000" pitchFamily="50" charset="-127"/>
                              </a:rPr>
                              <m:t>𝑁</m:t>
                            </m:r>
                          </m:sup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나눔고딕 Light" panose="020D0904000000000000" pitchFamily="50" charset="-127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ctrlPr>
                                  <a:rPr lang="is-IS" altLang="ko-KR" b="0" i="1" smtClean="0">
                                    <a:latin typeface="Cambria Math" panose="02040503050406030204" pitchFamily="18" charset="0"/>
                                    <a:ea typeface="나눔고딕 Light" panose="020D0904000000000000" pitchFamily="50" charset="-127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b="0" i="1" smtClean="0">
                                    <a:latin typeface="Cambria Math" charset="0"/>
                                    <a:ea typeface="나눔고딕 Light" panose="020D0904000000000000" pitchFamily="50" charset="-127"/>
                                  </a:rPr>
                                  <m:t>𝑘</m:t>
                                </m:r>
                                <m:r>
                                  <a:rPr lang="en-US" altLang="ko-KR" b="0" i="1" smtClean="0">
                                    <a:latin typeface="Cambria Math" charset="0"/>
                                    <a:ea typeface="나눔고딕 Light" panose="020D0904000000000000" pitchFamily="50" charset="-127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charset="0"/>
                                    <a:ea typeface="나눔고딕 Light" panose="020D0904000000000000" pitchFamily="50" charset="-127"/>
                                  </a:rPr>
                                  <m:t>𝐾</m:t>
                                </m:r>
                              </m:sup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나눔고딕 Light" panose="020D0904000000000000" pitchFamily="50" charset="-127"/>
                                  </a:rPr>
                                  <m:t>𝜋</m:t>
                                </m:r>
                                <m:r>
                                  <a:rPr lang="en-US" altLang="ko-KR" b="0" i="1" baseline="-25000" smtClean="0">
                                    <a:latin typeface="Cambria Math" charset="0"/>
                                    <a:ea typeface="나눔고딕 Light" panose="020D0904000000000000" pitchFamily="50" charset="-127"/>
                                  </a:rPr>
                                  <m:t>𝑘</m:t>
                                </m:r>
                                <m:r>
                                  <a:rPr lang="en-US" altLang="ko-KR" b="0" i="1" smtClean="0">
                                    <a:latin typeface="Cambria Math" charset="0"/>
                                    <a:ea typeface="나눔고딕 Light" panose="020D0904000000000000" pitchFamily="50" charset="-127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charset="0"/>
                                    <a:ea typeface="나눔고딕 Light" panose="020D0904000000000000" pitchFamily="50" charset="-127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charset="0"/>
                                    <a:ea typeface="나눔고딕 Light" panose="020D0904000000000000" pitchFamily="50" charset="-127"/>
                                  </a:rPr>
                                  <m:t>𝑥𝑖</m:t>
                                </m:r>
                                <m:r>
                                  <a:rPr lang="en-US" altLang="ko-KR" b="0" i="1" smtClean="0">
                                    <a:latin typeface="Cambria Math" charset="0"/>
                                    <a:ea typeface="나눔고딕 Light" panose="020D0904000000000000" pitchFamily="50" charset="-127"/>
                                  </a:rPr>
                                  <m:t>|</m:t>
                                </m:r>
                                <m:r>
                                  <a:rPr lang="en-US" altLang="ko-KR" b="0" i="1" smtClean="0">
                                    <a:latin typeface="Cambria Math" charset="0"/>
                                    <a:ea typeface="나눔고딕 Light" panose="020D0904000000000000" pitchFamily="50" charset="-127"/>
                                  </a:rPr>
                                  <m:t>𝜇</m:t>
                                </m:r>
                                <m:r>
                                  <a:rPr lang="en-US" altLang="ko-KR" b="0" i="1" baseline="-25000" smtClean="0">
                                    <a:latin typeface="Cambria Math" charset="0"/>
                                    <a:ea typeface="나눔고딕 Light" panose="020D0904000000000000" pitchFamily="50" charset="-127"/>
                                  </a:rPr>
                                  <m:t>𝑘</m:t>
                                </m:r>
                                <m:r>
                                  <a:rPr lang="en-US" altLang="ko-KR" b="0" i="1" smtClean="0">
                                    <a:latin typeface="Cambria Math" charset="0"/>
                                    <a:ea typeface="나눔고딕 Light" panose="020D0904000000000000" pitchFamily="50" charset="-127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charset="0"/>
                                    <a:ea typeface="나눔고딕 Light" panose="020D0904000000000000" pitchFamily="50" charset="-127"/>
                                  </a:rPr>
                                  <m:t>Σ</m:t>
                                </m:r>
                                <m:r>
                                  <a:rPr lang="en-US" altLang="ko-KR" b="0" i="1" baseline="-25000" smtClean="0">
                                    <a:latin typeface="Cambria Math" charset="0"/>
                                    <a:ea typeface="나눔고딕 Light" panose="020D0904000000000000" pitchFamily="50" charset="-127"/>
                                  </a:rPr>
                                  <m:t>𝑘</m:t>
                                </m:r>
                                <m:r>
                                  <a:rPr lang="en-US" altLang="ko-KR" b="0" i="1" smtClean="0">
                                    <a:latin typeface="Cambria Math" charset="0"/>
                                    <a:ea typeface="나눔고딕 Light" panose="020D0904000000000000" pitchFamily="50" charset="-127"/>
                                  </a:rPr>
                                  <m:t>))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altLang="ko-KR" b="0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 Light" panose="020D0904000000000000" pitchFamily="50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charset="0"/>
                            <a:ea typeface="나눔고딕 Light" panose="020D0904000000000000" pitchFamily="50" charset="-127"/>
                          </a:rPr>
                          <m:t>ln</m:t>
                        </m:r>
                      </m:fName>
                      <m:e>
                        <m:r>
                          <a:rPr lang="en-US" altLang="ko-KR" b="0" i="1" smtClean="0">
                            <a:latin typeface="Cambria Math" charset="0"/>
                            <a:ea typeface="나눔고딕 Light" panose="020D0904000000000000" pitchFamily="50" charset="-127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 Light" panose="020D09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나눔고딕 Light" panose="020D0904000000000000" pitchFamily="50" charset="-127"/>
                              </a:rPr>
                              <m:t>𝑋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나눔고딕 Light" panose="020D0904000000000000" pitchFamily="50" charset="-127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charset="0"/>
                            <a:ea typeface="나눔고딕 Light" panose="020D0904000000000000" pitchFamily="50" charset="-127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is-IS" altLang="ko-KR" b="0" i="1" smtClean="0">
                                <a:latin typeface="Cambria Math" panose="02040503050406030204" pitchFamily="18" charset="0"/>
                                <a:ea typeface="나눔고딕 Light" panose="020D0904000000000000" pitchFamily="50" charset="-127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charset="0"/>
                                <a:ea typeface="나눔고딕 Light" panose="020D0904000000000000" pitchFamily="50" charset="-127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나눔고딕 Light" panose="020D0904000000000000" pitchFamily="50" charset="-127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charset="0"/>
                                <a:ea typeface="나눔고딕 Light" panose="020D0904000000000000" pitchFamily="50" charset="-127"/>
                              </a:rPr>
                              <m:t>𝑁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고딕 Light" panose="020D0904000000000000" pitchFamily="50" charset="-127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charset="0"/>
                                    <a:ea typeface="나눔고딕 Light" panose="020D0904000000000000" pitchFamily="50" charset="-127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나눔고딕 Light" panose="020D0904000000000000" pitchFamily="50" charset="-127"/>
                                  </a:rPr>
                                  <m:t>(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is-IS" altLang="ko-KR" b="0" i="1" smtClean="0">
                                        <a:latin typeface="Cambria Math" panose="02040503050406030204" pitchFamily="18" charset="0"/>
                                        <a:ea typeface="나눔고딕 Light" panose="020D0904000000000000" pitchFamily="50" charset="-127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b="0" i="1" smtClean="0">
                                        <a:latin typeface="Cambria Math" charset="0"/>
                                        <a:ea typeface="나눔고딕 Light" panose="020D0904000000000000" pitchFamily="50" charset="-127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 charset="0"/>
                                        <a:ea typeface="나눔고딕 Light" panose="020D0904000000000000" pitchFamily="50" charset="-127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charset="0"/>
                                        <a:ea typeface="나눔고딕 Light" panose="020D0904000000000000" pitchFamily="50" charset="-127"/>
                                      </a:rPr>
                                      <m:t>𝐾</m:t>
                                    </m:r>
                                  </m:sup>
                                  <m:e>
                                    <m:r>
                                      <a:rPr lang="en-US" altLang="ko-KR" b="0" i="1" smtClean="0">
                                        <a:latin typeface="Cambria Math" charset="0"/>
                                        <a:ea typeface="나눔고딕 Light" panose="020D0904000000000000" pitchFamily="50" charset="-127"/>
                                      </a:rPr>
                                      <m:t>𝜋</m:t>
                                    </m:r>
                                    <m:r>
                                      <a:rPr lang="en-US" altLang="ko-KR" b="0" i="1" baseline="-25000" smtClean="0">
                                        <a:latin typeface="Cambria Math" charset="0"/>
                                        <a:ea typeface="나눔고딕 Light" panose="020D0904000000000000" pitchFamily="50" charset="-127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 charset="0"/>
                                        <a:ea typeface="나눔고딕 Light" panose="020D0904000000000000" pitchFamily="50" charset="-127"/>
                                      </a:rPr>
                                      <m:t>𝑁</m:t>
                                    </m:r>
                                    <m:r>
                                      <a:rPr lang="en-US" altLang="ko-KR" b="0" i="1" smtClean="0">
                                        <a:latin typeface="Cambria Math" charset="0"/>
                                        <a:ea typeface="나눔고딕 Light" panose="020D0904000000000000" pitchFamily="50" charset="-127"/>
                                      </a:rPr>
                                      <m:t>(</m:t>
                                    </m:r>
                                    <m:r>
                                      <a:rPr lang="en-US" altLang="ko-KR" b="0" i="1" smtClean="0">
                                        <a:latin typeface="Cambria Math" charset="0"/>
                                        <a:ea typeface="나눔고딕 Light" panose="020D0904000000000000" pitchFamily="50" charset="-127"/>
                                      </a:rPr>
                                      <m:t>𝑥𝑖</m:t>
                                    </m:r>
                                    <m:r>
                                      <a:rPr lang="en-US" altLang="ko-KR" b="0" i="1" smtClean="0">
                                        <a:latin typeface="Cambria Math" charset="0"/>
                                        <a:ea typeface="나눔고딕 Light" panose="020D0904000000000000" pitchFamily="50" charset="-127"/>
                                      </a:rPr>
                                      <m:t>|</m:t>
                                    </m:r>
                                    <m:r>
                                      <a:rPr lang="en-US" altLang="ko-KR" b="0" i="1" smtClean="0">
                                        <a:latin typeface="Cambria Math" charset="0"/>
                                        <a:ea typeface="나눔고딕 Light" panose="020D0904000000000000" pitchFamily="50" charset="-127"/>
                                      </a:rPr>
                                      <m:t>𝜇</m:t>
                                    </m:r>
                                    <m:r>
                                      <a:rPr lang="en-US" altLang="ko-KR" b="0" i="1" baseline="-25000" smtClean="0">
                                        <a:latin typeface="Cambria Math" charset="0"/>
                                        <a:ea typeface="나눔고딕 Light" panose="020D0904000000000000" pitchFamily="50" charset="-127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 charset="0"/>
                                        <a:ea typeface="나눔고딕 Light" panose="020D0904000000000000" pitchFamily="50" charset="-127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charset="0"/>
                                        <a:ea typeface="나눔고딕 Light" panose="020D0904000000000000" pitchFamily="50" charset="-127"/>
                                      </a:rPr>
                                      <m:t>Σ</m:t>
                                    </m:r>
                                    <m:r>
                                      <a:rPr lang="en-US" altLang="ko-KR" b="0" i="1" baseline="-25000" smtClean="0">
                                        <a:latin typeface="Cambria Math" charset="0"/>
                                        <a:ea typeface="나눔고딕 Light" panose="020D0904000000000000" pitchFamily="50" charset="-127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 charset="0"/>
                                        <a:ea typeface="나눔고딕 Light" panose="020D0904000000000000" pitchFamily="50" charset="-127"/>
                                      </a:rPr>
                                      <m:t>))</m:t>
                                    </m:r>
                                  </m:e>
                                </m:nary>
                              </m:e>
                            </m:func>
                          </m:e>
                        </m:nary>
                      </m:e>
                    </m:func>
                  </m:oMath>
                </a14:m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4C1681A-98CC-4058-AF28-AE958B9CD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069" y="1190625"/>
                <a:ext cx="10058400" cy="4131516"/>
              </a:xfrm>
              <a:prstGeom prst="rect">
                <a:avLst/>
              </a:prstGeom>
              <a:blipFill rotWithShape="0">
                <a:blip r:embed="rId3"/>
                <a:stretch>
                  <a:fillRect l="-485" b="-150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4C8AF05-FDEC-47F2-8D23-8551CFADB531}"/>
              </a:ext>
            </a:extLst>
          </p:cNvPr>
          <p:cNvSpPr txBox="1"/>
          <p:nvPr/>
        </p:nvSpPr>
        <p:spPr>
          <a:xfrm>
            <a:off x="2875668" y="527880"/>
            <a:ext cx="172213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badi Extra Light" panose="020B0204020104020204" pitchFamily="34" charset="0"/>
              </a:rPr>
              <a:t>Gaussian Mixture</a:t>
            </a:r>
            <a:endParaRPr lang="ko-KR" altLang="en-US" dirty="0">
              <a:latin typeface="Abadi Extra Light" panose="020B0204020104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5AC0261-2A4D-47DF-BACE-D07DB3209AA7}"/>
              </a:ext>
            </a:extLst>
          </p:cNvPr>
          <p:cNvCxnSpPr>
            <a:cxnSpLocks/>
          </p:cNvCxnSpPr>
          <p:nvPr/>
        </p:nvCxnSpPr>
        <p:spPr>
          <a:xfrm>
            <a:off x="2750977" y="598318"/>
            <a:ext cx="0" cy="2158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D7BFAB5-A0E7-40FF-95A0-72B8E9578507}"/>
              </a:ext>
            </a:extLst>
          </p:cNvPr>
          <p:cNvCxnSpPr/>
          <p:nvPr/>
        </p:nvCxnSpPr>
        <p:spPr>
          <a:xfrm flipH="1">
            <a:off x="1819528" y="2189116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8">
            <a:extLst>
              <a:ext uri="{FF2B5EF4-FFF2-40B4-BE49-F238E27FC236}">
                <a16:creationId xmlns:a16="http://schemas.microsoft.com/office/drawing/2014/main" id="{4D7BFAB5-A0E7-40FF-95A0-72B8E9578507}"/>
              </a:ext>
            </a:extLst>
          </p:cNvPr>
          <p:cNvCxnSpPr/>
          <p:nvPr/>
        </p:nvCxnSpPr>
        <p:spPr>
          <a:xfrm flipH="1">
            <a:off x="1819528" y="4127789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05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5073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Mixture </a:t>
            </a:r>
            <a:r>
              <a:rPr kumimoji="1" lang="en-US" altLang="ko-KR" sz="2000" b="1" dirty="0">
                <a:solidFill>
                  <a:srgbClr val="607796"/>
                </a:solidFill>
                <a:latin typeface="+mn-ea"/>
                <a:cs typeface="Tahoma" panose="020B0604030504040204" pitchFamily="34" charset="0"/>
              </a:rPr>
              <a:t>M</a:t>
            </a:r>
            <a:r>
              <a:rPr kumimoji="1" lang="en-US" altLang="ko-KR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ethod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D3F3F0-39F8-4AB1-BC2F-888D7696FE8B}"/>
              </a:ext>
            </a:extLst>
          </p:cNvPr>
          <p:cNvCxnSpPr/>
          <p:nvPr/>
        </p:nvCxnSpPr>
        <p:spPr>
          <a:xfrm flipH="1">
            <a:off x="1819528" y="1371991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C1681A-98CC-4058-AF28-AE958B9CD2EA}"/>
                  </a:ext>
                </a:extLst>
              </p:cNvPr>
              <p:cNvSpPr txBox="1"/>
              <p:nvPr/>
            </p:nvSpPr>
            <p:spPr>
              <a:xfrm>
                <a:off x="2074069" y="1190625"/>
                <a:ext cx="10058400" cy="300082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많은 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parameter 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  <a:sym typeface="Wingdings"/>
                  </a:rPr>
                  <a:t> 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미분을 이용하는 분석적 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(Analytic) 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방법 한번에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 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불가능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문제를 두 단계로 정의</a:t>
                </a: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E(expectation):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 샘플이 어느 분포에 속하는지 추정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M(maximization): Parameter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 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나눔고딕 Light" panose="020D0904000000000000" pitchFamily="50" charset="-127"/>
                      </a:rPr>
                      <m:t>𝜃</m:t>
                    </m:r>
                    <m:r>
                      <a:rPr lang="en-US" altLang="ko-KR" b="0" i="1" smtClean="0">
                        <a:latin typeface="Cambria Math" charset="0"/>
                        <a:ea typeface="나눔고딕 Light" panose="020D0904000000000000" pitchFamily="50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 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추정</a:t>
                </a: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4C1681A-98CC-4058-AF28-AE958B9CD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069" y="1190625"/>
                <a:ext cx="10058400" cy="3000821"/>
              </a:xfrm>
              <a:prstGeom prst="rect">
                <a:avLst/>
              </a:prstGeom>
              <a:blipFill rotWithShape="0">
                <a:blip r:embed="rId3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4C8AF05-FDEC-47F2-8D23-8551CFADB531}"/>
              </a:ext>
            </a:extLst>
          </p:cNvPr>
          <p:cNvSpPr txBox="1"/>
          <p:nvPr/>
        </p:nvSpPr>
        <p:spPr>
          <a:xfrm>
            <a:off x="2875668" y="527880"/>
            <a:ext cx="1537729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badi Extra Light" panose="020B0204020104020204" pitchFamily="34" charset="0"/>
              </a:rPr>
              <a:t>EM Algorithm</a:t>
            </a:r>
            <a:endParaRPr lang="ko-KR" altLang="en-US" dirty="0">
              <a:latin typeface="Abadi Extra Light" panose="020B0204020104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5AC0261-2A4D-47DF-BACE-D07DB3209AA7}"/>
              </a:ext>
            </a:extLst>
          </p:cNvPr>
          <p:cNvCxnSpPr>
            <a:cxnSpLocks/>
          </p:cNvCxnSpPr>
          <p:nvPr/>
        </p:nvCxnSpPr>
        <p:spPr>
          <a:xfrm>
            <a:off x="2750977" y="598318"/>
            <a:ext cx="0" cy="2158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D7BFAB5-A0E7-40FF-95A0-72B8E9578507}"/>
              </a:ext>
            </a:extLst>
          </p:cNvPr>
          <p:cNvCxnSpPr/>
          <p:nvPr/>
        </p:nvCxnSpPr>
        <p:spPr>
          <a:xfrm flipH="1">
            <a:off x="1819528" y="2189116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상자 2"/>
              <p:cNvSpPr txBox="1"/>
              <p:nvPr/>
            </p:nvSpPr>
            <p:spPr>
              <a:xfrm>
                <a:off x="2966114" y="4314825"/>
                <a:ext cx="7199401" cy="147732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dirty="0"/>
                  <a:t>매개 변수 집합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kumimoji="1" lang="ko-KR" altLang="en-US" dirty="0"/>
                  <a:t>를 초기화</a:t>
                </a:r>
                <a:endParaRPr kumimoji="1" lang="en-US" altLang="ko-KR" dirty="0"/>
              </a:p>
              <a:p>
                <a:r>
                  <a:rPr kumimoji="1" lang="en-US" altLang="ko-KR" dirty="0"/>
                  <a:t>Repeat {</a:t>
                </a:r>
              </a:p>
              <a:p>
                <a:r>
                  <a:rPr kumimoji="1" lang="en-US" altLang="ko-KR" dirty="0"/>
                  <a:t>	E:  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kumimoji="1" lang="ko-KR" altLang="en-US" dirty="0"/>
                  <a:t>를 이용하여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샘플 별로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𝐾</m:t>
                    </m:r>
                  </m:oMath>
                </a14:m>
                <a:r>
                  <a:rPr kumimoji="1" lang="ko-KR" altLang="en-US" dirty="0"/>
                  <a:t>개의 </a:t>
                </a:r>
                <a:r>
                  <a:rPr kumimoji="1" lang="en-US" altLang="ko-KR" dirty="0"/>
                  <a:t>Gaussian</a:t>
                </a:r>
                <a:r>
                  <a:rPr kumimoji="1" lang="ko-KR" altLang="en-US" dirty="0"/>
                  <a:t>에 속할 확률 추정</a:t>
                </a:r>
                <a:endParaRPr kumimoji="1" lang="en-US" altLang="ko-KR" dirty="0"/>
              </a:p>
              <a:p>
                <a:r>
                  <a:rPr kumimoji="1" lang="en-US" altLang="ko-KR" dirty="0"/>
                  <a:t>	M:  E</a:t>
                </a:r>
                <a:r>
                  <a:rPr kumimoji="1" lang="ko-KR" altLang="en-US" dirty="0"/>
                  <a:t>에서 구한 소속 확률을 이용하여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kumimoji="1" lang="ko-KR" altLang="en-US" dirty="0"/>
                  <a:t> 추정</a:t>
                </a:r>
                <a:endParaRPr kumimoji="1" lang="en-US" altLang="ko-KR" dirty="0"/>
              </a:p>
              <a:p>
                <a:r>
                  <a:rPr kumimoji="1" lang="en-US" altLang="ko-KR" dirty="0"/>
                  <a:t>}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until (</a:t>
                </a:r>
                <a:r>
                  <a:rPr kumimoji="1" lang="ko-KR" altLang="en-US" dirty="0"/>
                  <a:t>멈춤 조건이 만족</a:t>
                </a:r>
                <a:r>
                  <a:rPr kumimoji="1" lang="en-US" altLang="ko-KR" dirty="0"/>
                  <a:t>);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텍스트 상자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114" y="4314825"/>
                <a:ext cx="7199401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762" t="-3306" r="-85" b="-5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34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5073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Mixture </a:t>
            </a:r>
            <a:r>
              <a:rPr kumimoji="1" lang="en-US" altLang="ko-KR" sz="2000" b="1" dirty="0">
                <a:solidFill>
                  <a:srgbClr val="607796"/>
                </a:solidFill>
                <a:latin typeface="+mn-ea"/>
                <a:cs typeface="Tahoma" panose="020B0604030504040204" pitchFamily="34" charset="0"/>
              </a:rPr>
              <a:t>M</a:t>
            </a:r>
            <a:r>
              <a:rPr kumimoji="1" lang="en-US" altLang="ko-KR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ethod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D3F3F0-39F8-4AB1-BC2F-888D7696FE8B}"/>
              </a:ext>
            </a:extLst>
          </p:cNvPr>
          <p:cNvCxnSpPr/>
          <p:nvPr/>
        </p:nvCxnSpPr>
        <p:spPr>
          <a:xfrm flipH="1">
            <a:off x="1819528" y="1371991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C1681A-98CC-4058-AF28-AE958B9CD2EA}"/>
                  </a:ext>
                </a:extLst>
              </p:cNvPr>
              <p:cNvSpPr txBox="1"/>
              <p:nvPr/>
            </p:nvSpPr>
            <p:spPr>
              <a:xfrm>
                <a:off x="2074069" y="1190625"/>
                <a:ext cx="10058400" cy="647760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샘플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나눔고딕 Light" panose="020D0904000000000000" pitchFamily="50" charset="-127"/>
                      </a:rPr>
                      <m:t>𝑥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𝑖</m:t>
                    </m:r>
                  </m:oMath>
                </a14:m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가 어느 분포에 속하는지를 나타내는 벡터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나눔고딕 Light" panose="020D0904000000000000" pitchFamily="50" charset="-127"/>
                      </a:rPr>
                      <m:t>𝑧</m:t>
                    </m:r>
                  </m:oMath>
                </a14:m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 도입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.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 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(latent variable)</a:t>
                </a:r>
                <a:b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나눔고딕 Light" panose="020D0904000000000000" pitchFamily="50" charset="-127"/>
                      </a:rPr>
                      <m:t>𝑗</m:t>
                    </m:r>
                  </m:oMath>
                </a14:m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번째 속할 경우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,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나눔고딕 Light" panose="020D0904000000000000" pitchFamily="50" charset="-127"/>
                      </a:rPr>
                      <m:t>𝑧</m:t>
                    </m:r>
                    <m:r>
                      <a:rPr lang="en-US" altLang="ko-KR" b="0" i="1" baseline="-25000" smtClean="0">
                        <a:latin typeface="Cambria Math" charset="0"/>
                        <a:ea typeface="나눔고딕 Light" panose="020D0904000000000000" pitchFamily="50" charset="-127"/>
                      </a:rPr>
                      <m:t>𝑗</m:t>
                    </m:r>
                    <m:r>
                      <a:rPr lang="en-US" altLang="ko-KR" b="0" i="1" smtClean="0">
                        <a:latin typeface="Cambria Math" charset="0"/>
                        <a:ea typeface="나눔고딕 Light" panose="020D0904000000000000" pitchFamily="50" charset="-127"/>
                      </a:rPr>
                      <m:t>=1</m:t>
                    </m:r>
                    <m:r>
                      <a:rPr lang="ko-KR" altLang="en-US" b="0" i="1" smtClean="0">
                        <a:latin typeface="Cambria Math" charset="0"/>
                        <a:ea typeface="나눔고딕 Light" panose="020D0904000000000000" pitchFamily="50" charset="-127"/>
                      </a:rPr>
                      <m:t>이고</m:t>
                    </m:r>
                    <m:r>
                      <a:rPr lang="ko-KR" altLang="en-US" b="0" i="1" smtClean="0">
                        <a:latin typeface="Cambria Math" charset="0"/>
                        <a:ea typeface="나눔고딕 Light" panose="020D0904000000000000" pitchFamily="50" charset="-127"/>
                      </a:rPr>
                      <m:t>  </m:t>
                    </m:r>
                    <m:r>
                      <a:rPr lang="en-US" altLang="ko-KR" b="0" i="1" smtClean="0">
                        <a:latin typeface="Cambria Math" charset="0"/>
                        <a:ea typeface="나눔고딕 Light" panose="020D0904000000000000" pitchFamily="50" charset="-127"/>
                      </a:rPr>
                      <m:t>𝑧</m:t>
                    </m:r>
                    <m:r>
                      <a:rPr lang="en-US" altLang="ko-KR" b="0" i="1" baseline="-25000" smtClean="0">
                        <a:latin typeface="Cambria Math" charset="0"/>
                        <a:ea typeface="나눔고딕 Light" panose="020D0904000000000000" pitchFamily="50" charset="-127"/>
                      </a:rPr>
                      <m:t>𝑘</m:t>
                    </m:r>
                    <m:r>
                      <a:rPr lang="en-US" altLang="ko-KR" b="0" i="1" smtClean="0">
                        <a:latin typeface="Cambria Math" charset="0"/>
                        <a:ea typeface="나눔고딕 Light" panose="020D0904000000000000" pitchFamily="50" charset="-127"/>
                      </a:rPr>
                      <m:t>=0, </m:t>
                    </m:r>
                    <m:r>
                      <a:rPr lang="en-US" altLang="ko-KR" b="0" i="1" smtClean="0">
                        <a:latin typeface="Cambria Math" charset="0"/>
                        <a:ea typeface="나눔고딕 Light" panose="020D0904000000000000" pitchFamily="50" charset="-127"/>
                      </a:rPr>
                      <m:t>𝑘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𝑗</m:t>
                    </m:r>
                  </m:oMath>
                </a14:m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E 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과정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: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나눔고딕 Light" panose="020D0904000000000000" pitchFamily="50" charset="-127"/>
                      </a:rPr>
                      <m:t>𝑥</m:t>
                    </m:r>
                    <m:r>
                      <a:rPr lang="en-US" altLang="ko-KR" b="0" i="1" baseline="-25000" smtClean="0">
                        <a:latin typeface="Cambria Math" charset="0"/>
                        <a:ea typeface="나눔고딕 Light" panose="020D0904000000000000" pitchFamily="50" charset="-127"/>
                      </a:rPr>
                      <m:t>𝑖</m:t>
                    </m:r>
                  </m:oMath>
                </a14:m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나눔고딕 Light" panose="020D0904000000000000" pitchFamily="50" charset="-127"/>
                      </a:rPr>
                      <m:t>𝑗</m:t>
                    </m:r>
                  </m:oMath>
                </a14:m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에 속할 확률</a:t>
                </a: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charset="0"/>
                          <a:ea typeface="나눔고딕 Light" panose="020D0904000000000000" pitchFamily="50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𝑧</m:t>
                          </m:r>
                          <m:r>
                            <a:rPr lang="en-US" altLang="ko-KR" b="0" i="1" baseline="-25000" smtClean="0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=1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𝑥</m:t>
                          </m:r>
                          <m:r>
                            <a:rPr lang="en-US" altLang="ko-KR" b="0" i="1" baseline="-25000" smtClean="0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𝑖</m:t>
                          </m:r>
                        </m:e>
                      </m:d>
                      <m:r>
                        <a:rPr lang="en-US" altLang="ko-KR" b="0" i="1" smtClean="0">
                          <a:latin typeface="Cambria Math" charset="0"/>
                          <a:ea typeface="나눔고딕 Light" panose="020D0904000000000000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charset="0"/>
                                  <a:ea typeface="나눔고딕 Light" panose="020D0904000000000000" pitchFamily="50" charset="-127"/>
                                </a:rPr>
                                <m:t>𝑧</m:t>
                              </m:r>
                              <m:r>
                                <a:rPr lang="en-US" altLang="ko-KR" b="0" i="1" baseline="-25000" smtClean="0">
                                  <a:latin typeface="Cambria Math" charset="0"/>
                                  <a:ea typeface="나눔고딕 Light" panose="020D0904000000000000" pitchFamily="50" charset="-127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charset="0"/>
                                  <a:ea typeface="나눔고딕 Light" panose="020D0904000000000000" pitchFamily="50" charset="-127"/>
                                </a:rPr>
                                <m:t>=1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𝑥𝑖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𝑧𝑗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=1)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𝑥𝑖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M 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과정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: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 미분을 통해</a:t>
                </a: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charset="0"/>
                                  <a:ea typeface="나눔고딕 Light" panose="020D0904000000000000" pitchFamily="50" charset="-127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charset="0"/>
                                  <a:ea typeface="나눔고딕 Light" panose="020D0904000000000000" pitchFamily="50" charset="-127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latin typeface="Cambria Math" charset="0"/>
                                  <a:ea typeface="나눔고딕 Light" panose="020D0904000000000000" pitchFamily="50" charset="-127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charset="0"/>
                                  <a:ea typeface="나눔고딕 Light" panose="020D0904000000000000" pitchFamily="50" charset="-127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charset="0"/>
                                  <a:ea typeface="나눔고딕 Light" panose="020D0904000000000000" pitchFamily="50" charset="-127"/>
                                </a:rPr>
                                <m:t>|</m:t>
                              </m:r>
                              <m:r>
                                <a:rPr lang="en-US" altLang="ko-KR" b="0" i="1" smtClean="0">
                                  <a:latin typeface="Cambria Math" charset="0"/>
                                  <a:ea typeface="나눔고딕 Light" panose="020D0904000000000000" pitchFamily="50" charset="-127"/>
                                </a:rPr>
                                <m:t>𝜃</m:t>
                              </m:r>
                              <m:r>
                                <a:rPr lang="en-US" altLang="ko-KR" b="0" i="1" smtClean="0">
                                  <a:latin typeface="Cambria Math" charset="0"/>
                                  <a:ea typeface="나눔고딕 Light" panose="020D0904000000000000" pitchFamily="50" charset="-127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altLang="ko-KR" b="0" i="1" smtClean="0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𝜕𝜇</m:t>
                          </m:r>
                          <m:r>
                            <a:rPr lang="en-US" altLang="ko-KR" b="0" i="1" baseline="-25000" smtClean="0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𝑗</m:t>
                          </m:r>
                        </m:den>
                      </m:f>
                      <m:r>
                        <a:rPr lang="en-US" altLang="ko-KR" b="0" i="1" smtClean="0">
                          <a:latin typeface="Cambria Math" charset="0"/>
                          <a:ea typeface="나눔고딕 Light" panose="020D0904000000000000" pitchFamily="50" charset="-127"/>
                        </a:rPr>
                        <m:t>=0</m:t>
                      </m:r>
                    </m:oMath>
                  </m:oMathPara>
                </a14:m>
                <a:endParaRPr lang="en-US" altLang="ko-KR" b="0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charset="0"/>
                                  <a:ea typeface="나눔고딕 Light" panose="020D0904000000000000" pitchFamily="50" charset="-127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charset="0"/>
                                  <a:ea typeface="나눔고딕 Light" panose="020D0904000000000000" pitchFamily="50" charset="-127"/>
                                </a:rPr>
                                <m:t>𝑝</m:t>
                              </m:r>
                              <m:r>
                                <a:rPr lang="en-US" altLang="ko-KR" i="1">
                                  <a:latin typeface="Cambria Math" charset="0"/>
                                  <a:ea typeface="나눔고딕 Light" panose="020D0904000000000000" pitchFamily="50" charset="-127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charset="0"/>
                                  <a:ea typeface="나눔고딕 Light" panose="020D0904000000000000" pitchFamily="50" charset="-127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charset="0"/>
                                  <a:ea typeface="나눔고딕 Light" panose="020D0904000000000000" pitchFamily="50" charset="-127"/>
                                </a:rPr>
                                <m:t>|</m:t>
                              </m:r>
                              <m:r>
                                <a:rPr lang="en-US" altLang="ko-KR" i="1">
                                  <a:latin typeface="Cambria Math" charset="0"/>
                                  <a:ea typeface="나눔고딕 Light" panose="020D0904000000000000" pitchFamily="50" charset="-127"/>
                                </a:rPr>
                                <m:t>𝜃</m:t>
                              </m:r>
                              <m:r>
                                <a:rPr lang="en-US" altLang="ko-KR" i="1">
                                  <a:latin typeface="Cambria Math" charset="0"/>
                                  <a:ea typeface="나눔고딕 Light" panose="020D0904000000000000" pitchFamily="50" charset="-127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altLang="ko-KR" i="1" smtClean="0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Σ</m:t>
                          </m:r>
                          <m:r>
                            <a:rPr lang="en-US" altLang="ko-KR" i="1" baseline="-25000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𝑗</m:t>
                          </m:r>
                        </m:den>
                      </m:f>
                      <m:r>
                        <a:rPr lang="en-US" altLang="ko-KR" i="1">
                          <a:latin typeface="Cambria Math" charset="0"/>
                          <a:ea typeface="나눔고딕 Light" panose="020D0904000000000000" pitchFamily="50" charset="-127"/>
                        </a:rPr>
                        <m:t>=0</m:t>
                      </m:r>
                    </m:oMath>
                  </m:oMathPara>
                </a14:m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charset="0"/>
                                  <a:ea typeface="나눔고딕 Light" panose="020D0904000000000000" pitchFamily="50" charset="-127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charset="0"/>
                                  <a:ea typeface="나눔고딕 Light" panose="020D0904000000000000" pitchFamily="50" charset="-127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고딕 Light" panose="020D0904000000000000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  <a:ea typeface="나눔고딕 Light" panose="020D0904000000000000" pitchFamily="50" charset="-127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  <a:ea typeface="나눔고딕 Light" panose="020D0904000000000000" pitchFamily="50" charset="-127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charset="0"/>
                                  <a:ea typeface="나눔고딕 Light" panose="020D0904000000000000" pitchFamily="50" charset="-127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charset="0"/>
                                  <a:ea typeface="나눔고딕 Light" panose="020D0904000000000000" pitchFamily="50" charset="-127"/>
                                </a:rPr>
                                <m:t>𝛼</m:t>
                              </m:r>
                              <m:r>
                                <a:rPr lang="en-US" altLang="ko-KR" b="0" i="1" smtClean="0">
                                  <a:latin typeface="Cambria Math" charset="0"/>
                                  <a:ea typeface="나눔고딕 Light" panose="020D0904000000000000" pitchFamily="50" charset="-127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ctrlPr>
                                    <a:rPr lang="is-IS" altLang="ko-KR" b="0" i="1" smtClean="0">
                                      <a:latin typeface="Cambria Math" panose="02040503050406030204" pitchFamily="18" charset="0"/>
                                      <a:ea typeface="나눔고딕 Light" panose="020D0904000000000000" pitchFamily="50" charset="-127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b="0" i="1" smtClean="0">
                                      <a:latin typeface="Cambria Math" charset="0"/>
                                      <a:ea typeface="나눔고딕 Light" panose="020D0904000000000000" pitchFamily="50" charset="-127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 charset="0"/>
                                      <a:ea typeface="나눔고딕 Light" panose="020D0904000000000000" pitchFamily="50" charset="-127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  <a:ea typeface="나눔고딕 Light" panose="020D0904000000000000" pitchFamily="50" charset="-127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  <a:ea typeface="나눔고딕 Light" panose="020D0904000000000000" pitchFamily="50" charset="-127"/>
                                    </a:rPr>
                                    <m:t>𝜋</m:t>
                                  </m:r>
                                  <m:r>
                                    <a:rPr lang="en-US" altLang="ko-KR" b="0" i="1" baseline="-25000" smtClean="0">
                                      <a:latin typeface="Cambria Math" charset="0"/>
                                      <a:ea typeface="나눔고딕 Light" panose="020D0904000000000000" pitchFamily="50" charset="-127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 charset="0"/>
                                      <a:ea typeface="나눔고딕 Light" panose="020D0904000000000000" pitchFamily="50" charset="-127"/>
                                    </a:rPr>
                                    <m:t>−1))</m:t>
                                  </m:r>
                                </m:e>
                              </m:nary>
                            </m:e>
                          </m:func>
                        </m:num>
                        <m:den>
                          <m:r>
                            <a:rPr lang="en-US" altLang="ko-KR" i="1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𝜋</m:t>
                          </m:r>
                          <m:r>
                            <a:rPr lang="en-US" altLang="ko-KR" i="1" baseline="-25000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𝑗</m:t>
                          </m:r>
                        </m:den>
                      </m:f>
                      <m:r>
                        <a:rPr lang="en-US" altLang="ko-KR" i="1">
                          <a:latin typeface="Cambria Math" charset="0"/>
                          <a:ea typeface="나눔고딕 Light" panose="020D0904000000000000" pitchFamily="50" charset="-127"/>
                        </a:rPr>
                        <m:t>=0</m:t>
                      </m:r>
                    </m:oMath>
                  </m:oMathPara>
                </a14:m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C1681A-98CC-4058-AF28-AE958B9CD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069" y="1190625"/>
                <a:ext cx="10058400" cy="6477607"/>
              </a:xfrm>
              <a:prstGeom prst="rect">
                <a:avLst/>
              </a:prstGeom>
              <a:blipFill>
                <a:blip r:embed="rId3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4C8AF05-FDEC-47F2-8D23-8551CFADB531}"/>
              </a:ext>
            </a:extLst>
          </p:cNvPr>
          <p:cNvSpPr txBox="1"/>
          <p:nvPr/>
        </p:nvSpPr>
        <p:spPr>
          <a:xfrm>
            <a:off x="2875668" y="527880"/>
            <a:ext cx="1537729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badi Extra Light" panose="020B0204020104020204" pitchFamily="34" charset="0"/>
              </a:rPr>
              <a:t>EM Algorithm</a:t>
            </a:r>
            <a:endParaRPr lang="ko-KR" altLang="en-US" dirty="0">
              <a:latin typeface="Abadi Extra Light" panose="020B0204020104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5AC0261-2A4D-47DF-BACE-D07DB3209AA7}"/>
              </a:ext>
            </a:extLst>
          </p:cNvPr>
          <p:cNvCxnSpPr>
            <a:cxnSpLocks/>
          </p:cNvCxnSpPr>
          <p:nvPr/>
        </p:nvCxnSpPr>
        <p:spPr>
          <a:xfrm>
            <a:off x="2750977" y="598318"/>
            <a:ext cx="0" cy="2158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D7BFAB5-A0E7-40FF-95A0-72B8E9578507}"/>
              </a:ext>
            </a:extLst>
          </p:cNvPr>
          <p:cNvCxnSpPr/>
          <p:nvPr/>
        </p:nvCxnSpPr>
        <p:spPr>
          <a:xfrm flipH="1">
            <a:off x="1819528" y="2638425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8">
            <a:extLst>
              <a:ext uri="{FF2B5EF4-FFF2-40B4-BE49-F238E27FC236}">
                <a16:creationId xmlns:a16="http://schemas.microsoft.com/office/drawing/2014/main" id="{4D7BFAB5-A0E7-40FF-95A0-72B8E9578507}"/>
              </a:ext>
            </a:extLst>
          </p:cNvPr>
          <p:cNvCxnSpPr/>
          <p:nvPr/>
        </p:nvCxnSpPr>
        <p:spPr>
          <a:xfrm flipH="1">
            <a:off x="1819528" y="4357428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2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5073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solidFill>
                  <a:srgbClr val="607796"/>
                </a:solidFill>
                <a:latin typeface="+mn-ea"/>
                <a:cs typeface="Tahoma" panose="020B0604030504040204" pitchFamily="34" charset="0"/>
              </a:rPr>
              <a:t>확률 분포 추정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D3F3F0-39F8-4AB1-BC2F-888D7696FE8B}"/>
              </a:ext>
            </a:extLst>
          </p:cNvPr>
          <p:cNvCxnSpPr/>
          <p:nvPr/>
        </p:nvCxnSpPr>
        <p:spPr>
          <a:xfrm flipH="1">
            <a:off x="1819528" y="1506774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742B306-2F7D-4FCC-B827-C7B17B35A715}"/>
              </a:ext>
            </a:extLst>
          </p:cNvPr>
          <p:cNvCxnSpPr/>
          <p:nvPr/>
        </p:nvCxnSpPr>
        <p:spPr>
          <a:xfrm flipH="1">
            <a:off x="1829256" y="5976319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4C1681A-98CC-4058-AF28-AE958B9CD2EA}"/>
              </a:ext>
            </a:extLst>
          </p:cNvPr>
          <p:cNvSpPr txBox="1"/>
          <p:nvPr/>
        </p:nvSpPr>
        <p:spPr>
          <a:xfrm>
            <a:off x="2226469" y="1343025"/>
            <a:ext cx="92964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Bayesian Classifier</a:t>
            </a:r>
            <a:r>
              <a:rPr lang="ko-KR" altLang="en-US" dirty="0"/>
              <a:t>에서</a:t>
            </a:r>
            <a:r>
              <a:rPr lang="en-US" altLang="ko-KR" dirty="0"/>
              <a:t>, Likelihood</a:t>
            </a:r>
            <a:r>
              <a:rPr lang="ko-KR" altLang="en-US" dirty="0"/>
              <a:t>의 분포를 </a:t>
            </a:r>
            <a:r>
              <a:rPr lang="en-US" altLang="ko-KR" dirty="0"/>
              <a:t>Gaussian</a:t>
            </a:r>
            <a:r>
              <a:rPr lang="ko-KR" altLang="en-US" dirty="0"/>
              <a:t>으로 가정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pic>
        <p:nvPicPr>
          <p:cNvPr id="2050" name="Picture 2" descr="gaussian mixture에 대한 이미지 검색결과">
            <a:extLst>
              <a:ext uri="{FF2B5EF4-FFF2-40B4-BE49-F238E27FC236}">
                <a16:creationId xmlns:a16="http://schemas.microsoft.com/office/drawing/2014/main" id="{BACAA100-0E45-48A5-9018-08D5012E8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069" y="2701688"/>
            <a:ext cx="3354388" cy="335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73A594B-EF29-48E4-9014-B0C9A2439934}"/>
              </a:ext>
            </a:extLst>
          </p:cNvPr>
          <p:cNvSpPr txBox="1"/>
          <p:nvPr/>
        </p:nvSpPr>
        <p:spPr>
          <a:xfrm>
            <a:off x="2226469" y="5856659"/>
            <a:ext cx="9296400" cy="7396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/>
              <a:t>위 같은 경우엔</a:t>
            </a:r>
            <a:r>
              <a:rPr lang="en-US" altLang="ko-KR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주어진 </a:t>
            </a:r>
            <a:r>
              <a:rPr lang="en-US" altLang="ko-KR" dirty="0">
                <a:sym typeface="Wingdings" panose="05000000000000000000" pitchFamily="2" charset="2"/>
              </a:rPr>
              <a:t>data </a:t>
            </a:r>
            <a:r>
              <a:rPr lang="ko-KR" altLang="en-US" dirty="0">
                <a:sym typeface="Wingdings" panose="05000000000000000000" pitchFamily="2" charset="2"/>
              </a:rPr>
              <a:t>를 보고 분포를 추정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185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5073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solidFill>
                  <a:srgbClr val="607796"/>
                </a:solidFill>
                <a:latin typeface="+mn-ea"/>
                <a:cs typeface="Tahoma" panose="020B0604030504040204" pitchFamily="34" charset="0"/>
              </a:rPr>
              <a:t>히스토그램 추정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+mn-ea"/>
              <a:cs typeface="Tahoma" panose="020B060403050404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C904E3-4105-459D-8B9A-A82CD812F0F2}"/>
              </a:ext>
            </a:extLst>
          </p:cNvPr>
          <p:cNvSpPr/>
          <p:nvPr/>
        </p:nvSpPr>
        <p:spPr>
          <a:xfrm>
            <a:off x="13045024" y="-271979"/>
            <a:ext cx="9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mixture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18238F-E247-45F5-B93B-1C9C527B8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40932" y="3014663"/>
            <a:ext cx="61626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8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5073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Maximum</a:t>
            </a:r>
            <a:r>
              <a:rPr kumimoji="1" lang="ko-KR" altLang="en-US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 </a:t>
            </a:r>
            <a:r>
              <a:rPr kumimoji="1" lang="en-US" altLang="ko-KR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Likelihood (ML)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D3F3F0-39F8-4AB1-BC2F-888D7696FE8B}"/>
              </a:ext>
            </a:extLst>
          </p:cNvPr>
          <p:cNvCxnSpPr/>
          <p:nvPr/>
        </p:nvCxnSpPr>
        <p:spPr>
          <a:xfrm flipH="1">
            <a:off x="1819528" y="3306323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C1681A-98CC-4058-AF28-AE958B9CD2EA}"/>
                  </a:ext>
                </a:extLst>
              </p:cNvPr>
              <p:cNvSpPr txBox="1"/>
              <p:nvPr/>
            </p:nvSpPr>
            <p:spPr>
              <a:xfrm>
                <a:off x="2074069" y="3191060"/>
                <a:ext cx="9296400" cy="3110723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주어진 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X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를 발생시켰을 가능성이 가장 큰 매개변수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𝜃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 Light" panose="020D0904000000000000" pitchFamily="50" charset="-127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  <m:t>𝑋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  <m:t>|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  <m:t>𝜃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>
                  <a:lnSpc>
                    <a:spcPct val="200000"/>
                  </a:lnSpc>
                </a:pP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모든 샘플이 독립적으로 추출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 Light" panose="020D0904000000000000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 Light" panose="020D0904000000000000" pitchFamily="50" charset="-127"/>
                          </a:rPr>
                          <m:t>𝜃</m:t>
                        </m:r>
                      </m:e>
                    </m:d>
                  </m:oMath>
                </a14:m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가 균일하다고 가정하면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,</a:t>
                </a:r>
              </a:p>
              <a:p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 Light" panose="020D0904000000000000" pitchFamily="50" charset="-127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𝑋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 Light" panose="020D0904000000000000" pitchFamily="50" charset="-127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𝑁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𝑝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𝑋𝑖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|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ko-KR" altLang="en-US" dirty="0">
                              <a:latin typeface="나눔고딕 Light" panose="020D0904000000000000" pitchFamily="50" charset="-127"/>
                              <a:ea typeface="나눔고딕 Light" panose="020D0904000000000000" pitchFamily="50" charset="-127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C1681A-98CC-4058-AF28-AE958B9CD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069" y="3191060"/>
                <a:ext cx="9296400" cy="3110723"/>
              </a:xfrm>
              <a:prstGeom prst="rect">
                <a:avLst/>
              </a:prstGeom>
              <a:blipFill>
                <a:blip r:embed="rId2"/>
                <a:stretch>
                  <a:fillRect l="-525" t="-9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1667DA5C-01CD-4200-8BB6-25B2F4120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88694" y="1358375"/>
            <a:ext cx="3867150" cy="156210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10E82A0-EC6E-4DD0-8A95-20FB5148B88B}"/>
              </a:ext>
            </a:extLst>
          </p:cNvPr>
          <p:cNvCxnSpPr/>
          <p:nvPr/>
        </p:nvCxnSpPr>
        <p:spPr>
          <a:xfrm flipH="1">
            <a:off x="1819528" y="4998936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34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5073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Maximum</a:t>
            </a:r>
            <a:r>
              <a:rPr kumimoji="1" lang="ko-KR" altLang="en-US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 </a:t>
            </a:r>
            <a:r>
              <a:rPr kumimoji="1" lang="en-US" altLang="ko-KR" sz="2000" b="1" dirty="0">
                <a:solidFill>
                  <a:srgbClr val="607796"/>
                </a:solidFill>
                <a:latin typeface="+mn-ea"/>
                <a:cs typeface="Tahoma" panose="020B0604030504040204" pitchFamily="34" charset="0"/>
              </a:rPr>
              <a:t>Likelihood (ML)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D3F3F0-39F8-4AB1-BC2F-888D7696FE8B}"/>
              </a:ext>
            </a:extLst>
          </p:cNvPr>
          <p:cNvCxnSpPr/>
          <p:nvPr/>
        </p:nvCxnSpPr>
        <p:spPr>
          <a:xfrm flipH="1">
            <a:off x="1819528" y="3306323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C1681A-98CC-4058-AF28-AE958B9CD2EA}"/>
                  </a:ext>
                </a:extLst>
              </p:cNvPr>
              <p:cNvSpPr txBox="1"/>
              <p:nvPr/>
            </p:nvSpPr>
            <p:spPr>
              <a:xfrm>
                <a:off x="2074069" y="3191060"/>
                <a:ext cx="9296400" cy="275819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단조증가함수 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log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를 취하면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,</a:t>
                </a: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𝜃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 Light" panose="020D0904000000000000" pitchFamily="50" charset="-127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  <m:t>max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고딕 Light" panose="020D0904000000000000" pitchFamily="50" charset="-127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고딕 Light" panose="020D0904000000000000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고딕 Light" panose="020D0904000000000000" pitchFamily="50" charset="-127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고딕 Light" panose="020D0904000000000000" pitchFamily="50" charset="-127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고딕 Light" panose="020D0904000000000000" pitchFamily="50" charset="-127"/>
                                    </a:rPr>
                                    <m:t>𝑙𝑛</m:t>
                                  </m:r>
                                </m:e>
                              </m:nary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  <m:t>𝑋𝑖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  <m:t>|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  <m:t>𝜃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algn="ctr">
                  <a:lnSpc>
                    <a:spcPct val="200000"/>
                  </a:lnSpc>
                </a:pPr>
                <a:r>
                  <a:rPr lang="en-US" altLang="ko-KR" u="sng" dirty="0">
                    <a:solidFill>
                      <a:schemeClr val="accent2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Optimization problem</a:t>
                </a:r>
              </a:p>
              <a:p>
                <a:endParaRPr lang="ko-KR" altLang="en-US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C1681A-98CC-4058-AF28-AE958B9CD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069" y="3191060"/>
                <a:ext cx="9296400" cy="2758191"/>
              </a:xfrm>
              <a:prstGeom prst="rect">
                <a:avLst/>
              </a:prstGeom>
              <a:blipFill>
                <a:blip r:embed="rId2"/>
                <a:stretch>
                  <a:fillRect l="-525" t="-11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1667DA5C-01CD-4200-8BB6-25B2F4120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88694" y="1358375"/>
            <a:ext cx="38671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2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5073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Maximum</a:t>
            </a:r>
            <a:r>
              <a:rPr kumimoji="1" lang="ko-KR" altLang="en-US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 </a:t>
            </a:r>
            <a:r>
              <a:rPr kumimoji="1" lang="en-US" altLang="ko-KR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a Posterior (MAP)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D3F3F0-39F8-4AB1-BC2F-888D7696FE8B}"/>
              </a:ext>
            </a:extLst>
          </p:cNvPr>
          <p:cNvCxnSpPr/>
          <p:nvPr/>
        </p:nvCxnSpPr>
        <p:spPr>
          <a:xfrm flipH="1">
            <a:off x="1819528" y="1686888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C1681A-98CC-4058-AF28-AE958B9CD2EA}"/>
                  </a:ext>
                </a:extLst>
              </p:cNvPr>
              <p:cNvSpPr txBox="1"/>
              <p:nvPr/>
            </p:nvSpPr>
            <p:spPr>
              <a:xfrm>
                <a:off x="2074069" y="1571625"/>
                <a:ext cx="9296400" cy="2204193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에</m:t>
                    </m:r>
                  </m:oMath>
                </a14:m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 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관한 정보가 있고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, 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균일하지 않다면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,</a:t>
                </a: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𝜃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 Light" panose="020D0904000000000000" pitchFamily="50" charset="-127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  <m:t>max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고딕 Light" panose="020D0904000000000000" pitchFamily="50" charset="-127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고딕 Light" panose="020D0904000000000000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고딕 Light" panose="020D0904000000000000" pitchFamily="50" charset="-127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고딕 Light" panose="020D0904000000000000" pitchFamily="50" charset="-127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고딕 Light" panose="020D0904000000000000" pitchFamily="50" charset="-127"/>
                                    </a:rPr>
                                    <m:t>𝑙𝑛</m:t>
                                  </m:r>
                                </m:e>
                              </m:nary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고딕 Light" panose="020D0904000000000000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고딕 Light" panose="020D0904000000000000" pitchFamily="50" charset="-127"/>
                                    </a:rPr>
                                    <m:t>𝑋</m:t>
                                  </m:r>
                                  <m:r>
                                    <a:rPr lang="en-US" altLang="ko-KR" b="0" i="1" baseline="-25000" smtClean="0">
                                      <a:latin typeface="Cambria Math" panose="02040503050406030204" pitchFamily="18" charset="0"/>
                                      <a:ea typeface="나눔고딕 Light" panose="020D0904000000000000" pitchFamily="50" charset="-127"/>
                                    </a:rPr>
                                    <m:t>𝑖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고딕 Light" panose="020D0904000000000000" pitchFamily="50" charset="-127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  <m:t>ln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  <m:t>⁡(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고딕 Light" panose="020D0904000000000000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고딕 Light" panose="020D0904000000000000" pitchFamily="50" charset="-127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endParaRPr lang="ko-KR" altLang="en-US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C1681A-98CC-4058-AF28-AE958B9CD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069" y="1571625"/>
                <a:ext cx="9296400" cy="2204193"/>
              </a:xfrm>
              <a:prstGeom prst="rect">
                <a:avLst/>
              </a:prstGeom>
              <a:blipFill>
                <a:blip r:embed="rId2"/>
                <a:stretch>
                  <a:fillRect t="-16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0F7ED17F-654B-42F5-AF3B-24917D3E6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74331" y="4238625"/>
            <a:ext cx="50958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5073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Nonparametric </a:t>
            </a:r>
            <a:r>
              <a:rPr kumimoji="1" lang="en-US" altLang="ko-KR" sz="2000" b="1" dirty="0">
                <a:solidFill>
                  <a:srgbClr val="607796"/>
                </a:solidFill>
                <a:latin typeface="+mn-ea"/>
                <a:cs typeface="Tahoma" panose="020B0604030504040204" pitchFamily="34" charset="0"/>
              </a:rPr>
              <a:t>M</a:t>
            </a:r>
            <a:r>
              <a:rPr kumimoji="1" lang="en-US" altLang="ko-KR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ethod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D3F3F0-39F8-4AB1-BC2F-888D7696FE8B}"/>
              </a:ext>
            </a:extLst>
          </p:cNvPr>
          <p:cNvCxnSpPr/>
          <p:nvPr/>
        </p:nvCxnSpPr>
        <p:spPr>
          <a:xfrm flipH="1">
            <a:off x="1819528" y="1686888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C1681A-98CC-4058-AF28-AE958B9CD2EA}"/>
                  </a:ext>
                </a:extLst>
              </p:cNvPr>
              <p:cNvSpPr txBox="1"/>
              <p:nvPr/>
            </p:nvSpPr>
            <p:spPr>
              <a:xfrm>
                <a:off x="2074069" y="1571625"/>
                <a:ext cx="9296400" cy="200324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히스토그램 추정을 확장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.</a:t>
                </a:r>
              </a:p>
              <a:p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점</m:t>
                    </m:r>
                  </m:oMath>
                </a14:m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𝑥</m:t>
                    </m:r>
                  </m:oMath>
                </a14:m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를 중점으로 하는 크기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h</m:t>
                    </m:r>
                  </m:oMath>
                </a14:m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인 창을 만들고 그 안의 샘플의 개수를 세어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𝑘</m:t>
                    </m:r>
                  </m:oMath>
                </a14:m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라 하면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, </a:t>
                </a:r>
              </a:p>
              <a:p>
                <a:endParaRPr lang="en-US" altLang="ko-KR" i="1" dirty="0">
                  <a:latin typeface="Cambria Math" panose="02040503050406030204" pitchFamily="18" charset="0"/>
                  <a:ea typeface="나눔고딕 Light" panose="020D0904000000000000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나눔고딕 Light" panose="020D0904000000000000" pitchFamily="50" charset="-127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나눔고딕 Light" panose="020D0904000000000000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h</m:t>
                          </m:r>
                          <m:r>
                            <a:rPr lang="en-US" altLang="ko-KR" i="1" baseline="3000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𝑑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𝑘</m:t>
                          </m:r>
                          <m:r>
                            <a:rPr lang="en-US" altLang="ko-KR" i="1" baseline="-2500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𝑥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endParaRPr lang="ko-KR" altLang="en-US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C1681A-98CC-4058-AF28-AE958B9CD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069" y="1571625"/>
                <a:ext cx="9296400" cy="2003241"/>
              </a:xfrm>
              <a:prstGeom prst="rect">
                <a:avLst/>
              </a:prstGeom>
              <a:blipFill>
                <a:blip r:embed="rId2"/>
                <a:stretch>
                  <a:fillRect l="-525" t="-18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4C8AF05-FDEC-47F2-8D23-8551CFADB531}"/>
              </a:ext>
            </a:extLst>
          </p:cNvPr>
          <p:cNvSpPr txBox="1"/>
          <p:nvPr/>
        </p:nvSpPr>
        <p:spPr>
          <a:xfrm>
            <a:off x="3712246" y="527880"/>
            <a:ext cx="154503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badi Extra Light" panose="020B0204020104020204" pitchFamily="34" charset="0"/>
              </a:rPr>
              <a:t>Parzen</a:t>
            </a:r>
            <a:r>
              <a:rPr lang="en-US" altLang="ko-KR" dirty="0">
                <a:latin typeface="Abadi Extra Light" panose="020B0204020104020204" pitchFamily="34" charset="0"/>
              </a:rPr>
              <a:t> window</a:t>
            </a:r>
            <a:endParaRPr lang="ko-KR" altLang="en-US" dirty="0">
              <a:latin typeface="Abadi Extra Light" panose="020B0204020104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5AC0261-2A4D-47DF-BACE-D07DB3209AA7}"/>
              </a:ext>
            </a:extLst>
          </p:cNvPr>
          <p:cNvCxnSpPr>
            <a:cxnSpLocks/>
          </p:cNvCxnSpPr>
          <p:nvPr/>
        </p:nvCxnSpPr>
        <p:spPr>
          <a:xfrm>
            <a:off x="3587555" y="598318"/>
            <a:ext cx="0" cy="2158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F778A39-D98C-4DE0-90CB-9F37B683D8C4}"/>
              </a:ext>
            </a:extLst>
          </p:cNvPr>
          <p:cNvCxnSpPr/>
          <p:nvPr/>
        </p:nvCxnSpPr>
        <p:spPr>
          <a:xfrm flipH="1">
            <a:off x="1819528" y="2231637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B8CBCCE-B47D-4D7E-A601-00E3E9261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35157" y="3781425"/>
            <a:ext cx="6974224" cy="291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5073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Nonparametric </a:t>
            </a:r>
            <a:r>
              <a:rPr kumimoji="1" lang="en-US" altLang="ko-KR" sz="2000" b="1" dirty="0">
                <a:solidFill>
                  <a:srgbClr val="607796"/>
                </a:solidFill>
                <a:latin typeface="+mn-ea"/>
                <a:cs typeface="Tahoma" panose="020B0604030504040204" pitchFamily="34" charset="0"/>
              </a:rPr>
              <a:t>M</a:t>
            </a:r>
            <a:r>
              <a:rPr kumimoji="1" lang="en-US" altLang="ko-KR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ethod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D3F3F0-39F8-4AB1-BC2F-888D7696FE8B}"/>
              </a:ext>
            </a:extLst>
          </p:cNvPr>
          <p:cNvCxnSpPr/>
          <p:nvPr/>
        </p:nvCxnSpPr>
        <p:spPr>
          <a:xfrm flipH="1">
            <a:off x="1819528" y="1686888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C1681A-98CC-4058-AF28-AE958B9CD2EA}"/>
                  </a:ext>
                </a:extLst>
              </p:cNvPr>
              <p:cNvSpPr txBox="1"/>
              <p:nvPr/>
            </p:nvSpPr>
            <p:spPr>
              <a:xfrm>
                <a:off x="2074069" y="1571625"/>
                <a:ext cx="10058400" cy="5216813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불연속점 발생 </a:t>
                </a: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  <a:sym typeface="Wingdings" panose="05000000000000000000" pitchFamily="2" charset="2"/>
                  </a:rPr>
                  <a:t>Kernel 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  <a:sym typeface="Wingdings" panose="05000000000000000000" pitchFamily="2" charset="2"/>
                  </a:rPr>
                  <a:t>함수 도입 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  <a:sym typeface="Wingdings" panose="05000000000000000000" pitchFamily="2" charset="2"/>
                  </a:rPr>
                  <a:t>: window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  <a:sym typeface="Wingdings" panose="05000000000000000000" pitchFamily="2" charset="2"/>
                  </a:rPr>
                  <a:t>내 샘플들의 비중을 달리 함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  <a:sym typeface="Wingdings" panose="05000000000000000000" pitchFamily="2" charset="2"/>
                  </a:rPr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  <a:sym typeface="Wingdings" panose="05000000000000000000" pitchFamily="2" charset="2"/>
                      </a:rPr>
                      <m:t>𝑁</m:t>
                    </m:r>
                  </m:oMath>
                </a14:m>
                <a:r>
                  <a:rPr lang="ko-KR" altLang="en-US" dirty="0">
                    <a:ea typeface="나눔고딕 Light" panose="020D0904000000000000" pitchFamily="50" charset="-127"/>
                    <a:sym typeface="Wingdings" panose="05000000000000000000" pitchFamily="2" charset="2"/>
                  </a:rPr>
                  <a:t>이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나눔고딕 Light" panose="020D0904000000000000" pitchFamily="50" charset="-127"/>
                        <a:sym typeface="Wingdings" panose="05000000000000000000" pitchFamily="2" charset="2"/>
                      </a:rPr>
                      <m:t>충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  <a:sym typeface="Wingdings" panose="05000000000000000000" pitchFamily="2" charset="2"/>
                      </a:rPr>
                      <m:t>분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나눔고딕 Light" panose="020D0904000000000000" pitchFamily="50" charset="-127"/>
                        <a:sym typeface="Wingdings" panose="05000000000000000000" pitchFamily="2" charset="2"/>
                      </a:rPr>
                      <m:t>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나눔고딕 Light" panose="020D0904000000000000" pitchFamily="50" charset="-127"/>
                        <a:sym typeface="Wingdings" panose="05000000000000000000" pitchFamily="2" charset="2"/>
                      </a:rPr>
                      <m:t>크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  <a:sym typeface="Wingdings" panose="05000000000000000000" pitchFamily="2" charset="2"/>
                      </a:rPr>
                      <m:t>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  <a:sym typeface="Wingdings" panose="05000000000000000000" pitchFamily="2" charset="2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  <a:sym typeface="Wingdings" panose="05000000000000000000" pitchFamily="2" charset="2"/>
                      </a:rPr>
                      <m:t>h</m:t>
                    </m:r>
                  </m:oMath>
                </a14:m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  <a:sym typeface="Wingdings" panose="05000000000000000000" pitchFamily="2" charset="2"/>
                  </a:rPr>
                  <a:t>가 충분히 작으면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  <a:sym typeface="Wingdings" panose="05000000000000000000" pitchFamily="2" charset="2"/>
                  </a:rPr>
                  <a:t>, </a:t>
                </a:r>
                <a:r>
                  <a:rPr lang="en-US" altLang="ko-KR" dirty="0" err="1">
                    <a:latin typeface="나눔고딕 Light" panose="020D0904000000000000" pitchFamily="50" charset="-127"/>
                    <a:ea typeface="나눔고딕 Light" panose="020D0904000000000000" pitchFamily="50" charset="-127"/>
                    <a:sym typeface="Wingdings" panose="05000000000000000000" pitchFamily="2" charset="2"/>
                  </a:rPr>
                  <a:t>Pazen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  <a:sym typeface="Wingdings" panose="05000000000000000000" pitchFamily="2" charset="2"/>
                  </a:rPr>
                  <a:t> window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  <a:sym typeface="Wingdings" panose="05000000000000000000" pitchFamily="2" charset="2"/>
                  </a:rPr>
                  <a:t>로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  <a:sym typeface="Wingdings" panose="05000000000000000000" pitchFamily="2" charset="2"/>
                  </a:rPr>
                  <a:t> 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  <a:sym typeface="Wingdings" panose="05000000000000000000" pitchFamily="2" charset="2"/>
                  </a:rPr>
                  <a:t>실제에 가까운 확률 분포를 얻을 수 있지만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  <a:sym typeface="Wingdings" panose="05000000000000000000" pitchFamily="2" charset="2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h</m:t>
                    </m:r>
                  </m:oMath>
                </a14:m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를 결정하는 것이 어려움 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(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실험적으로 결정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).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또한 차원의 저주에서 벗어나지 못함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.</a:t>
                </a:r>
                <a:endParaRPr lang="ko-KR" altLang="en-US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C1681A-98CC-4058-AF28-AE958B9CD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069" y="1571625"/>
                <a:ext cx="10058400" cy="5216813"/>
              </a:xfrm>
              <a:prstGeom prst="rect">
                <a:avLst/>
              </a:prstGeom>
              <a:blipFill>
                <a:blip r:embed="rId2"/>
                <a:stretch>
                  <a:fillRect l="-485" t="-7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4C8AF05-FDEC-47F2-8D23-8551CFADB531}"/>
              </a:ext>
            </a:extLst>
          </p:cNvPr>
          <p:cNvSpPr txBox="1"/>
          <p:nvPr/>
        </p:nvSpPr>
        <p:spPr>
          <a:xfrm>
            <a:off x="3712246" y="527880"/>
            <a:ext cx="154503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badi Extra Light" panose="020B0204020104020204" pitchFamily="34" charset="0"/>
              </a:rPr>
              <a:t>Parzen</a:t>
            </a:r>
            <a:r>
              <a:rPr lang="en-US" altLang="ko-KR" dirty="0">
                <a:latin typeface="Abadi Extra Light" panose="020B0204020104020204" pitchFamily="34" charset="0"/>
              </a:rPr>
              <a:t> window</a:t>
            </a:r>
            <a:endParaRPr lang="ko-KR" altLang="en-US" dirty="0">
              <a:latin typeface="Abadi Extra Light" panose="020B0204020104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5AC0261-2A4D-47DF-BACE-D07DB3209AA7}"/>
              </a:ext>
            </a:extLst>
          </p:cNvPr>
          <p:cNvCxnSpPr>
            <a:cxnSpLocks/>
          </p:cNvCxnSpPr>
          <p:nvPr/>
        </p:nvCxnSpPr>
        <p:spPr>
          <a:xfrm>
            <a:off x="3587555" y="598318"/>
            <a:ext cx="0" cy="2158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FC7D717B-71B8-459C-B80A-4821F335C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64731" y="2790825"/>
            <a:ext cx="63150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5073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Nonparametric </a:t>
            </a:r>
            <a:r>
              <a:rPr kumimoji="1" lang="en-US" altLang="ko-KR" sz="2000" b="1" dirty="0">
                <a:solidFill>
                  <a:srgbClr val="607796"/>
                </a:solidFill>
                <a:latin typeface="+mn-ea"/>
                <a:cs typeface="Tahoma" panose="020B0604030504040204" pitchFamily="34" charset="0"/>
              </a:rPr>
              <a:t>M</a:t>
            </a:r>
            <a:r>
              <a:rPr kumimoji="1" lang="en-US" altLang="ko-KR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ethod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D3F3F0-39F8-4AB1-BC2F-888D7696FE8B}"/>
              </a:ext>
            </a:extLst>
          </p:cNvPr>
          <p:cNvCxnSpPr/>
          <p:nvPr/>
        </p:nvCxnSpPr>
        <p:spPr>
          <a:xfrm flipH="1">
            <a:off x="1819528" y="1686888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C1681A-98CC-4058-AF28-AE958B9CD2EA}"/>
                  </a:ext>
                </a:extLst>
              </p:cNvPr>
              <p:cNvSpPr txBox="1"/>
              <p:nvPr/>
            </p:nvSpPr>
            <p:spPr>
              <a:xfrm>
                <a:off x="2074069" y="1571625"/>
                <a:ext cx="10058400" cy="5050229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Pazen window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와 반대의 접근방법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𝑘</m:t>
                    </m:r>
                  </m:oMath>
                </a14:m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개의 샘플이 들어올 때 까지 창의 크기를 확장</a:t>
                </a: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 Light" panose="020D0904000000000000" pitchFamily="50" charset="-127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 Light" panose="020D0904000000000000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h</m:t>
                          </m:r>
                          <m:r>
                            <a:rPr lang="en-US" altLang="ko-KR" b="0" i="1" baseline="-25000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𝑥</m:t>
                          </m:r>
                          <m:r>
                            <a:rPr lang="en-US" altLang="ko-KR" b="0" i="1" baseline="30000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𝑑</m:t>
                          </m:r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𝑘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r>
                  <a:rPr lang="ko-KR" altLang="en-US" dirty="0" err="1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계산량이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 굉장히 많음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C1681A-98CC-4058-AF28-AE958B9CD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069" y="1571625"/>
                <a:ext cx="10058400" cy="5050229"/>
              </a:xfrm>
              <a:prstGeom prst="rect">
                <a:avLst/>
              </a:prstGeom>
              <a:blipFill>
                <a:blip r:embed="rId2"/>
                <a:stretch>
                  <a:fillRect l="-485" t="-725" b="-9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8AF05-FDEC-47F2-8D23-8551CFADB531}"/>
                  </a:ext>
                </a:extLst>
              </p:cNvPr>
              <p:cNvSpPr txBox="1"/>
              <p:nvPr/>
            </p:nvSpPr>
            <p:spPr>
              <a:xfrm>
                <a:off x="3712246" y="527880"/>
                <a:ext cx="2971198" cy="36933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>
                    <a:latin typeface="Abadi Extra Light" panose="020B0204020104020204" pitchFamily="34" charset="0"/>
                  </a:rPr>
                  <a:t>-Nearest Neighbor Estimation</a:t>
                </a:r>
                <a:endParaRPr lang="ko-KR" altLang="en-US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8AF05-FDEC-47F2-8D23-8551CFADB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246" y="527880"/>
                <a:ext cx="2971198" cy="369332"/>
              </a:xfrm>
              <a:prstGeom prst="rect">
                <a:avLst/>
              </a:prstGeom>
              <a:blipFill>
                <a:blip r:embed="rId3"/>
                <a:stretch>
                  <a:fillRect t="-10000" r="-1232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5AC0261-2A4D-47DF-BACE-D07DB3209AA7}"/>
              </a:ext>
            </a:extLst>
          </p:cNvPr>
          <p:cNvCxnSpPr>
            <a:cxnSpLocks/>
          </p:cNvCxnSpPr>
          <p:nvPr/>
        </p:nvCxnSpPr>
        <p:spPr>
          <a:xfrm>
            <a:off x="3587555" y="598318"/>
            <a:ext cx="0" cy="2158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11C4CC3-200C-4846-8833-CE06BE6274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39313" y="3171825"/>
            <a:ext cx="6527912" cy="259080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3CE8118-F8AF-4260-B555-A9FAB185D097}"/>
              </a:ext>
            </a:extLst>
          </p:cNvPr>
          <p:cNvCxnSpPr/>
          <p:nvPr/>
        </p:nvCxnSpPr>
        <p:spPr>
          <a:xfrm flipH="1">
            <a:off x="1819528" y="6336709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8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27088</TotalTime>
  <Words>409</Words>
  <Application>Microsoft Office PowerPoint</Application>
  <PresentationFormat>사용자 지정</PresentationFormat>
  <Paragraphs>138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나눔고딕 Light</vt:lpstr>
      <vt:lpstr>맑은 고딕</vt:lpstr>
      <vt:lpstr>Abadi Extra Light</vt:lpstr>
      <vt:lpstr>Arial</vt:lpstr>
      <vt:lpstr>Calibri</vt:lpstr>
      <vt:lpstr>Cambria Math</vt:lpstr>
      <vt:lpstr>Tahoma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DIP3E_Chapter03_Art.ppt [Compatibility Mode]</dc:title>
  <dc:creator>El-Sana</dc:creator>
  <cp:lastModifiedBy>송석정</cp:lastModifiedBy>
  <cp:revision>455</cp:revision>
  <cp:lastPrinted>2018-03-21T01:38:39Z</cp:lastPrinted>
  <dcterms:created xsi:type="dcterms:W3CDTF">2017-04-06T11:00:31Z</dcterms:created>
  <dcterms:modified xsi:type="dcterms:W3CDTF">2018-03-21T04:23:23Z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2011-01-21T00:00:00Z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2017-04-06T00:00:00Z</vt:filetime>
  </property>
</Properties>
</file>