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9" r:id="rId22"/>
    <p:sldId id="276" r:id="rId23"/>
    <p:sldId id="277" r:id="rId24"/>
    <p:sldId id="291" r:id="rId25"/>
    <p:sldId id="292" r:id="rId26"/>
    <p:sldId id="290" r:id="rId27"/>
    <p:sldId id="278" r:id="rId28"/>
    <p:sldId id="279" r:id="rId29"/>
    <p:sldId id="280" r:id="rId30"/>
    <p:sldId id="281" r:id="rId31"/>
    <p:sldId id="282" r:id="rId32"/>
    <p:sldId id="283" r:id="rId33"/>
    <p:sldId id="284" r:id="rId34"/>
    <p:sldId id="285" r:id="rId35"/>
    <p:sldId id="286" r:id="rId36"/>
    <p:sldId id="287" r:id="rId37"/>
    <p:sldId id="288" r:id="rId38"/>
  </p:sldIdLst>
  <p:sldSz cx="13444538" cy="7562850"/>
  <p:notesSz cx="10693400" cy="7562850"/>
  <p:defaultTextStyle>
    <a:defPPr>
      <a:defRPr lang="ko-KR">
        <a:uFillTx/>
      </a:defRPr>
    </a:defPPr>
    <a:lvl1pPr marL="0" algn="l" defTabSz="914400" rtl="0" eaLnBrk="1" latinLnBrk="1" hangingPunct="1">
      <a:defRPr sz="1800" kern="1200">
        <a:solidFill>
          <a:schemeClr val="tx1"/>
        </a:solidFill>
        <a:uFillTx/>
        <a:latin typeface="+mn-lt"/>
        <a:ea typeface="+mn-ea"/>
        <a:cs typeface="+mn-cs"/>
      </a:defRPr>
    </a:lvl1pPr>
    <a:lvl2pPr marL="457200" algn="l" defTabSz="914400" rtl="0" eaLnBrk="1" latinLnBrk="1" hangingPunct="1">
      <a:defRPr sz="1800" kern="1200">
        <a:solidFill>
          <a:schemeClr val="tx1"/>
        </a:solidFill>
        <a:uFillTx/>
        <a:latin typeface="+mn-lt"/>
        <a:ea typeface="+mn-ea"/>
        <a:cs typeface="+mn-cs"/>
      </a:defRPr>
    </a:lvl2pPr>
    <a:lvl3pPr marL="914400" algn="l" defTabSz="914400" rtl="0" eaLnBrk="1" latinLnBrk="1" hangingPunct="1">
      <a:defRPr sz="1800" kern="1200">
        <a:solidFill>
          <a:schemeClr val="tx1"/>
        </a:solidFill>
        <a:uFillTx/>
        <a:latin typeface="+mn-lt"/>
        <a:ea typeface="+mn-ea"/>
        <a:cs typeface="+mn-cs"/>
      </a:defRPr>
    </a:lvl3pPr>
    <a:lvl4pPr marL="1371600" algn="l" defTabSz="914400" rtl="0" eaLnBrk="1" latinLnBrk="1" hangingPunct="1">
      <a:defRPr sz="1800" kern="1200">
        <a:solidFill>
          <a:schemeClr val="tx1"/>
        </a:solidFill>
        <a:uFillTx/>
        <a:latin typeface="+mn-lt"/>
        <a:ea typeface="+mn-ea"/>
        <a:cs typeface="+mn-cs"/>
      </a:defRPr>
    </a:lvl4pPr>
    <a:lvl5pPr marL="1828800" algn="l" defTabSz="914400" rtl="0" eaLnBrk="1" latinLnBrk="1" hangingPunct="1">
      <a:defRPr sz="1800" kern="1200">
        <a:solidFill>
          <a:schemeClr val="tx1"/>
        </a:solidFill>
        <a:uFillTx/>
        <a:latin typeface="+mn-lt"/>
        <a:ea typeface="+mn-ea"/>
        <a:cs typeface="+mn-cs"/>
      </a:defRPr>
    </a:lvl5pPr>
    <a:lvl6pPr marL="2286000" algn="l" defTabSz="914400" rtl="0" eaLnBrk="1" latinLnBrk="1" hangingPunct="1">
      <a:defRPr sz="1800" kern="1200">
        <a:solidFill>
          <a:schemeClr val="tx1"/>
        </a:solidFill>
        <a:uFillTx/>
        <a:latin typeface="+mn-lt"/>
        <a:ea typeface="+mn-ea"/>
        <a:cs typeface="+mn-cs"/>
      </a:defRPr>
    </a:lvl6pPr>
    <a:lvl7pPr marL="2743200" algn="l" defTabSz="914400" rtl="0" eaLnBrk="1" latinLnBrk="1" hangingPunct="1">
      <a:defRPr sz="1800" kern="1200">
        <a:solidFill>
          <a:schemeClr val="tx1"/>
        </a:solidFill>
        <a:uFillTx/>
        <a:latin typeface="+mn-lt"/>
        <a:ea typeface="+mn-ea"/>
        <a:cs typeface="+mn-cs"/>
      </a:defRPr>
    </a:lvl7pPr>
    <a:lvl8pPr marL="3200400" algn="l" defTabSz="914400" rtl="0" eaLnBrk="1" latinLnBrk="1" hangingPunct="1">
      <a:defRPr sz="1800" kern="1200">
        <a:solidFill>
          <a:schemeClr val="tx1"/>
        </a:solidFill>
        <a:uFillTx/>
        <a:latin typeface="+mn-lt"/>
        <a:ea typeface="+mn-ea"/>
        <a:cs typeface="+mn-cs"/>
      </a:defRPr>
    </a:lvl8pPr>
    <a:lvl9pPr marL="3657600" algn="l" defTabSz="914400" rtl="0" eaLnBrk="1" latinLnBrk="1"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7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rgbClr val="00000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4628"/>
  </p:normalViewPr>
  <p:slideViewPr>
    <p:cSldViewPr>
      <p:cViewPr varScale="1">
        <p:scale>
          <a:sx n="98" d="100"/>
          <a:sy n="98" d="100"/>
        </p:scale>
        <p:origin x="960" y="90"/>
      </p:cViewPr>
      <p:guideLst>
        <p:guide orient="horz" pos="2880"/>
        <p:guide pos="271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uFillTx/>
              </a:defRPr>
            </a:lvl1pPr>
          </a:lstStyle>
          <a:p>
            <a:endParaRPr lang="ko-KR" altLang="en-US">
              <a:uFillTx/>
            </a:endParaRPr>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uFillTx/>
              </a:defRPr>
            </a:lvl1pPr>
          </a:lstStyle>
          <a:p>
            <a:fld id="{8B6ABFD1-A3DE-43E0-8BEA-C8ECCDB0A65C}" type="datetimeFigureOut">
              <a:rPr lang="ko-KR" altLang="en-US" smtClean="0">
                <a:uFillTx/>
              </a:rPr>
              <a:t>2018-02-23</a:t>
            </a:fld>
            <a:endParaRPr lang="ko-KR" altLang="en-US">
              <a:uFillTx/>
            </a:endParaRPr>
          </a:p>
        </p:txBody>
      </p:sp>
      <p:sp>
        <p:nvSpPr>
          <p:cNvPr id="4" name="Slide Image Placeholder 3"/>
          <p:cNvSpPr>
            <a:spLocks noGrp="1" noRot="1" noChangeAspect="1"/>
          </p:cNvSpPr>
          <p:nvPr>
            <p:ph type="sldImg" idx="2"/>
          </p:nvPr>
        </p:nvSpPr>
        <p:spPr>
          <a:xfrm>
            <a:off x="3079750" y="946150"/>
            <a:ext cx="4533900" cy="2551113"/>
          </a:xfrm>
          <a:prstGeom prst="rect">
            <a:avLst/>
          </a:prstGeom>
          <a:noFill/>
          <a:ln w="12700">
            <a:solidFill>
              <a:srgbClr val="000000"/>
            </a:solidFill>
          </a:ln>
        </p:spPr>
        <p:txBody>
          <a:bodyPr vert="horz" lIns="91440" tIns="45720" rIns="91440" bIns="45720" rtlCol="0" anchor="ctr"/>
          <a:lstStyle/>
          <a:p>
            <a:endParaRPr lang="ko-KR" altLang="en-US">
              <a:uFillTx/>
            </a:endParaRPr>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en-US" altLang="ko-KR">
                <a:uFillTx/>
              </a:rPr>
              <a:t>Edit Master text styles</a:t>
            </a:r>
          </a:p>
          <a:p>
            <a:pPr lvl="1"/>
            <a:r>
              <a:rPr lang="en-US" altLang="ko-KR">
                <a:uFillTx/>
              </a:rPr>
              <a:t>Second level</a:t>
            </a:r>
          </a:p>
          <a:p>
            <a:pPr lvl="2"/>
            <a:r>
              <a:rPr lang="en-US" altLang="ko-KR">
                <a:uFillTx/>
              </a:rPr>
              <a:t>Third level</a:t>
            </a:r>
          </a:p>
          <a:p>
            <a:pPr lvl="3"/>
            <a:r>
              <a:rPr lang="en-US" altLang="ko-KR">
                <a:uFillTx/>
              </a:rPr>
              <a:t>Fourth level</a:t>
            </a:r>
          </a:p>
          <a:p>
            <a:pPr lvl="4"/>
            <a:r>
              <a:rPr lang="en-US" altLang="ko-KR">
                <a:uFillTx/>
              </a:rPr>
              <a:t>Fifth level</a:t>
            </a:r>
            <a:endParaRPr lang="ko-KR" altLang="en-US">
              <a:uFillTx/>
            </a:endParaRPr>
          </a:p>
        </p:txBody>
      </p:sp>
      <p:sp>
        <p:nvSpPr>
          <p:cNvPr id="6" name="Footer Placeholder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uFillTx/>
              </a:defRPr>
            </a:lvl1pPr>
          </a:lstStyle>
          <a:p>
            <a:endParaRPr lang="ko-KR" altLang="en-US">
              <a:uFillTx/>
            </a:endParaRPr>
          </a:p>
        </p:txBody>
      </p:sp>
      <p:sp>
        <p:nvSpPr>
          <p:cNvPr id="7" name="Slide Number Placeholder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uFillTx/>
              </a:defRPr>
            </a:lvl1pPr>
          </a:lstStyle>
          <a:p>
            <a:fld id="{B4D6A22E-F9FF-42EF-999B-5119DAB21D1D}" type="slidenum">
              <a:rPr lang="ko-KR" altLang="en-US" smtClean="0">
                <a:uFillTx/>
              </a:rPr>
              <a:t>‹#›</a:t>
            </a:fld>
            <a:endParaRPr lang="ko-KR" altLang="en-US">
              <a:uFillTx/>
            </a:endParaRPr>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uFillTx/>
        <a:latin typeface="+mn-lt"/>
        <a:ea typeface="+mn-ea"/>
        <a:cs typeface="+mn-cs"/>
      </a:defRPr>
    </a:lvl1pPr>
    <a:lvl2pPr marL="457200" algn="l" defTabSz="914400" rtl="0" eaLnBrk="1" latinLnBrk="1" hangingPunct="1">
      <a:defRPr sz="1200" kern="1200">
        <a:solidFill>
          <a:schemeClr val="tx1"/>
        </a:solidFill>
        <a:uFillTx/>
        <a:latin typeface="+mn-lt"/>
        <a:ea typeface="+mn-ea"/>
        <a:cs typeface="+mn-cs"/>
      </a:defRPr>
    </a:lvl2pPr>
    <a:lvl3pPr marL="914400" algn="l" defTabSz="914400" rtl="0" eaLnBrk="1" latinLnBrk="1" hangingPunct="1">
      <a:defRPr sz="1200" kern="1200">
        <a:solidFill>
          <a:schemeClr val="tx1"/>
        </a:solidFill>
        <a:uFillTx/>
        <a:latin typeface="+mn-lt"/>
        <a:ea typeface="+mn-ea"/>
        <a:cs typeface="+mn-cs"/>
      </a:defRPr>
    </a:lvl3pPr>
    <a:lvl4pPr marL="1371600" algn="l" defTabSz="914400" rtl="0" eaLnBrk="1" latinLnBrk="1" hangingPunct="1">
      <a:defRPr sz="1200" kern="1200">
        <a:solidFill>
          <a:schemeClr val="tx1"/>
        </a:solidFill>
        <a:uFillTx/>
        <a:latin typeface="+mn-lt"/>
        <a:ea typeface="+mn-ea"/>
        <a:cs typeface="+mn-cs"/>
      </a:defRPr>
    </a:lvl4pPr>
    <a:lvl5pPr marL="1828800" algn="l" defTabSz="914400" rtl="0" eaLnBrk="1" latinLnBrk="1" hangingPunct="1">
      <a:defRPr sz="1200" kern="1200">
        <a:solidFill>
          <a:schemeClr val="tx1"/>
        </a:solidFill>
        <a:uFillTx/>
        <a:latin typeface="+mn-lt"/>
        <a:ea typeface="+mn-ea"/>
        <a:cs typeface="+mn-cs"/>
      </a:defRPr>
    </a:lvl5pPr>
    <a:lvl6pPr marL="2286000" algn="l" defTabSz="914400" rtl="0" eaLnBrk="1" latinLnBrk="1" hangingPunct="1">
      <a:defRPr sz="1200" kern="1200">
        <a:solidFill>
          <a:schemeClr val="tx1"/>
        </a:solidFill>
        <a:uFillTx/>
        <a:latin typeface="+mn-lt"/>
        <a:ea typeface="+mn-ea"/>
        <a:cs typeface="+mn-cs"/>
      </a:defRPr>
    </a:lvl6pPr>
    <a:lvl7pPr marL="2743200" algn="l" defTabSz="914400" rtl="0" eaLnBrk="1" latinLnBrk="1" hangingPunct="1">
      <a:defRPr sz="1200" kern="1200">
        <a:solidFill>
          <a:schemeClr val="tx1"/>
        </a:solidFill>
        <a:uFillTx/>
        <a:latin typeface="+mn-lt"/>
        <a:ea typeface="+mn-ea"/>
        <a:cs typeface="+mn-cs"/>
      </a:defRPr>
    </a:lvl7pPr>
    <a:lvl8pPr marL="3200400" algn="l" defTabSz="914400" rtl="0" eaLnBrk="1" latinLnBrk="1" hangingPunct="1">
      <a:defRPr sz="1200" kern="1200">
        <a:solidFill>
          <a:schemeClr val="tx1"/>
        </a:solidFill>
        <a:uFillTx/>
        <a:latin typeface="+mn-lt"/>
        <a:ea typeface="+mn-ea"/>
        <a:cs typeface="+mn-cs"/>
      </a:defRPr>
    </a:lvl8pPr>
    <a:lvl9pPr marL="3657600" algn="l" defTabSz="914400" rtl="0" eaLnBrk="1" latinLnBrk="1"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nSpc>
                <a:spcPct val="150000"/>
              </a:lnSpc>
            </a:pPr>
            <a:r>
              <a:rPr lang="en-US" altLang="ko-KR" dirty="0">
                <a:solidFill>
                  <a:schemeClr val="tx1">
                    <a:lumMod val="65000"/>
                    <a:lumOff val="35000"/>
                  </a:schemeClr>
                </a:solidFill>
                <a:uFillTx/>
              </a:rPr>
              <a:t>Previous sections give some idea of combining of Learning and Planning.</a:t>
            </a:r>
          </a:p>
          <a:p>
            <a:pPr>
              <a:lnSpc>
                <a:spcPct val="150000"/>
              </a:lnSpc>
            </a:pPr>
            <a:r>
              <a:rPr lang="en-US" altLang="ko-KR" dirty="0">
                <a:solidFill>
                  <a:schemeClr val="tx1">
                    <a:lumMod val="65000"/>
                    <a:lumOff val="35000"/>
                  </a:schemeClr>
                </a:solidFill>
                <a:uFillTx/>
              </a:rPr>
              <a:t>In the rest of this chapter, we analyze some of the component ideas involved starting with the relative advantages of expected and sample updates</a:t>
            </a:r>
            <a:endParaRPr lang="ko-KR" altLang="en-US" dirty="0">
              <a:solidFill>
                <a:schemeClr val="tx1">
                  <a:lumMod val="65000"/>
                  <a:lumOff val="35000"/>
                </a:schemeClr>
              </a:solidFill>
              <a:uFillTx/>
            </a:endParaRPr>
          </a:p>
          <a:p>
            <a:endParaRPr lang="ko-KR" altLang="en-US" dirty="0">
              <a:uFillTx/>
            </a:endParaRPr>
          </a:p>
        </p:txBody>
      </p:sp>
      <p:sp>
        <p:nvSpPr>
          <p:cNvPr id="4" name="슬라이드 번호 개체 틀 3"/>
          <p:cNvSpPr>
            <a:spLocks noGrp="1"/>
          </p:cNvSpPr>
          <p:nvPr>
            <p:ph type="sldNum" sz="quarter" idx="10"/>
          </p:nvPr>
        </p:nvSpPr>
        <p:spPr/>
        <p:txBody>
          <a:bodyPr/>
          <a:lstStyle/>
          <a:p>
            <a:fld id="{B4D6A22E-F9FF-42EF-999B-5119DAB21D1D}" type="slidenum">
              <a:rPr lang="ko-KR" altLang="en-US" smtClean="0">
                <a:uFillTx/>
              </a:rPr>
              <a:t>15</a:t>
            </a:fld>
            <a:endParaRPr lang="ko-KR" altLang="en-US">
              <a:uFillTx/>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nSpc>
                <a:spcPct val="150000"/>
              </a:lnSpc>
            </a:pPr>
            <a:r>
              <a:rPr lang="en-US" altLang="ko-KR" dirty="0">
                <a:solidFill>
                  <a:schemeClr val="tx1">
                    <a:lumMod val="65000"/>
                    <a:lumOff val="35000"/>
                  </a:schemeClr>
                </a:solidFill>
                <a:uFillTx/>
              </a:rPr>
              <a:t>Previous sections give some idea of combining of Learning and Planning.</a:t>
            </a:r>
          </a:p>
          <a:p>
            <a:pPr>
              <a:lnSpc>
                <a:spcPct val="150000"/>
              </a:lnSpc>
            </a:pPr>
            <a:r>
              <a:rPr lang="en-US" altLang="ko-KR" dirty="0">
                <a:solidFill>
                  <a:schemeClr val="tx1">
                    <a:lumMod val="65000"/>
                    <a:lumOff val="35000"/>
                  </a:schemeClr>
                </a:solidFill>
                <a:uFillTx/>
              </a:rPr>
              <a:t>In the rest of this chapter, we analyze some of the component ideas involved starting with the relative advantages of expected and sample updates</a:t>
            </a:r>
            <a:endParaRPr lang="ko-KR" altLang="en-US" dirty="0">
              <a:solidFill>
                <a:schemeClr val="tx1">
                  <a:lumMod val="65000"/>
                  <a:lumOff val="35000"/>
                </a:schemeClr>
              </a:solidFill>
              <a:uFillTx/>
            </a:endParaRPr>
          </a:p>
          <a:p>
            <a:endParaRPr lang="ko-KR" altLang="en-US" dirty="0">
              <a:uFillTx/>
            </a:endParaRPr>
          </a:p>
        </p:txBody>
      </p:sp>
      <p:sp>
        <p:nvSpPr>
          <p:cNvPr id="4" name="슬라이드 번호 개체 틀 3"/>
          <p:cNvSpPr>
            <a:spLocks noGrp="1"/>
          </p:cNvSpPr>
          <p:nvPr>
            <p:ph type="sldNum" sz="quarter" idx="10"/>
          </p:nvPr>
        </p:nvSpPr>
        <p:spPr/>
        <p:txBody>
          <a:bodyPr/>
          <a:lstStyle/>
          <a:p>
            <a:fld id="{B4D6A22E-F9FF-42EF-999B-5119DAB21D1D}" type="slidenum">
              <a:rPr lang="ko-KR" altLang="en-US" smtClean="0">
                <a:uFillTx/>
              </a:rPr>
              <a:t>16</a:t>
            </a:fld>
            <a:endParaRPr lang="ko-KR" altLang="en-US">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08342" y="2344483"/>
            <a:ext cx="11427857" cy="677108"/>
          </a:xfrm>
          <a:prstGeom prst="rect">
            <a:avLst/>
          </a:prstGeom>
        </p:spPr>
        <p:txBody>
          <a:bodyPr wrap="square" lIns="0" tIns="0" rIns="0" bIns="0">
            <a:spAutoFit/>
          </a:bodyPr>
          <a:lstStyle>
            <a:lvl1pPr>
              <a:defRPr>
                <a:uFillTx/>
              </a:defRPr>
            </a:lvl1pPr>
          </a:lstStyle>
          <a:p>
            <a:endParaRPr>
              <a:uFillTx/>
            </a:endParaRPr>
          </a:p>
        </p:txBody>
      </p:sp>
      <p:sp>
        <p:nvSpPr>
          <p:cNvPr id="3" name="Holder 3"/>
          <p:cNvSpPr>
            <a:spLocks noGrp="1"/>
          </p:cNvSpPr>
          <p:nvPr>
            <p:ph type="subTitle" idx="4"/>
          </p:nvPr>
        </p:nvSpPr>
        <p:spPr>
          <a:xfrm>
            <a:off x="2016682" y="4235198"/>
            <a:ext cx="9411177" cy="276999"/>
          </a:xfrm>
          <a:prstGeom prst="rect">
            <a:avLst/>
          </a:prstGeom>
        </p:spPr>
        <p:txBody>
          <a:bodyPr wrap="square" lIns="0" tIns="0" rIns="0" bIns="0">
            <a:spAutoFit/>
          </a:bodyPr>
          <a:lstStyle>
            <a:lvl1pPr>
              <a:defRPr>
                <a:uFillTx/>
              </a:defRPr>
            </a:lvl1pPr>
          </a:lstStyle>
          <a:p>
            <a:endParaRPr>
              <a:uFillTx/>
            </a:endParaRPr>
          </a:p>
        </p:txBody>
      </p:sp>
      <p:sp>
        <p:nvSpPr>
          <p:cNvPr id="4" name="Holder 4"/>
          <p:cNvSpPr>
            <a:spLocks noGrp="1"/>
          </p:cNvSpPr>
          <p:nvPr>
            <p:ph type="ftr" sz="quarter" idx="5"/>
          </p:nvPr>
        </p:nvSpPr>
        <p:spPr/>
        <p:txBody>
          <a:bodyPr lIns="0" tIns="0" rIns="0" bIns="0"/>
          <a:lstStyle>
            <a:lvl1pPr>
              <a:defRPr sz="900" b="0" i="0">
                <a:solidFill>
                  <a:schemeClr val="tx1"/>
                </a:solidFill>
                <a:uFillTx/>
                <a:latin typeface="Arial"/>
                <a:cs typeface="Arial"/>
              </a:defRPr>
            </a:lvl1pPr>
          </a:lstStyle>
          <a:p>
            <a:pPr marL="12701">
              <a:spcBef>
                <a:spcPts val="15"/>
              </a:spcBef>
            </a:pPr>
            <a:r>
              <a:rPr lang="nb-NO">
                <a:uFillTx/>
              </a:rPr>
              <a:t>© </a:t>
            </a:r>
            <a:r>
              <a:rPr lang="nb-NO" spc="-5">
                <a:uFillTx/>
              </a:rPr>
              <a:t>1992–2008  R. C. Gonzalez </a:t>
            </a:r>
            <a:r>
              <a:rPr lang="nb-NO">
                <a:uFillTx/>
              </a:rPr>
              <a:t>&amp; </a:t>
            </a:r>
            <a:r>
              <a:rPr lang="nb-NO" spc="-5">
                <a:uFillTx/>
              </a:rPr>
              <a:t>R. E.</a:t>
            </a:r>
            <a:r>
              <a:rPr lang="nb-NO" spc="-45">
                <a:uFillTx/>
              </a:rPr>
              <a:t> </a:t>
            </a:r>
            <a:r>
              <a:rPr lang="nb-NO" spc="-5">
                <a:uFillTx/>
              </a:rPr>
              <a:t>Woods</a:t>
            </a:r>
            <a:endParaRPr lang="nb-NO" spc="-5" dirty="0">
              <a:uFillTx/>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uFillTx/>
              </a:defRPr>
            </a:lvl1pPr>
          </a:lstStyle>
          <a:p>
            <a:fld id="{1D8BD707-D9CF-40AE-B4C6-C98DA3205C09}" type="datetimeFigureOut">
              <a:rPr lang="en-US">
                <a:uFillTx/>
              </a:rPr>
              <a:t>2/23/2018</a:t>
            </a:fld>
            <a:endParaRPr lang="en-US">
              <a:uFillTx/>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uFillTx/>
              </a:defRPr>
            </a:lvl1pPr>
          </a:lstStyle>
          <a:p>
            <a:fld id="{B6F15528-21DE-4FAA-801E-634DDDAF4B2B}" type="slidenum">
              <a:t>‹#›</a:t>
            </a:fld>
            <a:endParaRPr>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a:spLocks/>
          </p:cNvSpPr>
          <p:nvPr/>
        </p:nvSpPr>
        <p:spPr>
          <a:xfrm>
            <a:off x="1545181" y="2920745"/>
            <a:ext cx="2899995" cy="640842"/>
          </a:xfrm>
          <a:prstGeom prst="rect">
            <a:avLst/>
          </a:prstGeom>
          <a:blipFill>
            <a:blip r:embed="rId2" cstate="print"/>
            <a:stretch>
              <a:fillRect/>
            </a:stretch>
          </a:blipFill>
        </p:spPr>
        <p:txBody>
          <a:bodyPr wrap="square" lIns="0" tIns="0" rIns="0" bIns="0" rtlCol="0"/>
          <a:lstStyle/>
          <a:p>
            <a:endParaRPr sz="1800">
              <a:uFillTx/>
            </a:endParaRPr>
          </a:p>
        </p:txBody>
      </p:sp>
      <p:sp>
        <p:nvSpPr>
          <p:cNvPr id="17" name="bk object 17"/>
          <p:cNvSpPr>
            <a:spLocks/>
          </p:cNvSpPr>
          <p:nvPr/>
        </p:nvSpPr>
        <p:spPr>
          <a:xfrm>
            <a:off x="1651523" y="3777999"/>
            <a:ext cx="5311391" cy="423671"/>
          </a:xfrm>
          <a:prstGeom prst="rect">
            <a:avLst/>
          </a:prstGeom>
          <a:blipFill>
            <a:blip r:embed="rId3" cstate="print"/>
            <a:stretch>
              <a:fillRect/>
            </a:stretch>
          </a:blipFill>
        </p:spPr>
        <p:txBody>
          <a:bodyPr wrap="square" lIns="0" tIns="0" rIns="0" bIns="0" rtlCol="0"/>
          <a:lstStyle/>
          <a:p>
            <a:endParaRPr sz="1800">
              <a:uFillTx/>
            </a:endParaRPr>
          </a:p>
        </p:txBody>
      </p:sp>
      <p:sp>
        <p:nvSpPr>
          <p:cNvPr id="2" name="Holder 2"/>
          <p:cNvSpPr>
            <a:spLocks noGrp="1"/>
          </p:cNvSpPr>
          <p:nvPr>
            <p:ph type="title"/>
          </p:nvPr>
        </p:nvSpPr>
        <p:spPr>
          <a:xfrm>
            <a:off x="3986585" y="649734"/>
            <a:ext cx="5470426" cy="677108"/>
          </a:xfrm>
        </p:spPr>
        <p:txBody>
          <a:bodyPr lIns="0" tIns="0" rIns="0" bIns="0"/>
          <a:lstStyle>
            <a:lvl1pPr>
              <a:defRPr sz="4400" b="0" i="0">
                <a:solidFill>
                  <a:schemeClr val="tx1"/>
                </a:solidFill>
                <a:uFillTx/>
                <a:latin typeface="Times New Roman"/>
                <a:cs typeface="Times New Roman"/>
              </a:defRPr>
            </a:lvl1pPr>
          </a:lstStyle>
          <a:p>
            <a:endParaRPr>
              <a:uFillTx/>
            </a:endParaRPr>
          </a:p>
        </p:txBody>
      </p:sp>
      <p:sp>
        <p:nvSpPr>
          <p:cNvPr id="3" name="Holder 3"/>
          <p:cNvSpPr>
            <a:spLocks noGrp="1"/>
          </p:cNvSpPr>
          <p:nvPr>
            <p:ph type="body" idx="1"/>
          </p:nvPr>
        </p:nvSpPr>
        <p:spPr/>
        <p:txBody>
          <a:bodyPr lIns="0" tIns="0" rIns="0" bIns="0"/>
          <a:lstStyle>
            <a:lvl1pPr>
              <a:defRPr>
                <a:uFillTx/>
              </a:defRPr>
            </a:lvl1pPr>
          </a:lstStyle>
          <a:p>
            <a:endParaRPr>
              <a:uFillTx/>
            </a:endParaRPr>
          </a:p>
        </p:txBody>
      </p:sp>
      <p:sp>
        <p:nvSpPr>
          <p:cNvPr id="4" name="Holder 4"/>
          <p:cNvSpPr>
            <a:spLocks noGrp="1"/>
          </p:cNvSpPr>
          <p:nvPr>
            <p:ph type="ftr" sz="quarter" idx="5"/>
          </p:nvPr>
        </p:nvSpPr>
        <p:spPr/>
        <p:txBody>
          <a:bodyPr lIns="0" tIns="0" rIns="0" bIns="0"/>
          <a:lstStyle>
            <a:lvl1pPr>
              <a:defRPr sz="900" b="0" i="0">
                <a:solidFill>
                  <a:schemeClr val="tx1"/>
                </a:solidFill>
                <a:uFillTx/>
                <a:latin typeface="Arial"/>
                <a:cs typeface="Arial"/>
              </a:defRPr>
            </a:lvl1pPr>
          </a:lstStyle>
          <a:p>
            <a:pPr marL="12701">
              <a:spcBef>
                <a:spcPts val="15"/>
              </a:spcBef>
            </a:pPr>
            <a:r>
              <a:rPr lang="nb-NO">
                <a:uFillTx/>
              </a:rPr>
              <a:t>© </a:t>
            </a:r>
            <a:r>
              <a:rPr lang="nb-NO" spc="-5">
                <a:uFillTx/>
              </a:rPr>
              <a:t>1992–2008  R. C. Gonzalez </a:t>
            </a:r>
            <a:r>
              <a:rPr lang="nb-NO">
                <a:uFillTx/>
              </a:rPr>
              <a:t>&amp; </a:t>
            </a:r>
            <a:r>
              <a:rPr lang="nb-NO" spc="-5">
                <a:uFillTx/>
              </a:rPr>
              <a:t>R. E.</a:t>
            </a:r>
            <a:r>
              <a:rPr lang="nb-NO" spc="-45">
                <a:uFillTx/>
              </a:rPr>
              <a:t> </a:t>
            </a:r>
            <a:r>
              <a:rPr lang="nb-NO" spc="-5">
                <a:uFillTx/>
              </a:rPr>
              <a:t>Woods</a:t>
            </a:r>
            <a:endParaRPr lang="nb-NO" spc="-5" dirty="0">
              <a:uFillTx/>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uFillTx/>
              </a:defRPr>
            </a:lvl1pPr>
          </a:lstStyle>
          <a:p>
            <a:fld id="{1D8BD707-D9CF-40AE-B4C6-C98DA3205C09}" type="datetimeFigureOut">
              <a:rPr lang="en-US">
                <a:uFillTx/>
              </a:rPr>
              <a:t>2/23/2018</a:t>
            </a:fld>
            <a:endParaRPr lang="en-US">
              <a:uFillTx/>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uFillTx/>
              </a:defRPr>
            </a:lvl1pPr>
          </a:lstStyle>
          <a:p>
            <a:fld id="{B6F15528-21DE-4FAA-801E-634DDDAF4B2B}" type="slidenum">
              <a:t>‹#›</a:t>
            </a:fld>
            <a:endParaRPr>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986585" y="649734"/>
            <a:ext cx="5470426" cy="677108"/>
          </a:xfrm>
        </p:spPr>
        <p:txBody>
          <a:bodyPr lIns="0" tIns="0" rIns="0" bIns="0"/>
          <a:lstStyle>
            <a:lvl1pPr>
              <a:defRPr sz="4400" b="0" i="0">
                <a:solidFill>
                  <a:schemeClr val="tx1"/>
                </a:solidFill>
                <a:uFillTx/>
                <a:latin typeface="Times New Roman"/>
                <a:cs typeface="Times New Roman"/>
              </a:defRPr>
            </a:lvl1pPr>
          </a:lstStyle>
          <a:p>
            <a:endParaRPr>
              <a:uFillTx/>
            </a:endParaRPr>
          </a:p>
        </p:txBody>
      </p:sp>
      <p:sp>
        <p:nvSpPr>
          <p:cNvPr id="3" name="Holder 3"/>
          <p:cNvSpPr>
            <a:spLocks noGrp="1"/>
          </p:cNvSpPr>
          <p:nvPr>
            <p:ph sz="half" idx="2"/>
          </p:nvPr>
        </p:nvSpPr>
        <p:spPr>
          <a:xfrm>
            <a:off x="672229" y="1739458"/>
            <a:ext cx="5848374" cy="276999"/>
          </a:xfrm>
          <a:prstGeom prst="rect">
            <a:avLst/>
          </a:prstGeom>
        </p:spPr>
        <p:txBody>
          <a:bodyPr wrap="square" lIns="0" tIns="0" rIns="0" bIns="0">
            <a:spAutoFit/>
          </a:bodyPr>
          <a:lstStyle>
            <a:lvl1pPr>
              <a:defRPr>
                <a:uFillTx/>
              </a:defRPr>
            </a:lvl1pPr>
          </a:lstStyle>
          <a:p>
            <a:endParaRPr>
              <a:uFillTx/>
            </a:endParaRPr>
          </a:p>
        </p:txBody>
      </p:sp>
      <p:sp>
        <p:nvSpPr>
          <p:cNvPr id="4" name="Holder 4"/>
          <p:cNvSpPr>
            <a:spLocks noGrp="1"/>
          </p:cNvSpPr>
          <p:nvPr>
            <p:ph sz="half" idx="3"/>
          </p:nvPr>
        </p:nvSpPr>
        <p:spPr>
          <a:xfrm>
            <a:off x="6923939" y="1739458"/>
            <a:ext cx="5848374" cy="276999"/>
          </a:xfrm>
          <a:prstGeom prst="rect">
            <a:avLst/>
          </a:prstGeom>
        </p:spPr>
        <p:txBody>
          <a:bodyPr wrap="square" lIns="0" tIns="0" rIns="0" bIns="0">
            <a:spAutoFit/>
          </a:bodyPr>
          <a:lstStyle>
            <a:lvl1pPr>
              <a:defRPr>
                <a:uFillTx/>
              </a:defRPr>
            </a:lvl1pPr>
          </a:lstStyle>
          <a:p>
            <a:endParaRPr>
              <a:uFillTx/>
            </a:endParaRPr>
          </a:p>
        </p:txBody>
      </p:sp>
      <p:sp>
        <p:nvSpPr>
          <p:cNvPr id="5" name="Holder 5"/>
          <p:cNvSpPr>
            <a:spLocks noGrp="1"/>
          </p:cNvSpPr>
          <p:nvPr>
            <p:ph type="ftr" sz="quarter" idx="5"/>
          </p:nvPr>
        </p:nvSpPr>
        <p:spPr/>
        <p:txBody>
          <a:bodyPr lIns="0" tIns="0" rIns="0" bIns="0"/>
          <a:lstStyle>
            <a:lvl1pPr>
              <a:defRPr sz="900" b="0" i="0">
                <a:solidFill>
                  <a:schemeClr val="tx1"/>
                </a:solidFill>
                <a:uFillTx/>
                <a:latin typeface="Arial"/>
                <a:cs typeface="Arial"/>
              </a:defRPr>
            </a:lvl1pPr>
          </a:lstStyle>
          <a:p>
            <a:pPr marL="12701">
              <a:spcBef>
                <a:spcPts val="15"/>
              </a:spcBef>
            </a:pPr>
            <a:r>
              <a:rPr lang="nb-NO">
                <a:uFillTx/>
              </a:rPr>
              <a:t>© </a:t>
            </a:r>
            <a:r>
              <a:rPr lang="nb-NO" spc="-5">
                <a:uFillTx/>
              </a:rPr>
              <a:t>1992–2008  R. C. Gonzalez </a:t>
            </a:r>
            <a:r>
              <a:rPr lang="nb-NO">
                <a:uFillTx/>
              </a:rPr>
              <a:t>&amp; </a:t>
            </a:r>
            <a:r>
              <a:rPr lang="nb-NO" spc="-5">
                <a:uFillTx/>
              </a:rPr>
              <a:t>R. E.</a:t>
            </a:r>
            <a:r>
              <a:rPr lang="nb-NO" spc="-45">
                <a:uFillTx/>
              </a:rPr>
              <a:t> </a:t>
            </a:r>
            <a:r>
              <a:rPr lang="nb-NO" spc="-5">
                <a:uFillTx/>
              </a:rPr>
              <a:t>Woods</a:t>
            </a:r>
            <a:endParaRPr lang="nb-NO" spc="-5" dirty="0">
              <a:uFillTx/>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uFillTx/>
              </a:defRPr>
            </a:lvl1pPr>
          </a:lstStyle>
          <a:p>
            <a:fld id="{1D8BD707-D9CF-40AE-B4C6-C98DA3205C09}" type="datetimeFigureOut">
              <a:rPr lang="en-US">
                <a:uFillTx/>
              </a:rPr>
              <a:t>2/23/2018</a:t>
            </a:fld>
            <a:endParaRPr lang="en-US">
              <a:uFillTx/>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uFillTx/>
              </a:defRPr>
            </a:lvl1pPr>
          </a:lstStyle>
          <a:p>
            <a:fld id="{B6F15528-21DE-4FAA-801E-634DDDAF4B2B}" type="slidenum">
              <a:t>‹#›</a:t>
            </a:fld>
            <a:endParaRPr>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986585" y="649734"/>
            <a:ext cx="5470426" cy="677108"/>
          </a:xfrm>
        </p:spPr>
        <p:txBody>
          <a:bodyPr lIns="0" tIns="0" rIns="0" bIns="0"/>
          <a:lstStyle>
            <a:lvl1pPr>
              <a:defRPr sz="4400" b="0" i="0">
                <a:solidFill>
                  <a:schemeClr val="tx1"/>
                </a:solidFill>
                <a:uFillTx/>
                <a:latin typeface="Times New Roman"/>
                <a:cs typeface="Times New Roman"/>
              </a:defRPr>
            </a:lvl1pPr>
          </a:lstStyle>
          <a:p>
            <a:endParaRPr>
              <a:uFillTx/>
            </a:endParaRPr>
          </a:p>
        </p:txBody>
      </p:sp>
      <p:sp>
        <p:nvSpPr>
          <p:cNvPr id="3" name="Holder 3"/>
          <p:cNvSpPr>
            <a:spLocks noGrp="1"/>
          </p:cNvSpPr>
          <p:nvPr>
            <p:ph type="ftr" sz="quarter" idx="5"/>
          </p:nvPr>
        </p:nvSpPr>
        <p:spPr/>
        <p:txBody>
          <a:bodyPr lIns="0" tIns="0" rIns="0" bIns="0"/>
          <a:lstStyle>
            <a:lvl1pPr>
              <a:defRPr sz="900" b="0" i="0">
                <a:solidFill>
                  <a:schemeClr val="tx1"/>
                </a:solidFill>
                <a:uFillTx/>
                <a:latin typeface="Arial"/>
                <a:cs typeface="Arial"/>
              </a:defRPr>
            </a:lvl1pPr>
          </a:lstStyle>
          <a:p>
            <a:pPr marL="12701">
              <a:spcBef>
                <a:spcPts val="15"/>
              </a:spcBef>
            </a:pPr>
            <a:r>
              <a:rPr lang="nb-NO">
                <a:uFillTx/>
              </a:rPr>
              <a:t>© </a:t>
            </a:r>
            <a:r>
              <a:rPr lang="nb-NO" spc="-5">
                <a:uFillTx/>
              </a:rPr>
              <a:t>1992–2008  R. C. Gonzalez </a:t>
            </a:r>
            <a:r>
              <a:rPr lang="nb-NO">
                <a:uFillTx/>
              </a:rPr>
              <a:t>&amp; </a:t>
            </a:r>
            <a:r>
              <a:rPr lang="nb-NO" spc="-5">
                <a:uFillTx/>
              </a:rPr>
              <a:t>R. E.</a:t>
            </a:r>
            <a:r>
              <a:rPr lang="nb-NO" spc="-45">
                <a:uFillTx/>
              </a:rPr>
              <a:t> </a:t>
            </a:r>
            <a:r>
              <a:rPr lang="nb-NO" spc="-5">
                <a:uFillTx/>
              </a:rPr>
              <a:t>Woods</a:t>
            </a:r>
            <a:endParaRPr lang="nb-NO" spc="-5" dirty="0">
              <a:uFillTx/>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uFillTx/>
              </a:defRPr>
            </a:lvl1pPr>
          </a:lstStyle>
          <a:p>
            <a:fld id="{1D8BD707-D9CF-40AE-B4C6-C98DA3205C09}" type="datetimeFigureOut">
              <a:rPr lang="en-US">
                <a:uFillTx/>
              </a:rPr>
              <a:t>2/23/2018</a:t>
            </a:fld>
            <a:endParaRPr lang="en-US">
              <a:uFillTx/>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uFillTx/>
              </a:defRPr>
            </a:lvl1pPr>
          </a:lstStyle>
          <a:p>
            <a:fld id="{B6F15528-21DE-4FAA-801E-634DDDAF4B2B}" type="slidenum">
              <a:t>‹#›</a:t>
            </a:fld>
            <a:endParaRPr>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chemeClr val="tx1"/>
                </a:solidFill>
                <a:uFillTx/>
                <a:latin typeface="Arial"/>
                <a:cs typeface="Arial"/>
              </a:defRPr>
            </a:lvl1pPr>
          </a:lstStyle>
          <a:p>
            <a:pPr marL="12701">
              <a:spcBef>
                <a:spcPts val="15"/>
              </a:spcBef>
            </a:pPr>
            <a:r>
              <a:rPr lang="nb-NO">
                <a:uFillTx/>
              </a:rPr>
              <a:t>© </a:t>
            </a:r>
            <a:r>
              <a:rPr lang="nb-NO" spc="-5">
                <a:uFillTx/>
              </a:rPr>
              <a:t>1992–2008  R. C. Gonzalez </a:t>
            </a:r>
            <a:r>
              <a:rPr lang="nb-NO">
                <a:uFillTx/>
              </a:rPr>
              <a:t>&amp; </a:t>
            </a:r>
            <a:r>
              <a:rPr lang="nb-NO" spc="-5">
                <a:uFillTx/>
              </a:rPr>
              <a:t>R. E.</a:t>
            </a:r>
            <a:r>
              <a:rPr lang="nb-NO" spc="-45">
                <a:uFillTx/>
              </a:rPr>
              <a:t> </a:t>
            </a:r>
            <a:r>
              <a:rPr lang="nb-NO" spc="-5">
                <a:uFillTx/>
              </a:rPr>
              <a:t>Woods</a:t>
            </a:r>
            <a:endParaRPr lang="nb-NO" spc="-5" dirty="0">
              <a:uFillTx/>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uFillTx/>
              </a:defRPr>
            </a:lvl1pPr>
          </a:lstStyle>
          <a:p>
            <a:fld id="{1D8BD707-D9CF-40AE-B4C6-C98DA3205C09}" type="datetimeFigureOut">
              <a:rPr lang="en-US">
                <a:uFillTx/>
              </a:rPr>
              <a:t>2/23/2018</a:t>
            </a:fld>
            <a:endParaRPr lang="en-US">
              <a:uFillTx/>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uFillTx/>
              </a:defRPr>
            </a:lvl1pPr>
          </a:lstStyle>
          <a:p>
            <a:fld id="{B6F15528-21DE-4FAA-801E-634DDDAF4B2B}" type="slidenum">
              <a:t>‹#›</a:t>
            </a:fld>
            <a:endParaRPr>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680567" y="2852610"/>
            <a:ext cx="10083404" cy="1018099"/>
          </a:xfrm>
        </p:spPr>
        <p:txBody>
          <a:bodyPr anchor="b"/>
          <a:lstStyle>
            <a:lvl1pPr algn="ctr">
              <a:defRPr sz="6616">
                <a:uFillTx/>
              </a:defRPr>
            </a:lvl1pPr>
          </a:lstStyle>
          <a:p>
            <a:r>
              <a:rPr kumimoji="1" lang="ko-KR" altLang="en-US">
                <a:uFillTx/>
              </a:rPr>
              <a:t>마스터 제목 스타일 편집</a:t>
            </a:r>
          </a:p>
        </p:txBody>
      </p:sp>
      <p:sp>
        <p:nvSpPr>
          <p:cNvPr id="3" name="부제 2"/>
          <p:cNvSpPr>
            <a:spLocks noGrp="1"/>
          </p:cNvSpPr>
          <p:nvPr>
            <p:ph type="subTitle" idx="1"/>
          </p:nvPr>
        </p:nvSpPr>
        <p:spPr>
          <a:xfrm>
            <a:off x="1680567" y="3972247"/>
            <a:ext cx="10083404" cy="407163"/>
          </a:xfrm>
        </p:spPr>
        <p:txBody>
          <a:bodyPr/>
          <a:lstStyle>
            <a:lvl1pPr marL="0" indent="0" algn="ctr">
              <a:buNone/>
              <a:defRPr sz="2646">
                <a:uFillTx/>
              </a:defRPr>
            </a:lvl1pPr>
            <a:lvl2pPr marL="504154" indent="0" algn="ctr">
              <a:buNone/>
              <a:defRPr sz="2205">
                <a:uFillTx/>
              </a:defRPr>
            </a:lvl2pPr>
            <a:lvl3pPr marL="1008309" indent="0" algn="ctr">
              <a:buNone/>
              <a:defRPr sz="1985">
                <a:uFillTx/>
              </a:defRPr>
            </a:lvl3pPr>
            <a:lvl4pPr marL="1512463" indent="0" algn="ctr">
              <a:buNone/>
              <a:defRPr sz="1764">
                <a:uFillTx/>
              </a:defRPr>
            </a:lvl4pPr>
            <a:lvl5pPr marL="2016618" indent="0" algn="ctr">
              <a:buNone/>
              <a:defRPr sz="1764">
                <a:uFillTx/>
              </a:defRPr>
            </a:lvl5pPr>
            <a:lvl6pPr marL="2520772" indent="0" algn="ctr">
              <a:buNone/>
              <a:defRPr sz="1764">
                <a:uFillTx/>
              </a:defRPr>
            </a:lvl6pPr>
            <a:lvl7pPr marL="3024927" indent="0" algn="ctr">
              <a:buNone/>
              <a:defRPr sz="1764">
                <a:uFillTx/>
              </a:defRPr>
            </a:lvl7pPr>
            <a:lvl8pPr marL="3529081" indent="0" algn="ctr">
              <a:buNone/>
              <a:defRPr sz="1764">
                <a:uFillTx/>
              </a:defRPr>
            </a:lvl8pPr>
            <a:lvl9pPr marL="4033236" indent="0" algn="ctr">
              <a:buNone/>
              <a:defRPr sz="1764">
                <a:uFillTx/>
              </a:defRPr>
            </a:lvl9pPr>
          </a:lstStyle>
          <a:p>
            <a:r>
              <a:rPr kumimoji="1" lang="ko-KR" altLang="en-US">
                <a:uFillTx/>
              </a:rPr>
              <a:t>마스터 부제목 스타일 편집</a:t>
            </a:r>
          </a:p>
        </p:txBody>
      </p:sp>
      <p:sp>
        <p:nvSpPr>
          <p:cNvPr id="4" name="날짜 개체 틀 3"/>
          <p:cNvSpPr>
            <a:spLocks noGrp="1"/>
          </p:cNvSpPr>
          <p:nvPr>
            <p:ph type="dt" sz="half" idx="10"/>
          </p:nvPr>
        </p:nvSpPr>
        <p:spPr/>
        <p:txBody>
          <a:bodyPr/>
          <a:lstStyle/>
          <a:p>
            <a:fld id="{5377D25E-7928-8340-8842-4CF4CE2B248B}" type="datetimeFigureOut">
              <a:rPr kumimoji="1" lang="ko-KR" altLang="en-US" smtClean="0">
                <a:uFillTx/>
              </a:rPr>
              <a:t>2018-02-23</a:t>
            </a:fld>
            <a:endParaRPr kumimoji="1" lang="ko-KR" altLang="en-US">
              <a:uFillTx/>
            </a:endParaRPr>
          </a:p>
        </p:txBody>
      </p:sp>
      <p:sp>
        <p:nvSpPr>
          <p:cNvPr id="5" name="바닥글 개체 틀 4"/>
          <p:cNvSpPr>
            <a:spLocks noGrp="1"/>
          </p:cNvSpPr>
          <p:nvPr>
            <p:ph type="ftr" sz="quarter" idx="11"/>
          </p:nvPr>
        </p:nvSpPr>
        <p:spPr/>
        <p:txBody>
          <a:bodyPr/>
          <a:lstStyle/>
          <a:p>
            <a:endParaRPr kumimoji="1" lang="ko-KR" altLang="en-US">
              <a:uFillTx/>
            </a:endParaRPr>
          </a:p>
        </p:txBody>
      </p:sp>
      <p:sp>
        <p:nvSpPr>
          <p:cNvPr id="6" name="슬라이드 번호 개체 틀 5"/>
          <p:cNvSpPr>
            <a:spLocks noGrp="1"/>
          </p:cNvSpPr>
          <p:nvPr>
            <p:ph type="sldNum" sz="quarter" idx="12"/>
          </p:nvPr>
        </p:nvSpPr>
        <p:spPr/>
        <p:txBody>
          <a:bodyPr/>
          <a:lstStyle/>
          <a:p>
            <a:fld id="{8505DD7B-E1B7-594A-9F54-DC8F5A296A04}" type="slidenum">
              <a:rPr kumimoji="1" lang="ko-KR" altLang="en-US" smtClean="0">
                <a:uFillTx/>
              </a:rPr>
              <a:t>‹#›</a:t>
            </a:fld>
            <a:endParaRPr kumimoji="1" lang="ko-KR" alt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백지">
    <p:spTree>
      <p:nvGrpSpPr>
        <p:cNvPr id="1" name=""/>
        <p:cNvGrpSpPr/>
        <p:nvPr/>
      </p:nvGrpSpPr>
      <p:grpSpPr>
        <a:xfrm>
          <a:off x="0" y="0"/>
          <a:ext cx="0" cy="0"/>
          <a:chOff x="0" y="0"/>
          <a:chExt cx="0" cy="0"/>
        </a:xfrm>
      </p:grpSpPr>
      <p:pic>
        <p:nvPicPr>
          <p:cNvPr id="6" name="그림 5"/>
          <p:cNvPicPr>
            <a:picLocks noChangeAspect="1"/>
          </p:cNvPicPr>
          <p:nvPr userDrawn="1"/>
        </p:nvPicPr>
        <p:blipFill>
          <a:blip r:embed="rId2" cstate="print">
            <a:duotone>
              <a:schemeClr val="bg2">
                <a:shade val="45000"/>
                <a:satMod val="135000"/>
              </a:schemeClr>
              <a:srgbClr val="FFFFFF"/>
            </a:duotone>
          </a:blip>
          <a:stretch>
            <a:fillRect/>
          </a:stretch>
        </p:blipFill>
        <p:spPr>
          <a:xfrm>
            <a:off x="12096175" y="6571367"/>
            <a:ext cx="1242444" cy="878387"/>
          </a:xfrm>
          <a:prstGeom prst="rect">
            <a:avLst/>
          </a:prstGeom>
        </p:spPr>
      </p:pic>
      <p:cxnSp>
        <p:nvCxnSpPr>
          <p:cNvPr id="7" name="직선 연결선[R] 6"/>
          <p:cNvCxnSpPr/>
          <p:nvPr userDrawn="1"/>
        </p:nvCxnSpPr>
        <p:spPr>
          <a:xfrm>
            <a:off x="738061" y="7027473"/>
            <a:ext cx="1121648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 name="그룹 7"/>
          <p:cNvGrpSpPr/>
          <p:nvPr userDrawn="1"/>
        </p:nvGrpSpPr>
        <p:grpSpPr>
          <a:xfrm>
            <a:off x="533991" y="351622"/>
            <a:ext cx="1225105" cy="39700"/>
            <a:chOff x="484243" y="251476"/>
            <a:chExt cx="1110970" cy="110628"/>
          </a:xfrm>
        </p:grpSpPr>
        <p:sp>
          <p:nvSpPr>
            <p:cNvPr id="9" name="직사각형 8"/>
            <p:cNvSpPr>
              <a:spLocks/>
            </p:cNvSpPr>
            <p:nvPr/>
          </p:nvSpPr>
          <p:spPr>
            <a:xfrm>
              <a:off x="484243" y="251476"/>
              <a:ext cx="555485" cy="11062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985">
                <a:uFillTx/>
              </a:endParaRPr>
            </a:p>
          </p:txBody>
        </p:sp>
        <p:sp>
          <p:nvSpPr>
            <p:cNvPr id="10" name="직사각형 9"/>
            <p:cNvSpPr>
              <a:spLocks/>
            </p:cNvSpPr>
            <p:nvPr/>
          </p:nvSpPr>
          <p:spPr>
            <a:xfrm>
              <a:off x="1039728" y="251476"/>
              <a:ext cx="555485" cy="110628"/>
            </a:xfrm>
            <a:prstGeom prst="rect">
              <a:avLst/>
            </a:prstGeom>
            <a:solidFill>
              <a:srgbClr val="6077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sz="1985">
                <a:uFillTx/>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986585" y="649735"/>
            <a:ext cx="5470426" cy="692785"/>
          </a:xfrm>
          <a:prstGeom prst="rect">
            <a:avLst/>
          </a:prstGeom>
        </p:spPr>
        <p:txBody>
          <a:bodyPr wrap="square" lIns="0" tIns="0" rIns="0" bIns="0">
            <a:spAutoFit/>
          </a:bodyPr>
          <a:lstStyle>
            <a:lvl1pPr>
              <a:defRPr sz="4400" b="0" i="0">
                <a:solidFill>
                  <a:schemeClr val="tx1"/>
                </a:solidFill>
                <a:uFillTx/>
                <a:latin typeface="Times New Roman"/>
                <a:cs typeface="Times New Roman"/>
              </a:defRPr>
            </a:lvl1pPr>
          </a:lstStyle>
          <a:p>
            <a:endParaRPr>
              <a:uFillTx/>
            </a:endParaRPr>
          </a:p>
        </p:txBody>
      </p:sp>
      <p:sp>
        <p:nvSpPr>
          <p:cNvPr id="3" name="Holder 3"/>
          <p:cNvSpPr>
            <a:spLocks noGrp="1"/>
          </p:cNvSpPr>
          <p:nvPr>
            <p:ph type="body" idx="1"/>
          </p:nvPr>
        </p:nvSpPr>
        <p:spPr>
          <a:xfrm>
            <a:off x="672227" y="1739458"/>
            <a:ext cx="12100084" cy="276999"/>
          </a:xfrm>
          <a:prstGeom prst="rect">
            <a:avLst/>
          </a:prstGeom>
        </p:spPr>
        <p:txBody>
          <a:bodyPr wrap="square" lIns="0" tIns="0" rIns="0" bIns="0">
            <a:spAutoFit/>
          </a:bodyPr>
          <a:lstStyle>
            <a:lvl1pPr>
              <a:defRPr>
                <a:uFillTx/>
              </a:defRPr>
            </a:lvl1pPr>
          </a:lstStyle>
          <a:p>
            <a:endParaRPr>
              <a:uFillTx/>
            </a:endParaRPr>
          </a:p>
        </p:txBody>
      </p:sp>
      <p:sp>
        <p:nvSpPr>
          <p:cNvPr id="4" name="Holder 4"/>
          <p:cNvSpPr>
            <a:spLocks noGrp="1"/>
          </p:cNvSpPr>
          <p:nvPr>
            <p:ph type="ftr" sz="quarter" idx="5"/>
          </p:nvPr>
        </p:nvSpPr>
        <p:spPr>
          <a:xfrm>
            <a:off x="1025273" y="7002434"/>
            <a:ext cx="2930015" cy="138499"/>
          </a:xfrm>
          <a:prstGeom prst="rect">
            <a:avLst/>
          </a:prstGeom>
        </p:spPr>
        <p:txBody>
          <a:bodyPr wrap="square" lIns="0" tIns="0" rIns="0" bIns="0">
            <a:spAutoFit/>
          </a:bodyPr>
          <a:lstStyle>
            <a:lvl1pPr>
              <a:defRPr sz="900" b="0" i="0">
                <a:solidFill>
                  <a:schemeClr val="tx1"/>
                </a:solidFill>
                <a:uFillTx/>
                <a:latin typeface="Arial"/>
                <a:cs typeface="Arial"/>
              </a:defRPr>
            </a:lvl1pPr>
          </a:lstStyle>
          <a:p>
            <a:pPr marL="12701">
              <a:spcBef>
                <a:spcPts val="15"/>
              </a:spcBef>
            </a:pPr>
            <a:r>
              <a:rPr lang="nb-NO">
                <a:uFillTx/>
              </a:rPr>
              <a:t>© </a:t>
            </a:r>
            <a:r>
              <a:rPr lang="nb-NO" spc="-5">
                <a:uFillTx/>
              </a:rPr>
              <a:t>1992–2008  R. C. Gonzalez </a:t>
            </a:r>
            <a:r>
              <a:rPr lang="nb-NO">
                <a:uFillTx/>
              </a:rPr>
              <a:t>&amp; </a:t>
            </a:r>
            <a:r>
              <a:rPr lang="nb-NO" spc="-5">
                <a:uFillTx/>
              </a:rPr>
              <a:t>R. E.</a:t>
            </a:r>
            <a:r>
              <a:rPr lang="nb-NO" spc="-45">
                <a:uFillTx/>
              </a:rPr>
              <a:t> </a:t>
            </a:r>
            <a:r>
              <a:rPr lang="nb-NO" spc="-5">
                <a:uFillTx/>
              </a:rPr>
              <a:t>Woods</a:t>
            </a:r>
            <a:endParaRPr lang="nb-NO" spc="-5" dirty="0">
              <a:uFillTx/>
            </a:endParaRPr>
          </a:p>
        </p:txBody>
      </p:sp>
      <p:sp>
        <p:nvSpPr>
          <p:cNvPr id="5" name="Holder 5"/>
          <p:cNvSpPr>
            <a:spLocks noGrp="1"/>
          </p:cNvSpPr>
          <p:nvPr>
            <p:ph type="dt" sz="half" idx="6"/>
          </p:nvPr>
        </p:nvSpPr>
        <p:spPr>
          <a:xfrm>
            <a:off x="672227" y="7033452"/>
            <a:ext cx="3092244" cy="276999"/>
          </a:xfrm>
          <a:prstGeom prst="rect">
            <a:avLst/>
          </a:prstGeom>
        </p:spPr>
        <p:txBody>
          <a:bodyPr wrap="square" lIns="0" tIns="0" rIns="0" bIns="0">
            <a:spAutoFit/>
          </a:bodyPr>
          <a:lstStyle>
            <a:lvl1pPr algn="l">
              <a:defRPr>
                <a:solidFill>
                  <a:schemeClr val="tx1">
                    <a:tint val="75000"/>
                  </a:schemeClr>
                </a:solidFill>
                <a:uFillTx/>
              </a:defRPr>
            </a:lvl1pPr>
          </a:lstStyle>
          <a:p>
            <a:fld id="{1D8BD707-D9CF-40AE-B4C6-C98DA3205C09}" type="datetimeFigureOut">
              <a:rPr lang="en-US">
                <a:uFillTx/>
              </a:rPr>
              <a:t>2/23/2018</a:t>
            </a:fld>
            <a:endParaRPr lang="en-US">
              <a:uFillTx/>
            </a:endParaRPr>
          </a:p>
        </p:txBody>
      </p:sp>
      <p:sp>
        <p:nvSpPr>
          <p:cNvPr id="6" name="Holder 6"/>
          <p:cNvSpPr>
            <a:spLocks noGrp="1"/>
          </p:cNvSpPr>
          <p:nvPr>
            <p:ph type="sldNum" sz="quarter" idx="7"/>
          </p:nvPr>
        </p:nvSpPr>
        <p:spPr>
          <a:xfrm>
            <a:off x="9680067" y="7033452"/>
            <a:ext cx="3092244" cy="276999"/>
          </a:xfrm>
          <a:prstGeom prst="rect">
            <a:avLst/>
          </a:prstGeom>
        </p:spPr>
        <p:txBody>
          <a:bodyPr wrap="square" lIns="0" tIns="0" rIns="0" bIns="0">
            <a:spAutoFit/>
          </a:bodyPr>
          <a:lstStyle>
            <a:lvl1pPr algn="r">
              <a:defRPr>
                <a:solidFill>
                  <a:schemeClr val="tx1">
                    <a:tint val="75000"/>
                  </a:schemeClr>
                </a:solidFill>
                <a:uFillTx/>
              </a:defRPr>
            </a:lvl1pPr>
          </a:lstStyle>
          <a:p>
            <a:fld id="{B6F15528-21DE-4FAA-801E-634DDDAF4B2B}" type="slidenum">
              <a:t>‹#›</a:t>
            </a:fld>
            <a:endParaRPr>
              <a:uFillTx/>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uFillTx/>
          <a:latin typeface="+mj-lt"/>
          <a:ea typeface="+mj-ea"/>
          <a:cs typeface="+mj-cs"/>
        </a:defRPr>
      </a:lvl1pPr>
    </p:titleStyle>
    <p:bodyStyle>
      <a:lvl1pPr marL="0">
        <a:defRPr>
          <a:uFillTx/>
          <a:latin typeface="+mn-lt"/>
          <a:ea typeface="+mn-ea"/>
          <a:cs typeface="+mn-cs"/>
        </a:defRPr>
      </a:lvl1pPr>
      <a:lvl2pPr marL="457226">
        <a:defRPr>
          <a:uFillTx/>
          <a:latin typeface="+mn-lt"/>
          <a:ea typeface="+mn-ea"/>
          <a:cs typeface="+mn-cs"/>
        </a:defRPr>
      </a:lvl2pPr>
      <a:lvl3pPr marL="914451">
        <a:defRPr>
          <a:uFillTx/>
          <a:latin typeface="+mn-lt"/>
          <a:ea typeface="+mn-ea"/>
          <a:cs typeface="+mn-cs"/>
        </a:defRPr>
      </a:lvl3pPr>
      <a:lvl4pPr marL="1371678">
        <a:defRPr>
          <a:uFillTx/>
          <a:latin typeface="+mn-lt"/>
          <a:ea typeface="+mn-ea"/>
          <a:cs typeface="+mn-cs"/>
        </a:defRPr>
      </a:lvl4pPr>
      <a:lvl5pPr marL="1828903">
        <a:defRPr>
          <a:uFillTx/>
          <a:latin typeface="+mn-lt"/>
          <a:ea typeface="+mn-ea"/>
          <a:cs typeface="+mn-cs"/>
        </a:defRPr>
      </a:lvl5pPr>
      <a:lvl6pPr marL="2286129">
        <a:defRPr>
          <a:uFillTx/>
          <a:latin typeface="+mn-lt"/>
          <a:ea typeface="+mn-ea"/>
          <a:cs typeface="+mn-cs"/>
        </a:defRPr>
      </a:lvl6pPr>
      <a:lvl7pPr marL="2743354">
        <a:defRPr>
          <a:uFillTx/>
          <a:latin typeface="+mn-lt"/>
          <a:ea typeface="+mn-ea"/>
          <a:cs typeface="+mn-cs"/>
        </a:defRPr>
      </a:lvl7pPr>
      <a:lvl8pPr marL="3200581">
        <a:defRPr>
          <a:uFillTx/>
          <a:latin typeface="+mn-lt"/>
          <a:ea typeface="+mn-ea"/>
          <a:cs typeface="+mn-cs"/>
        </a:defRPr>
      </a:lvl8pPr>
      <a:lvl9pPr marL="3657806">
        <a:defRPr>
          <a:uFillTx/>
          <a:latin typeface="+mn-lt"/>
          <a:ea typeface="+mn-ea"/>
          <a:cs typeface="+mn-cs"/>
        </a:defRPr>
      </a:lvl9pPr>
    </p:bodyStyle>
    <p:otherStyle>
      <a:lvl1pPr marL="0">
        <a:defRPr>
          <a:uFillTx/>
          <a:latin typeface="+mn-lt"/>
          <a:ea typeface="+mn-ea"/>
          <a:cs typeface="+mn-cs"/>
        </a:defRPr>
      </a:lvl1pPr>
      <a:lvl2pPr marL="457226">
        <a:defRPr>
          <a:uFillTx/>
          <a:latin typeface="+mn-lt"/>
          <a:ea typeface="+mn-ea"/>
          <a:cs typeface="+mn-cs"/>
        </a:defRPr>
      </a:lvl2pPr>
      <a:lvl3pPr marL="914451">
        <a:defRPr>
          <a:uFillTx/>
          <a:latin typeface="+mn-lt"/>
          <a:ea typeface="+mn-ea"/>
          <a:cs typeface="+mn-cs"/>
        </a:defRPr>
      </a:lvl3pPr>
      <a:lvl4pPr marL="1371678">
        <a:defRPr>
          <a:uFillTx/>
          <a:latin typeface="+mn-lt"/>
          <a:ea typeface="+mn-ea"/>
          <a:cs typeface="+mn-cs"/>
        </a:defRPr>
      </a:lvl4pPr>
      <a:lvl5pPr marL="1828903">
        <a:defRPr>
          <a:uFillTx/>
          <a:latin typeface="+mn-lt"/>
          <a:ea typeface="+mn-ea"/>
          <a:cs typeface="+mn-cs"/>
        </a:defRPr>
      </a:lvl5pPr>
      <a:lvl6pPr marL="2286129">
        <a:defRPr>
          <a:uFillTx/>
          <a:latin typeface="+mn-lt"/>
          <a:ea typeface="+mn-ea"/>
          <a:cs typeface="+mn-cs"/>
        </a:defRPr>
      </a:lvl6pPr>
      <a:lvl7pPr marL="2743354">
        <a:defRPr>
          <a:uFillTx/>
          <a:latin typeface="+mn-lt"/>
          <a:ea typeface="+mn-ea"/>
          <a:cs typeface="+mn-cs"/>
        </a:defRPr>
      </a:lvl7pPr>
      <a:lvl8pPr marL="3200581">
        <a:defRPr>
          <a:uFillTx/>
          <a:latin typeface="+mn-lt"/>
          <a:ea typeface="+mn-ea"/>
          <a:cs typeface="+mn-cs"/>
        </a:defRPr>
      </a:lvl8pPr>
      <a:lvl9pPr marL="3657806">
        <a:defRPr>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a:spLocks/>
          </p:cNvSpPr>
          <p:nvPr/>
        </p:nvSpPr>
        <p:spPr>
          <a:xfrm>
            <a:off x="0" y="2225532"/>
            <a:ext cx="13444538" cy="3134444"/>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ko-KR" sz="3600" b="1" dirty="0">
              <a:solidFill>
                <a:schemeClr val="bg1"/>
              </a:solidFill>
              <a:effectLst>
                <a:outerShdw blurRad="38100" dist="38100" dir="2700000" algn="tl">
                  <a:srgbClr val="000000">
                    <a:alpha val="43137"/>
                  </a:srgbClr>
                </a:outerShdw>
              </a:effectLst>
              <a:uFillTx/>
              <a:latin typeface="Tahoma" panose="020B0604030504040204" pitchFamily="34" charset="0"/>
              <a:ea typeface="Tahoma" panose="020B0604030504040204" pitchFamily="34" charset="0"/>
              <a:cs typeface="Tahoma" panose="020B0604030504040204" pitchFamily="34" charset="0"/>
            </a:endParaRPr>
          </a:p>
          <a:p>
            <a:pPr algn="ctr"/>
            <a:r>
              <a:rPr lang="en-US" altLang="ko-KR" sz="3600" b="1" dirty="0">
                <a:solidFill>
                  <a:schemeClr val="bg1"/>
                </a:solidFill>
                <a:effectLst>
                  <a:outerShdw blurRad="38100" dist="38100" dir="2700000" algn="tl">
                    <a:srgbClr val="000000">
                      <a:alpha val="43137"/>
                    </a:srgbClr>
                  </a:outerShdw>
                </a:effectLst>
                <a:uFillTx/>
                <a:latin typeface="Tahoma" panose="020B0604030504040204" pitchFamily="34" charset="0"/>
                <a:ea typeface="Tahoma" panose="020B0604030504040204" pitchFamily="34" charset="0"/>
                <a:cs typeface="Tahoma" panose="020B0604030504040204" pitchFamily="34" charset="0"/>
              </a:rPr>
              <a:t>Reinforcement</a:t>
            </a:r>
            <a:r>
              <a:rPr lang="ko-KR" altLang="en-US" sz="3600" b="1" dirty="0">
                <a:solidFill>
                  <a:schemeClr val="bg1"/>
                </a:solidFill>
                <a:effectLst>
                  <a:outerShdw blurRad="38100" dist="38100" dir="2700000" algn="tl">
                    <a:srgbClr val="000000">
                      <a:alpha val="43137"/>
                    </a:srgbClr>
                  </a:outerShdw>
                </a:effectLst>
                <a:uFillTx/>
                <a:latin typeface="Tahoma" panose="020B0604030504040204" pitchFamily="34" charset="0"/>
                <a:ea typeface="Tahoma" panose="020B0604030504040204" pitchFamily="34" charset="0"/>
                <a:cs typeface="Tahoma" panose="020B0604030504040204" pitchFamily="34" charset="0"/>
              </a:rPr>
              <a:t> </a:t>
            </a:r>
            <a:r>
              <a:rPr lang="en-US" altLang="ko-KR" sz="3600" b="1" dirty="0">
                <a:solidFill>
                  <a:schemeClr val="bg1"/>
                </a:solidFill>
                <a:effectLst>
                  <a:outerShdw blurRad="38100" dist="38100" dir="2700000" algn="tl">
                    <a:srgbClr val="000000">
                      <a:alpha val="43137"/>
                    </a:srgbClr>
                  </a:outerShdw>
                </a:effectLst>
                <a:uFillTx/>
                <a:latin typeface="Tahoma" panose="020B0604030504040204" pitchFamily="34" charset="0"/>
                <a:ea typeface="Tahoma" panose="020B0604030504040204" pitchFamily="34" charset="0"/>
                <a:cs typeface="Tahoma" panose="020B0604030504040204" pitchFamily="34" charset="0"/>
              </a:rPr>
              <a:t>Learning</a:t>
            </a:r>
          </a:p>
          <a:p>
            <a:pPr algn="ctr">
              <a:lnSpc>
                <a:spcPct val="150000"/>
              </a:lnSpc>
            </a:pPr>
            <a:r>
              <a:rPr lang="en-US" altLang="ko-KR" sz="2400" b="1" dirty="0">
                <a:solidFill>
                  <a:schemeClr val="bg1"/>
                </a:solidFill>
                <a:effectLst>
                  <a:outerShdw blurRad="38100" dist="38100" dir="2700000" algn="tl">
                    <a:srgbClr val="000000">
                      <a:alpha val="43137"/>
                    </a:srgbClr>
                  </a:outerShdw>
                </a:effectLst>
                <a:uFillTx/>
                <a:latin typeface="Tahoma" panose="020B0604030504040204" pitchFamily="34" charset="0"/>
                <a:ea typeface="Tahoma" panose="020B0604030504040204" pitchFamily="34" charset="0"/>
                <a:cs typeface="Tahoma" panose="020B0604030504040204" pitchFamily="34" charset="0"/>
              </a:rPr>
              <a:t>Ch. 8: Planning and Learning with Tabular Methods</a:t>
            </a:r>
          </a:p>
          <a:p>
            <a:pPr algn="ctr">
              <a:lnSpc>
                <a:spcPct val="150000"/>
              </a:lnSpc>
            </a:pPr>
            <a:r>
              <a:rPr lang="en-US" altLang="ko-KR" sz="2400" dirty="0">
                <a:solidFill>
                  <a:schemeClr val="bg1"/>
                </a:solidFill>
                <a:uFillTx/>
                <a:latin typeface="Tahoma" panose="020B0604030504040204" pitchFamily="34" charset="0"/>
                <a:ea typeface="Tahoma" panose="020B0604030504040204" pitchFamily="34" charset="0"/>
                <a:cs typeface="Tahoma" panose="020B0604030504040204" pitchFamily="34" charset="0"/>
              </a:rPr>
              <a:t>Richard S. Sutton</a:t>
            </a:r>
            <a:endParaRPr lang="en-US" altLang="ko-KR" sz="1400" dirty="0">
              <a:solidFill>
                <a:schemeClr val="bg1"/>
              </a:solidFill>
              <a:uFillTx/>
              <a:latin typeface="Tahoma" panose="020B0604030504040204" pitchFamily="34" charset="0"/>
              <a:ea typeface="Tahoma" panose="020B0604030504040204" pitchFamily="34" charset="0"/>
              <a:cs typeface="Tahoma" panose="020B0604030504040204" pitchFamily="34" charset="0"/>
            </a:endParaRPr>
          </a:p>
          <a:p>
            <a:pPr algn="r"/>
            <a:r>
              <a:rPr lang="en-US" altLang="ko-KR" sz="1400" dirty="0">
                <a:solidFill>
                  <a:schemeClr val="bg1"/>
                </a:solidFill>
                <a:uFillTx/>
                <a:latin typeface="Tahoma" panose="020B0604030504040204" pitchFamily="34" charset="0"/>
                <a:ea typeface="Tahoma" panose="020B0604030504040204" pitchFamily="34" charset="0"/>
                <a:cs typeface="Tahoma" panose="020B0604030504040204" pitchFamily="34" charset="0"/>
              </a:rPr>
              <a:t>MIT Press</a:t>
            </a:r>
            <a:endParaRPr lang="en-US" altLang="ko-KR" sz="2400" dirty="0">
              <a:solidFill>
                <a:schemeClr val="bg1"/>
              </a:solidFill>
              <a:uFillTx/>
              <a:latin typeface="Tahoma" panose="020B0604030504040204" pitchFamily="34" charset="0"/>
              <a:ea typeface="Tahoma" panose="020B0604030504040204" pitchFamily="34" charset="0"/>
              <a:cs typeface="Tahoma" panose="020B0604030504040204" pitchFamily="34" charset="0"/>
            </a:endParaRPr>
          </a:p>
        </p:txBody>
      </p:sp>
      <p:pic>
        <p:nvPicPr>
          <p:cNvPr id="5" name="그림 4"/>
          <p:cNvPicPr>
            <a:picLocks noChangeAspect="1"/>
          </p:cNvPicPr>
          <p:nvPr/>
        </p:nvPicPr>
        <p:blipFill>
          <a:blip r:embed="rId2"/>
          <a:stretch>
            <a:fillRect/>
          </a:stretch>
        </p:blipFill>
        <p:spPr>
          <a:xfrm>
            <a:off x="9725464" y="6843730"/>
            <a:ext cx="2019301" cy="492176"/>
          </a:xfrm>
          <a:prstGeom prst="rect">
            <a:avLst/>
          </a:prstGeom>
        </p:spPr>
      </p:pic>
      <p:pic>
        <p:nvPicPr>
          <p:cNvPr id="6" name="그림 5"/>
          <p:cNvPicPr>
            <a:picLocks noChangeAspect="1"/>
          </p:cNvPicPr>
          <p:nvPr/>
        </p:nvPicPr>
        <p:blipFill>
          <a:blip r:embed="rId3" cstate="print"/>
          <a:stretch>
            <a:fillRect/>
          </a:stretch>
        </p:blipFill>
        <p:spPr>
          <a:xfrm>
            <a:off x="12096175" y="6571257"/>
            <a:ext cx="1242444" cy="8783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8.2 Dyna: Integrating Planning, Acting, and Learning</a:t>
            </a:r>
            <a:endParaRPr kumimoji="1" lang="ko-KR" altLang="en-US" sz="2205" b="1" dirty="0">
              <a:solidFill>
                <a:srgbClr val="607796"/>
              </a:solidFill>
              <a:uFillTx/>
              <a:latin typeface="Tahoma" charset="0"/>
              <a:ea typeface="Tahoma" charset="0"/>
              <a:cs typeface="Tahoma" charset="0"/>
            </a:endParaRPr>
          </a:p>
        </p:txBody>
      </p:sp>
      <p:pic>
        <p:nvPicPr>
          <p:cNvPr id="7" name="그림 6"/>
          <p:cNvPicPr>
            <a:picLocks noChangeAspect="1"/>
          </p:cNvPicPr>
          <p:nvPr/>
        </p:nvPicPr>
        <p:blipFill>
          <a:blip r:embed="rId2"/>
          <a:stretch>
            <a:fillRect/>
          </a:stretch>
        </p:blipFill>
        <p:spPr>
          <a:xfrm>
            <a:off x="92869" y="2486025"/>
            <a:ext cx="6135198" cy="3795575"/>
          </a:xfrm>
          <a:prstGeom prst="rect">
            <a:avLst/>
          </a:prstGeom>
        </p:spPr>
      </p:pic>
      <p:pic>
        <p:nvPicPr>
          <p:cNvPr id="9" name="그림 8"/>
          <p:cNvPicPr>
            <a:picLocks noChangeAspect="1"/>
          </p:cNvPicPr>
          <p:nvPr/>
        </p:nvPicPr>
        <p:blipFill>
          <a:blip r:embed="rId3"/>
          <a:stretch>
            <a:fillRect/>
          </a:stretch>
        </p:blipFill>
        <p:spPr>
          <a:xfrm>
            <a:off x="6150033" y="2409825"/>
            <a:ext cx="7290392" cy="33165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Ex. 8.1: Dyna Maze</a:t>
            </a:r>
            <a:endParaRPr kumimoji="1" lang="ko-KR" altLang="en-US" sz="2205" b="1" dirty="0">
              <a:solidFill>
                <a:srgbClr val="607796"/>
              </a:solidFill>
              <a:uFillTx/>
              <a:latin typeface="Tahoma" charset="0"/>
              <a:ea typeface="Tahoma" charset="0"/>
              <a:cs typeface="Tahoma" charset="0"/>
            </a:endParaRPr>
          </a:p>
        </p:txBody>
      </p:sp>
      <p:pic>
        <p:nvPicPr>
          <p:cNvPr id="8" name="그림 7"/>
          <p:cNvPicPr>
            <a:picLocks noChangeAspect="1"/>
          </p:cNvPicPr>
          <p:nvPr/>
        </p:nvPicPr>
        <p:blipFill>
          <a:blip r:embed="rId2"/>
          <a:stretch>
            <a:fillRect/>
          </a:stretch>
        </p:blipFill>
        <p:spPr>
          <a:xfrm>
            <a:off x="533992" y="1952625"/>
            <a:ext cx="6398120" cy="4726382"/>
          </a:xfrm>
          <a:prstGeom prst="rect">
            <a:avLst/>
          </a:prstGeom>
        </p:spPr>
      </p:pic>
      <p:pic>
        <p:nvPicPr>
          <p:cNvPr id="13" name="그림 12"/>
          <p:cNvPicPr>
            <a:picLocks noChangeAspect="1"/>
          </p:cNvPicPr>
          <p:nvPr/>
        </p:nvPicPr>
        <p:blipFill>
          <a:blip r:embed="rId3"/>
          <a:stretch>
            <a:fillRect/>
          </a:stretch>
        </p:blipFill>
        <p:spPr>
          <a:xfrm>
            <a:off x="7255669" y="3552825"/>
            <a:ext cx="5967664" cy="24783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8.3 When the Model is Wrong </a:t>
            </a:r>
            <a:endParaRPr kumimoji="1" lang="ko-KR" altLang="en-US" sz="2205" b="1" dirty="0">
              <a:solidFill>
                <a:srgbClr val="607796"/>
              </a:solidFill>
              <a:uFillTx/>
              <a:latin typeface="Tahoma" charset="0"/>
              <a:ea typeface="Tahoma" charset="0"/>
              <a:cs typeface="Tahoma" charset="0"/>
            </a:endParaRPr>
          </a:p>
        </p:txBody>
      </p:sp>
      <p:sp>
        <p:nvSpPr>
          <p:cNvPr id="8" name="TextBox 6"/>
          <p:cNvSpPr txBox="1">
            <a:spLocks/>
          </p:cNvSpPr>
          <p:nvPr/>
        </p:nvSpPr>
        <p:spPr>
          <a:xfrm>
            <a:off x="1146545" y="1343025"/>
            <a:ext cx="10757324" cy="2031325"/>
          </a:xfrm>
          <a:prstGeom prst="rect">
            <a:avLst/>
          </a:prstGeom>
          <a:noFill/>
        </p:spPr>
        <p:txBody>
          <a:bodyPr wrap="square" rtlCol="0">
            <a:spAutoFit/>
          </a:bodyPr>
          <a:lstStyle/>
          <a:p>
            <a:r>
              <a:rPr lang="en-US" altLang="ko-KR" dirty="0">
                <a:solidFill>
                  <a:schemeClr val="tx1">
                    <a:lumMod val="75000"/>
                    <a:lumOff val="25000"/>
                  </a:schemeClr>
                </a:solidFill>
                <a:uFillTx/>
              </a:rPr>
              <a:t>Models may be incorrect because the </a:t>
            </a:r>
            <a:r>
              <a:rPr lang="en-US" altLang="ko-KR" dirty="0" err="1">
                <a:solidFill>
                  <a:schemeClr val="tx1">
                    <a:lumMod val="75000"/>
                    <a:lumOff val="25000"/>
                  </a:schemeClr>
                </a:solidFill>
                <a:uFillTx/>
              </a:rPr>
              <a:t>env</a:t>
            </a:r>
            <a:r>
              <a:rPr lang="en-US" altLang="ko-KR" dirty="0">
                <a:solidFill>
                  <a:schemeClr val="tx1">
                    <a:lumMod val="75000"/>
                    <a:lumOff val="25000"/>
                  </a:schemeClr>
                </a:solidFill>
                <a:uFillTx/>
              </a:rPr>
              <a:t>. is stochastic and only a limited number of samples have been observed.</a:t>
            </a:r>
          </a:p>
          <a:p>
            <a:r>
              <a:rPr lang="en-US" altLang="ko-KR" dirty="0">
                <a:solidFill>
                  <a:schemeClr val="tx1">
                    <a:lumMod val="75000"/>
                    <a:lumOff val="25000"/>
                  </a:schemeClr>
                </a:solidFill>
                <a:uFillTx/>
              </a:rPr>
              <a:t>Or models was learned using function approximation that has generalized imperfectly.</a:t>
            </a:r>
          </a:p>
          <a:p>
            <a:r>
              <a:rPr lang="en-US" altLang="ko-KR" dirty="0">
                <a:solidFill>
                  <a:schemeClr val="tx1">
                    <a:lumMod val="75000"/>
                    <a:lumOff val="25000"/>
                  </a:schemeClr>
                </a:solidFill>
                <a:uFillTx/>
              </a:rPr>
              <a:t>Or  simply because the </a:t>
            </a:r>
            <a:r>
              <a:rPr lang="en-US" altLang="ko-KR" dirty="0" err="1">
                <a:solidFill>
                  <a:schemeClr val="tx1">
                    <a:lumMod val="75000"/>
                    <a:lumOff val="25000"/>
                  </a:schemeClr>
                </a:solidFill>
                <a:uFillTx/>
              </a:rPr>
              <a:t>env</a:t>
            </a:r>
            <a:r>
              <a:rPr lang="en-US" altLang="ko-KR" dirty="0">
                <a:solidFill>
                  <a:schemeClr val="tx1">
                    <a:lumMod val="75000"/>
                    <a:lumOff val="25000"/>
                  </a:schemeClr>
                </a:solidFill>
                <a:uFillTx/>
              </a:rPr>
              <a:t>. Has changed and its new behavior has not yet been observed.</a:t>
            </a:r>
          </a:p>
          <a:p>
            <a:endParaRPr lang="en-US" altLang="ko-KR" dirty="0">
              <a:solidFill>
                <a:schemeClr val="tx1">
                  <a:lumMod val="75000"/>
                  <a:lumOff val="25000"/>
                </a:schemeClr>
              </a:solidFill>
              <a:uFillTx/>
            </a:endParaRPr>
          </a:p>
          <a:p>
            <a:endParaRPr lang="en-US" altLang="ko-KR" dirty="0">
              <a:solidFill>
                <a:schemeClr val="tx1">
                  <a:lumMod val="75000"/>
                  <a:lumOff val="25000"/>
                </a:schemeClr>
              </a:solidFill>
              <a:uFillTx/>
            </a:endParaRPr>
          </a:p>
          <a:p>
            <a:r>
              <a:rPr lang="ko-KR" altLang="en-US" dirty="0">
                <a:solidFill>
                  <a:schemeClr val="tx1">
                    <a:lumMod val="65000"/>
                    <a:lumOff val="35000"/>
                  </a:schemeClr>
                </a:solidFill>
                <a:uFillTx/>
              </a:rPr>
              <a:t>모델이 실제보다 높은 </a:t>
            </a:r>
            <a:r>
              <a:rPr lang="en-US" altLang="ko-KR" dirty="0">
                <a:solidFill>
                  <a:schemeClr val="tx1">
                    <a:lumMod val="65000"/>
                    <a:lumOff val="35000"/>
                  </a:schemeClr>
                </a:solidFill>
                <a:uFillTx/>
              </a:rPr>
              <a:t>reward</a:t>
            </a:r>
            <a:r>
              <a:rPr lang="ko-KR" altLang="en-US" dirty="0">
                <a:solidFill>
                  <a:schemeClr val="tx1">
                    <a:lumMod val="65000"/>
                    <a:lumOff val="35000"/>
                  </a:schemeClr>
                </a:solidFill>
                <a:uFillTx/>
              </a:rPr>
              <a:t>나 좋은 </a:t>
            </a:r>
            <a:r>
              <a:rPr lang="en-US" altLang="ko-KR" dirty="0">
                <a:solidFill>
                  <a:schemeClr val="tx1">
                    <a:lumMod val="65000"/>
                    <a:lumOff val="35000"/>
                  </a:schemeClr>
                </a:solidFill>
                <a:uFillTx/>
              </a:rPr>
              <a:t>state transition</a:t>
            </a:r>
            <a:r>
              <a:rPr lang="ko-KR" altLang="en-US" dirty="0">
                <a:solidFill>
                  <a:schemeClr val="tx1">
                    <a:lumMod val="65000"/>
                    <a:lumOff val="35000"/>
                  </a:schemeClr>
                </a:solidFill>
                <a:uFillTx/>
              </a:rPr>
              <a:t>을 예측하는 경우에 </a:t>
            </a:r>
            <a:r>
              <a:rPr lang="en-US" altLang="ko-KR" dirty="0">
                <a:solidFill>
                  <a:schemeClr val="tx1">
                    <a:lumMod val="65000"/>
                    <a:lumOff val="35000"/>
                  </a:schemeClr>
                </a:solidFill>
                <a:uFillTx/>
              </a:rPr>
              <a:t>sub</a:t>
            </a:r>
            <a:r>
              <a:rPr lang="ko-KR" altLang="en-US" dirty="0">
                <a:solidFill>
                  <a:schemeClr val="tx1">
                    <a:lumMod val="65000"/>
                    <a:lumOff val="35000"/>
                  </a:schemeClr>
                </a:solidFill>
                <a:uFillTx/>
              </a:rPr>
              <a:t> </a:t>
            </a:r>
            <a:r>
              <a:rPr lang="en-US" altLang="ko-KR" dirty="0">
                <a:solidFill>
                  <a:schemeClr val="tx1">
                    <a:lumMod val="65000"/>
                    <a:lumOff val="35000"/>
                  </a:schemeClr>
                </a:solidFill>
                <a:uFillTx/>
              </a:rPr>
              <a:t>optimal</a:t>
            </a:r>
            <a:r>
              <a:rPr lang="ko-KR" altLang="en-US" dirty="0">
                <a:solidFill>
                  <a:schemeClr val="tx1">
                    <a:lumMod val="65000"/>
                    <a:lumOff val="35000"/>
                  </a:schemeClr>
                </a:solidFill>
                <a:uFillTx/>
              </a:rPr>
              <a:t>에서 쉽게 빠져나옴</a:t>
            </a:r>
            <a:r>
              <a:rPr lang="en-US" altLang="ko-KR" dirty="0">
                <a:solidFill>
                  <a:schemeClr val="tx1">
                    <a:lumMod val="65000"/>
                    <a:lumOff val="35000"/>
                  </a:schemeClr>
                </a:solidFill>
                <a:uFillTx/>
              </a:rPr>
              <a:t>.</a:t>
            </a:r>
          </a:p>
          <a:p>
            <a:r>
              <a:rPr lang="ko-KR" altLang="en-US" dirty="0">
                <a:solidFill>
                  <a:schemeClr val="tx1">
                    <a:lumMod val="65000"/>
                    <a:lumOff val="35000"/>
                  </a:schemeClr>
                </a:solidFill>
                <a:uFillTx/>
              </a:rPr>
              <a:t>반대의 경우는 </a:t>
            </a:r>
            <a:r>
              <a:rPr lang="en-US" altLang="ko-KR" dirty="0">
                <a:solidFill>
                  <a:schemeClr val="tx1">
                    <a:lumMod val="65000"/>
                    <a:lumOff val="35000"/>
                  </a:schemeClr>
                </a:solidFill>
                <a:uFillTx/>
              </a:rPr>
              <a:t>Exploration</a:t>
            </a:r>
            <a:r>
              <a:rPr lang="ko-KR" altLang="en-US" dirty="0">
                <a:solidFill>
                  <a:schemeClr val="tx1">
                    <a:lumMod val="65000"/>
                    <a:lumOff val="35000"/>
                  </a:schemeClr>
                </a:solidFill>
                <a:uFillTx/>
              </a:rPr>
              <a:t>이 많아야함</a:t>
            </a:r>
            <a:r>
              <a:rPr lang="en-US" altLang="ko-KR" dirty="0">
                <a:solidFill>
                  <a:schemeClr val="tx1">
                    <a:lumMod val="65000"/>
                    <a:lumOff val="35000"/>
                  </a:schemeClr>
                </a:solidFill>
                <a:uFillTx/>
              </a:rPr>
              <a:t>.</a:t>
            </a:r>
          </a:p>
        </p:txBody>
      </p:sp>
      <p:pic>
        <p:nvPicPr>
          <p:cNvPr id="7" name="그림 6"/>
          <p:cNvPicPr>
            <a:picLocks noChangeAspect="1"/>
          </p:cNvPicPr>
          <p:nvPr/>
        </p:nvPicPr>
        <p:blipFill>
          <a:blip r:embed="rId2"/>
          <a:stretch>
            <a:fillRect/>
          </a:stretch>
        </p:blipFill>
        <p:spPr>
          <a:xfrm>
            <a:off x="409707" y="3645460"/>
            <a:ext cx="6019800" cy="3909597"/>
          </a:xfrm>
          <a:prstGeom prst="rect">
            <a:avLst/>
          </a:prstGeom>
        </p:spPr>
      </p:pic>
      <p:pic>
        <p:nvPicPr>
          <p:cNvPr id="9" name="그림 8"/>
          <p:cNvPicPr>
            <a:picLocks noChangeAspect="1"/>
          </p:cNvPicPr>
          <p:nvPr/>
        </p:nvPicPr>
        <p:blipFill>
          <a:blip r:embed="rId3"/>
          <a:stretch>
            <a:fillRect/>
          </a:stretch>
        </p:blipFill>
        <p:spPr>
          <a:xfrm>
            <a:off x="6525207" y="3394266"/>
            <a:ext cx="6476999" cy="406591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8.3 Dyna Q+</a:t>
            </a:r>
            <a:endParaRPr kumimoji="1" lang="ko-KR" altLang="en-US" sz="2205" b="1" dirty="0">
              <a:solidFill>
                <a:srgbClr val="607796"/>
              </a:solidFill>
              <a:uFillTx/>
              <a:latin typeface="Tahoma" charset="0"/>
              <a:ea typeface="Tahoma" charset="0"/>
              <a:cs typeface="Tahoma" charset="0"/>
            </a:endParaRPr>
          </a:p>
        </p:txBody>
      </p:sp>
      <mc:AlternateContent xmlns:mc="http://schemas.openxmlformats.org/markup-compatibility/2006">
        <mc:Choice xmlns:a14="http://schemas.microsoft.com/office/drawing/2010/main" Requires="a14">
          <p:sp>
            <p:nvSpPr>
              <p:cNvPr id="4" name="TextBox 6">
                <a:extLst>
                  <a:ext uri="{FF2B5EF4-FFF2-40B4-BE49-F238E27FC236}">
                    <a16:creationId xmlns:a16="http://schemas.microsoft.com/office/drawing/2014/main" id="{161F4700-CB70-4AAD-8848-51241BE55DB7}"/>
                  </a:ext>
                </a:extLst>
              </p:cNvPr>
              <p:cNvSpPr txBox="1"/>
              <p:nvPr/>
            </p:nvSpPr>
            <p:spPr>
              <a:xfrm>
                <a:off x="1146545" y="1343025"/>
                <a:ext cx="10757324" cy="3697487"/>
              </a:xfrm>
              <a:prstGeom prst="rect">
                <a:avLst/>
              </a:prstGeom>
              <a:noFill/>
            </p:spPr>
            <p:txBody>
              <a:bodyPr wrap="square" rtlCol="0">
                <a:spAutoFit/>
              </a:bodyPr>
              <a:lstStyle/>
              <a:p>
                <a:r>
                  <a:rPr lang="en-US" altLang="ko-KR" dirty="0">
                    <a:solidFill>
                      <a:schemeClr val="tx1">
                        <a:lumMod val="65000"/>
                        <a:lumOff val="35000"/>
                      </a:schemeClr>
                    </a:solidFill>
                  </a:rPr>
                  <a:t>Keeps track for each state-action pair of </a:t>
                </a:r>
                <a:r>
                  <a:rPr lang="en-US" altLang="ko-KR" b="1" dirty="0">
                    <a:solidFill>
                      <a:schemeClr val="tx1">
                        <a:lumMod val="65000"/>
                        <a:lumOff val="35000"/>
                      </a:schemeClr>
                    </a:solidFill>
                  </a:rPr>
                  <a:t>how many time steps have elapsed </a:t>
                </a:r>
                <a:r>
                  <a:rPr lang="en-US" altLang="ko-KR" dirty="0">
                    <a:solidFill>
                      <a:schemeClr val="tx1">
                        <a:lumMod val="65000"/>
                        <a:lumOff val="35000"/>
                      </a:schemeClr>
                    </a:solidFill>
                  </a:rPr>
                  <a:t>since the pair was last tried in a real interaction with the environment.</a:t>
                </a:r>
              </a:p>
              <a:p>
                <a:endParaRPr lang="en-US" altLang="ko-KR" dirty="0">
                  <a:solidFill>
                    <a:schemeClr val="tx1">
                      <a:lumMod val="65000"/>
                      <a:lumOff val="35000"/>
                    </a:schemeClr>
                  </a:solidFill>
                </a:endParaRPr>
              </a:p>
              <a:p>
                <a:r>
                  <a:rPr lang="en-US" altLang="ko-KR" dirty="0">
                    <a:solidFill>
                      <a:schemeClr val="tx1">
                        <a:lumMod val="65000"/>
                        <a:lumOff val="35000"/>
                      </a:schemeClr>
                    </a:solidFill>
                  </a:rPr>
                  <a:t>The more time that has elapsed, the greater the chance that the dynamics of this pair has changed and that the model of it is incorrect.</a:t>
                </a:r>
              </a:p>
              <a:p>
                <a:endParaRPr lang="en-US" altLang="ko-KR" dirty="0">
                  <a:solidFill>
                    <a:schemeClr val="tx1">
                      <a:lumMod val="65000"/>
                      <a:lumOff val="35000"/>
                    </a:schemeClr>
                  </a:solidFill>
                </a:endParaRPr>
              </a:p>
              <a:p>
                <a:r>
                  <a:rPr lang="en-US" altLang="ko-KR" dirty="0">
                    <a:solidFill>
                      <a:schemeClr val="tx1">
                        <a:lumMod val="65000"/>
                        <a:lumOff val="35000"/>
                      </a:schemeClr>
                    </a:solidFill>
                  </a:rPr>
                  <a:t>To encourage behavior that tests long-untried actions, a special “bonus reward” is given on simulated experiences involving these actions.</a:t>
                </a:r>
              </a:p>
              <a:p>
                <a:endParaRPr lang="en-US" altLang="ko-KR" dirty="0">
                  <a:solidFill>
                    <a:schemeClr val="tx1">
                      <a:lumMod val="65000"/>
                      <a:lumOff val="35000"/>
                    </a:schemeClr>
                  </a:solidFill>
                </a:endParaRPr>
              </a:p>
              <a:p>
                <a:r>
                  <a:rPr lang="en-US" altLang="ko-KR" dirty="0">
                    <a:solidFill>
                      <a:schemeClr val="tx1">
                        <a:lumMod val="65000"/>
                        <a:lumOff val="35000"/>
                      </a:schemeClr>
                    </a:solidFill>
                  </a:rPr>
                  <a:t>If the modeled reward for a transition is r, and the transition has not been tried in </a:t>
                </a:r>
                <a:r>
                  <a:rPr lang="en-US" altLang="ko-KR" dirty="0">
                    <a:solidFill>
                      <a:schemeClr val="tx1">
                        <a:lumMod val="65000"/>
                        <a:lumOff val="35000"/>
                      </a:schemeClr>
                    </a:solidFill>
                    <a:latin typeface="Calibri" panose="020F0502020204030204" pitchFamily="34" charset="0"/>
                    <a:cs typeface="Calibri" panose="020F0502020204030204" pitchFamily="34" charset="0"/>
                  </a:rPr>
                  <a:t>τ time steps, then planning backups are done as if that transition produced a reward of </a:t>
                </a:r>
              </a:p>
              <a:p>
                <a:endParaRPr lang="en-US" altLang="ko-KR" b="1" i="1" dirty="0">
                  <a:solidFill>
                    <a:schemeClr val="tx1">
                      <a:lumMod val="65000"/>
                      <a:lumOff val="35000"/>
                    </a:schemeClr>
                  </a:solidFill>
                  <a:latin typeface="Cambria Math" panose="02040503050406030204" pitchFamily="18" charset="0"/>
                  <a:cs typeface="Calibri" panose="020F0502020204030204" pitchFamily="34" charset="0"/>
                </a:endParaRPr>
              </a:p>
              <a:p>
                <a14:m>
                  <m:oMath xmlns:m="http://schemas.openxmlformats.org/officeDocument/2006/math">
                    <m:r>
                      <a:rPr lang="en-US" altLang="ko-KR" b="1" i="1">
                        <a:solidFill>
                          <a:schemeClr val="tx1">
                            <a:lumMod val="65000"/>
                            <a:lumOff val="35000"/>
                          </a:schemeClr>
                        </a:solidFill>
                        <a:latin typeface="Cambria Math" panose="02040503050406030204" pitchFamily="18" charset="0"/>
                        <a:cs typeface="Calibri" panose="020F0502020204030204" pitchFamily="34" charset="0"/>
                      </a:rPr>
                      <m:t>𝒓</m:t>
                    </m:r>
                    <m:r>
                      <a:rPr lang="en-US" altLang="ko-KR" b="1" i="1">
                        <a:solidFill>
                          <a:schemeClr val="tx1">
                            <a:lumMod val="65000"/>
                            <a:lumOff val="35000"/>
                          </a:schemeClr>
                        </a:solidFill>
                        <a:latin typeface="Cambria Math" panose="02040503050406030204" pitchFamily="18" charset="0"/>
                        <a:cs typeface="Calibri" panose="020F0502020204030204" pitchFamily="34" charset="0"/>
                      </a:rPr>
                      <m:t>+</m:t>
                    </m:r>
                    <m:r>
                      <a:rPr lang="en-US" altLang="ko-KR" b="1" i="1">
                        <a:solidFill>
                          <a:schemeClr val="tx1">
                            <a:lumMod val="65000"/>
                            <a:lumOff val="35000"/>
                          </a:schemeClr>
                        </a:solidFill>
                        <a:latin typeface="Cambria Math" panose="02040503050406030204" pitchFamily="18" charset="0"/>
                        <a:cs typeface="Calibri" panose="020F0502020204030204" pitchFamily="34" charset="0"/>
                      </a:rPr>
                      <m:t>𝒌</m:t>
                    </m:r>
                    <m:rad>
                      <m:radPr>
                        <m:degHide m:val="on"/>
                        <m:ctrlPr>
                          <a:rPr lang="en-US" altLang="ko-KR" b="1" i="1">
                            <a:solidFill>
                              <a:schemeClr val="tx1">
                                <a:lumMod val="65000"/>
                                <a:lumOff val="35000"/>
                              </a:schemeClr>
                            </a:solidFill>
                            <a:latin typeface="Cambria Math" panose="02040503050406030204" pitchFamily="18" charset="0"/>
                            <a:cs typeface="Calibri" panose="020F0502020204030204" pitchFamily="34" charset="0"/>
                          </a:rPr>
                        </m:ctrlPr>
                      </m:radPr>
                      <m:deg/>
                      <m:e>
                        <m:r>
                          <a:rPr lang="ko-KR" altLang="en-US" b="1" i="1">
                            <a:solidFill>
                              <a:schemeClr val="tx1">
                                <a:lumMod val="65000"/>
                                <a:lumOff val="35000"/>
                              </a:schemeClr>
                            </a:solidFill>
                            <a:latin typeface="Cambria Math" panose="02040503050406030204" pitchFamily="18" charset="0"/>
                            <a:cs typeface="Calibri" panose="020F0502020204030204" pitchFamily="34" charset="0"/>
                          </a:rPr>
                          <m:t>𝝉</m:t>
                        </m:r>
                      </m:e>
                    </m:rad>
                  </m:oMath>
                </a14:m>
                <a:r>
                  <a:rPr lang="en-US" altLang="ko-KR" b="1" dirty="0">
                    <a:solidFill>
                      <a:schemeClr val="tx1">
                        <a:lumMod val="65000"/>
                        <a:lumOff val="35000"/>
                      </a:schemeClr>
                    </a:solidFill>
                  </a:rPr>
                  <a:t>,  </a:t>
                </a:r>
                <a:r>
                  <a:rPr lang="en-US" altLang="ko-KR" dirty="0">
                    <a:solidFill>
                      <a:schemeClr val="tx1">
                        <a:lumMod val="65000"/>
                        <a:lumOff val="35000"/>
                      </a:schemeClr>
                    </a:solidFill>
                  </a:rPr>
                  <a:t> for small </a:t>
                </a:r>
                <a14:m>
                  <m:oMath xmlns:m="http://schemas.openxmlformats.org/officeDocument/2006/math">
                    <m:r>
                      <a:rPr lang="en-US" altLang="ko-KR" i="1">
                        <a:solidFill>
                          <a:schemeClr val="tx1">
                            <a:lumMod val="65000"/>
                            <a:lumOff val="35000"/>
                          </a:schemeClr>
                        </a:solidFill>
                        <a:latin typeface="Cambria Math" panose="02040503050406030204" pitchFamily="18" charset="0"/>
                        <a:cs typeface="Calibri" panose="020F0502020204030204" pitchFamily="34" charset="0"/>
                      </a:rPr>
                      <m:t>𝑘</m:t>
                    </m:r>
                  </m:oMath>
                </a14:m>
                <a:endParaRPr lang="ko-KR" altLang="en-US" dirty="0">
                  <a:solidFill>
                    <a:schemeClr val="tx1">
                      <a:lumMod val="65000"/>
                      <a:lumOff val="35000"/>
                    </a:schemeClr>
                  </a:solidFill>
                </a:endParaRPr>
              </a:p>
            </p:txBody>
          </p:sp>
        </mc:Choice>
        <mc:Fallback>
          <p:sp>
            <p:nvSpPr>
              <p:cNvPr id="4" name="TextBox 6">
                <a:extLst>
                  <a:ext uri="{FF2B5EF4-FFF2-40B4-BE49-F238E27FC236}">
                    <a16:creationId xmlns:a16="http://schemas.microsoft.com/office/drawing/2014/main" id="{161F4700-CB70-4AAD-8848-51241BE55DB7}"/>
                  </a:ext>
                </a:extLst>
              </p:cNvPr>
              <p:cNvSpPr txBox="1">
                <a:spLocks noRot="1" noChangeAspect="1" noMove="1" noResize="1" noEditPoints="1" noAdjustHandles="1" noChangeArrowheads="1" noChangeShapeType="1" noTextEdit="1"/>
              </p:cNvSpPr>
              <p:nvPr/>
            </p:nvSpPr>
            <p:spPr>
              <a:xfrm>
                <a:off x="1146545" y="1343025"/>
                <a:ext cx="10757324" cy="3697487"/>
              </a:xfrm>
              <a:prstGeom prst="rect">
                <a:avLst/>
              </a:prstGeom>
              <a:blipFill>
                <a:blip r:embed="rId2"/>
                <a:stretch>
                  <a:fillRect l="-453" t="-824" r="-793" b="-1647"/>
                </a:stretch>
              </a:blipFill>
            </p:spPr>
            <p:txBody>
              <a:bodyPr/>
              <a:lstStyle/>
              <a:p>
                <a:r>
                  <a:rPr lang="ko-KR"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8.4 Prioritized Sweeping</a:t>
            </a:r>
            <a:endParaRPr kumimoji="1" lang="ko-KR" altLang="en-US" sz="2205" b="1" dirty="0">
              <a:solidFill>
                <a:srgbClr val="607796"/>
              </a:solidFill>
              <a:uFillTx/>
              <a:latin typeface="Tahoma" charset="0"/>
              <a:ea typeface="Tahoma" charset="0"/>
              <a:cs typeface="Tahoma" charset="0"/>
            </a:endParaRPr>
          </a:p>
        </p:txBody>
      </p:sp>
      <p:pic>
        <p:nvPicPr>
          <p:cNvPr id="7" name="그림 6"/>
          <p:cNvPicPr>
            <a:picLocks noChangeAspect="1"/>
          </p:cNvPicPr>
          <p:nvPr/>
        </p:nvPicPr>
        <p:blipFill>
          <a:blip r:embed="rId2"/>
          <a:stretch>
            <a:fillRect/>
          </a:stretch>
        </p:blipFill>
        <p:spPr>
          <a:xfrm>
            <a:off x="2683669" y="2409825"/>
            <a:ext cx="7982610" cy="4550526"/>
          </a:xfrm>
          <a:prstGeom prst="rect">
            <a:avLst/>
          </a:prstGeom>
        </p:spPr>
      </p:pic>
      <p:sp>
        <p:nvSpPr>
          <p:cNvPr id="9" name="TextBox 6"/>
          <p:cNvSpPr txBox="1">
            <a:spLocks/>
          </p:cNvSpPr>
          <p:nvPr/>
        </p:nvSpPr>
        <p:spPr>
          <a:xfrm>
            <a:off x="502263" y="851527"/>
            <a:ext cx="10757324" cy="878126"/>
          </a:xfrm>
          <a:prstGeom prst="rect">
            <a:avLst/>
          </a:prstGeom>
          <a:noFill/>
        </p:spPr>
        <p:txBody>
          <a:bodyPr wrap="square" rtlCol="0">
            <a:spAutoFit/>
          </a:bodyPr>
          <a:lstStyle/>
          <a:p>
            <a:pPr>
              <a:lnSpc>
                <a:spcPct val="150000"/>
              </a:lnSpc>
            </a:pPr>
            <a:r>
              <a:rPr lang="en-US" altLang="ko-KR" dirty="0">
                <a:solidFill>
                  <a:schemeClr val="tx1">
                    <a:lumMod val="65000"/>
                    <a:lumOff val="35000"/>
                  </a:schemeClr>
                </a:solidFill>
                <a:uFillTx/>
              </a:rPr>
              <a:t>Planning</a:t>
            </a:r>
            <a:r>
              <a:rPr lang="ko-KR" altLang="en-US" dirty="0">
                <a:solidFill>
                  <a:schemeClr val="tx1">
                    <a:lumMod val="65000"/>
                    <a:lumOff val="35000"/>
                  </a:schemeClr>
                </a:solidFill>
                <a:uFillTx/>
              </a:rPr>
              <a:t>할 때</a:t>
            </a:r>
            <a:r>
              <a:rPr lang="en-US" altLang="ko-KR" dirty="0">
                <a:solidFill>
                  <a:schemeClr val="tx1">
                    <a:lumMod val="65000"/>
                    <a:lumOff val="35000"/>
                  </a:schemeClr>
                </a:solidFill>
                <a:uFillTx/>
              </a:rPr>
              <a:t>,</a:t>
            </a:r>
            <a:r>
              <a:rPr lang="ko-KR" altLang="en-US" dirty="0">
                <a:solidFill>
                  <a:schemeClr val="tx1">
                    <a:lumMod val="65000"/>
                    <a:lumOff val="35000"/>
                  </a:schemeClr>
                </a:solidFill>
                <a:uFillTx/>
              </a:rPr>
              <a:t>  </a:t>
            </a:r>
            <a:r>
              <a:rPr lang="en-US" altLang="ko-KR" dirty="0">
                <a:solidFill>
                  <a:schemeClr val="tx1">
                    <a:lumMod val="65000"/>
                    <a:lumOff val="35000"/>
                  </a:schemeClr>
                </a:solidFill>
                <a:uFillTx/>
              </a:rPr>
              <a:t>experience</a:t>
            </a:r>
            <a:r>
              <a:rPr lang="ko-KR" altLang="en-US" dirty="0">
                <a:solidFill>
                  <a:schemeClr val="tx1">
                    <a:lumMod val="65000"/>
                    <a:lumOff val="35000"/>
                  </a:schemeClr>
                </a:solidFill>
                <a:uFillTx/>
              </a:rPr>
              <a:t>를 랜덤하게 선택</a:t>
            </a:r>
            <a:r>
              <a:rPr lang="en-US" altLang="ko-KR" dirty="0">
                <a:solidFill>
                  <a:schemeClr val="tx1">
                    <a:lumMod val="65000"/>
                    <a:lumOff val="35000"/>
                  </a:schemeClr>
                </a:solidFill>
                <a:uFillTx/>
              </a:rPr>
              <a:t>(Dyna) </a:t>
            </a:r>
            <a:r>
              <a:rPr lang="ko-KR" altLang="en-US" dirty="0">
                <a:solidFill>
                  <a:schemeClr val="tx1">
                    <a:lumMod val="65000"/>
                    <a:lumOff val="35000"/>
                  </a:schemeClr>
                </a:solidFill>
                <a:uFillTx/>
              </a:rPr>
              <a:t>하는게 아니라 우선순위를 두고 선택</a:t>
            </a:r>
            <a:r>
              <a:rPr lang="en-US" altLang="ko-KR" dirty="0">
                <a:solidFill>
                  <a:schemeClr val="tx1">
                    <a:lumMod val="65000"/>
                    <a:lumOff val="35000"/>
                  </a:schemeClr>
                </a:solidFill>
                <a:uFillTx/>
              </a:rPr>
              <a:t>.</a:t>
            </a:r>
          </a:p>
          <a:p>
            <a:pPr>
              <a:lnSpc>
                <a:spcPct val="150000"/>
              </a:lnSpc>
            </a:pPr>
            <a:r>
              <a:rPr lang="ko-KR" altLang="en-US" dirty="0">
                <a:solidFill>
                  <a:schemeClr val="tx1">
                    <a:lumMod val="65000"/>
                    <a:lumOff val="35000"/>
                  </a:schemeClr>
                </a:solidFill>
                <a:uFillTx/>
              </a:rPr>
              <a:t>우선순위</a:t>
            </a:r>
            <a:r>
              <a:rPr lang="en-US" altLang="ko-KR" dirty="0">
                <a:solidFill>
                  <a:schemeClr val="tx1">
                    <a:lumMod val="65000"/>
                    <a:lumOff val="35000"/>
                  </a:schemeClr>
                </a:solidFill>
                <a:uFillTx/>
              </a:rPr>
              <a:t>:</a:t>
            </a:r>
            <a:r>
              <a:rPr lang="ko-KR" altLang="en-US" dirty="0">
                <a:solidFill>
                  <a:schemeClr val="tx1">
                    <a:lumMod val="65000"/>
                    <a:lumOff val="35000"/>
                  </a:schemeClr>
                </a:solidFill>
                <a:uFillTx/>
              </a:rPr>
              <a:t> 예측한 </a:t>
            </a:r>
            <a:r>
              <a:rPr lang="en-US" altLang="ko-KR" dirty="0">
                <a:solidFill>
                  <a:schemeClr val="tx1">
                    <a:lumMod val="65000"/>
                    <a:lumOff val="35000"/>
                  </a:schemeClr>
                </a:solidFill>
                <a:uFillTx/>
              </a:rPr>
              <a:t>reward</a:t>
            </a:r>
            <a:r>
              <a:rPr lang="ko-KR" altLang="en-US" dirty="0">
                <a:solidFill>
                  <a:schemeClr val="tx1">
                    <a:lumMod val="65000"/>
                    <a:lumOff val="35000"/>
                  </a:schemeClr>
                </a:solidFill>
                <a:uFillTx/>
              </a:rPr>
              <a:t>와 실제와의 차이</a:t>
            </a:r>
            <a:r>
              <a:rPr lang="en-US" altLang="ko-KR" dirty="0">
                <a:solidFill>
                  <a:schemeClr val="tx1">
                    <a:lumMod val="65000"/>
                    <a:lumOff val="35000"/>
                  </a:schemeClr>
                </a:solidFill>
                <a:uFillTx/>
              </a:rPr>
              <a:t>.</a:t>
            </a:r>
            <a:endParaRPr lang="ko-KR" altLang="en-US" dirty="0">
              <a:solidFill>
                <a:schemeClr val="tx1">
                  <a:lumMod val="65000"/>
                  <a:lumOff val="35000"/>
                </a:schemeClr>
              </a:solidFill>
              <a:uFillTx/>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8.5 Expected</a:t>
            </a:r>
            <a:r>
              <a:rPr kumimoji="1" lang="ko-KR" altLang="en-US" sz="2205" b="1" dirty="0">
                <a:solidFill>
                  <a:srgbClr val="607796"/>
                </a:solidFill>
                <a:uFillTx/>
                <a:latin typeface="Tahoma" charset="0"/>
                <a:ea typeface="Tahoma" charset="0"/>
                <a:cs typeface="Tahoma" charset="0"/>
              </a:rPr>
              <a:t> </a:t>
            </a:r>
            <a:r>
              <a:rPr kumimoji="1" lang="en-US" altLang="ko-KR" sz="2205" b="1" dirty="0">
                <a:solidFill>
                  <a:srgbClr val="607796"/>
                </a:solidFill>
                <a:uFillTx/>
                <a:latin typeface="Tahoma" charset="0"/>
                <a:ea typeface="Tahoma" charset="0"/>
                <a:cs typeface="Tahoma" charset="0"/>
              </a:rPr>
              <a:t>vs.</a:t>
            </a:r>
            <a:r>
              <a:rPr kumimoji="1" lang="ko-KR" altLang="en-US" sz="2205" b="1" dirty="0">
                <a:solidFill>
                  <a:srgbClr val="607796"/>
                </a:solidFill>
                <a:uFillTx/>
                <a:latin typeface="Tahoma" charset="0"/>
                <a:ea typeface="Tahoma" charset="0"/>
                <a:cs typeface="Tahoma" charset="0"/>
              </a:rPr>
              <a:t> </a:t>
            </a:r>
            <a:r>
              <a:rPr kumimoji="1" lang="en-US" altLang="ko-KR" sz="2205" b="1" dirty="0">
                <a:solidFill>
                  <a:srgbClr val="607796"/>
                </a:solidFill>
                <a:uFillTx/>
                <a:latin typeface="Tahoma" charset="0"/>
                <a:ea typeface="Tahoma" charset="0"/>
                <a:cs typeface="Tahoma" charset="0"/>
              </a:rPr>
              <a:t>Sample</a:t>
            </a:r>
            <a:r>
              <a:rPr kumimoji="1" lang="ko-KR" altLang="en-US" sz="2205" b="1" dirty="0">
                <a:solidFill>
                  <a:srgbClr val="607796"/>
                </a:solidFill>
                <a:uFillTx/>
                <a:latin typeface="Tahoma" charset="0"/>
                <a:ea typeface="Tahoma" charset="0"/>
                <a:cs typeface="Tahoma" charset="0"/>
              </a:rPr>
              <a:t> </a:t>
            </a:r>
            <a:r>
              <a:rPr kumimoji="1" lang="en-US" altLang="ko-KR" sz="2205" b="1" dirty="0">
                <a:solidFill>
                  <a:srgbClr val="607796"/>
                </a:solidFill>
                <a:uFillTx/>
                <a:latin typeface="Tahoma" charset="0"/>
                <a:ea typeface="Tahoma" charset="0"/>
                <a:cs typeface="Tahoma" charset="0"/>
              </a:rPr>
              <a:t>Updates</a:t>
            </a:r>
            <a:endParaRPr kumimoji="1" lang="ko-KR" altLang="en-US" sz="2205" b="1" dirty="0">
              <a:solidFill>
                <a:srgbClr val="607796"/>
              </a:solidFill>
              <a:uFillTx/>
              <a:latin typeface="Tahoma" charset="0"/>
              <a:ea typeface="Tahoma" charset="0"/>
              <a:cs typeface="Tahoma" charset="0"/>
            </a:endParaRPr>
          </a:p>
        </p:txBody>
      </p:sp>
      <p:pic>
        <p:nvPicPr>
          <p:cNvPr id="2" name="그림 1"/>
          <p:cNvPicPr>
            <a:picLocks noChangeAspect="1"/>
          </p:cNvPicPr>
          <p:nvPr/>
        </p:nvPicPr>
        <p:blipFill>
          <a:blip r:embed="rId3"/>
          <a:stretch>
            <a:fillRect/>
          </a:stretch>
        </p:blipFill>
        <p:spPr>
          <a:xfrm>
            <a:off x="7636669" y="627929"/>
            <a:ext cx="4114800" cy="6691744"/>
          </a:xfrm>
          <a:prstGeom prst="rect">
            <a:avLst/>
          </a:prstGeom>
        </p:spPr>
      </p:pic>
      <p:sp>
        <p:nvSpPr>
          <p:cNvPr id="3" name="직사각형 2"/>
          <p:cNvSpPr>
            <a:spLocks/>
          </p:cNvSpPr>
          <p:nvPr/>
        </p:nvSpPr>
        <p:spPr>
          <a:xfrm>
            <a:off x="854869" y="1495425"/>
            <a:ext cx="6721475" cy="3831818"/>
          </a:xfrm>
          <a:prstGeom prst="rect">
            <a:avLst/>
          </a:prstGeom>
        </p:spPr>
        <p:txBody>
          <a:bodyPr>
            <a:spAutoFit/>
          </a:bodyPr>
          <a:lstStyle/>
          <a:p>
            <a:pPr>
              <a:lnSpc>
                <a:spcPct val="150000"/>
              </a:lnSpc>
            </a:pPr>
            <a:r>
              <a:rPr lang="en-US" altLang="ko-KR" dirty="0">
                <a:solidFill>
                  <a:schemeClr val="tx1">
                    <a:lumMod val="65000"/>
                    <a:lumOff val="35000"/>
                  </a:schemeClr>
                </a:solidFill>
                <a:uFillTx/>
              </a:rPr>
              <a:t>Different kinds of value-function updates.</a:t>
            </a:r>
          </a:p>
          <a:p>
            <a:pPr>
              <a:lnSpc>
                <a:spcPct val="150000"/>
              </a:lnSpc>
            </a:pPr>
            <a:r>
              <a:rPr lang="en-US" altLang="ko-KR" dirty="0">
                <a:solidFill>
                  <a:schemeClr val="tx1">
                    <a:lumMod val="65000"/>
                    <a:lumOff val="35000"/>
                  </a:schemeClr>
                </a:solidFill>
                <a:uFillTx/>
              </a:rPr>
              <a:t>Three dimensions</a:t>
            </a:r>
          </a:p>
          <a:p>
            <a:pPr marL="285750" indent="-285750">
              <a:lnSpc>
                <a:spcPct val="150000"/>
              </a:lnSpc>
              <a:buFontTx/>
              <a:buChar char="-"/>
            </a:pPr>
            <a:r>
              <a:rPr lang="en-US" altLang="ko-KR" b="1" dirty="0">
                <a:solidFill>
                  <a:schemeClr val="tx1">
                    <a:lumMod val="65000"/>
                    <a:lumOff val="35000"/>
                  </a:schemeClr>
                </a:solidFill>
                <a:uFillTx/>
              </a:rPr>
              <a:t>State values (</a:t>
            </a:r>
            <a:r>
              <a:rPr lang="en-US" altLang="ko-KR" b="1" i="1" dirty="0">
                <a:solidFill>
                  <a:schemeClr val="tx1">
                    <a:lumMod val="65000"/>
                    <a:lumOff val="35000"/>
                  </a:schemeClr>
                </a:solidFill>
                <a:uFillTx/>
              </a:rPr>
              <a:t>v</a:t>
            </a:r>
            <a:r>
              <a:rPr lang="en-US" altLang="ko-KR" b="1" dirty="0">
                <a:solidFill>
                  <a:schemeClr val="tx1">
                    <a:lumMod val="65000"/>
                    <a:lumOff val="35000"/>
                  </a:schemeClr>
                </a:solidFill>
                <a:uFillTx/>
              </a:rPr>
              <a:t>)</a:t>
            </a:r>
            <a:r>
              <a:rPr lang="en-US" altLang="ko-KR" dirty="0">
                <a:solidFill>
                  <a:schemeClr val="tx1">
                    <a:lumMod val="65000"/>
                    <a:lumOff val="35000"/>
                  </a:schemeClr>
                </a:solidFill>
                <a:uFillTx/>
              </a:rPr>
              <a:t> or </a:t>
            </a:r>
            <a:r>
              <a:rPr lang="en-US" altLang="ko-KR" b="1" dirty="0">
                <a:solidFill>
                  <a:schemeClr val="tx1">
                    <a:lumMod val="65000"/>
                    <a:lumOff val="35000"/>
                  </a:schemeClr>
                </a:solidFill>
                <a:uFillTx/>
              </a:rPr>
              <a:t>action values (</a:t>
            </a:r>
            <a:r>
              <a:rPr lang="en-US" altLang="ko-KR" b="1" i="1" dirty="0">
                <a:solidFill>
                  <a:schemeClr val="tx1">
                    <a:lumMod val="65000"/>
                    <a:lumOff val="35000"/>
                  </a:schemeClr>
                </a:solidFill>
                <a:uFillTx/>
              </a:rPr>
              <a:t>q</a:t>
            </a:r>
            <a:r>
              <a:rPr lang="en-US" altLang="ko-KR" b="1" dirty="0">
                <a:solidFill>
                  <a:schemeClr val="tx1">
                    <a:lumMod val="65000"/>
                    <a:lumOff val="35000"/>
                  </a:schemeClr>
                </a:solidFill>
                <a:uFillTx/>
              </a:rPr>
              <a:t>)</a:t>
            </a:r>
          </a:p>
          <a:p>
            <a:pPr marL="285750" indent="-285750">
              <a:lnSpc>
                <a:spcPct val="150000"/>
              </a:lnSpc>
              <a:buFontTx/>
              <a:buChar char="-"/>
            </a:pPr>
            <a:r>
              <a:rPr lang="en-US" altLang="ko-KR" dirty="0">
                <a:solidFill>
                  <a:schemeClr val="tx1">
                    <a:lumMod val="65000"/>
                    <a:lumOff val="35000"/>
                  </a:schemeClr>
                </a:solidFill>
                <a:uFillTx/>
              </a:rPr>
              <a:t>Value for the </a:t>
            </a:r>
            <a:r>
              <a:rPr lang="en-US" altLang="ko-KR" b="1" dirty="0">
                <a:solidFill>
                  <a:schemeClr val="tx1">
                    <a:lumMod val="65000"/>
                    <a:lumOff val="35000"/>
                  </a:schemeClr>
                </a:solidFill>
                <a:uFillTx/>
              </a:rPr>
              <a:t>optimal policy</a:t>
            </a:r>
            <a:r>
              <a:rPr lang="en-US" altLang="ko-KR" dirty="0">
                <a:solidFill>
                  <a:schemeClr val="tx1">
                    <a:lumMod val="65000"/>
                    <a:lumOff val="35000"/>
                  </a:schemeClr>
                </a:solidFill>
                <a:uFillTx/>
              </a:rPr>
              <a:t> or for an </a:t>
            </a:r>
            <a:r>
              <a:rPr lang="en-US" altLang="ko-KR" b="1" dirty="0">
                <a:solidFill>
                  <a:schemeClr val="tx1">
                    <a:lumMod val="65000"/>
                    <a:lumOff val="35000"/>
                  </a:schemeClr>
                </a:solidFill>
                <a:uFillTx/>
              </a:rPr>
              <a:t>arbitrary given policy</a:t>
            </a:r>
            <a:r>
              <a:rPr lang="en-US" altLang="ko-KR" dirty="0">
                <a:solidFill>
                  <a:schemeClr val="tx1">
                    <a:lumMod val="65000"/>
                    <a:lumOff val="35000"/>
                  </a:schemeClr>
                </a:solidFill>
                <a:uFillTx/>
              </a:rPr>
              <a:t>.</a:t>
            </a:r>
          </a:p>
          <a:p>
            <a:pPr marL="285750" indent="-285750">
              <a:lnSpc>
                <a:spcPct val="150000"/>
              </a:lnSpc>
              <a:buFontTx/>
              <a:buChar char="-"/>
            </a:pPr>
            <a:r>
              <a:rPr lang="en-US" altLang="ko-KR" b="1" i="1" dirty="0">
                <a:solidFill>
                  <a:schemeClr val="tx1">
                    <a:lumMod val="65000"/>
                    <a:lumOff val="35000"/>
                  </a:schemeClr>
                </a:solidFill>
                <a:uFillTx/>
              </a:rPr>
              <a:t>Expected updates</a:t>
            </a:r>
            <a:r>
              <a:rPr lang="en-US" altLang="ko-KR" dirty="0">
                <a:solidFill>
                  <a:schemeClr val="tx1">
                    <a:lumMod val="65000"/>
                    <a:lumOff val="35000"/>
                  </a:schemeClr>
                </a:solidFill>
                <a:uFillTx/>
              </a:rPr>
              <a:t> or </a:t>
            </a:r>
            <a:r>
              <a:rPr lang="en-US" altLang="ko-KR" b="1" i="1" dirty="0">
                <a:solidFill>
                  <a:schemeClr val="tx1">
                    <a:lumMod val="65000"/>
                    <a:lumOff val="35000"/>
                  </a:schemeClr>
                </a:solidFill>
                <a:uFillTx/>
              </a:rPr>
              <a:t>sample updates</a:t>
            </a:r>
            <a:r>
              <a:rPr lang="en-US" altLang="ko-KR" dirty="0">
                <a:solidFill>
                  <a:schemeClr val="tx1">
                    <a:lumMod val="65000"/>
                    <a:lumOff val="35000"/>
                  </a:schemeClr>
                </a:solidFill>
                <a:uFillTx/>
              </a:rPr>
              <a:t>.</a:t>
            </a:r>
          </a:p>
          <a:p>
            <a:pPr marL="285750" indent="-285750">
              <a:lnSpc>
                <a:spcPct val="150000"/>
              </a:lnSpc>
              <a:buFontTx/>
              <a:buChar char="-"/>
            </a:pPr>
            <a:endParaRPr lang="en-US" altLang="ko-KR" dirty="0">
              <a:solidFill>
                <a:schemeClr val="tx1">
                  <a:lumMod val="65000"/>
                  <a:lumOff val="35000"/>
                </a:schemeClr>
              </a:solidFill>
              <a:uFillTx/>
            </a:endParaRPr>
          </a:p>
          <a:p>
            <a:pPr>
              <a:lnSpc>
                <a:spcPct val="150000"/>
              </a:lnSpc>
            </a:pPr>
            <a:r>
              <a:rPr lang="en-US" altLang="ko-KR" dirty="0">
                <a:solidFill>
                  <a:schemeClr val="tx1">
                    <a:lumMod val="65000"/>
                    <a:lumOff val="35000"/>
                  </a:schemeClr>
                </a:solidFill>
                <a:uFillTx/>
              </a:rPr>
              <a:t>Distribution model </a:t>
            </a:r>
            <a:r>
              <a:rPr lang="ko-KR" altLang="en-US" dirty="0">
                <a:solidFill>
                  <a:schemeClr val="tx1">
                    <a:lumMod val="65000"/>
                    <a:lumOff val="35000"/>
                  </a:schemeClr>
                </a:solidFill>
                <a:uFillTx/>
              </a:rPr>
              <a:t>이 없으면 </a:t>
            </a:r>
            <a:r>
              <a:rPr lang="en-US" altLang="ko-KR" dirty="0">
                <a:solidFill>
                  <a:schemeClr val="tx1">
                    <a:lumMod val="65000"/>
                    <a:lumOff val="35000"/>
                  </a:schemeClr>
                </a:solidFill>
                <a:uFillTx/>
              </a:rPr>
              <a:t>Expected update</a:t>
            </a:r>
            <a:r>
              <a:rPr lang="ko-KR" altLang="en-US" dirty="0">
                <a:solidFill>
                  <a:schemeClr val="tx1">
                    <a:lumMod val="65000"/>
                    <a:lumOff val="35000"/>
                  </a:schemeClr>
                </a:solidFill>
                <a:uFillTx/>
              </a:rPr>
              <a:t>는 불가능하지만</a:t>
            </a:r>
            <a:endParaRPr lang="en-US" altLang="ko-KR" dirty="0">
              <a:solidFill>
                <a:schemeClr val="tx1">
                  <a:lumMod val="65000"/>
                  <a:lumOff val="35000"/>
                </a:schemeClr>
              </a:solidFill>
              <a:uFillTx/>
            </a:endParaRPr>
          </a:p>
          <a:p>
            <a:pPr>
              <a:lnSpc>
                <a:spcPct val="150000"/>
              </a:lnSpc>
            </a:pPr>
            <a:r>
              <a:rPr lang="ko-KR" altLang="en-US" dirty="0">
                <a:solidFill>
                  <a:schemeClr val="tx1">
                    <a:lumMod val="65000"/>
                    <a:lumOff val="35000"/>
                  </a:schemeClr>
                </a:solidFill>
                <a:uFillTx/>
              </a:rPr>
              <a:t>가능한 경우 </a:t>
            </a:r>
            <a:r>
              <a:rPr lang="en-US" altLang="ko-KR" dirty="0">
                <a:solidFill>
                  <a:schemeClr val="tx1">
                    <a:lumMod val="65000"/>
                    <a:lumOff val="35000"/>
                  </a:schemeClr>
                </a:solidFill>
                <a:uFillTx/>
              </a:rPr>
              <a:t>Expected update</a:t>
            </a:r>
            <a:r>
              <a:rPr lang="ko-KR" altLang="en-US" dirty="0">
                <a:solidFill>
                  <a:schemeClr val="tx1">
                    <a:lumMod val="65000"/>
                    <a:lumOff val="35000"/>
                  </a:schemeClr>
                </a:solidFill>
                <a:uFillTx/>
              </a:rPr>
              <a:t>가 선호된다</a:t>
            </a:r>
            <a:r>
              <a:rPr lang="en-US" altLang="ko-KR" dirty="0">
                <a:solidFill>
                  <a:schemeClr val="tx1">
                    <a:lumMod val="65000"/>
                    <a:lumOff val="35000"/>
                  </a:schemeClr>
                </a:solidFill>
                <a:uFillTx/>
              </a:rPr>
              <a:t>. </a:t>
            </a:r>
          </a:p>
          <a:p>
            <a:pPr>
              <a:lnSpc>
                <a:spcPct val="150000"/>
              </a:lnSpc>
            </a:pPr>
            <a:r>
              <a:rPr lang="en-US" altLang="ko-KR" dirty="0">
                <a:solidFill>
                  <a:schemeClr val="tx1">
                    <a:lumMod val="65000"/>
                    <a:lumOff val="35000"/>
                  </a:schemeClr>
                </a:solidFill>
                <a:uFillTx/>
              </a:rPr>
              <a:t>Sampling error</a:t>
            </a:r>
            <a:r>
              <a:rPr lang="ko-KR" altLang="en-US" dirty="0">
                <a:solidFill>
                  <a:schemeClr val="tx1">
                    <a:lumMod val="65000"/>
                    <a:lumOff val="35000"/>
                  </a:schemeClr>
                </a:solidFill>
                <a:uFillTx/>
              </a:rPr>
              <a:t>는 없다는 장점이 있지만 많은 </a:t>
            </a:r>
            <a:r>
              <a:rPr lang="en-US" altLang="ko-KR" dirty="0">
                <a:solidFill>
                  <a:schemeClr val="tx1">
                    <a:lumMod val="65000"/>
                    <a:lumOff val="35000"/>
                  </a:schemeClr>
                </a:solidFill>
                <a:uFillTx/>
              </a:rPr>
              <a:t>computation </a:t>
            </a:r>
            <a:r>
              <a:rPr lang="ko-KR" altLang="en-US" dirty="0">
                <a:solidFill>
                  <a:schemeClr val="tx1">
                    <a:lumMod val="65000"/>
                    <a:lumOff val="35000"/>
                  </a:schemeClr>
                </a:solidFill>
                <a:uFillTx/>
              </a:rPr>
              <a:t>필요</a:t>
            </a:r>
            <a:r>
              <a:rPr lang="en-US" altLang="ko-KR" dirty="0">
                <a:solidFill>
                  <a:schemeClr val="tx1">
                    <a:lumMod val="65000"/>
                    <a:lumOff val="35000"/>
                  </a:schemeClr>
                </a:solidFill>
                <a:uFillTx/>
              </a:rPr>
              <a:t>.</a:t>
            </a:r>
          </a:p>
        </p:txBody>
      </p:sp>
      <p:sp>
        <p:nvSpPr>
          <p:cNvPr id="4" name="TextBox 3"/>
          <p:cNvSpPr txBox="1">
            <a:spLocks/>
          </p:cNvSpPr>
          <p:nvPr/>
        </p:nvSpPr>
        <p:spPr>
          <a:xfrm>
            <a:off x="11980069" y="5991225"/>
            <a:ext cx="1219200" cy="369332"/>
          </a:xfrm>
          <a:prstGeom prst="rect">
            <a:avLst/>
          </a:prstGeom>
          <a:noFill/>
        </p:spPr>
        <p:txBody>
          <a:bodyPr wrap="square" rtlCol="0">
            <a:spAutoFit/>
          </a:bodyPr>
          <a:lstStyle/>
          <a:p>
            <a:r>
              <a:rPr lang="en-US" altLang="ko-KR" dirty="0">
                <a:solidFill>
                  <a:schemeClr val="tx1">
                    <a:lumMod val="75000"/>
                    <a:lumOff val="25000"/>
                  </a:schemeClr>
                </a:solidFill>
                <a:uFillTx/>
              </a:rPr>
              <a:t>Dyna-Q</a:t>
            </a:r>
            <a:endParaRPr lang="ko-KR" altLang="en-US" dirty="0">
              <a:solidFill>
                <a:schemeClr val="tx1">
                  <a:lumMod val="75000"/>
                  <a:lumOff val="25000"/>
                </a:schemeClr>
              </a:solidFill>
              <a:uFillTx/>
            </a:endParaRPr>
          </a:p>
        </p:txBody>
      </p:sp>
      <p:cxnSp>
        <p:nvCxnSpPr>
          <p:cNvPr id="8" name="직선 화살표 연결선 7"/>
          <p:cNvCxnSpPr/>
          <p:nvPr/>
        </p:nvCxnSpPr>
        <p:spPr>
          <a:xfrm flipH="1">
            <a:off x="11599069" y="6278523"/>
            <a:ext cx="381000" cy="164068"/>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8.5 Expected</a:t>
            </a:r>
            <a:r>
              <a:rPr kumimoji="1" lang="ko-KR" altLang="en-US" sz="2205" b="1" dirty="0">
                <a:solidFill>
                  <a:srgbClr val="607796"/>
                </a:solidFill>
                <a:uFillTx/>
                <a:latin typeface="Tahoma" charset="0"/>
                <a:ea typeface="Tahoma" charset="0"/>
                <a:cs typeface="Tahoma" charset="0"/>
              </a:rPr>
              <a:t> </a:t>
            </a:r>
            <a:r>
              <a:rPr kumimoji="1" lang="en-US" altLang="ko-KR" sz="2205" b="1" dirty="0">
                <a:solidFill>
                  <a:srgbClr val="607796"/>
                </a:solidFill>
                <a:uFillTx/>
                <a:latin typeface="Tahoma" charset="0"/>
                <a:ea typeface="Tahoma" charset="0"/>
                <a:cs typeface="Tahoma" charset="0"/>
              </a:rPr>
              <a:t>vs.</a:t>
            </a:r>
            <a:r>
              <a:rPr kumimoji="1" lang="ko-KR" altLang="en-US" sz="2205" b="1" dirty="0">
                <a:solidFill>
                  <a:srgbClr val="607796"/>
                </a:solidFill>
                <a:uFillTx/>
                <a:latin typeface="Tahoma" charset="0"/>
                <a:ea typeface="Tahoma" charset="0"/>
                <a:cs typeface="Tahoma" charset="0"/>
              </a:rPr>
              <a:t> </a:t>
            </a:r>
            <a:r>
              <a:rPr kumimoji="1" lang="en-US" altLang="ko-KR" sz="2205" b="1" dirty="0">
                <a:solidFill>
                  <a:srgbClr val="607796"/>
                </a:solidFill>
                <a:uFillTx/>
                <a:latin typeface="Tahoma" charset="0"/>
                <a:ea typeface="Tahoma" charset="0"/>
                <a:cs typeface="Tahoma" charset="0"/>
              </a:rPr>
              <a:t>Sample</a:t>
            </a:r>
            <a:r>
              <a:rPr kumimoji="1" lang="ko-KR" altLang="en-US" sz="2205" b="1" dirty="0">
                <a:solidFill>
                  <a:srgbClr val="607796"/>
                </a:solidFill>
                <a:uFillTx/>
                <a:latin typeface="Tahoma" charset="0"/>
                <a:ea typeface="Tahoma" charset="0"/>
                <a:cs typeface="Tahoma" charset="0"/>
              </a:rPr>
              <a:t> </a:t>
            </a:r>
            <a:r>
              <a:rPr kumimoji="1" lang="en-US" altLang="ko-KR" sz="2205" b="1" dirty="0">
                <a:solidFill>
                  <a:srgbClr val="607796"/>
                </a:solidFill>
                <a:uFillTx/>
                <a:latin typeface="Tahoma" charset="0"/>
                <a:ea typeface="Tahoma" charset="0"/>
                <a:cs typeface="Tahoma" charset="0"/>
              </a:rPr>
              <a:t>Updates</a:t>
            </a:r>
            <a:endParaRPr kumimoji="1" lang="ko-KR" altLang="en-US" sz="2205" b="1" dirty="0">
              <a:solidFill>
                <a:srgbClr val="607796"/>
              </a:solidFill>
              <a:uFillTx/>
              <a:latin typeface="Tahoma" charset="0"/>
              <a:ea typeface="Tahoma" charset="0"/>
              <a:cs typeface="Tahoma" charset="0"/>
            </a:endParaRPr>
          </a:p>
        </p:txBody>
      </p:sp>
      <p:sp>
        <p:nvSpPr>
          <p:cNvPr id="3" name="직사각형 2"/>
          <p:cNvSpPr>
            <a:spLocks/>
          </p:cNvSpPr>
          <p:nvPr/>
        </p:nvSpPr>
        <p:spPr>
          <a:xfrm>
            <a:off x="854869" y="1495425"/>
            <a:ext cx="11277600" cy="880369"/>
          </a:xfrm>
          <a:prstGeom prst="rect">
            <a:avLst/>
          </a:prstGeom>
        </p:spPr>
        <p:txBody>
          <a:bodyPr wrap="square">
            <a:spAutoFit/>
          </a:bodyPr>
          <a:lstStyle/>
          <a:p>
            <a:pPr>
              <a:lnSpc>
                <a:spcPct val="150000"/>
              </a:lnSpc>
            </a:pPr>
            <a:r>
              <a:rPr lang="en-US" altLang="ko-KR" dirty="0">
                <a:solidFill>
                  <a:schemeClr val="tx1">
                    <a:lumMod val="65000"/>
                    <a:lumOff val="35000"/>
                  </a:schemeClr>
                </a:solidFill>
                <a:uFillTx/>
              </a:rPr>
              <a:t>Computation </a:t>
            </a:r>
            <a:r>
              <a:rPr lang="ko-KR" altLang="en-US" dirty="0">
                <a:solidFill>
                  <a:schemeClr val="tx1">
                    <a:lumMod val="65000"/>
                    <a:lumOff val="35000"/>
                  </a:schemeClr>
                </a:solidFill>
                <a:uFillTx/>
              </a:rPr>
              <a:t>시간이 충분치 않으면 항상 </a:t>
            </a:r>
            <a:r>
              <a:rPr lang="en-US" altLang="ko-KR" dirty="0">
                <a:solidFill>
                  <a:schemeClr val="tx1">
                    <a:lumMod val="65000"/>
                    <a:lumOff val="35000"/>
                  </a:schemeClr>
                </a:solidFill>
                <a:uFillTx/>
              </a:rPr>
              <a:t>Sample update</a:t>
            </a:r>
            <a:r>
              <a:rPr lang="ko-KR" altLang="en-US" dirty="0">
                <a:solidFill>
                  <a:schemeClr val="tx1">
                    <a:lumMod val="65000"/>
                    <a:lumOff val="35000"/>
                  </a:schemeClr>
                </a:solidFill>
                <a:uFillTx/>
              </a:rPr>
              <a:t>가 좋다</a:t>
            </a:r>
            <a:r>
              <a:rPr lang="en-US" altLang="ko-KR" dirty="0">
                <a:solidFill>
                  <a:schemeClr val="tx1">
                    <a:lumMod val="65000"/>
                    <a:lumOff val="35000"/>
                  </a:schemeClr>
                </a:solidFill>
                <a:uFillTx/>
              </a:rPr>
              <a:t>.</a:t>
            </a:r>
          </a:p>
          <a:p>
            <a:pPr>
              <a:lnSpc>
                <a:spcPct val="150000"/>
              </a:lnSpc>
            </a:pPr>
            <a:r>
              <a:rPr lang="en-US" altLang="ko-KR" dirty="0">
                <a:solidFill>
                  <a:schemeClr val="tx1">
                    <a:lumMod val="65000"/>
                    <a:lumOff val="35000"/>
                  </a:schemeClr>
                </a:solidFill>
                <a:uFillTx/>
              </a:rPr>
              <a:t>- They at least make some improvement in the value estimate with fewer than </a:t>
            </a:r>
            <a:r>
              <a:rPr lang="en-US" altLang="ko-KR" i="1" dirty="0">
                <a:solidFill>
                  <a:schemeClr val="tx1">
                    <a:lumMod val="65000"/>
                    <a:lumOff val="35000"/>
                  </a:schemeClr>
                </a:solidFill>
                <a:uFillTx/>
              </a:rPr>
              <a:t>b</a:t>
            </a:r>
            <a:r>
              <a:rPr lang="en-US" altLang="ko-KR" dirty="0">
                <a:solidFill>
                  <a:schemeClr val="tx1">
                    <a:lumMod val="65000"/>
                    <a:lumOff val="35000"/>
                  </a:schemeClr>
                </a:solidFill>
                <a:uFillTx/>
              </a:rPr>
              <a:t> (branching factor) updates.</a:t>
            </a:r>
          </a:p>
        </p:txBody>
      </p:sp>
      <p:pic>
        <p:nvPicPr>
          <p:cNvPr id="5" name="그림 4"/>
          <p:cNvPicPr>
            <a:picLocks noChangeAspect="1"/>
          </p:cNvPicPr>
          <p:nvPr/>
        </p:nvPicPr>
        <p:blipFill>
          <a:blip r:embed="rId3"/>
          <a:stretch>
            <a:fillRect/>
          </a:stretch>
        </p:blipFill>
        <p:spPr>
          <a:xfrm>
            <a:off x="608495" y="3248025"/>
            <a:ext cx="5885174" cy="3572258"/>
          </a:xfrm>
          <a:prstGeom prst="rect">
            <a:avLst/>
          </a:prstGeom>
        </p:spPr>
      </p:pic>
      <p:sp>
        <p:nvSpPr>
          <p:cNvPr id="9" name="직사각형 8"/>
          <p:cNvSpPr>
            <a:spLocks/>
          </p:cNvSpPr>
          <p:nvPr/>
        </p:nvSpPr>
        <p:spPr>
          <a:xfrm>
            <a:off x="7027069" y="3066604"/>
            <a:ext cx="5715000" cy="3000821"/>
          </a:xfrm>
          <a:prstGeom prst="rect">
            <a:avLst/>
          </a:prstGeom>
        </p:spPr>
        <p:txBody>
          <a:bodyPr wrap="square">
            <a:spAutoFit/>
          </a:bodyPr>
          <a:lstStyle/>
          <a:p>
            <a:pPr>
              <a:lnSpc>
                <a:spcPct val="150000"/>
              </a:lnSpc>
            </a:pPr>
            <a:r>
              <a:rPr lang="en-US" altLang="ko-KR" dirty="0">
                <a:solidFill>
                  <a:schemeClr val="accent6">
                    <a:lumMod val="75000"/>
                  </a:schemeClr>
                </a:solidFill>
                <a:uFillTx/>
              </a:rPr>
              <a:t>The advantage of sample update is probably an underestimate of the real effect.</a:t>
            </a:r>
          </a:p>
          <a:p>
            <a:pPr>
              <a:lnSpc>
                <a:spcPct val="150000"/>
              </a:lnSpc>
            </a:pPr>
            <a:r>
              <a:rPr lang="en-US" altLang="ko-KR" dirty="0">
                <a:solidFill>
                  <a:schemeClr val="accent6">
                    <a:lumMod val="75000"/>
                  </a:schemeClr>
                </a:solidFill>
                <a:uFillTx/>
              </a:rPr>
              <a:t>In a real problem, the values of the successor states would be estimates that are themselves updated. </a:t>
            </a:r>
          </a:p>
          <a:p>
            <a:pPr>
              <a:lnSpc>
                <a:spcPct val="150000"/>
              </a:lnSpc>
            </a:pPr>
            <a:r>
              <a:rPr lang="en-US" altLang="ko-KR" dirty="0">
                <a:solidFill>
                  <a:schemeClr val="accent6">
                    <a:lumMod val="75000"/>
                  </a:schemeClr>
                </a:solidFill>
                <a:uFillTx/>
              </a:rPr>
              <a:t>By causing estimates to be more accurate sooner, sample updates will have a second advantage in that the values backed up from the successor states will be more accurate.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8.6 Trajectory Sampling</a:t>
            </a:r>
            <a:endParaRPr kumimoji="1" lang="ko-KR" altLang="en-US" sz="2205" b="1" dirty="0">
              <a:solidFill>
                <a:srgbClr val="607796"/>
              </a:solidFill>
              <a:uFillTx/>
              <a:latin typeface="Tahoma" charset="0"/>
              <a:ea typeface="Tahoma" charset="0"/>
              <a:cs typeface="Tahoma" charset="0"/>
            </a:endParaRPr>
          </a:p>
        </p:txBody>
      </p:sp>
      <p:sp>
        <p:nvSpPr>
          <p:cNvPr id="3" name="직사각형 2"/>
          <p:cNvSpPr>
            <a:spLocks/>
          </p:cNvSpPr>
          <p:nvPr/>
        </p:nvSpPr>
        <p:spPr>
          <a:xfrm>
            <a:off x="854869" y="1260679"/>
            <a:ext cx="11277600" cy="3416320"/>
          </a:xfrm>
          <a:prstGeom prst="rect">
            <a:avLst/>
          </a:prstGeom>
        </p:spPr>
        <p:txBody>
          <a:bodyPr wrap="square">
            <a:spAutoFit/>
          </a:bodyPr>
          <a:lstStyle/>
          <a:p>
            <a:pPr>
              <a:lnSpc>
                <a:spcPct val="150000"/>
              </a:lnSpc>
            </a:pPr>
            <a:r>
              <a:rPr lang="en-US" altLang="ko-KR" dirty="0">
                <a:solidFill>
                  <a:schemeClr val="tx1">
                    <a:lumMod val="65000"/>
                    <a:lumOff val="35000"/>
                  </a:schemeClr>
                </a:solidFill>
                <a:uFillTx/>
              </a:rPr>
              <a:t>Comparing two ways of distributing updates.</a:t>
            </a:r>
          </a:p>
          <a:p>
            <a:pPr marL="285750" indent="-285750">
              <a:lnSpc>
                <a:spcPct val="150000"/>
              </a:lnSpc>
              <a:buFontTx/>
              <a:buChar char="-"/>
            </a:pPr>
            <a:r>
              <a:rPr lang="en-US" altLang="ko-KR" dirty="0">
                <a:solidFill>
                  <a:schemeClr val="tx1">
                    <a:lumMod val="65000"/>
                    <a:lumOff val="35000"/>
                  </a:schemeClr>
                </a:solidFill>
                <a:uFillTx/>
              </a:rPr>
              <a:t>Classical approach is to sweeps through entire state space.</a:t>
            </a:r>
          </a:p>
          <a:p>
            <a:pPr marL="285750" indent="-285750">
              <a:lnSpc>
                <a:spcPct val="150000"/>
              </a:lnSpc>
              <a:buFontTx/>
              <a:buChar char="-"/>
            </a:pPr>
            <a:r>
              <a:rPr lang="en-US" altLang="ko-KR" dirty="0">
                <a:solidFill>
                  <a:schemeClr val="tx1">
                    <a:lumMod val="65000"/>
                    <a:lumOff val="35000"/>
                  </a:schemeClr>
                </a:solidFill>
                <a:uFillTx/>
              </a:rPr>
              <a:t>Second is to sample from the state or state-action space according to some distribution (on-policy distribution).</a:t>
            </a:r>
          </a:p>
          <a:p>
            <a:pPr marL="742950" lvl="1" indent="-285750">
              <a:lnSpc>
                <a:spcPct val="150000"/>
              </a:lnSpc>
              <a:buFontTx/>
              <a:buChar char="-"/>
            </a:pPr>
            <a:r>
              <a:rPr lang="en-US" altLang="ko-KR" dirty="0">
                <a:solidFill>
                  <a:schemeClr val="tx1">
                    <a:lumMod val="65000"/>
                    <a:lumOff val="35000"/>
                  </a:schemeClr>
                </a:solidFill>
                <a:uFillTx/>
              </a:rPr>
              <a:t>One simulates explicit individual trajectories and performs updates at the state or state-action pairs encountered along the way </a:t>
            </a:r>
            <a:r>
              <a:rPr lang="en-US" altLang="ko-KR" dirty="0">
                <a:solidFill>
                  <a:schemeClr val="tx1">
                    <a:lumMod val="65000"/>
                    <a:lumOff val="35000"/>
                  </a:schemeClr>
                </a:solidFill>
                <a:uFillTx/>
                <a:sym typeface="Wingdings" panose="05000000000000000000" pitchFamily="2" charset="2"/>
              </a:rPr>
              <a:t> trajectory sampling</a:t>
            </a:r>
          </a:p>
          <a:p>
            <a:pPr>
              <a:lnSpc>
                <a:spcPct val="150000"/>
              </a:lnSpc>
            </a:pPr>
            <a:r>
              <a:rPr lang="en-US" altLang="ko-KR" dirty="0">
                <a:solidFill>
                  <a:schemeClr val="tx1">
                    <a:lumMod val="65000"/>
                    <a:lumOff val="35000"/>
                  </a:schemeClr>
                </a:solidFill>
                <a:uFillTx/>
                <a:sym typeface="Wingdings" panose="05000000000000000000" pitchFamily="2" charset="2"/>
              </a:rPr>
              <a:t>Focusing on the on-policy distribution could be beneficial because it causes vast, uninteresting parts of the space to be ignored, or it could be detrimental because it causes the same old parts of the space to be updated over and over.</a:t>
            </a:r>
          </a:p>
          <a:p>
            <a:pPr>
              <a:lnSpc>
                <a:spcPct val="150000"/>
              </a:lnSpc>
            </a:pPr>
            <a:endParaRPr lang="en-US" altLang="ko-KR" dirty="0">
              <a:solidFill>
                <a:schemeClr val="tx1">
                  <a:lumMod val="65000"/>
                  <a:lumOff val="35000"/>
                </a:schemeClr>
              </a:solidFill>
              <a:uFillTx/>
              <a:sym typeface="Wingdings" panose="05000000000000000000" pitchFamily="2" charset="2"/>
            </a:endParaRPr>
          </a:p>
        </p:txBody>
      </p:sp>
      <p:pic>
        <p:nvPicPr>
          <p:cNvPr id="4" name="그림 3"/>
          <p:cNvPicPr>
            <a:picLocks noChangeAspect="1"/>
          </p:cNvPicPr>
          <p:nvPr/>
        </p:nvPicPr>
        <p:blipFill>
          <a:blip r:embed="rId2"/>
          <a:stretch>
            <a:fillRect/>
          </a:stretch>
        </p:blipFill>
        <p:spPr>
          <a:xfrm>
            <a:off x="2124241" y="4669164"/>
            <a:ext cx="3931868" cy="2742983"/>
          </a:xfrm>
          <a:prstGeom prst="rect">
            <a:avLst/>
          </a:prstGeom>
        </p:spPr>
      </p:pic>
      <p:pic>
        <p:nvPicPr>
          <p:cNvPr id="5" name="그림 4"/>
          <p:cNvPicPr>
            <a:picLocks noChangeAspect="1"/>
          </p:cNvPicPr>
          <p:nvPr/>
        </p:nvPicPr>
        <p:blipFill>
          <a:blip r:embed="rId3"/>
          <a:stretch>
            <a:fillRect/>
          </a:stretch>
        </p:blipFill>
        <p:spPr>
          <a:xfrm>
            <a:off x="6067002" y="4676999"/>
            <a:ext cx="3931867" cy="275075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8.7 Real-time Dynamic Programming</a:t>
            </a:r>
            <a:endParaRPr kumimoji="1" lang="ko-KR" altLang="en-US" sz="2205" b="1" dirty="0">
              <a:solidFill>
                <a:srgbClr val="607796"/>
              </a:solidFill>
              <a:uFillTx/>
              <a:latin typeface="Tahoma" charset="0"/>
              <a:ea typeface="Tahoma" charset="0"/>
              <a:cs typeface="Tahoma" charset="0"/>
            </a:endParaRPr>
          </a:p>
        </p:txBody>
      </p:sp>
      <p:sp>
        <p:nvSpPr>
          <p:cNvPr id="3" name="직사각형 2"/>
          <p:cNvSpPr>
            <a:spLocks/>
          </p:cNvSpPr>
          <p:nvPr/>
        </p:nvSpPr>
        <p:spPr>
          <a:xfrm>
            <a:off x="854869" y="1260679"/>
            <a:ext cx="11277600" cy="1338828"/>
          </a:xfrm>
          <a:prstGeom prst="rect">
            <a:avLst/>
          </a:prstGeom>
        </p:spPr>
        <p:txBody>
          <a:bodyPr wrap="square">
            <a:spAutoFit/>
          </a:bodyPr>
          <a:lstStyle/>
          <a:p>
            <a:pPr>
              <a:lnSpc>
                <a:spcPct val="150000"/>
              </a:lnSpc>
            </a:pPr>
            <a:r>
              <a:rPr lang="en-US" altLang="ko-KR" dirty="0">
                <a:solidFill>
                  <a:schemeClr val="tx1">
                    <a:lumMod val="65000"/>
                    <a:lumOff val="35000"/>
                  </a:schemeClr>
                </a:solidFill>
                <a:uFillTx/>
              </a:rPr>
              <a:t>RTDP </a:t>
            </a:r>
            <a:r>
              <a:rPr lang="ko-KR" altLang="en-US" dirty="0">
                <a:solidFill>
                  <a:schemeClr val="tx1">
                    <a:lumMod val="65000"/>
                    <a:lumOff val="35000"/>
                  </a:schemeClr>
                </a:solidFill>
              </a:rPr>
              <a:t>는</a:t>
            </a:r>
            <a:r>
              <a:rPr lang="en-US" altLang="ko-KR" dirty="0">
                <a:solidFill>
                  <a:schemeClr val="tx1">
                    <a:lumMod val="65000"/>
                    <a:lumOff val="35000"/>
                  </a:schemeClr>
                </a:solidFill>
              </a:rPr>
              <a:t> DP</a:t>
            </a:r>
            <a:r>
              <a:rPr lang="ko-KR" altLang="en-US" dirty="0">
                <a:solidFill>
                  <a:schemeClr val="tx1">
                    <a:lumMod val="65000"/>
                    <a:lumOff val="35000"/>
                  </a:schemeClr>
                </a:solidFill>
              </a:rPr>
              <a:t>의 </a:t>
            </a:r>
            <a:r>
              <a:rPr lang="en-US" altLang="ko-KR" dirty="0">
                <a:solidFill>
                  <a:schemeClr val="tx1">
                    <a:lumMod val="65000"/>
                    <a:lumOff val="35000"/>
                  </a:schemeClr>
                </a:solidFill>
              </a:rPr>
              <a:t>value-iteration algorithm</a:t>
            </a:r>
            <a:r>
              <a:rPr lang="ko-KR" altLang="en-US" dirty="0">
                <a:solidFill>
                  <a:schemeClr val="tx1">
                    <a:lumMod val="65000"/>
                    <a:lumOff val="35000"/>
                  </a:schemeClr>
                </a:solidFill>
              </a:rPr>
              <a:t>의 </a:t>
            </a:r>
            <a:r>
              <a:rPr lang="en-US" altLang="ko-KR" dirty="0">
                <a:solidFill>
                  <a:schemeClr val="tx1">
                    <a:lumMod val="65000"/>
                    <a:lumOff val="35000"/>
                  </a:schemeClr>
                </a:solidFill>
              </a:rPr>
              <a:t>on-policy trajectory-sampling </a:t>
            </a:r>
            <a:r>
              <a:rPr lang="ko-KR" altLang="en-US" dirty="0">
                <a:solidFill>
                  <a:schemeClr val="tx1">
                    <a:lumMod val="65000"/>
                    <a:lumOff val="35000"/>
                  </a:schemeClr>
                </a:solidFill>
              </a:rPr>
              <a:t>버전</a:t>
            </a:r>
            <a:r>
              <a:rPr lang="en-US" altLang="ko-KR" dirty="0">
                <a:solidFill>
                  <a:schemeClr val="tx1">
                    <a:lumMod val="65000"/>
                    <a:lumOff val="35000"/>
                  </a:schemeClr>
                </a:solidFill>
              </a:rPr>
              <a:t>.</a:t>
            </a:r>
          </a:p>
          <a:p>
            <a:pPr>
              <a:lnSpc>
                <a:spcPct val="150000"/>
              </a:lnSpc>
            </a:pPr>
            <a:r>
              <a:rPr lang="en-US" altLang="ko-KR" dirty="0">
                <a:solidFill>
                  <a:schemeClr val="tx1">
                    <a:lumMod val="65000"/>
                    <a:lumOff val="35000"/>
                  </a:schemeClr>
                </a:solidFill>
                <a:uFillTx/>
              </a:rPr>
              <a:t>(</a:t>
            </a:r>
            <a:r>
              <a:rPr lang="ko-KR" altLang="en-US" dirty="0">
                <a:solidFill>
                  <a:schemeClr val="tx1">
                    <a:lumMod val="65000"/>
                    <a:lumOff val="35000"/>
                  </a:schemeClr>
                </a:solidFill>
              </a:rPr>
              <a:t>기존 </a:t>
            </a:r>
            <a:r>
              <a:rPr lang="en-US" altLang="ko-KR" dirty="0">
                <a:solidFill>
                  <a:schemeClr val="tx1">
                    <a:lumMod val="65000"/>
                    <a:lumOff val="35000"/>
                  </a:schemeClr>
                </a:solidFill>
              </a:rPr>
              <a:t>DP</a:t>
            </a:r>
            <a:r>
              <a:rPr lang="ko-KR" altLang="en-US" dirty="0">
                <a:solidFill>
                  <a:schemeClr val="tx1">
                    <a:lumMod val="65000"/>
                    <a:lumOff val="35000"/>
                  </a:schemeClr>
                </a:solidFill>
              </a:rPr>
              <a:t>의 </a:t>
            </a:r>
            <a:r>
              <a:rPr lang="en-US" altLang="ko-KR" dirty="0">
                <a:solidFill>
                  <a:schemeClr val="tx1">
                    <a:lumMod val="65000"/>
                    <a:lumOff val="35000"/>
                  </a:schemeClr>
                </a:solidFill>
              </a:rPr>
              <a:t>value-iteration</a:t>
            </a:r>
            <a:r>
              <a:rPr lang="ko-KR" altLang="en-US" dirty="0">
                <a:solidFill>
                  <a:schemeClr val="tx1">
                    <a:lumMod val="65000"/>
                    <a:lumOff val="35000"/>
                  </a:schemeClr>
                </a:solidFill>
              </a:rPr>
              <a:t>은 </a:t>
            </a:r>
            <a:r>
              <a:rPr lang="en-US" altLang="ko-KR" dirty="0">
                <a:solidFill>
                  <a:schemeClr val="tx1">
                    <a:lumMod val="65000"/>
                    <a:lumOff val="35000"/>
                  </a:schemeClr>
                </a:solidFill>
              </a:rPr>
              <a:t>sweep based)</a:t>
            </a:r>
            <a:endParaRPr lang="en-US" altLang="ko-KR" dirty="0">
              <a:solidFill>
                <a:schemeClr val="tx1">
                  <a:lumMod val="65000"/>
                  <a:lumOff val="35000"/>
                </a:schemeClr>
              </a:solidFill>
              <a:uFillTx/>
            </a:endParaRPr>
          </a:p>
          <a:p>
            <a:pPr>
              <a:lnSpc>
                <a:spcPct val="150000"/>
              </a:lnSpc>
            </a:pPr>
            <a:r>
              <a:rPr lang="ko-KR" altLang="en-US" dirty="0">
                <a:solidFill>
                  <a:schemeClr val="tx1">
                    <a:lumMod val="65000"/>
                    <a:lumOff val="35000"/>
                  </a:schemeClr>
                </a:solidFill>
                <a:sym typeface="Wingdings" panose="05000000000000000000" pitchFamily="2" charset="2"/>
              </a:rPr>
              <a:t>주어진 </a:t>
            </a:r>
            <a:r>
              <a:rPr lang="en-US" altLang="ko-KR" dirty="0">
                <a:solidFill>
                  <a:schemeClr val="tx1">
                    <a:lumMod val="65000"/>
                    <a:lumOff val="35000"/>
                  </a:schemeClr>
                </a:solidFill>
                <a:sym typeface="Wingdings" panose="05000000000000000000" pitchFamily="2" charset="2"/>
              </a:rPr>
              <a:t>policy</a:t>
            </a:r>
            <a:r>
              <a:rPr lang="ko-KR" altLang="en-US" dirty="0">
                <a:solidFill>
                  <a:schemeClr val="tx1">
                    <a:lumMod val="65000"/>
                    <a:lumOff val="35000"/>
                  </a:schemeClr>
                </a:solidFill>
                <a:sym typeface="Wingdings" panose="05000000000000000000" pitchFamily="2" charset="2"/>
              </a:rPr>
              <a:t>로 갈 수 없는 </a:t>
            </a:r>
            <a:r>
              <a:rPr lang="en-US" altLang="ko-KR" dirty="0">
                <a:solidFill>
                  <a:schemeClr val="tx1">
                    <a:lumMod val="65000"/>
                    <a:lumOff val="35000"/>
                  </a:schemeClr>
                </a:solidFill>
                <a:sym typeface="Wingdings" panose="05000000000000000000" pitchFamily="2" charset="2"/>
              </a:rPr>
              <a:t>state</a:t>
            </a:r>
            <a:r>
              <a:rPr lang="ko-KR" altLang="en-US" dirty="0">
                <a:solidFill>
                  <a:schemeClr val="tx1">
                    <a:lumMod val="65000"/>
                    <a:lumOff val="35000"/>
                  </a:schemeClr>
                </a:solidFill>
                <a:sym typeface="Wingdings" panose="05000000000000000000" pitchFamily="2" charset="2"/>
              </a:rPr>
              <a:t>들은 </a:t>
            </a:r>
            <a:r>
              <a:rPr lang="en-US" altLang="ko-KR" dirty="0">
                <a:solidFill>
                  <a:schemeClr val="tx1">
                    <a:lumMod val="65000"/>
                    <a:lumOff val="35000"/>
                  </a:schemeClr>
                </a:solidFill>
                <a:sym typeface="Wingdings" panose="05000000000000000000" pitchFamily="2" charset="2"/>
              </a:rPr>
              <a:t>skip</a:t>
            </a:r>
            <a:r>
              <a:rPr lang="ko-KR" altLang="en-US" dirty="0">
                <a:solidFill>
                  <a:schemeClr val="tx1">
                    <a:lumMod val="65000"/>
                    <a:lumOff val="35000"/>
                  </a:schemeClr>
                </a:solidFill>
                <a:sym typeface="Wingdings" panose="05000000000000000000" pitchFamily="2" charset="2"/>
              </a:rPr>
              <a:t>함</a:t>
            </a:r>
            <a:r>
              <a:rPr lang="en-US" altLang="ko-KR" dirty="0">
                <a:solidFill>
                  <a:schemeClr val="tx1">
                    <a:lumMod val="65000"/>
                    <a:lumOff val="35000"/>
                  </a:schemeClr>
                </a:solidFill>
                <a:sym typeface="Wingdings" panose="05000000000000000000" pitchFamily="2" charset="2"/>
              </a:rPr>
              <a:t>.  </a:t>
            </a:r>
            <a:r>
              <a:rPr lang="en-US" altLang="ko-KR" dirty="0">
                <a:solidFill>
                  <a:schemeClr val="tx1">
                    <a:lumMod val="65000"/>
                    <a:lumOff val="35000"/>
                  </a:schemeClr>
                </a:solidFill>
                <a:uFillTx/>
                <a:sym typeface="Wingdings" panose="05000000000000000000" pitchFamily="2" charset="2"/>
              </a:rPr>
              <a:t> </a:t>
            </a:r>
            <a:r>
              <a:rPr lang="en-US" altLang="ko-KR" b="1" i="1" dirty="0">
                <a:solidFill>
                  <a:schemeClr val="tx1">
                    <a:lumMod val="65000"/>
                    <a:lumOff val="35000"/>
                  </a:schemeClr>
                </a:solidFill>
                <a:uFillTx/>
                <a:sym typeface="Wingdings" panose="05000000000000000000" pitchFamily="2" charset="2"/>
              </a:rPr>
              <a:t>optimal partial policy</a:t>
            </a:r>
          </a:p>
        </p:txBody>
      </p:sp>
      <p:pic>
        <p:nvPicPr>
          <p:cNvPr id="4" name="그림 3"/>
          <p:cNvPicPr>
            <a:picLocks noChangeAspect="1"/>
          </p:cNvPicPr>
          <p:nvPr/>
        </p:nvPicPr>
        <p:blipFill>
          <a:blip r:embed="rId2"/>
          <a:stretch>
            <a:fillRect/>
          </a:stretch>
        </p:blipFill>
        <p:spPr>
          <a:xfrm>
            <a:off x="6646069" y="3425621"/>
            <a:ext cx="5791200" cy="28765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8.8 Planning at Decision Time</a:t>
            </a:r>
            <a:endParaRPr kumimoji="1" lang="ko-KR" altLang="en-US" sz="2205" b="1" dirty="0">
              <a:solidFill>
                <a:srgbClr val="607796"/>
              </a:solidFill>
              <a:uFillTx/>
              <a:latin typeface="Tahoma" charset="0"/>
              <a:ea typeface="Tahoma" charset="0"/>
              <a:cs typeface="Tahoma" charset="0"/>
            </a:endParaRPr>
          </a:p>
        </p:txBody>
      </p:sp>
      <p:sp>
        <p:nvSpPr>
          <p:cNvPr id="3" name="직사각형 2"/>
          <p:cNvSpPr>
            <a:spLocks/>
          </p:cNvSpPr>
          <p:nvPr/>
        </p:nvSpPr>
        <p:spPr>
          <a:xfrm>
            <a:off x="854869" y="1260679"/>
            <a:ext cx="9296400" cy="5493812"/>
          </a:xfrm>
          <a:prstGeom prst="rect">
            <a:avLst/>
          </a:prstGeom>
        </p:spPr>
        <p:txBody>
          <a:bodyPr wrap="square">
            <a:spAutoFit/>
          </a:bodyPr>
          <a:lstStyle/>
          <a:p>
            <a:pPr>
              <a:lnSpc>
                <a:spcPct val="150000"/>
              </a:lnSpc>
            </a:pPr>
            <a:r>
              <a:rPr lang="en-US" altLang="ko-KR" dirty="0">
                <a:solidFill>
                  <a:schemeClr val="tx1">
                    <a:lumMod val="65000"/>
                    <a:lumOff val="35000"/>
                  </a:schemeClr>
                </a:solidFill>
                <a:uFillTx/>
              </a:rPr>
              <a:t>Planning</a:t>
            </a:r>
            <a:r>
              <a:rPr lang="ko-KR" altLang="en-US" dirty="0">
                <a:solidFill>
                  <a:schemeClr val="tx1">
                    <a:lumMod val="65000"/>
                    <a:lumOff val="35000"/>
                  </a:schemeClr>
                </a:solidFill>
                <a:uFillTx/>
              </a:rPr>
              <a:t>은 다음 두 가지 방법으로 사용</a:t>
            </a:r>
            <a:r>
              <a:rPr lang="en-US" altLang="ko-KR" dirty="0">
                <a:solidFill>
                  <a:schemeClr val="tx1">
                    <a:lumMod val="65000"/>
                    <a:lumOff val="35000"/>
                  </a:schemeClr>
                </a:solidFill>
                <a:uFillTx/>
              </a:rPr>
              <a:t>.</a:t>
            </a:r>
          </a:p>
          <a:p>
            <a:pPr>
              <a:lnSpc>
                <a:spcPct val="150000"/>
              </a:lnSpc>
            </a:pPr>
            <a:r>
              <a:rPr lang="en-US" altLang="ko-KR" b="1" dirty="0">
                <a:solidFill>
                  <a:schemeClr val="tx1">
                    <a:lumMod val="65000"/>
                    <a:lumOff val="35000"/>
                  </a:schemeClr>
                </a:solidFill>
                <a:uFillTx/>
                <a:sym typeface="Wingdings" panose="05000000000000000000" pitchFamily="2" charset="2"/>
              </a:rPr>
              <a:t>Gradually </a:t>
            </a:r>
            <a:r>
              <a:rPr lang="en-US" altLang="ko-KR" b="1" dirty="0">
                <a:solidFill>
                  <a:srgbClr val="FF0000"/>
                </a:solidFill>
                <a:uFillTx/>
                <a:sym typeface="Wingdings" panose="05000000000000000000" pitchFamily="2" charset="2"/>
              </a:rPr>
              <a:t>improve a policy </a:t>
            </a:r>
            <a:r>
              <a:rPr lang="en-US" altLang="ko-KR" b="1" dirty="0">
                <a:solidFill>
                  <a:schemeClr val="tx1">
                    <a:lumMod val="65000"/>
                    <a:lumOff val="35000"/>
                  </a:schemeClr>
                </a:solidFill>
                <a:uFillTx/>
                <a:sym typeface="Wingdings" panose="05000000000000000000" pitchFamily="2" charset="2"/>
              </a:rPr>
              <a:t>or value function</a:t>
            </a:r>
          </a:p>
          <a:p>
            <a:pPr marL="285750" indent="-285750">
              <a:lnSpc>
                <a:spcPct val="150000"/>
              </a:lnSpc>
              <a:buFontTx/>
              <a:buChar char="-"/>
            </a:pPr>
            <a:r>
              <a:rPr lang="en-US" altLang="ko-KR" dirty="0">
                <a:solidFill>
                  <a:schemeClr val="tx1">
                    <a:lumMod val="65000"/>
                    <a:lumOff val="35000"/>
                  </a:schemeClr>
                </a:solidFill>
                <a:uFillTx/>
                <a:sym typeface="Wingdings" panose="05000000000000000000" pitchFamily="2" charset="2"/>
              </a:rPr>
              <a:t>simulated experience </a:t>
            </a:r>
            <a:r>
              <a:rPr lang="ko-KR" altLang="en-US" dirty="0">
                <a:solidFill>
                  <a:schemeClr val="tx1">
                    <a:lumMod val="65000"/>
                    <a:lumOff val="35000"/>
                  </a:schemeClr>
                </a:solidFill>
                <a:uFillTx/>
                <a:sym typeface="Wingdings" panose="05000000000000000000" pitchFamily="2" charset="2"/>
              </a:rPr>
              <a:t>를 이용하여 정책을 개선</a:t>
            </a:r>
            <a:endParaRPr lang="en-US" altLang="ko-KR" dirty="0">
              <a:solidFill>
                <a:schemeClr val="tx1">
                  <a:lumMod val="65000"/>
                  <a:lumOff val="35000"/>
                </a:schemeClr>
              </a:solidFill>
              <a:uFillTx/>
              <a:sym typeface="Wingdings" panose="05000000000000000000" pitchFamily="2" charset="2"/>
            </a:endParaRPr>
          </a:p>
          <a:p>
            <a:pPr marL="285750" indent="-285750">
              <a:lnSpc>
                <a:spcPct val="150000"/>
              </a:lnSpc>
              <a:buFontTx/>
              <a:buChar char="-"/>
            </a:pPr>
            <a:r>
              <a:rPr lang="en-US" altLang="ko-KR" dirty="0">
                <a:solidFill>
                  <a:schemeClr val="tx1">
                    <a:lumMod val="65000"/>
                    <a:lumOff val="35000"/>
                  </a:schemeClr>
                </a:solidFill>
                <a:uFillTx/>
                <a:sym typeface="Wingdings" panose="05000000000000000000" pitchFamily="2" charset="2"/>
              </a:rPr>
              <a:t>Planning is not focused on the current state (</a:t>
            </a:r>
            <a:r>
              <a:rPr lang="en-US" altLang="ko-KR" i="1" dirty="0">
                <a:solidFill>
                  <a:schemeClr val="tx1">
                    <a:lumMod val="75000"/>
                    <a:lumOff val="25000"/>
                  </a:schemeClr>
                </a:solidFill>
                <a:uFillTx/>
                <a:sym typeface="Wingdings" panose="05000000000000000000" pitchFamily="2" charset="2"/>
              </a:rPr>
              <a:t>background planning</a:t>
            </a:r>
            <a:r>
              <a:rPr lang="en-US" altLang="ko-KR" dirty="0">
                <a:solidFill>
                  <a:schemeClr val="tx1">
                    <a:lumMod val="65000"/>
                    <a:lumOff val="35000"/>
                  </a:schemeClr>
                </a:solidFill>
                <a:uFillTx/>
                <a:sym typeface="Wingdings" panose="05000000000000000000" pitchFamily="2" charset="2"/>
              </a:rPr>
              <a:t>)</a:t>
            </a:r>
          </a:p>
          <a:p>
            <a:pPr marL="285750" indent="-285750">
              <a:lnSpc>
                <a:spcPct val="150000"/>
              </a:lnSpc>
              <a:buFontTx/>
              <a:buChar char="-"/>
            </a:pPr>
            <a:r>
              <a:rPr lang="ko-KR" altLang="en-US" dirty="0">
                <a:solidFill>
                  <a:schemeClr val="tx1">
                    <a:lumMod val="65000"/>
                    <a:lumOff val="35000"/>
                  </a:schemeClr>
                </a:solidFill>
                <a:uFillTx/>
                <a:sym typeface="Wingdings" panose="05000000000000000000" pitchFamily="2" charset="2"/>
              </a:rPr>
              <a:t>현재 </a:t>
            </a:r>
            <a:r>
              <a:rPr lang="en-US" altLang="ko-KR" dirty="0">
                <a:solidFill>
                  <a:schemeClr val="tx1">
                    <a:lumMod val="65000"/>
                    <a:lumOff val="35000"/>
                  </a:schemeClr>
                </a:solidFill>
                <a:uFillTx/>
                <a:sym typeface="Wingdings" panose="05000000000000000000" pitchFamily="2" charset="2"/>
              </a:rPr>
              <a:t>s</a:t>
            </a:r>
            <a:r>
              <a:rPr lang="ko-KR" altLang="en-US" dirty="0">
                <a:solidFill>
                  <a:schemeClr val="tx1">
                    <a:lumMod val="65000"/>
                    <a:lumOff val="35000"/>
                  </a:schemeClr>
                </a:solidFill>
                <a:uFillTx/>
                <a:sym typeface="Wingdings" panose="05000000000000000000" pitchFamily="2" charset="2"/>
              </a:rPr>
              <a:t>의 </a:t>
            </a:r>
            <a:r>
              <a:rPr lang="en-US" altLang="ko-KR" dirty="0">
                <a:solidFill>
                  <a:schemeClr val="tx1">
                    <a:lumMod val="65000"/>
                    <a:lumOff val="35000"/>
                  </a:schemeClr>
                </a:solidFill>
                <a:uFillTx/>
                <a:sym typeface="Wingdings" panose="05000000000000000000" pitchFamily="2" charset="2"/>
              </a:rPr>
              <a:t>q</a:t>
            </a:r>
            <a:r>
              <a:rPr lang="ko-KR" altLang="en-US" dirty="0">
                <a:solidFill>
                  <a:schemeClr val="tx1">
                    <a:lumMod val="65000"/>
                    <a:lumOff val="35000"/>
                  </a:schemeClr>
                </a:solidFill>
                <a:uFillTx/>
                <a:sym typeface="Wingdings" panose="05000000000000000000" pitchFamily="2" charset="2"/>
              </a:rPr>
              <a:t>값들을 비교하여 </a:t>
            </a:r>
            <a:r>
              <a:rPr lang="en-US" altLang="ko-KR" dirty="0">
                <a:solidFill>
                  <a:schemeClr val="tx1">
                    <a:lumMod val="65000"/>
                    <a:lumOff val="35000"/>
                  </a:schemeClr>
                </a:solidFill>
                <a:uFillTx/>
                <a:sym typeface="Wingdings" panose="05000000000000000000" pitchFamily="2" charset="2"/>
              </a:rPr>
              <a:t>a</a:t>
            </a:r>
            <a:r>
              <a:rPr lang="ko-KR" altLang="en-US" dirty="0">
                <a:solidFill>
                  <a:schemeClr val="tx1">
                    <a:lumMod val="65000"/>
                    <a:lumOff val="35000"/>
                  </a:schemeClr>
                </a:solidFill>
                <a:uFillTx/>
                <a:sym typeface="Wingdings" panose="05000000000000000000" pitchFamily="2" charset="2"/>
              </a:rPr>
              <a:t>를 선택</a:t>
            </a:r>
            <a:r>
              <a:rPr lang="en-US" altLang="ko-KR" dirty="0">
                <a:solidFill>
                  <a:schemeClr val="tx1">
                    <a:lumMod val="65000"/>
                    <a:lumOff val="35000"/>
                  </a:schemeClr>
                </a:solidFill>
                <a:uFillTx/>
                <a:sym typeface="Wingdings" panose="05000000000000000000" pitchFamily="2" charset="2"/>
              </a:rPr>
              <a:t>. </a:t>
            </a:r>
          </a:p>
          <a:p>
            <a:pPr marL="285750" indent="-285750">
              <a:lnSpc>
                <a:spcPct val="150000"/>
              </a:lnSpc>
              <a:buFontTx/>
              <a:buChar char="-"/>
            </a:pPr>
            <a:r>
              <a:rPr lang="en-US" altLang="ko-KR" dirty="0">
                <a:solidFill>
                  <a:schemeClr val="tx1">
                    <a:lumMod val="65000"/>
                    <a:lumOff val="35000"/>
                  </a:schemeClr>
                </a:solidFill>
                <a:uFillTx/>
                <a:sym typeface="Wingdings" panose="05000000000000000000" pitchFamily="2" charset="2"/>
              </a:rPr>
              <a:t>DP, Dyna</a:t>
            </a:r>
          </a:p>
          <a:p>
            <a:pPr>
              <a:lnSpc>
                <a:spcPct val="150000"/>
              </a:lnSpc>
            </a:pPr>
            <a:r>
              <a:rPr lang="en-US" altLang="ko-KR" b="1" dirty="0">
                <a:solidFill>
                  <a:schemeClr val="tx1">
                    <a:lumMod val="65000"/>
                    <a:lumOff val="35000"/>
                  </a:schemeClr>
                </a:solidFill>
                <a:uFillTx/>
                <a:sym typeface="Wingdings" panose="05000000000000000000" pitchFamily="2" charset="2"/>
              </a:rPr>
              <a:t>Begin and complete it after encountering each new state to </a:t>
            </a:r>
            <a:r>
              <a:rPr lang="en-US" altLang="ko-KR" b="1" dirty="0">
                <a:solidFill>
                  <a:srgbClr val="FF0000"/>
                </a:solidFill>
                <a:uFillTx/>
                <a:sym typeface="Wingdings" panose="05000000000000000000" pitchFamily="2" charset="2"/>
              </a:rPr>
              <a:t>decide action</a:t>
            </a:r>
            <a:r>
              <a:rPr lang="en-US" altLang="ko-KR" b="1" dirty="0">
                <a:solidFill>
                  <a:schemeClr val="tx1">
                    <a:lumMod val="65000"/>
                    <a:lumOff val="35000"/>
                  </a:schemeClr>
                </a:solidFill>
                <a:uFillTx/>
                <a:sym typeface="Wingdings" panose="05000000000000000000" pitchFamily="2" charset="2"/>
              </a:rPr>
              <a:t>.</a:t>
            </a:r>
          </a:p>
          <a:p>
            <a:pPr marL="285750" indent="-285750">
              <a:lnSpc>
                <a:spcPct val="150000"/>
              </a:lnSpc>
              <a:buFontTx/>
              <a:buChar char="-"/>
            </a:pPr>
            <a:r>
              <a:rPr lang="en-US" altLang="ko-KR" dirty="0">
                <a:solidFill>
                  <a:schemeClr val="tx1">
                    <a:lumMod val="65000"/>
                    <a:lumOff val="35000"/>
                  </a:schemeClr>
                </a:solidFill>
                <a:uFillTx/>
                <a:sym typeface="Wingdings" panose="05000000000000000000" pitchFamily="2" charset="2"/>
              </a:rPr>
              <a:t>Simulated experience </a:t>
            </a:r>
            <a:r>
              <a:rPr lang="ko-KR" altLang="en-US" dirty="0">
                <a:solidFill>
                  <a:schemeClr val="tx1">
                    <a:lumMod val="65000"/>
                    <a:lumOff val="35000"/>
                  </a:schemeClr>
                </a:solidFill>
                <a:uFillTx/>
                <a:sym typeface="Wingdings" panose="05000000000000000000" pitchFamily="2" charset="2"/>
              </a:rPr>
              <a:t>를 이용하여 행동 선택</a:t>
            </a:r>
            <a:endParaRPr lang="en-US" altLang="ko-KR" dirty="0">
              <a:solidFill>
                <a:schemeClr val="tx1">
                  <a:lumMod val="65000"/>
                  <a:lumOff val="35000"/>
                </a:schemeClr>
              </a:solidFill>
              <a:uFillTx/>
              <a:sym typeface="Wingdings" panose="05000000000000000000" pitchFamily="2" charset="2"/>
            </a:endParaRPr>
          </a:p>
          <a:p>
            <a:pPr marL="285750" indent="-285750">
              <a:lnSpc>
                <a:spcPct val="150000"/>
              </a:lnSpc>
              <a:buFontTx/>
              <a:buChar char="-"/>
            </a:pPr>
            <a:r>
              <a:rPr lang="en-US" altLang="ko-KR" dirty="0">
                <a:solidFill>
                  <a:schemeClr val="tx1">
                    <a:lumMod val="65000"/>
                    <a:lumOff val="35000"/>
                  </a:schemeClr>
                </a:solidFill>
                <a:uFillTx/>
                <a:sym typeface="Wingdings" panose="05000000000000000000" pitchFamily="2" charset="2"/>
              </a:rPr>
              <a:t>Used when only state values are available</a:t>
            </a:r>
          </a:p>
          <a:p>
            <a:pPr marL="285750" indent="-285750">
              <a:lnSpc>
                <a:spcPct val="150000"/>
              </a:lnSpc>
              <a:buFontTx/>
              <a:buChar char="-"/>
            </a:pPr>
            <a:r>
              <a:rPr lang="en-US" altLang="ko-KR" dirty="0">
                <a:solidFill>
                  <a:schemeClr val="tx1">
                    <a:lumMod val="65000"/>
                    <a:lumOff val="35000"/>
                  </a:schemeClr>
                </a:solidFill>
                <a:uFillTx/>
                <a:sym typeface="Wingdings" panose="05000000000000000000" pitchFamily="2" charset="2"/>
              </a:rPr>
              <a:t>Next</a:t>
            </a:r>
            <a:r>
              <a:rPr lang="ko-KR" altLang="en-US" dirty="0">
                <a:solidFill>
                  <a:schemeClr val="tx1">
                    <a:lumMod val="65000"/>
                    <a:lumOff val="35000"/>
                  </a:schemeClr>
                </a:solidFill>
                <a:uFillTx/>
                <a:sym typeface="Wingdings" panose="05000000000000000000" pitchFamily="2" charset="2"/>
              </a:rPr>
              <a:t> </a:t>
            </a:r>
            <a:r>
              <a:rPr lang="en-US" altLang="ko-KR" dirty="0">
                <a:solidFill>
                  <a:schemeClr val="tx1">
                    <a:lumMod val="65000"/>
                    <a:lumOff val="35000"/>
                  </a:schemeClr>
                </a:solidFill>
                <a:uFillTx/>
                <a:sym typeface="Wingdings" panose="05000000000000000000" pitchFamily="2" charset="2"/>
              </a:rPr>
              <a:t>state</a:t>
            </a:r>
            <a:r>
              <a:rPr lang="ko-KR" altLang="en-US" dirty="0">
                <a:solidFill>
                  <a:schemeClr val="tx1">
                    <a:lumMod val="65000"/>
                    <a:lumOff val="35000"/>
                  </a:schemeClr>
                </a:solidFill>
                <a:uFillTx/>
                <a:sym typeface="Wingdings" panose="05000000000000000000" pitchFamily="2" charset="2"/>
              </a:rPr>
              <a:t>의 </a:t>
            </a:r>
            <a:r>
              <a:rPr lang="en-US" altLang="ko-KR" dirty="0">
                <a:solidFill>
                  <a:schemeClr val="tx1">
                    <a:lumMod val="65000"/>
                    <a:lumOff val="35000"/>
                  </a:schemeClr>
                </a:solidFill>
                <a:uFillTx/>
                <a:sym typeface="Wingdings" panose="05000000000000000000" pitchFamily="2" charset="2"/>
              </a:rPr>
              <a:t>Model-predicted value</a:t>
            </a:r>
            <a:r>
              <a:rPr lang="ko-KR" altLang="en-US" dirty="0">
                <a:solidFill>
                  <a:schemeClr val="tx1">
                    <a:lumMod val="65000"/>
                    <a:lumOff val="35000"/>
                  </a:schemeClr>
                </a:solidFill>
                <a:uFillTx/>
                <a:sym typeface="Wingdings" panose="05000000000000000000" pitchFamily="2" charset="2"/>
              </a:rPr>
              <a:t>를 비교하여 </a:t>
            </a:r>
            <a:r>
              <a:rPr lang="en-US" altLang="ko-KR" dirty="0">
                <a:solidFill>
                  <a:schemeClr val="tx1">
                    <a:lumMod val="65000"/>
                    <a:lumOff val="35000"/>
                  </a:schemeClr>
                </a:solidFill>
                <a:uFillTx/>
                <a:sym typeface="Wingdings" panose="05000000000000000000" pitchFamily="2" charset="2"/>
              </a:rPr>
              <a:t>a</a:t>
            </a:r>
            <a:r>
              <a:rPr lang="ko-KR" altLang="en-US" dirty="0">
                <a:solidFill>
                  <a:schemeClr val="tx1">
                    <a:lumMod val="65000"/>
                    <a:lumOff val="35000"/>
                  </a:schemeClr>
                </a:solidFill>
                <a:uFillTx/>
                <a:sym typeface="Wingdings" panose="05000000000000000000" pitchFamily="2" charset="2"/>
              </a:rPr>
              <a:t>를 선택</a:t>
            </a:r>
            <a:r>
              <a:rPr lang="en-US" altLang="ko-KR" dirty="0">
                <a:solidFill>
                  <a:schemeClr val="tx1">
                    <a:lumMod val="65000"/>
                    <a:lumOff val="35000"/>
                  </a:schemeClr>
                </a:solidFill>
                <a:uFillTx/>
                <a:sym typeface="Wingdings" panose="05000000000000000000" pitchFamily="2" charset="2"/>
              </a:rPr>
              <a:t>. (select action)</a:t>
            </a:r>
          </a:p>
          <a:p>
            <a:pPr marL="285750" indent="-285750">
              <a:lnSpc>
                <a:spcPct val="150000"/>
              </a:lnSpc>
              <a:buFontTx/>
              <a:buChar char="-"/>
            </a:pPr>
            <a:r>
              <a:rPr lang="en-US" altLang="ko-KR" dirty="0">
                <a:solidFill>
                  <a:schemeClr val="tx1">
                    <a:lumMod val="65000"/>
                    <a:lumOff val="35000"/>
                  </a:schemeClr>
                </a:solidFill>
                <a:uFillTx/>
                <a:sym typeface="Wingdings" panose="05000000000000000000" pitchFamily="2" charset="2"/>
              </a:rPr>
              <a:t>Focuses on a particular state. (</a:t>
            </a:r>
            <a:r>
              <a:rPr lang="en-US" altLang="ko-KR" i="1" dirty="0">
                <a:solidFill>
                  <a:schemeClr val="tx1">
                    <a:lumMod val="75000"/>
                    <a:lumOff val="25000"/>
                  </a:schemeClr>
                </a:solidFill>
                <a:uFillTx/>
                <a:sym typeface="Wingdings" panose="05000000000000000000" pitchFamily="2" charset="2"/>
              </a:rPr>
              <a:t>decision-time planning</a:t>
            </a:r>
            <a:r>
              <a:rPr lang="en-US" altLang="ko-KR" dirty="0">
                <a:solidFill>
                  <a:schemeClr val="tx1">
                    <a:lumMod val="65000"/>
                    <a:lumOff val="35000"/>
                  </a:schemeClr>
                </a:solidFill>
                <a:uFillTx/>
                <a:sym typeface="Wingdings" panose="05000000000000000000" pitchFamily="2" charset="2"/>
              </a:rPr>
              <a:t>)</a:t>
            </a:r>
          </a:p>
          <a:p>
            <a:pPr marL="285750" indent="-285750">
              <a:lnSpc>
                <a:spcPct val="150000"/>
              </a:lnSpc>
              <a:buFontTx/>
              <a:buChar char="-"/>
            </a:pPr>
            <a:r>
              <a:rPr lang="ko-KR" altLang="en-US" dirty="0">
                <a:solidFill>
                  <a:schemeClr val="tx1">
                    <a:lumMod val="65000"/>
                    <a:lumOff val="35000"/>
                  </a:schemeClr>
                </a:solidFill>
                <a:uFillTx/>
                <a:sym typeface="Wingdings" panose="05000000000000000000" pitchFamily="2" charset="2"/>
              </a:rPr>
              <a:t>시간이 충분한 경우에만 사용가능</a:t>
            </a:r>
            <a:r>
              <a:rPr lang="en-US" altLang="ko-KR" dirty="0">
                <a:solidFill>
                  <a:schemeClr val="tx1">
                    <a:lumMod val="65000"/>
                    <a:lumOff val="35000"/>
                  </a:schemeClr>
                </a:solidFill>
                <a:uFillTx/>
                <a:sym typeface="Wingdings" panose="05000000000000000000" pitchFamily="2" charset="2"/>
              </a:rPr>
              <a:t>.</a:t>
            </a:r>
          </a:p>
          <a:p>
            <a:pPr marL="285750" indent="-285750">
              <a:lnSpc>
                <a:spcPct val="150000"/>
              </a:lnSpc>
              <a:buFontTx/>
              <a:buChar char="-"/>
            </a:pPr>
            <a:r>
              <a:rPr lang="en-US" altLang="ko-KR" dirty="0">
                <a:solidFill>
                  <a:schemeClr val="tx1">
                    <a:lumMod val="65000"/>
                    <a:lumOff val="35000"/>
                  </a:schemeClr>
                </a:solidFill>
                <a:uFillTx/>
                <a:sym typeface="Wingdings" panose="05000000000000000000" pitchFamily="2" charset="2"/>
              </a:rPr>
              <a:t>Heuristic search, Rollout Algorithm, MCTS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5"/>
          <p:cNvSpPr txBox="1">
            <a:spLocks/>
          </p:cNvSpPr>
          <p:nvPr/>
        </p:nvSpPr>
        <p:spPr>
          <a:xfrm>
            <a:off x="409707" y="500417"/>
            <a:ext cx="7684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Ch. 8 Planning and Learning with Tabular Methods</a:t>
            </a:r>
            <a:endParaRPr kumimoji="1" lang="ko-KR" altLang="en-US" sz="2205" b="1" dirty="0">
              <a:solidFill>
                <a:srgbClr val="607796"/>
              </a:solidFill>
              <a:uFillTx/>
              <a:latin typeface="Tahoma" charset="0"/>
              <a:ea typeface="Tahoma" charset="0"/>
              <a:cs typeface="Tahoma" charset="0"/>
            </a:endParaRPr>
          </a:p>
        </p:txBody>
      </p:sp>
      <p:pic>
        <p:nvPicPr>
          <p:cNvPr id="3" name="그림 2"/>
          <p:cNvPicPr>
            <a:picLocks noChangeAspect="1"/>
          </p:cNvPicPr>
          <p:nvPr/>
        </p:nvPicPr>
        <p:blipFill>
          <a:blip r:embed="rId2"/>
          <a:stretch>
            <a:fillRect/>
          </a:stretch>
        </p:blipFill>
        <p:spPr>
          <a:xfrm>
            <a:off x="2434386" y="1830907"/>
            <a:ext cx="8576017" cy="458554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8.9</a:t>
            </a:r>
            <a:r>
              <a:rPr kumimoji="1" lang="ko-KR" altLang="en-US" sz="2205" b="1" dirty="0">
                <a:solidFill>
                  <a:srgbClr val="607796"/>
                </a:solidFill>
                <a:uFillTx/>
                <a:latin typeface="Tahoma" charset="0"/>
                <a:ea typeface="Tahoma" charset="0"/>
                <a:cs typeface="Tahoma" charset="0"/>
              </a:rPr>
              <a:t> </a:t>
            </a:r>
            <a:r>
              <a:rPr kumimoji="1" lang="en-US" altLang="ko-KR" sz="2205" b="1" dirty="0">
                <a:solidFill>
                  <a:srgbClr val="607796"/>
                </a:solidFill>
                <a:uFillTx/>
                <a:latin typeface="Tahoma" charset="0"/>
                <a:ea typeface="Tahoma" charset="0"/>
                <a:cs typeface="Tahoma" charset="0"/>
              </a:rPr>
              <a:t>Heuristic Search</a:t>
            </a:r>
            <a:endParaRPr kumimoji="1" lang="ko-KR" altLang="en-US" sz="2205" b="1" dirty="0">
              <a:solidFill>
                <a:srgbClr val="607796"/>
              </a:solidFill>
              <a:uFillTx/>
              <a:latin typeface="Tahoma" charset="0"/>
              <a:ea typeface="Tahoma" charset="0"/>
              <a:cs typeface="Tahoma" charset="0"/>
            </a:endParaRPr>
          </a:p>
        </p:txBody>
      </p:sp>
      <p:sp>
        <p:nvSpPr>
          <p:cNvPr id="3" name="텍스트 상자 2"/>
          <p:cNvSpPr txBox="1"/>
          <p:nvPr/>
        </p:nvSpPr>
        <p:spPr>
          <a:xfrm>
            <a:off x="1083469" y="1495425"/>
            <a:ext cx="9869818" cy="3416320"/>
          </a:xfrm>
          <a:prstGeom prst="rect">
            <a:avLst/>
          </a:prstGeom>
        </p:spPr>
        <p:txBody>
          <a:bodyPr wrap="none" rtlCol="0">
            <a:spAutoFit/>
          </a:bodyPr>
          <a:lstStyle/>
          <a:p>
            <a:r>
              <a:rPr kumimoji="1" lang="en-US" altLang="ko-KR" dirty="0">
                <a:solidFill>
                  <a:schemeClr val="tx1">
                    <a:lumMod val="65000"/>
                    <a:lumOff val="35000"/>
                  </a:schemeClr>
                </a:solidFill>
              </a:rPr>
              <a:t>Decision-time planning </a:t>
            </a:r>
            <a:r>
              <a:rPr kumimoji="1" lang="ko-KR" altLang="en-US" dirty="0">
                <a:solidFill>
                  <a:schemeClr val="tx1">
                    <a:lumMod val="65000"/>
                    <a:lumOff val="35000"/>
                  </a:schemeClr>
                </a:solidFill>
              </a:rPr>
              <a:t>의 대표적인 방법</a:t>
            </a:r>
            <a:endParaRPr kumimoji="1" lang="en-US" altLang="ko-KR" dirty="0">
              <a:solidFill>
                <a:schemeClr val="tx1">
                  <a:lumMod val="65000"/>
                  <a:lumOff val="35000"/>
                </a:schemeClr>
              </a:solidFill>
            </a:endParaRPr>
          </a:p>
          <a:p>
            <a:r>
              <a:rPr kumimoji="1" lang="ko-KR" altLang="en-US" dirty="0">
                <a:solidFill>
                  <a:schemeClr val="tx1">
                    <a:lumMod val="65000"/>
                    <a:lumOff val="35000"/>
                  </a:schemeClr>
                </a:solidFill>
              </a:rPr>
              <a:t>매 </a:t>
            </a:r>
            <a:r>
              <a:rPr kumimoji="1" lang="en-US" altLang="ko-KR" dirty="0">
                <a:solidFill>
                  <a:schemeClr val="tx1">
                    <a:lumMod val="65000"/>
                    <a:lumOff val="35000"/>
                  </a:schemeClr>
                </a:solidFill>
              </a:rPr>
              <a:t>state</a:t>
            </a:r>
            <a:r>
              <a:rPr kumimoji="1" lang="ko-KR" altLang="en-US" dirty="0">
                <a:solidFill>
                  <a:schemeClr val="tx1">
                    <a:lumMod val="65000"/>
                    <a:lumOff val="35000"/>
                  </a:schemeClr>
                </a:solidFill>
              </a:rPr>
              <a:t>마다 </a:t>
            </a:r>
            <a:r>
              <a:rPr kumimoji="1" lang="en-US" altLang="ko-KR" dirty="0">
                <a:solidFill>
                  <a:schemeClr val="tx1">
                    <a:lumMod val="65000"/>
                    <a:lumOff val="35000"/>
                  </a:schemeClr>
                </a:solidFill>
              </a:rPr>
              <a:t>large tree of possible continuation</a:t>
            </a:r>
            <a:r>
              <a:rPr kumimoji="1" lang="ko-KR" altLang="en-US" dirty="0">
                <a:solidFill>
                  <a:schemeClr val="tx1">
                    <a:lumMod val="65000"/>
                    <a:lumOff val="35000"/>
                  </a:schemeClr>
                </a:solidFill>
              </a:rPr>
              <a:t>을 고려함</a:t>
            </a:r>
            <a:r>
              <a:rPr kumimoji="1" lang="en-US" altLang="ko-KR" dirty="0">
                <a:solidFill>
                  <a:schemeClr val="tx1">
                    <a:lumMod val="65000"/>
                    <a:lumOff val="35000"/>
                  </a:schemeClr>
                </a:solidFill>
              </a:rPr>
              <a:t>.</a:t>
            </a:r>
          </a:p>
          <a:p>
            <a:r>
              <a:rPr kumimoji="1" lang="en-US" altLang="ko-KR" dirty="0">
                <a:solidFill>
                  <a:schemeClr val="tx1">
                    <a:lumMod val="65000"/>
                    <a:lumOff val="35000"/>
                  </a:schemeClr>
                </a:solidFill>
              </a:rPr>
              <a:t>Leaf</a:t>
            </a:r>
            <a:r>
              <a:rPr kumimoji="1" lang="ko-KR" altLang="en-US" dirty="0">
                <a:solidFill>
                  <a:schemeClr val="tx1">
                    <a:lumMod val="65000"/>
                    <a:lumOff val="35000"/>
                  </a:schemeClr>
                </a:solidFill>
              </a:rPr>
              <a:t> 노드에서 </a:t>
            </a:r>
            <a:r>
              <a:rPr kumimoji="1" lang="en-US" altLang="ko-KR" dirty="0">
                <a:solidFill>
                  <a:schemeClr val="tx1">
                    <a:lumMod val="65000"/>
                    <a:lumOff val="35000"/>
                  </a:schemeClr>
                </a:solidFill>
              </a:rPr>
              <a:t>v</a:t>
            </a:r>
            <a:r>
              <a:rPr kumimoji="1" lang="ko-KR" altLang="en-US" dirty="0">
                <a:solidFill>
                  <a:schemeClr val="tx1">
                    <a:lumMod val="65000"/>
                    <a:lumOff val="35000"/>
                  </a:schemeClr>
                </a:solidFill>
              </a:rPr>
              <a:t>를 </a:t>
            </a:r>
            <a:r>
              <a:rPr kumimoji="1" lang="en-US" altLang="ko-KR" dirty="0">
                <a:solidFill>
                  <a:schemeClr val="tx1">
                    <a:lumMod val="65000"/>
                    <a:lumOff val="35000"/>
                  </a:schemeClr>
                </a:solidFill>
              </a:rPr>
              <a:t>approximate</a:t>
            </a:r>
            <a:r>
              <a:rPr kumimoji="1" lang="ko-KR" altLang="en-US" dirty="0">
                <a:solidFill>
                  <a:schemeClr val="tx1">
                    <a:lumMod val="65000"/>
                    <a:lumOff val="35000"/>
                  </a:schemeClr>
                </a:solidFill>
              </a:rPr>
              <a:t>한 뒤 </a:t>
            </a:r>
            <a:r>
              <a:rPr kumimoji="1" lang="en-US" altLang="ko-KR" dirty="0">
                <a:solidFill>
                  <a:schemeClr val="tx1">
                    <a:lumMod val="65000"/>
                    <a:lumOff val="35000"/>
                  </a:schemeClr>
                </a:solidFill>
              </a:rPr>
              <a:t>current state at the root</a:t>
            </a:r>
            <a:r>
              <a:rPr kumimoji="1" lang="ko-KR" altLang="en-US" dirty="0">
                <a:solidFill>
                  <a:schemeClr val="tx1">
                    <a:lumMod val="65000"/>
                    <a:lumOff val="35000"/>
                  </a:schemeClr>
                </a:solidFill>
              </a:rPr>
              <a:t> 로 </a:t>
            </a:r>
            <a:r>
              <a:rPr kumimoji="1" lang="en-US" altLang="ko-KR" dirty="0">
                <a:solidFill>
                  <a:schemeClr val="tx1">
                    <a:lumMod val="65000"/>
                    <a:lumOff val="35000"/>
                  </a:schemeClr>
                </a:solidFill>
              </a:rPr>
              <a:t>back up.</a:t>
            </a:r>
          </a:p>
          <a:p>
            <a:r>
              <a:rPr kumimoji="1" lang="ko-KR" altLang="en-US" dirty="0">
                <a:solidFill>
                  <a:schemeClr val="tx1">
                    <a:lumMod val="65000"/>
                    <a:lumOff val="35000"/>
                  </a:schemeClr>
                </a:solidFill>
              </a:rPr>
              <a:t>현재 </a:t>
            </a:r>
            <a:r>
              <a:rPr kumimoji="1" lang="en-US" altLang="ko-KR" dirty="0">
                <a:solidFill>
                  <a:schemeClr val="tx1">
                    <a:lumMod val="65000"/>
                    <a:lumOff val="35000"/>
                  </a:schemeClr>
                </a:solidFill>
              </a:rPr>
              <a:t>state</a:t>
            </a:r>
            <a:r>
              <a:rPr kumimoji="1" lang="ko-KR" altLang="en-US" dirty="0">
                <a:solidFill>
                  <a:schemeClr val="tx1">
                    <a:lumMod val="65000"/>
                    <a:lumOff val="35000"/>
                  </a:schemeClr>
                </a:solidFill>
              </a:rPr>
              <a:t>의 </a:t>
            </a:r>
            <a:r>
              <a:rPr kumimoji="1" lang="en-US" altLang="ko-KR" dirty="0">
                <a:solidFill>
                  <a:schemeClr val="tx1">
                    <a:lumMod val="65000"/>
                    <a:lumOff val="35000"/>
                  </a:schemeClr>
                </a:solidFill>
              </a:rPr>
              <a:t>v</a:t>
            </a:r>
            <a:r>
              <a:rPr kumimoji="1" lang="ko-KR" altLang="en-US" dirty="0">
                <a:solidFill>
                  <a:schemeClr val="tx1">
                    <a:lumMod val="65000"/>
                    <a:lumOff val="35000"/>
                  </a:schemeClr>
                </a:solidFill>
              </a:rPr>
              <a:t>가 계산되면</a:t>
            </a:r>
            <a:r>
              <a:rPr kumimoji="1" lang="en-US" altLang="ko-KR" dirty="0">
                <a:solidFill>
                  <a:schemeClr val="tx1">
                    <a:lumMod val="65000"/>
                    <a:lumOff val="35000"/>
                  </a:schemeClr>
                </a:solidFill>
              </a:rPr>
              <a:t>,</a:t>
            </a:r>
            <a:r>
              <a:rPr kumimoji="1" lang="ko-KR" altLang="en-US" dirty="0">
                <a:solidFill>
                  <a:schemeClr val="tx1">
                    <a:lumMod val="65000"/>
                    <a:lumOff val="35000"/>
                  </a:schemeClr>
                </a:solidFill>
              </a:rPr>
              <a:t> 최적의 </a:t>
            </a:r>
            <a:r>
              <a:rPr kumimoji="1" lang="en-US" altLang="ko-KR" dirty="0">
                <a:solidFill>
                  <a:schemeClr val="tx1">
                    <a:lumMod val="65000"/>
                    <a:lumOff val="35000"/>
                  </a:schemeClr>
                </a:solidFill>
              </a:rPr>
              <a:t>a</a:t>
            </a:r>
            <a:r>
              <a:rPr kumimoji="1" lang="ko-KR" altLang="en-US" dirty="0">
                <a:solidFill>
                  <a:schemeClr val="tx1">
                    <a:lumMod val="65000"/>
                    <a:lumOff val="35000"/>
                  </a:schemeClr>
                </a:solidFill>
              </a:rPr>
              <a:t>를 선택하고</a:t>
            </a:r>
            <a:r>
              <a:rPr kumimoji="1" lang="en-US" altLang="ko-KR" dirty="0">
                <a:solidFill>
                  <a:schemeClr val="tx1">
                    <a:lumMod val="65000"/>
                    <a:lumOff val="35000"/>
                  </a:schemeClr>
                </a:solidFill>
              </a:rPr>
              <a:t>,</a:t>
            </a:r>
            <a:r>
              <a:rPr kumimoji="1" lang="ko-KR" altLang="en-US" dirty="0">
                <a:solidFill>
                  <a:schemeClr val="tx1">
                    <a:lumMod val="65000"/>
                    <a:lumOff val="35000"/>
                  </a:schemeClr>
                </a:solidFill>
              </a:rPr>
              <a:t> 계산 된 </a:t>
            </a:r>
            <a:r>
              <a:rPr kumimoji="1" lang="en-US" altLang="ko-KR" dirty="0">
                <a:solidFill>
                  <a:schemeClr val="tx1">
                    <a:lumMod val="65000"/>
                    <a:lumOff val="35000"/>
                  </a:schemeClr>
                </a:solidFill>
              </a:rPr>
              <a:t>v </a:t>
            </a:r>
            <a:r>
              <a:rPr kumimoji="1" lang="ko-KR" altLang="en-US" dirty="0">
                <a:solidFill>
                  <a:schemeClr val="tx1">
                    <a:lumMod val="65000"/>
                    <a:lumOff val="35000"/>
                  </a:schemeClr>
                </a:solidFill>
              </a:rPr>
              <a:t>는 버림</a:t>
            </a:r>
            <a:r>
              <a:rPr kumimoji="1" lang="en-US" altLang="ko-KR" dirty="0">
                <a:solidFill>
                  <a:schemeClr val="tx1">
                    <a:lumMod val="65000"/>
                    <a:lumOff val="35000"/>
                  </a:schemeClr>
                </a:solidFill>
              </a:rPr>
              <a:t>.</a:t>
            </a:r>
          </a:p>
          <a:p>
            <a:endParaRPr kumimoji="1" lang="en-US" altLang="ko-KR" dirty="0">
              <a:solidFill>
                <a:schemeClr val="tx1">
                  <a:lumMod val="65000"/>
                  <a:lumOff val="35000"/>
                </a:schemeClr>
              </a:solidFill>
            </a:endParaRPr>
          </a:p>
          <a:p>
            <a:r>
              <a:rPr kumimoji="1" lang="ko-KR" altLang="en-US" dirty="0">
                <a:solidFill>
                  <a:schemeClr val="tx1">
                    <a:lumMod val="65000"/>
                    <a:lumOff val="35000"/>
                  </a:schemeClr>
                </a:solidFill>
              </a:rPr>
              <a:t>모델은 완벽한데</a:t>
            </a:r>
            <a:r>
              <a:rPr kumimoji="1" lang="en-US" altLang="ko-KR" dirty="0">
                <a:solidFill>
                  <a:schemeClr val="tx1">
                    <a:lumMod val="65000"/>
                    <a:lumOff val="35000"/>
                  </a:schemeClr>
                </a:solidFill>
              </a:rPr>
              <a:t>,</a:t>
            </a:r>
            <a:r>
              <a:rPr kumimoji="1" lang="ko-KR" altLang="en-US" dirty="0">
                <a:solidFill>
                  <a:schemeClr val="tx1">
                    <a:lumMod val="65000"/>
                    <a:lumOff val="35000"/>
                  </a:schemeClr>
                </a:solidFill>
              </a:rPr>
              <a:t> </a:t>
            </a:r>
            <a:r>
              <a:rPr kumimoji="1" lang="en-US" altLang="ko-KR" dirty="0">
                <a:solidFill>
                  <a:schemeClr val="tx1">
                    <a:lumMod val="65000"/>
                    <a:lumOff val="35000"/>
                  </a:schemeClr>
                </a:solidFill>
              </a:rPr>
              <a:t>action-value function</a:t>
            </a:r>
            <a:r>
              <a:rPr kumimoji="1" lang="ko-KR" altLang="en-US" dirty="0">
                <a:solidFill>
                  <a:schemeClr val="tx1">
                    <a:lumMod val="65000"/>
                    <a:lumOff val="35000"/>
                  </a:schemeClr>
                </a:solidFill>
              </a:rPr>
              <a:t>이 불완전 한 경우</a:t>
            </a:r>
            <a:r>
              <a:rPr kumimoji="1" lang="en-US" altLang="ko-KR" dirty="0">
                <a:solidFill>
                  <a:schemeClr val="tx1">
                    <a:lumMod val="65000"/>
                    <a:lumOff val="35000"/>
                  </a:schemeClr>
                </a:solidFill>
              </a:rPr>
              <a:t>,</a:t>
            </a:r>
            <a:r>
              <a:rPr kumimoji="1" lang="ko-KR" altLang="en-US" dirty="0">
                <a:solidFill>
                  <a:schemeClr val="tx1">
                    <a:lumMod val="65000"/>
                    <a:lumOff val="35000"/>
                  </a:schemeClr>
                </a:solidFill>
              </a:rPr>
              <a:t> </a:t>
            </a:r>
            <a:r>
              <a:rPr kumimoji="1" lang="en-US" altLang="ko-KR" dirty="0">
                <a:solidFill>
                  <a:schemeClr val="tx1">
                    <a:lumMod val="65000"/>
                    <a:lumOff val="35000"/>
                  </a:schemeClr>
                </a:solidFill>
              </a:rPr>
              <a:t>deep</a:t>
            </a:r>
            <a:r>
              <a:rPr kumimoji="1" lang="ko-KR" altLang="en-US" dirty="0">
                <a:solidFill>
                  <a:schemeClr val="tx1">
                    <a:lumMod val="65000"/>
                    <a:lumOff val="35000"/>
                  </a:schemeClr>
                </a:solidFill>
              </a:rPr>
              <a:t>하게 탐색할 수록 좋은 결과를 내고</a:t>
            </a:r>
            <a:r>
              <a:rPr kumimoji="1" lang="en-US" altLang="ko-KR" dirty="0">
                <a:solidFill>
                  <a:schemeClr val="tx1">
                    <a:lumMod val="65000"/>
                    <a:lumOff val="35000"/>
                  </a:schemeClr>
                </a:solidFill>
              </a:rPr>
              <a:t>,</a:t>
            </a:r>
          </a:p>
          <a:p>
            <a:r>
              <a:rPr kumimoji="1" lang="ko-KR" altLang="en-US" dirty="0">
                <a:solidFill>
                  <a:schemeClr val="tx1">
                    <a:lumMod val="65000"/>
                    <a:lumOff val="35000"/>
                  </a:schemeClr>
                </a:solidFill>
              </a:rPr>
              <a:t>만약 </a:t>
            </a:r>
            <a:r>
              <a:rPr kumimoji="1" lang="en-US" altLang="ko-KR" dirty="0">
                <a:solidFill>
                  <a:schemeClr val="tx1">
                    <a:lumMod val="65000"/>
                    <a:lumOff val="35000"/>
                  </a:schemeClr>
                </a:solidFill>
              </a:rPr>
              <a:t>episode</a:t>
            </a:r>
            <a:r>
              <a:rPr kumimoji="1" lang="ko-KR" altLang="en-US" dirty="0">
                <a:solidFill>
                  <a:schemeClr val="tx1">
                    <a:lumMod val="65000"/>
                    <a:lumOff val="35000"/>
                  </a:schemeClr>
                </a:solidFill>
              </a:rPr>
              <a:t> 끝까지 탐색하면</a:t>
            </a:r>
            <a:r>
              <a:rPr kumimoji="1" lang="en-US" altLang="ko-KR" dirty="0">
                <a:solidFill>
                  <a:schemeClr val="tx1">
                    <a:lumMod val="65000"/>
                    <a:lumOff val="35000"/>
                  </a:schemeClr>
                </a:solidFill>
              </a:rPr>
              <a:t>,</a:t>
            </a:r>
            <a:r>
              <a:rPr kumimoji="1" lang="ko-KR" altLang="en-US" dirty="0">
                <a:solidFill>
                  <a:schemeClr val="tx1">
                    <a:lumMod val="65000"/>
                    <a:lumOff val="35000"/>
                  </a:schemeClr>
                </a:solidFill>
              </a:rPr>
              <a:t> 항상 </a:t>
            </a:r>
            <a:r>
              <a:rPr kumimoji="1" lang="en-US" altLang="ko-KR" dirty="0">
                <a:solidFill>
                  <a:schemeClr val="tx1">
                    <a:lumMod val="65000"/>
                    <a:lumOff val="35000"/>
                  </a:schemeClr>
                </a:solidFill>
              </a:rPr>
              <a:t>optimal</a:t>
            </a:r>
            <a:r>
              <a:rPr kumimoji="1" lang="ko-KR" altLang="en-US" dirty="0">
                <a:solidFill>
                  <a:schemeClr val="tx1">
                    <a:lumMod val="65000"/>
                    <a:lumOff val="35000"/>
                  </a:schemeClr>
                </a:solidFill>
              </a:rPr>
              <a:t> </a:t>
            </a:r>
            <a:r>
              <a:rPr kumimoji="1" lang="en-US" altLang="ko-KR" dirty="0">
                <a:solidFill>
                  <a:schemeClr val="tx1">
                    <a:lumMod val="65000"/>
                    <a:lumOff val="35000"/>
                  </a:schemeClr>
                </a:solidFill>
              </a:rPr>
              <a:t>a</a:t>
            </a:r>
            <a:r>
              <a:rPr kumimoji="1" lang="ko-KR" altLang="en-US" dirty="0">
                <a:solidFill>
                  <a:schemeClr val="tx1">
                    <a:lumMod val="65000"/>
                    <a:lumOff val="35000"/>
                  </a:schemeClr>
                </a:solidFill>
              </a:rPr>
              <a:t>를 선택할 수 있다</a:t>
            </a:r>
            <a:r>
              <a:rPr kumimoji="1" lang="en-US" altLang="ko-KR" dirty="0">
                <a:solidFill>
                  <a:schemeClr val="tx1">
                    <a:lumMod val="65000"/>
                    <a:lumOff val="35000"/>
                  </a:schemeClr>
                </a:solidFill>
              </a:rPr>
              <a:t>.</a:t>
            </a:r>
          </a:p>
          <a:p>
            <a:r>
              <a:rPr kumimoji="1" lang="ko-KR" altLang="en-US" dirty="0">
                <a:solidFill>
                  <a:schemeClr val="tx1">
                    <a:lumMod val="65000"/>
                    <a:lumOff val="35000"/>
                  </a:schemeClr>
                </a:solidFill>
              </a:rPr>
              <a:t>하지만 </a:t>
            </a:r>
            <a:r>
              <a:rPr kumimoji="1" lang="en-US" altLang="ko-KR" dirty="0">
                <a:solidFill>
                  <a:schemeClr val="tx1">
                    <a:lumMod val="65000"/>
                    <a:lumOff val="35000"/>
                  </a:schemeClr>
                </a:solidFill>
              </a:rPr>
              <a:t>computation</a:t>
            </a:r>
            <a:r>
              <a:rPr kumimoji="1" lang="ko-KR" altLang="en-US" dirty="0">
                <a:solidFill>
                  <a:schemeClr val="tx1">
                    <a:lumMod val="65000"/>
                    <a:lumOff val="35000"/>
                  </a:schemeClr>
                </a:solidFill>
              </a:rPr>
              <a:t>이 큼</a:t>
            </a:r>
            <a:r>
              <a:rPr kumimoji="1" lang="en-US" altLang="ko-KR" dirty="0">
                <a:solidFill>
                  <a:schemeClr val="tx1">
                    <a:lumMod val="65000"/>
                    <a:lumOff val="35000"/>
                  </a:schemeClr>
                </a:solidFill>
              </a:rPr>
              <a:t>.</a:t>
            </a:r>
          </a:p>
          <a:p>
            <a:endParaRPr kumimoji="1" lang="en-US" altLang="ko-KR" dirty="0">
              <a:solidFill>
                <a:schemeClr val="tx1">
                  <a:lumMod val="65000"/>
                  <a:lumOff val="35000"/>
                </a:schemeClr>
              </a:solidFill>
            </a:endParaRPr>
          </a:p>
          <a:p>
            <a:r>
              <a:rPr kumimoji="1" lang="en-US" altLang="ko-KR" dirty="0">
                <a:solidFill>
                  <a:schemeClr val="tx1">
                    <a:lumMod val="65000"/>
                    <a:lumOff val="35000"/>
                  </a:schemeClr>
                </a:solidFill>
              </a:rPr>
              <a:t>The most obvious way in which HS focuses updates: on the current state.</a:t>
            </a:r>
          </a:p>
          <a:p>
            <a:r>
              <a:rPr kumimoji="1" lang="ko-KR" altLang="en-US" dirty="0">
                <a:solidFill>
                  <a:schemeClr val="tx1">
                    <a:lumMod val="65000"/>
                    <a:lumOff val="35000"/>
                  </a:schemeClr>
                </a:solidFill>
              </a:rPr>
              <a:t>모든 </a:t>
            </a:r>
            <a:r>
              <a:rPr kumimoji="1" lang="en-US" altLang="ko-KR" dirty="0">
                <a:solidFill>
                  <a:schemeClr val="tx1">
                    <a:lumMod val="65000"/>
                    <a:lumOff val="35000"/>
                  </a:schemeClr>
                </a:solidFill>
              </a:rPr>
              <a:t>computation</a:t>
            </a:r>
            <a:r>
              <a:rPr kumimoji="1" lang="ko-KR" altLang="en-US" dirty="0">
                <a:solidFill>
                  <a:schemeClr val="tx1">
                    <a:lumMod val="65000"/>
                    <a:lumOff val="35000"/>
                  </a:schemeClr>
                </a:solidFill>
              </a:rPr>
              <a:t>과 메모리 </a:t>
            </a:r>
            <a:r>
              <a:rPr kumimoji="1" lang="en-US" altLang="ko-KR" dirty="0">
                <a:solidFill>
                  <a:schemeClr val="tx1">
                    <a:lumMod val="65000"/>
                    <a:lumOff val="35000"/>
                  </a:schemeClr>
                </a:solidFill>
              </a:rPr>
              <a:t>resource</a:t>
            </a:r>
            <a:r>
              <a:rPr kumimoji="1" lang="ko-KR" altLang="en-US" dirty="0">
                <a:solidFill>
                  <a:schemeClr val="tx1">
                    <a:lumMod val="65000"/>
                    <a:lumOff val="35000"/>
                  </a:schemeClr>
                </a:solidFill>
              </a:rPr>
              <a:t>를 현재 </a:t>
            </a:r>
            <a:r>
              <a:rPr kumimoji="1" lang="en-US" altLang="ko-KR" dirty="0">
                <a:solidFill>
                  <a:schemeClr val="tx1">
                    <a:lumMod val="65000"/>
                    <a:lumOff val="35000"/>
                  </a:schemeClr>
                </a:solidFill>
              </a:rPr>
              <a:t>event</a:t>
            </a:r>
            <a:r>
              <a:rPr kumimoji="1" lang="ko-KR" altLang="en-US" dirty="0">
                <a:solidFill>
                  <a:schemeClr val="tx1">
                    <a:lumMod val="65000"/>
                    <a:lumOff val="35000"/>
                  </a:schemeClr>
                </a:solidFill>
              </a:rPr>
              <a:t>에 집중</a:t>
            </a:r>
            <a:r>
              <a:rPr kumimoji="1" lang="en-US" altLang="ko-KR" dirty="0">
                <a:solidFill>
                  <a:schemeClr val="tx1">
                    <a:lumMod val="65000"/>
                    <a:lumOff val="35000"/>
                  </a:schemeClr>
                </a:solidFill>
              </a:rPr>
              <a:t>.</a:t>
            </a:r>
          </a:p>
          <a:p>
            <a:endParaRPr kumimoji="1" lang="ko-KR" altLang="en-US" dirty="0">
              <a:solidFill>
                <a:schemeClr val="tx1">
                  <a:lumMod val="65000"/>
                  <a:lumOff val="35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8.9</a:t>
            </a:r>
            <a:r>
              <a:rPr kumimoji="1" lang="ko-KR" altLang="en-US" sz="2205" b="1" dirty="0">
                <a:solidFill>
                  <a:srgbClr val="607796"/>
                </a:solidFill>
                <a:uFillTx/>
                <a:latin typeface="Tahoma" charset="0"/>
                <a:ea typeface="Tahoma" charset="0"/>
                <a:cs typeface="Tahoma" charset="0"/>
              </a:rPr>
              <a:t> </a:t>
            </a:r>
            <a:r>
              <a:rPr kumimoji="1" lang="en-US" altLang="ko-KR" sz="2205" b="1" dirty="0">
                <a:solidFill>
                  <a:srgbClr val="607796"/>
                </a:solidFill>
                <a:uFillTx/>
                <a:latin typeface="Tahoma" charset="0"/>
                <a:ea typeface="Tahoma" charset="0"/>
                <a:cs typeface="Tahoma" charset="0"/>
              </a:rPr>
              <a:t>Heuristic Search</a:t>
            </a:r>
            <a:endParaRPr kumimoji="1" lang="ko-KR" altLang="en-US" sz="2205" b="1" dirty="0">
              <a:solidFill>
                <a:srgbClr val="607796"/>
              </a:solidFill>
              <a:uFillTx/>
              <a:latin typeface="Tahoma" charset="0"/>
              <a:ea typeface="Tahoma" charset="0"/>
              <a:cs typeface="Tahoma" charset="0"/>
            </a:endParaRPr>
          </a:p>
        </p:txBody>
      </p:sp>
      <p:sp>
        <p:nvSpPr>
          <p:cNvPr id="3" name="텍스트 상자 2"/>
          <p:cNvSpPr txBox="1"/>
          <p:nvPr/>
        </p:nvSpPr>
        <p:spPr>
          <a:xfrm>
            <a:off x="1083469" y="1266825"/>
            <a:ext cx="11582400" cy="1754326"/>
          </a:xfrm>
          <a:prstGeom prst="rect">
            <a:avLst/>
          </a:prstGeom>
        </p:spPr>
        <p:txBody>
          <a:bodyPr wrap="square" rtlCol="0">
            <a:spAutoFit/>
          </a:bodyPr>
          <a:lstStyle/>
          <a:p>
            <a:r>
              <a:rPr kumimoji="1" lang="en-US" altLang="ko-KR" b="1" dirty="0"/>
              <a:t>As a limiting case </a:t>
            </a:r>
            <a:br>
              <a:rPr kumimoji="1" lang="en-US" altLang="ko-KR" b="1" dirty="0"/>
            </a:br>
            <a:r>
              <a:rPr kumimoji="1" lang="en-US" altLang="ko-KR" dirty="0"/>
              <a:t>we might use exactly the methods of HS to construct a search tree, and then perform the individual, </a:t>
            </a:r>
            <a:r>
              <a:rPr kumimoji="1" lang="en-US" altLang="ko-KR" b="1" dirty="0"/>
              <a:t>one-step updates</a:t>
            </a:r>
            <a:r>
              <a:rPr kumimoji="1" lang="en-US" altLang="ko-KR" dirty="0"/>
              <a:t> from bottom up.</a:t>
            </a:r>
          </a:p>
          <a:p>
            <a:endParaRPr kumimoji="1" lang="en-US" altLang="ko-KR" dirty="0"/>
          </a:p>
          <a:p>
            <a:r>
              <a:rPr kumimoji="1" lang="en-US" altLang="ko-KR" dirty="0"/>
              <a:t>Deeper search</a:t>
            </a:r>
            <a:r>
              <a:rPr kumimoji="1" lang="ko-KR" altLang="en-US" dirty="0"/>
              <a:t>에 의한 성능 개선은 </a:t>
            </a:r>
            <a:r>
              <a:rPr kumimoji="1" lang="en-US" altLang="ko-KR" dirty="0"/>
              <a:t>multistep update</a:t>
            </a:r>
            <a:r>
              <a:rPr kumimoji="1" lang="ko-KR" altLang="en-US" dirty="0"/>
              <a:t> 때문이아니라</a:t>
            </a:r>
            <a:r>
              <a:rPr kumimoji="1" lang="en-US" altLang="ko-KR" dirty="0"/>
              <a:t>,</a:t>
            </a:r>
            <a:r>
              <a:rPr kumimoji="1" lang="ko-KR" altLang="en-US" dirty="0"/>
              <a:t> 현재 </a:t>
            </a:r>
            <a:r>
              <a:rPr kumimoji="1" lang="en-US" altLang="ko-KR" dirty="0"/>
              <a:t>state</a:t>
            </a:r>
            <a:r>
              <a:rPr kumimoji="1" lang="ko-KR" altLang="en-US" dirty="0"/>
              <a:t>에서 </a:t>
            </a:r>
            <a:r>
              <a:rPr kumimoji="1" lang="en-US" altLang="ko-KR" dirty="0"/>
              <a:t>downstream</a:t>
            </a:r>
            <a:r>
              <a:rPr kumimoji="1" lang="ko-KR" altLang="en-US" dirty="0"/>
              <a:t> </a:t>
            </a:r>
            <a:r>
              <a:rPr kumimoji="1" lang="en-US" altLang="ko-KR" dirty="0"/>
              <a:t>state, action</a:t>
            </a:r>
            <a:r>
              <a:rPr kumimoji="1" lang="ko-KR" altLang="en-US" dirty="0"/>
              <a:t> </a:t>
            </a:r>
            <a:r>
              <a:rPr kumimoji="1" lang="en-US" altLang="ko-KR" dirty="0"/>
              <a:t>update</a:t>
            </a:r>
            <a:r>
              <a:rPr kumimoji="1" lang="ko-KR" altLang="en-US" dirty="0"/>
              <a:t>에 집중하기 때문이다</a:t>
            </a:r>
            <a:r>
              <a:rPr kumimoji="1" lang="en-US" altLang="ko-KR" dirty="0"/>
              <a:t>.?</a:t>
            </a:r>
            <a:endParaRPr kumimoji="1" lang="ko-KR" altLang="en-US" dirty="0"/>
          </a:p>
        </p:txBody>
      </p:sp>
      <p:pic>
        <p:nvPicPr>
          <p:cNvPr id="5" name="그림 4"/>
          <p:cNvPicPr>
            <a:picLocks noChangeAspect="1"/>
          </p:cNvPicPr>
          <p:nvPr/>
        </p:nvPicPr>
        <p:blipFill>
          <a:blip r:embed="rId2"/>
          <a:stretch>
            <a:fillRect/>
          </a:stretch>
        </p:blipFill>
        <p:spPr>
          <a:xfrm>
            <a:off x="2683669" y="2932615"/>
            <a:ext cx="8382000" cy="4129818"/>
          </a:xfrm>
          <a:prstGeom prst="rect">
            <a:avLst/>
          </a:prstGeom>
        </p:spPr>
      </p:pic>
    </p:spTree>
    <p:extLst>
      <p:ext uri="{BB962C8B-B14F-4D97-AF65-F5344CB8AC3E}">
        <p14:creationId xmlns:p14="http://schemas.microsoft.com/office/powerpoint/2010/main" val="982187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8.10 Rollout Algorithms</a:t>
            </a:r>
            <a:endParaRPr kumimoji="1" lang="ko-KR" altLang="en-US" sz="2205" b="1" dirty="0">
              <a:solidFill>
                <a:srgbClr val="607796"/>
              </a:solidFill>
              <a:uFillTx/>
              <a:latin typeface="Tahoma" charset="0"/>
              <a:ea typeface="Tahoma" charset="0"/>
              <a:cs typeface="Tahoma" charset="0"/>
            </a:endParaRPr>
          </a:p>
        </p:txBody>
      </p:sp>
      <p:sp>
        <p:nvSpPr>
          <p:cNvPr id="4" name="텍스트 상자 3"/>
          <p:cNvSpPr txBox="1"/>
          <p:nvPr/>
        </p:nvSpPr>
        <p:spPr>
          <a:xfrm>
            <a:off x="854869" y="1495425"/>
            <a:ext cx="11582400" cy="4247317"/>
          </a:xfrm>
          <a:prstGeom prst="rect">
            <a:avLst/>
          </a:prstGeom>
        </p:spPr>
        <p:txBody>
          <a:bodyPr wrap="square" rtlCol="0">
            <a:spAutoFit/>
          </a:bodyPr>
          <a:lstStyle/>
          <a:p>
            <a:r>
              <a:rPr kumimoji="1" lang="en-US" altLang="ko-KR" dirty="0"/>
              <a:t>Simulated trajectories</a:t>
            </a:r>
            <a:r>
              <a:rPr kumimoji="1" lang="ko-KR" altLang="en-US" dirty="0"/>
              <a:t>에 </a:t>
            </a:r>
            <a:r>
              <a:rPr kumimoji="1" lang="en-US" altLang="ko-KR" dirty="0"/>
              <a:t>Monte Carlo control</a:t>
            </a:r>
            <a:r>
              <a:rPr kumimoji="1" lang="ko-KR" altLang="en-US" dirty="0"/>
              <a:t>을 적용한 것을 기반으로 한 </a:t>
            </a:r>
            <a:r>
              <a:rPr kumimoji="1" lang="en-US" altLang="ko-KR" dirty="0"/>
              <a:t>Decision-time planning.</a:t>
            </a:r>
          </a:p>
          <a:p>
            <a:r>
              <a:rPr kumimoji="1" lang="ko-KR" altLang="en-US" dirty="0"/>
              <a:t>많은 </a:t>
            </a:r>
            <a:r>
              <a:rPr kumimoji="1" lang="en-US" altLang="ko-KR" dirty="0"/>
              <a:t>simulated trajectories</a:t>
            </a:r>
            <a:r>
              <a:rPr kumimoji="1" lang="ko-KR" altLang="en-US" dirty="0"/>
              <a:t>의 </a:t>
            </a:r>
            <a:r>
              <a:rPr kumimoji="1" lang="en-US" altLang="ko-KR" dirty="0"/>
              <a:t>return</a:t>
            </a:r>
            <a:r>
              <a:rPr kumimoji="1" lang="ko-KR" altLang="en-US" dirty="0"/>
              <a:t>들의 평균으로 </a:t>
            </a:r>
            <a:r>
              <a:rPr kumimoji="1" lang="en-US" altLang="ko-KR" dirty="0"/>
              <a:t>q</a:t>
            </a:r>
            <a:r>
              <a:rPr kumimoji="1" lang="ko-KR" altLang="en-US" dirty="0"/>
              <a:t>를 계산</a:t>
            </a:r>
            <a:r>
              <a:rPr kumimoji="1" lang="en-US" altLang="ko-KR" dirty="0"/>
              <a:t>.</a:t>
            </a:r>
          </a:p>
          <a:p>
            <a:r>
              <a:rPr kumimoji="1" lang="en-US" altLang="ko-KR" dirty="0"/>
              <a:t>q</a:t>
            </a:r>
            <a:r>
              <a:rPr kumimoji="1" lang="ko-KR" altLang="en-US" dirty="0"/>
              <a:t>가 충분히 정확하게 </a:t>
            </a:r>
            <a:r>
              <a:rPr kumimoji="1" lang="en-US" altLang="ko-KR" dirty="0"/>
              <a:t>estimate</a:t>
            </a:r>
            <a:r>
              <a:rPr kumimoji="1" lang="ko-KR" altLang="en-US" dirty="0"/>
              <a:t>되면</a:t>
            </a:r>
            <a:r>
              <a:rPr kumimoji="1" lang="en-US" altLang="ko-KR" dirty="0"/>
              <a:t>,</a:t>
            </a:r>
            <a:r>
              <a:rPr kumimoji="1" lang="ko-KR" altLang="en-US" dirty="0"/>
              <a:t> </a:t>
            </a:r>
            <a:r>
              <a:rPr kumimoji="1" lang="en-US" altLang="ko-KR" dirty="0"/>
              <a:t>the process is carried out anew from the resulting next state.</a:t>
            </a:r>
          </a:p>
          <a:p>
            <a:endParaRPr kumimoji="1" lang="en-US" altLang="ko-KR" dirty="0"/>
          </a:p>
          <a:p>
            <a:r>
              <a:rPr kumimoji="1" lang="en-US" altLang="ko-KR" dirty="0"/>
              <a:t>The term ‘rollout’ comes from estimating the value of a backgammon position by playing out the position many times to the game’s end with randomly generated sequences of dice rolls, where the moves of both players are made by some fixed policy.</a:t>
            </a:r>
          </a:p>
          <a:p>
            <a:endParaRPr kumimoji="1" lang="en-US" altLang="ko-KR" dirty="0"/>
          </a:p>
          <a:p>
            <a:r>
              <a:rPr kumimoji="1" lang="en-US" altLang="ko-KR" dirty="0"/>
              <a:t>MC</a:t>
            </a:r>
            <a:r>
              <a:rPr kumimoji="1" lang="ko-KR" altLang="en-US" dirty="0"/>
              <a:t> </a:t>
            </a:r>
            <a:r>
              <a:rPr kumimoji="1" lang="en-US" altLang="ko-KR" dirty="0"/>
              <a:t>control</a:t>
            </a:r>
            <a:r>
              <a:rPr kumimoji="1" lang="ko-KR" altLang="en-US" dirty="0"/>
              <a:t>과는 다르게</a:t>
            </a:r>
            <a:r>
              <a:rPr kumimoji="1" lang="en-US" altLang="ko-KR" dirty="0"/>
              <a:t>,</a:t>
            </a:r>
            <a:r>
              <a:rPr kumimoji="1" lang="ko-KR" altLang="en-US" dirty="0"/>
              <a:t> </a:t>
            </a:r>
            <a:r>
              <a:rPr kumimoji="1" lang="en-US" altLang="ko-KR" dirty="0"/>
              <a:t>rollout</a:t>
            </a:r>
            <a:r>
              <a:rPr kumimoji="1" lang="ko-KR" altLang="en-US" dirty="0"/>
              <a:t>은 </a:t>
            </a:r>
            <a:r>
              <a:rPr kumimoji="1" lang="en-US" altLang="ko-KR" dirty="0"/>
              <a:t>complete optimal q</a:t>
            </a:r>
            <a:r>
              <a:rPr kumimoji="1" lang="en-US" altLang="ko-KR" baseline="-25000" dirty="0"/>
              <a:t>*</a:t>
            </a:r>
            <a:r>
              <a:rPr kumimoji="1" lang="ko-KR" altLang="en-US" dirty="0"/>
              <a:t>나 </a:t>
            </a:r>
            <a:r>
              <a:rPr kumimoji="1" lang="en-US" altLang="ko-KR" dirty="0"/>
              <a:t>complete q</a:t>
            </a:r>
            <a:r>
              <a:rPr kumimoji="1" lang="ko-KR" altLang="en-US" dirty="0"/>
              <a:t>를 </a:t>
            </a:r>
            <a:r>
              <a:rPr kumimoji="1" lang="en-US" altLang="ko-KR" dirty="0"/>
              <a:t>estimate </a:t>
            </a:r>
            <a:r>
              <a:rPr kumimoji="1" lang="ko-KR" altLang="en-US" dirty="0"/>
              <a:t>하려는게 아니라 </a:t>
            </a:r>
            <a:endParaRPr kumimoji="1" lang="en-US" altLang="ko-KR" dirty="0"/>
          </a:p>
          <a:p>
            <a:r>
              <a:rPr kumimoji="1" lang="ko-KR" altLang="en-US" dirty="0"/>
              <a:t>현재 </a:t>
            </a:r>
            <a:r>
              <a:rPr kumimoji="1" lang="en-US" altLang="ko-KR" dirty="0"/>
              <a:t>state</a:t>
            </a:r>
            <a:r>
              <a:rPr kumimoji="1" lang="ko-KR" altLang="en-US" dirty="0"/>
              <a:t>와 </a:t>
            </a:r>
            <a:r>
              <a:rPr kumimoji="1" lang="en-US" altLang="ko-KR" dirty="0"/>
              <a:t>given policy</a:t>
            </a:r>
            <a:r>
              <a:rPr kumimoji="1" lang="ko-KR" altLang="en-US" dirty="0"/>
              <a:t>의</a:t>
            </a:r>
            <a:r>
              <a:rPr kumimoji="1" lang="en-US" altLang="ko-KR" dirty="0"/>
              <a:t> MC estimates of</a:t>
            </a:r>
            <a:r>
              <a:rPr kumimoji="1" lang="ko-KR" altLang="en-US" dirty="0"/>
              <a:t> </a:t>
            </a:r>
            <a:r>
              <a:rPr kumimoji="1" lang="en-US" altLang="ko-KR" dirty="0"/>
              <a:t>action value</a:t>
            </a:r>
            <a:r>
              <a:rPr kumimoji="1" lang="ko-KR" altLang="en-US" dirty="0"/>
              <a:t>를 구하려는것</a:t>
            </a:r>
            <a:r>
              <a:rPr kumimoji="1" lang="en-US" altLang="ko-KR" dirty="0"/>
              <a:t>.</a:t>
            </a:r>
          </a:p>
          <a:p>
            <a:r>
              <a:rPr kumimoji="1" lang="ko-KR" altLang="en-US" dirty="0"/>
              <a:t>마찬가지로 쓰고나서 버림</a:t>
            </a:r>
            <a:r>
              <a:rPr kumimoji="1" lang="en-US" altLang="ko-KR" dirty="0"/>
              <a:t>.</a:t>
            </a:r>
          </a:p>
          <a:p>
            <a:r>
              <a:rPr kumimoji="1" lang="en-US" altLang="ko-KR" dirty="0"/>
              <a:t>This makes rollout algorithm relatively simple to implement because there is no need to sample outcomes for every state-action pair, and there is no need to approximate a function over either the state space or the state-action space.</a:t>
            </a:r>
          </a:p>
          <a:p>
            <a:endParaRPr kumimoji="1" lang="en-US" altLang="ko-KR" dirty="0"/>
          </a:p>
          <a:p>
            <a:r>
              <a:rPr kumimoji="1" lang="en-US" altLang="ko-KR" dirty="0"/>
              <a:t>Rollout algorithm</a:t>
            </a:r>
            <a:r>
              <a:rPr kumimoji="1" lang="ko-KR" altLang="en-US" dirty="0"/>
              <a:t>의 목표는 </a:t>
            </a:r>
            <a:r>
              <a:rPr kumimoji="1" lang="en-US" altLang="ko-KR" dirty="0"/>
              <a:t>optimal policy </a:t>
            </a:r>
            <a:r>
              <a:rPr kumimoji="1" lang="ko-KR" altLang="en-US" dirty="0"/>
              <a:t>를 찾는게 아니라</a:t>
            </a:r>
            <a:r>
              <a:rPr kumimoji="1" lang="en-US" altLang="ko-KR" dirty="0"/>
              <a:t>,</a:t>
            </a:r>
            <a:r>
              <a:rPr kumimoji="1" lang="ko-KR" altLang="en-US" dirty="0"/>
              <a:t> </a:t>
            </a:r>
            <a:r>
              <a:rPr kumimoji="1" lang="en-US" altLang="ko-KR" dirty="0"/>
              <a:t>improve upon the default policy.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5">
            <a:extLst>
              <a:ext uri="{FF2B5EF4-FFF2-40B4-BE49-F238E27FC236}">
                <a16:creationId xmlns:a16="http://schemas.microsoft.com/office/drawing/2014/main" id="{9D619D04-013E-4630-B348-6CFA4771E79C}"/>
              </a:ext>
            </a:extLst>
          </p:cNvPr>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8.11 </a:t>
            </a:r>
            <a:r>
              <a:rPr kumimoji="1" lang="en-US" altLang="ko-KR" sz="2205" b="1" dirty="0">
                <a:solidFill>
                  <a:srgbClr val="607796"/>
                </a:solidFill>
                <a:latin typeface="Tahoma" charset="0"/>
                <a:ea typeface="Tahoma" charset="0"/>
                <a:cs typeface="Tahoma" charset="0"/>
              </a:rPr>
              <a:t>Monte</a:t>
            </a:r>
            <a:r>
              <a:rPr kumimoji="1" lang="ko-KR" altLang="en-US" sz="2205" b="1" dirty="0">
                <a:solidFill>
                  <a:srgbClr val="607796"/>
                </a:solidFill>
                <a:latin typeface="Tahoma" charset="0"/>
                <a:ea typeface="Tahoma" charset="0"/>
                <a:cs typeface="Tahoma" charset="0"/>
              </a:rPr>
              <a:t> </a:t>
            </a:r>
            <a:r>
              <a:rPr kumimoji="1" lang="en-US" altLang="ko-KR" sz="2205" b="1" dirty="0">
                <a:solidFill>
                  <a:srgbClr val="607796"/>
                </a:solidFill>
                <a:latin typeface="Tahoma" charset="0"/>
                <a:ea typeface="Tahoma" charset="0"/>
                <a:cs typeface="Tahoma" charset="0"/>
              </a:rPr>
              <a:t>Carlo</a:t>
            </a:r>
            <a:r>
              <a:rPr kumimoji="1" lang="ko-KR" altLang="en-US" sz="2205" b="1" dirty="0">
                <a:solidFill>
                  <a:srgbClr val="607796"/>
                </a:solidFill>
                <a:latin typeface="Tahoma" charset="0"/>
                <a:ea typeface="Tahoma" charset="0"/>
                <a:cs typeface="Tahoma" charset="0"/>
              </a:rPr>
              <a:t> </a:t>
            </a:r>
            <a:r>
              <a:rPr kumimoji="1" lang="en-US" altLang="ko-KR" sz="2205" b="1" dirty="0">
                <a:solidFill>
                  <a:srgbClr val="607796"/>
                </a:solidFill>
                <a:latin typeface="Tahoma" charset="0"/>
                <a:ea typeface="Tahoma" charset="0"/>
                <a:cs typeface="Tahoma" charset="0"/>
              </a:rPr>
              <a:t>Tree</a:t>
            </a:r>
            <a:r>
              <a:rPr kumimoji="1" lang="ko-KR" altLang="en-US" sz="2205" b="1" dirty="0">
                <a:solidFill>
                  <a:srgbClr val="607796"/>
                </a:solidFill>
                <a:latin typeface="Tahoma" charset="0"/>
                <a:ea typeface="Tahoma" charset="0"/>
                <a:cs typeface="Tahoma" charset="0"/>
              </a:rPr>
              <a:t> </a:t>
            </a:r>
            <a:r>
              <a:rPr kumimoji="1" lang="en-US" altLang="ko-KR" sz="2205" b="1" dirty="0">
                <a:solidFill>
                  <a:srgbClr val="607796"/>
                </a:solidFill>
                <a:latin typeface="Tahoma" charset="0"/>
                <a:ea typeface="Tahoma" charset="0"/>
                <a:cs typeface="Tahoma" charset="0"/>
              </a:rPr>
              <a:t>Search</a:t>
            </a:r>
            <a:endParaRPr kumimoji="1" lang="ko-KR" altLang="en-US" sz="2205" b="1" dirty="0">
              <a:solidFill>
                <a:srgbClr val="607796"/>
              </a:solidFill>
              <a:uFillTx/>
              <a:latin typeface="Tahoma" charset="0"/>
              <a:ea typeface="Tahoma" charset="0"/>
              <a:cs typeface="Tahoma" charset="0"/>
            </a:endParaRPr>
          </a:p>
        </p:txBody>
      </p:sp>
      <p:sp>
        <p:nvSpPr>
          <p:cNvPr id="3" name="TextBox 2">
            <a:extLst>
              <a:ext uri="{FF2B5EF4-FFF2-40B4-BE49-F238E27FC236}">
                <a16:creationId xmlns:a16="http://schemas.microsoft.com/office/drawing/2014/main" id="{64E2CA8B-4D2C-4788-8CA1-DBFF4156B192}"/>
              </a:ext>
            </a:extLst>
          </p:cNvPr>
          <p:cNvSpPr txBox="1"/>
          <p:nvPr/>
        </p:nvSpPr>
        <p:spPr>
          <a:xfrm>
            <a:off x="854869" y="1190625"/>
            <a:ext cx="11811000" cy="3693319"/>
          </a:xfrm>
          <a:prstGeom prst="rect">
            <a:avLst/>
          </a:prstGeom>
        </p:spPr>
        <p:txBody>
          <a:bodyPr wrap="square" rtlCol="0">
            <a:spAutoFit/>
          </a:bodyPr>
          <a:lstStyle/>
          <a:p>
            <a:r>
              <a:rPr lang="en-US" altLang="ko-KR" dirty="0"/>
              <a:t>MCTS is a recent and strikingly successful example of decision-time planning.</a:t>
            </a:r>
          </a:p>
          <a:p>
            <a:r>
              <a:rPr lang="en-US" altLang="ko-KR" dirty="0"/>
              <a:t>At is base, MCTS is rollout algorithm but, enhanced by the addition of a means for accumulating value estimates obtained from the MC simulations in order to successively direct simulations toward more highly-rewarding trajectories.</a:t>
            </a:r>
          </a:p>
          <a:p>
            <a:endParaRPr lang="en-US" altLang="ko-KR" dirty="0"/>
          </a:p>
          <a:p>
            <a:r>
              <a:rPr lang="en-US" altLang="ko-KR" dirty="0"/>
              <a:t>The core idea is to successively focus multiple simulations starting at the current state by extending the initial portions of trajectories that have received high evaluations from earlier simulations.</a:t>
            </a:r>
          </a:p>
          <a:p>
            <a:endParaRPr lang="en-US" altLang="ko-KR" dirty="0"/>
          </a:p>
          <a:p>
            <a:r>
              <a:rPr lang="en-US" altLang="ko-KR" dirty="0"/>
              <a:t>It does not have to retain approximate value functions or policies from one action selection to the next, though in many implementations it retains selected action values likely to be useful for its next execution.</a:t>
            </a:r>
          </a:p>
          <a:p>
            <a:endParaRPr lang="en-US" altLang="ko-KR" dirty="0"/>
          </a:p>
          <a:p>
            <a:r>
              <a:rPr lang="en-US" altLang="ko-KR" dirty="0"/>
              <a:t>For the most part, simulated trajectory</a:t>
            </a:r>
            <a:r>
              <a:rPr lang="ko-KR" altLang="en-US" dirty="0"/>
              <a:t>에서 </a:t>
            </a:r>
            <a:r>
              <a:rPr lang="en-US" altLang="ko-KR" dirty="0"/>
              <a:t>a</a:t>
            </a:r>
            <a:r>
              <a:rPr lang="ko-KR" altLang="en-US" dirty="0"/>
              <a:t>는 간단한 </a:t>
            </a:r>
            <a:r>
              <a:rPr lang="en-US" altLang="ko-KR" dirty="0"/>
              <a:t>policy</a:t>
            </a:r>
            <a:r>
              <a:rPr lang="ko-KR" altLang="en-US" dirty="0"/>
              <a:t>에 의해 선택된다</a:t>
            </a:r>
            <a:r>
              <a:rPr lang="en-US" altLang="ko-KR" dirty="0"/>
              <a:t>. </a:t>
            </a:r>
            <a:r>
              <a:rPr lang="ko-KR" altLang="en-US" dirty="0"/>
              <a:t>보통 </a:t>
            </a:r>
            <a:r>
              <a:rPr lang="en-US" altLang="ko-KR" dirty="0"/>
              <a:t>rollout policy</a:t>
            </a:r>
            <a:r>
              <a:rPr lang="ko-KR" altLang="en-US" dirty="0"/>
              <a:t>라 부름</a:t>
            </a:r>
            <a:r>
              <a:rPr lang="en-US" altLang="ko-KR" dirty="0"/>
              <a:t>.</a:t>
            </a:r>
          </a:p>
          <a:p>
            <a:r>
              <a:rPr lang="en-US" altLang="ko-KR" dirty="0"/>
              <a:t>MC</a:t>
            </a:r>
            <a:r>
              <a:rPr lang="ko-KR" altLang="en-US" dirty="0"/>
              <a:t> </a:t>
            </a:r>
            <a:r>
              <a:rPr lang="en-US" altLang="ko-KR" dirty="0"/>
              <a:t>value</a:t>
            </a:r>
            <a:r>
              <a:rPr lang="ko-KR" altLang="en-US" dirty="0"/>
              <a:t> </a:t>
            </a:r>
            <a:r>
              <a:rPr lang="en-US" altLang="ko-KR" dirty="0"/>
              <a:t>estimates</a:t>
            </a:r>
            <a:r>
              <a:rPr lang="ko-KR" altLang="en-US" dirty="0"/>
              <a:t> </a:t>
            </a:r>
            <a:r>
              <a:rPr lang="en-US" altLang="ko-KR" dirty="0"/>
              <a:t>are</a:t>
            </a:r>
            <a:r>
              <a:rPr lang="ko-KR" altLang="en-US" dirty="0"/>
              <a:t> </a:t>
            </a:r>
            <a:r>
              <a:rPr lang="en-US" altLang="ko-KR" dirty="0"/>
              <a:t>maintained</a:t>
            </a:r>
            <a:r>
              <a:rPr lang="ko-KR" altLang="en-US" dirty="0"/>
              <a:t> </a:t>
            </a:r>
            <a:r>
              <a:rPr lang="en-US" altLang="ko-KR" dirty="0"/>
              <a:t>only</a:t>
            </a:r>
            <a:r>
              <a:rPr lang="ko-KR" altLang="en-US" dirty="0"/>
              <a:t> </a:t>
            </a:r>
            <a:r>
              <a:rPr lang="en-US" altLang="ko-KR" dirty="0"/>
              <a:t>for</a:t>
            </a:r>
            <a:r>
              <a:rPr lang="ko-KR" altLang="en-US" dirty="0"/>
              <a:t> </a:t>
            </a:r>
            <a:r>
              <a:rPr lang="en-US" altLang="ko-KR" dirty="0"/>
              <a:t>the</a:t>
            </a:r>
            <a:r>
              <a:rPr lang="ko-KR" altLang="en-US" dirty="0"/>
              <a:t> </a:t>
            </a:r>
            <a:r>
              <a:rPr lang="en-US" altLang="ko-KR" dirty="0"/>
              <a:t>subset</a:t>
            </a:r>
            <a:r>
              <a:rPr lang="ko-KR" altLang="en-US" dirty="0"/>
              <a:t> </a:t>
            </a:r>
            <a:r>
              <a:rPr lang="en-US" altLang="ko-KR" dirty="0"/>
              <a:t>of</a:t>
            </a:r>
            <a:r>
              <a:rPr lang="ko-KR" altLang="en-US" dirty="0"/>
              <a:t> </a:t>
            </a:r>
            <a:r>
              <a:rPr lang="en-US" altLang="ko-KR" dirty="0"/>
              <a:t>state-action</a:t>
            </a:r>
            <a:r>
              <a:rPr lang="ko-KR" altLang="en-US" dirty="0"/>
              <a:t> </a:t>
            </a:r>
            <a:r>
              <a:rPr lang="en-US" altLang="ko-KR" dirty="0"/>
              <a:t>pairs that are most likely to be reached in a few steps, which form a tree rooted at the current state.</a:t>
            </a:r>
            <a:endParaRPr lang="ko-KR"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5">
            <a:extLst>
              <a:ext uri="{FF2B5EF4-FFF2-40B4-BE49-F238E27FC236}">
                <a16:creationId xmlns:a16="http://schemas.microsoft.com/office/drawing/2014/main" id="{9D619D04-013E-4630-B348-6CFA4771E79C}"/>
              </a:ext>
            </a:extLst>
          </p:cNvPr>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8.11 </a:t>
            </a:r>
            <a:r>
              <a:rPr kumimoji="1" lang="en-US" altLang="ko-KR" sz="2205" b="1" dirty="0">
                <a:solidFill>
                  <a:srgbClr val="607796"/>
                </a:solidFill>
                <a:latin typeface="Tahoma" charset="0"/>
                <a:ea typeface="Tahoma" charset="0"/>
                <a:cs typeface="Tahoma" charset="0"/>
              </a:rPr>
              <a:t>Monte</a:t>
            </a:r>
            <a:r>
              <a:rPr kumimoji="1" lang="ko-KR" altLang="en-US" sz="2205" b="1" dirty="0">
                <a:solidFill>
                  <a:srgbClr val="607796"/>
                </a:solidFill>
                <a:latin typeface="Tahoma" charset="0"/>
                <a:ea typeface="Tahoma" charset="0"/>
                <a:cs typeface="Tahoma" charset="0"/>
              </a:rPr>
              <a:t> </a:t>
            </a:r>
            <a:r>
              <a:rPr kumimoji="1" lang="en-US" altLang="ko-KR" sz="2205" b="1" dirty="0">
                <a:solidFill>
                  <a:srgbClr val="607796"/>
                </a:solidFill>
                <a:latin typeface="Tahoma" charset="0"/>
                <a:ea typeface="Tahoma" charset="0"/>
                <a:cs typeface="Tahoma" charset="0"/>
              </a:rPr>
              <a:t>Carlo</a:t>
            </a:r>
            <a:r>
              <a:rPr kumimoji="1" lang="ko-KR" altLang="en-US" sz="2205" b="1" dirty="0">
                <a:solidFill>
                  <a:srgbClr val="607796"/>
                </a:solidFill>
                <a:latin typeface="Tahoma" charset="0"/>
                <a:ea typeface="Tahoma" charset="0"/>
                <a:cs typeface="Tahoma" charset="0"/>
              </a:rPr>
              <a:t> </a:t>
            </a:r>
            <a:r>
              <a:rPr kumimoji="1" lang="en-US" altLang="ko-KR" sz="2205" b="1" dirty="0">
                <a:solidFill>
                  <a:srgbClr val="607796"/>
                </a:solidFill>
                <a:latin typeface="Tahoma" charset="0"/>
                <a:ea typeface="Tahoma" charset="0"/>
                <a:cs typeface="Tahoma" charset="0"/>
              </a:rPr>
              <a:t>Tree</a:t>
            </a:r>
            <a:r>
              <a:rPr kumimoji="1" lang="ko-KR" altLang="en-US" sz="2205" b="1" dirty="0">
                <a:solidFill>
                  <a:srgbClr val="607796"/>
                </a:solidFill>
                <a:latin typeface="Tahoma" charset="0"/>
                <a:ea typeface="Tahoma" charset="0"/>
                <a:cs typeface="Tahoma" charset="0"/>
              </a:rPr>
              <a:t> </a:t>
            </a:r>
            <a:r>
              <a:rPr kumimoji="1" lang="en-US" altLang="ko-KR" sz="2205" b="1" dirty="0">
                <a:solidFill>
                  <a:srgbClr val="607796"/>
                </a:solidFill>
                <a:latin typeface="Tahoma" charset="0"/>
                <a:ea typeface="Tahoma" charset="0"/>
                <a:cs typeface="Tahoma" charset="0"/>
              </a:rPr>
              <a:t>Search</a:t>
            </a:r>
            <a:endParaRPr kumimoji="1" lang="ko-KR" altLang="en-US" sz="2205" b="1" dirty="0">
              <a:solidFill>
                <a:srgbClr val="607796"/>
              </a:solidFill>
              <a:uFillTx/>
              <a:latin typeface="Tahoma" charset="0"/>
              <a:ea typeface="Tahoma" charset="0"/>
              <a:cs typeface="Tahoma" charset="0"/>
            </a:endParaRPr>
          </a:p>
        </p:txBody>
      </p:sp>
      <p:grpSp>
        <p:nvGrpSpPr>
          <p:cNvPr id="6" name="그룹 5">
            <a:extLst>
              <a:ext uri="{FF2B5EF4-FFF2-40B4-BE49-F238E27FC236}">
                <a16:creationId xmlns:a16="http://schemas.microsoft.com/office/drawing/2014/main" id="{167EFEE5-0451-4D20-82EA-425183FB375B}"/>
              </a:ext>
            </a:extLst>
          </p:cNvPr>
          <p:cNvGrpSpPr/>
          <p:nvPr/>
        </p:nvGrpSpPr>
        <p:grpSpPr>
          <a:xfrm>
            <a:off x="321469" y="1800225"/>
            <a:ext cx="7026283" cy="4677535"/>
            <a:chOff x="1903661" y="1304386"/>
            <a:chExt cx="8686800" cy="5782974"/>
          </a:xfrm>
        </p:grpSpPr>
        <p:pic>
          <p:nvPicPr>
            <p:cNvPr id="4" name="그림 3">
              <a:extLst>
                <a:ext uri="{FF2B5EF4-FFF2-40B4-BE49-F238E27FC236}">
                  <a16:creationId xmlns:a16="http://schemas.microsoft.com/office/drawing/2014/main" id="{B60D6022-BDBC-447B-A133-A10F00A2A34D}"/>
                </a:ext>
              </a:extLst>
            </p:cNvPr>
            <p:cNvPicPr>
              <a:picLocks noChangeAspect="1"/>
            </p:cNvPicPr>
            <p:nvPr/>
          </p:nvPicPr>
          <p:blipFill>
            <a:blip r:embed="rId2"/>
            <a:stretch>
              <a:fillRect/>
            </a:stretch>
          </p:blipFill>
          <p:spPr>
            <a:xfrm>
              <a:off x="1903661" y="1304386"/>
              <a:ext cx="8686800" cy="5782974"/>
            </a:xfrm>
            <a:prstGeom prst="rect">
              <a:avLst/>
            </a:prstGeom>
          </p:spPr>
        </p:pic>
        <p:sp>
          <p:nvSpPr>
            <p:cNvPr id="5" name="TextBox 4">
              <a:extLst>
                <a:ext uri="{FF2B5EF4-FFF2-40B4-BE49-F238E27FC236}">
                  <a16:creationId xmlns:a16="http://schemas.microsoft.com/office/drawing/2014/main" id="{7BDAFA84-21D3-47AC-B74D-5E94E1FE1CA0}"/>
                </a:ext>
              </a:extLst>
            </p:cNvPr>
            <p:cNvSpPr txBox="1"/>
            <p:nvPr/>
          </p:nvSpPr>
          <p:spPr>
            <a:xfrm>
              <a:off x="4207764" y="5016691"/>
              <a:ext cx="938911" cy="307777"/>
            </a:xfrm>
            <a:prstGeom prst="rect">
              <a:avLst/>
            </a:prstGeom>
          </p:spPr>
          <p:txBody>
            <a:bodyPr wrap="none" rtlCol="0">
              <a:spAutoFit/>
            </a:bodyPr>
            <a:lstStyle/>
            <a:p>
              <a:r>
                <a:rPr lang="en-US" altLang="ko-KR" sz="1400" dirty="0"/>
                <a:t>(e-greedy)</a:t>
              </a:r>
              <a:endParaRPr lang="ko-KR" altLang="en-US" sz="1400" dirty="0"/>
            </a:p>
          </p:txBody>
        </p:sp>
      </p:grpSp>
      <p:sp>
        <p:nvSpPr>
          <p:cNvPr id="7" name="TextBox 6">
            <a:extLst>
              <a:ext uri="{FF2B5EF4-FFF2-40B4-BE49-F238E27FC236}">
                <a16:creationId xmlns:a16="http://schemas.microsoft.com/office/drawing/2014/main" id="{1699E1CD-FE1A-43D5-80A6-E9AC7A8E8B7A}"/>
              </a:ext>
            </a:extLst>
          </p:cNvPr>
          <p:cNvSpPr txBox="1"/>
          <p:nvPr/>
        </p:nvSpPr>
        <p:spPr>
          <a:xfrm>
            <a:off x="7408069" y="1190625"/>
            <a:ext cx="5410200" cy="5909310"/>
          </a:xfrm>
          <a:prstGeom prst="rect">
            <a:avLst/>
          </a:prstGeom>
        </p:spPr>
        <p:txBody>
          <a:bodyPr wrap="square" rtlCol="0">
            <a:spAutoFit/>
          </a:bodyPr>
          <a:lstStyle/>
          <a:p>
            <a:pPr marL="342900" indent="-342900">
              <a:buAutoNum type="arabicPeriod"/>
            </a:pPr>
            <a:r>
              <a:rPr lang="en-US" altLang="ko-KR" b="1" dirty="0">
                <a:solidFill>
                  <a:schemeClr val="tx1">
                    <a:lumMod val="65000"/>
                    <a:lumOff val="35000"/>
                  </a:schemeClr>
                </a:solidFill>
              </a:rPr>
              <a:t>Selection. </a:t>
            </a:r>
            <a:br>
              <a:rPr lang="en-US" altLang="ko-KR" dirty="0"/>
            </a:b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Starting</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at</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the</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root</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node,</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a</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tree</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policy</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based</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on</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the</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action</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values attached to the edges of the tree traverses the tree to select a leaf node.</a:t>
            </a:r>
          </a:p>
          <a:p>
            <a:pPr marL="342900" indent="-342900">
              <a:buAutoNum type="arabicPeriod"/>
            </a:pPr>
            <a:r>
              <a:rPr lang="en-US" altLang="ko-KR" b="1" dirty="0">
                <a:solidFill>
                  <a:schemeClr val="tx1">
                    <a:lumMod val="65000"/>
                    <a:lumOff val="35000"/>
                  </a:schemeClr>
                </a:solidFill>
              </a:rPr>
              <a:t>Expansion.</a:t>
            </a:r>
            <a:br>
              <a:rPr lang="en-US" altLang="ko-KR" dirty="0"/>
            </a:b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On some iterations, the tree is expanded from the selected leaf node by adding one or more child nodes reached from the selected node via unexplored actions.</a:t>
            </a:r>
          </a:p>
          <a:p>
            <a:pPr marL="342900" indent="-342900">
              <a:buAutoNum type="arabicPeriod"/>
            </a:pPr>
            <a:r>
              <a:rPr lang="en-US" altLang="ko-KR" b="1" dirty="0">
                <a:solidFill>
                  <a:schemeClr val="tx1">
                    <a:lumMod val="65000"/>
                    <a:lumOff val="35000"/>
                  </a:schemeClr>
                </a:solidFill>
              </a:rPr>
              <a:t>Simulation.</a:t>
            </a:r>
            <a:br>
              <a:rPr lang="en-US" altLang="ko-KR" dirty="0"/>
            </a:b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From the selected node, or from one of its newly-added child node, simulation of a complete episode is run with actions selected by the rollout policy. The result is a MC trial with action selected first by the tree policy and beyond the tree by the rollout policy.</a:t>
            </a:r>
          </a:p>
          <a:p>
            <a:pPr marL="342900" indent="-342900">
              <a:buAutoNum type="arabicPeriod"/>
            </a:pPr>
            <a:r>
              <a:rPr lang="en-US" altLang="ko-KR" b="1" dirty="0">
                <a:solidFill>
                  <a:schemeClr val="tx1">
                    <a:lumMod val="65000"/>
                    <a:lumOff val="35000"/>
                  </a:schemeClr>
                </a:solidFill>
              </a:rPr>
              <a:t>Backup.</a:t>
            </a:r>
            <a:br>
              <a:rPr lang="en-US" altLang="ko-KR" dirty="0"/>
            </a:b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The return generated by the simulated episode is backed up to update, or to initialize the action values attached to edges. No values are saved for the states and actions visited by the rollout policy beyond the tree.</a:t>
            </a:r>
          </a:p>
        </p:txBody>
      </p:sp>
    </p:spTree>
    <p:extLst>
      <p:ext uri="{BB962C8B-B14F-4D97-AF65-F5344CB8AC3E}">
        <p14:creationId xmlns:p14="http://schemas.microsoft.com/office/powerpoint/2010/main" val="4111649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5">
            <a:extLst>
              <a:ext uri="{FF2B5EF4-FFF2-40B4-BE49-F238E27FC236}">
                <a16:creationId xmlns:a16="http://schemas.microsoft.com/office/drawing/2014/main" id="{9D619D04-013E-4630-B348-6CFA4771E79C}"/>
              </a:ext>
            </a:extLst>
          </p:cNvPr>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8.11 </a:t>
            </a:r>
            <a:r>
              <a:rPr kumimoji="1" lang="en-US" altLang="ko-KR" sz="2205" b="1" dirty="0">
                <a:solidFill>
                  <a:srgbClr val="607796"/>
                </a:solidFill>
                <a:latin typeface="Tahoma" charset="0"/>
                <a:ea typeface="Tahoma" charset="0"/>
                <a:cs typeface="Tahoma" charset="0"/>
              </a:rPr>
              <a:t>Monte</a:t>
            </a:r>
            <a:r>
              <a:rPr kumimoji="1" lang="ko-KR" altLang="en-US" sz="2205" b="1" dirty="0">
                <a:solidFill>
                  <a:srgbClr val="607796"/>
                </a:solidFill>
                <a:latin typeface="Tahoma" charset="0"/>
                <a:ea typeface="Tahoma" charset="0"/>
                <a:cs typeface="Tahoma" charset="0"/>
              </a:rPr>
              <a:t> </a:t>
            </a:r>
            <a:r>
              <a:rPr kumimoji="1" lang="en-US" altLang="ko-KR" sz="2205" b="1" dirty="0">
                <a:solidFill>
                  <a:srgbClr val="607796"/>
                </a:solidFill>
                <a:latin typeface="Tahoma" charset="0"/>
                <a:ea typeface="Tahoma" charset="0"/>
                <a:cs typeface="Tahoma" charset="0"/>
              </a:rPr>
              <a:t>Carlo</a:t>
            </a:r>
            <a:r>
              <a:rPr kumimoji="1" lang="ko-KR" altLang="en-US" sz="2205" b="1" dirty="0">
                <a:solidFill>
                  <a:srgbClr val="607796"/>
                </a:solidFill>
                <a:latin typeface="Tahoma" charset="0"/>
                <a:ea typeface="Tahoma" charset="0"/>
                <a:cs typeface="Tahoma" charset="0"/>
              </a:rPr>
              <a:t> </a:t>
            </a:r>
            <a:r>
              <a:rPr kumimoji="1" lang="en-US" altLang="ko-KR" sz="2205" b="1" dirty="0">
                <a:solidFill>
                  <a:srgbClr val="607796"/>
                </a:solidFill>
                <a:latin typeface="Tahoma" charset="0"/>
                <a:ea typeface="Tahoma" charset="0"/>
                <a:cs typeface="Tahoma" charset="0"/>
              </a:rPr>
              <a:t>Tree</a:t>
            </a:r>
            <a:r>
              <a:rPr kumimoji="1" lang="ko-KR" altLang="en-US" sz="2205" b="1" dirty="0">
                <a:solidFill>
                  <a:srgbClr val="607796"/>
                </a:solidFill>
                <a:latin typeface="Tahoma" charset="0"/>
                <a:ea typeface="Tahoma" charset="0"/>
                <a:cs typeface="Tahoma" charset="0"/>
              </a:rPr>
              <a:t> </a:t>
            </a:r>
            <a:r>
              <a:rPr kumimoji="1" lang="en-US" altLang="ko-KR" sz="2205" b="1" dirty="0">
                <a:solidFill>
                  <a:srgbClr val="607796"/>
                </a:solidFill>
                <a:latin typeface="Tahoma" charset="0"/>
                <a:ea typeface="Tahoma" charset="0"/>
                <a:cs typeface="Tahoma" charset="0"/>
              </a:rPr>
              <a:t>Search</a:t>
            </a:r>
            <a:endParaRPr kumimoji="1" lang="ko-KR" altLang="en-US" sz="2205" b="1" dirty="0">
              <a:solidFill>
                <a:srgbClr val="607796"/>
              </a:solidFill>
              <a:uFillTx/>
              <a:latin typeface="Tahoma" charset="0"/>
              <a:ea typeface="Tahoma" charset="0"/>
              <a:cs typeface="Tahoma" charset="0"/>
            </a:endParaRPr>
          </a:p>
        </p:txBody>
      </p:sp>
      <p:sp>
        <p:nvSpPr>
          <p:cNvPr id="7" name="TextBox 6">
            <a:extLst>
              <a:ext uri="{FF2B5EF4-FFF2-40B4-BE49-F238E27FC236}">
                <a16:creationId xmlns:a16="http://schemas.microsoft.com/office/drawing/2014/main" id="{1699E1CD-FE1A-43D5-80A6-E9AC7A8E8B7A}"/>
              </a:ext>
            </a:extLst>
          </p:cNvPr>
          <p:cNvSpPr txBox="1"/>
          <p:nvPr/>
        </p:nvSpPr>
        <p:spPr>
          <a:xfrm>
            <a:off x="1312069" y="1495425"/>
            <a:ext cx="10591800" cy="1477328"/>
          </a:xfrm>
          <a:prstGeom prst="rect">
            <a:avLst/>
          </a:prstGeom>
        </p:spPr>
        <p:txBody>
          <a:bodyPr wrap="square" rtlCol="0">
            <a:spAutoFit/>
          </a:bodyPr>
          <a:lstStyle/>
          <a:p>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루트 노드에서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until no more time is left or computational resource is exhausted </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같은 과정을 반복한 뒤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a </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선택</a:t>
            </a:r>
            <a:endParaRPr lang="en-US" altLang="ko-KR" dirty="0">
              <a:solidFill>
                <a:schemeClr val="tx1">
                  <a:lumMod val="65000"/>
                  <a:lumOff val="35000"/>
                </a:schemeClr>
              </a:solidFill>
              <a:latin typeface="Calibri Light" panose="020F0302020204030204" pitchFamily="34" charset="0"/>
              <a:cs typeface="Calibri Light" panose="020F0302020204030204" pitchFamily="34" charset="0"/>
            </a:endParaRPr>
          </a:p>
          <a:p>
            <a:endParaRPr lang="en-US" altLang="ko-KR" dirty="0">
              <a:solidFill>
                <a:schemeClr val="tx1">
                  <a:lumMod val="65000"/>
                  <a:lumOff val="35000"/>
                </a:schemeClr>
              </a:solidFill>
              <a:latin typeface="Calibri Light" panose="020F0302020204030204" pitchFamily="34" charset="0"/>
              <a:cs typeface="Calibri Light" panose="020F0302020204030204" pitchFamily="34" charset="0"/>
            </a:endParaRPr>
          </a:p>
          <a:p>
            <a:endParaRPr lang="en-US" altLang="ko-KR" dirty="0">
              <a:solidFill>
                <a:schemeClr val="tx1">
                  <a:lumMod val="65000"/>
                  <a:lumOff val="35000"/>
                </a:schemeClr>
              </a:solidFill>
              <a:latin typeface="Calibri Light" panose="020F0302020204030204" pitchFamily="34" charset="0"/>
              <a:cs typeface="Calibri Light" panose="020F0302020204030204" pitchFamily="34" charset="0"/>
            </a:endParaRPr>
          </a:p>
          <a:p>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MCTS</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avoid</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the</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problem</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of</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globally</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approximating</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an</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action-value</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function</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while</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it</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retains</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the</a:t>
            </a:r>
            <a:r>
              <a:rPr lang="ko-KR" altLang="en-US" dirty="0">
                <a:solidFill>
                  <a:schemeClr val="tx1">
                    <a:lumMod val="65000"/>
                    <a:lumOff val="35000"/>
                  </a:schemeClr>
                </a:solidFill>
                <a:latin typeface="Calibri Light" panose="020F0302020204030204" pitchFamily="34" charset="0"/>
                <a:cs typeface="Calibri Light" panose="020F0302020204030204" pitchFamily="34" charset="0"/>
              </a:rPr>
              <a:t> </a:t>
            </a:r>
            <a:r>
              <a:rPr lang="en-US" altLang="ko-KR" dirty="0">
                <a:solidFill>
                  <a:schemeClr val="tx1">
                    <a:lumMod val="65000"/>
                    <a:lumOff val="35000"/>
                  </a:schemeClr>
                </a:solidFill>
                <a:latin typeface="Calibri Light" panose="020F0302020204030204" pitchFamily="34" charset="0"/>
                <a:cs typeface="Calibri Light" panose="020F0302020204030204" pitchFamily="34" charset="0"/>
              </a:rPr>
              <a:t>benefits of using past experience to guide exploration</a:t>
            </a:r>
          </a:p>
        </p:txBody>
      </p:sp>
    </p:spTree>
    <p:extLst>
      <p:ext uri="{BB962C8B-B14F-4D97-AF65-F5344CB8AC3E}">
        <p14:creationId xmlns:p14="http://schemas.microsoft.com/office/powerpoint/2010/main" val="3130416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6098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40"/>
          <p:cNvSpPr>
            <a:spLocks/>
          </p:cNvSpPr>
          <p:nvPr/>
        </p:nvSpPr>
        <p:spPr>
          <a:xfrm>
            <a:off x="2149760" y="7206233"/>
            <a:ext cx="9145270" cy="0"/>
          </a:xfrm>
          <a:custGeom>
            <a:avLst/>
            <a:gdLst/>
            <a:ahLst/>
            <a:cxnLst/>
            <a:rect l="l" t="t" r="r" b="b"/>
            <a:pathLst>
              <a:path w="9145270">
                <a:moveTo>
                  <a:pt x="0" y="0"/>
                </a:moveTo>
                <a:lnTo>
                  <a:pt x="9144647" y="0"/>
                </a:lnTo>
              </a:path>
            </a:pathLst>
          </a:custGeom>
          <a:ln w="3175">
            <a:solidFill>
              <a:srgbClr val="B2B2B2"/>
            </a:solidFill>
          </a:ln>
        </p:spPr>
        <p:txBody>
          <a:bodyPr wrap="square" lIns="0" tIns="0" rIns="0" bIns="0" rtlCol="0"/>
          <a:lstStyle/>
          <a:p>
            <a:endParaRPr>
              <a:uFillTx/>
            </a:endParaRPr>
          </a:p>
        </p:txBody>
      </p:sp>
      <p:pic>
        <p:nvPicPr>
          <p:cNvPr id="45" name="그림 44"/>
          <p:cNvPicPr>
            <a:picLocks noChangeAspect="1"/>
          </p:cNvPicPr>
          <p:nvPr/>
        </p:nvPicPr>
        <p:blipFill>
          <a:blip r:embed="rId2" cstate="print"/>
          <a:stretch>
            <a:fillRect/>
          </a:stretch>
        </p:blipFill>
        <p:spPr>
          <a:xfrm>
            <a:off x="10761022" y="244603"/>
            <a:ext cx="1126694" cy="796522"/>
          </a:xfrm>
          <a:prstGeom prst="rect">
            <a:avLst/>
          </a:prstGeom>
        </p:spPr>
      </p:pic>
      <p:sp>
        <p:nvSpPr>
          <p:cNvPr id="7" name="TextBox 6"/>
          <p:cNvSpPr txBox="1">
            <a:spLocks/>
          </p:cNvSpPr>
          <p:nvPr/>
        </p:nvSpPr>
        <p:spPr>
          <a:xfrm>
            <a:off x="1694349" y="347272"/>
            <a:ext cx="7161520" cy="369332"/>
          </a:xfrm>
          <a:prstGeom prst="rect">
            <a:avLst/>
          </a:prstGeom>
          <a:noFill/>
        </p:spPr>
        <p:txBody>
          <a:bodyPr wrap="square" rtlCol="0">
            <a:spAutoFit/>
          </a:bodyPr>
          <a:lstStyle/>
          <a:p>
            <a:r>
              <a:rPr lang="en-US" altLang="ko-KR" b="1" dirty="0">
                <a:solidFill>
                  <a:schemeClr val="tx2">
                    <a:lumMod val="75000"/>
                  </a:schemeClr>
                </a:solidFill>
                <a:uFillTx/>
                <a:latin typeface="Tahoma" panose="020B0604030504040204" pitchFamily="34" charset="0"/>
                <a:ea typeface="Tahoma" panose="020B0604030504040204" pitchFamily="34" charset="0"/>
                <a:cs typeface="Tahoma" panose="020B0604030504040204" pitchFamily="34" charset="0"/>
              </a:rPr>
              <a:t>8.5 Planning as Part of Action Selection</a:t>
            </a:r>
          </a:p>
        </p:txBody>
      </p:sp>
      <p:sp>
        <p:nvSpPr>
          <p:cNvPr id="3" name="TextBox 2"/>
          <p:cNvSpPr txBox="1">
            <a:spLocks/>
          </p:cNvSpPr>
          <p:nvPr/>
        </p:nvSpPr>
        <p:spPr>
          <a:xfrm>
            <a:off x="2302669" y="1571627"/>
            <a:ext cx="8763000" cy="3693319"/>
          </a:xfrm>
          <a:prstGeom prst="rect">
            <a:avLst/>
          </a:prstGeom>
          <a:noFill/>
        </p:spPr>
        <p:txBody>
          <a:bodyPr wrap="square" rtlCol="0">
            <a:spAutoFit/>
          </a:bodyPr>
          <a:lstStyle/>
          <a:p>
            <a:r>
              <a:rPr lang="en-US" altLang="ko-KR" dirty="0">
                <a:uFillTx/>
              </a:rPr>
              <a:t>There tends to be two ways of thinking about planning.</a:t>
            </a:r>
          </a:p>
          <a:p>
            <a:endParaRPr lang="en-US" altLang="ko-KR" dirty="0">
              <a:uFillTx/>
            </a:endParaRPr>
          </a:p>
          <a:p>
            <a:pPr marL="342919" indent="-342919">
              <a:buAutoNum type="arabicPeriod"/>
            </a:pPr>
            <a:r>
              <a:rPr lang="en-US" altLang="ko-KR" dirty="0">
                <a:uFillTx/>
              </a:rPr>
              <a:t>Gradual improvement of a policy or value function that is good in all states generally rather than focused on any particular state. (DP and Dyna)</a:t>
            </a:r>
          </a:p>
          <a:p>
            <a:pPr marL="342919" indent="-342919">
              <a:buAutoNum type="arabicPeriod"/>
            </a:pPr>
            <a:endParaRPr lang="en-US" altLang="ko-KR" dirty="0">
              <a:uFillTx/>
            </a:endParaRPr>
          </a:p>
          <a:p>
            <a:pPr marL="342919" indent="-342919">
              <a:buAutoNum type="arabicPeriod"/>
            </a:pPr>
            <a:r>
              <a:rPr lang="en-US" altLang="ko-KR" dirty="0">
                <a:uFillTx/>
              </a:rPr>
              <a:t>Something begun and completed after encountering each new state S</a:t>
            </a:r>
            <a:r>
              <a:rPr lang="en-US" altLang="ko-KR" baseline="-25000" dirty="0">
                <a:uFillTx/>
              </a:rPr>
              <a:t>t</a:t>
            </a:r>
            <a:r>
              <a:rPr lang="en-US" altLang="ko-KR" dirty="0">
                <a:uFillTx/>
              </a:rPr>
              <a:t>, as a computation whose output is not really a policy, but rather a single decision, the action A</a:t>
            </a:r>
            <a:r>
              <a:rPr lang="en-US" altLang="ko-KR" baseline="-25000" dirty="0">
                <a:uFillTx/>
              </a:rPr>
              <a:t>t</a:t>
            </a:r>
            <a:r>
              <a:rPr lang="en-US" altLang="ko-KR" dirty="0">
                <a:uFillTx/>
              </a:rPr>
              <a:t>; on the next step the planning begins anew with S</a:t>
            </a:r>
            <a:r>
              <a:rPr lang="en-US" altLang="ko-KR" baseline="-25000" dirty="0">
                <a:uFillTx/>
              </a:rPr>
              <a:t>t+1</a:t>
            </a:r>
            <a:r>
              <a:rPr lang="en-US" altLang="ko-KR" dirty="0">
                <a:uFillTx/>
              </a:rPr>
              <a:t> to produce A</a:t>
            </a:r>
            <a:r>
              <a:rPr lang="en-US" altLang="ko-KR" baseline="-25000" dirty="0">
                <a:uFillTx/>
              </a:rPr>
              <a:t>t+1</a:t>
            </a:r>
            <a:r>
              <a:rPr lang="en-US" altLang="ko-KR" dirty="0">
                <a:uFillTx/>
              </a:rPr>
              <a:t>, and so on.</a:t>
            </a:r>
          </a:p>
          <a:p>
            <a:pPr marL="342919" indent="-342919">
              <a:buAutoNum type="arabicPeriod"/>
            </a:pPr>
            <a:endParaRPr lang="en-US" altLang="ko-KR" dirty="0">
              <a:uFillTx/>
            </a:endParaRPr>
          </a:p>
          <a:p>
            <a:r>
              <a:rPr lang="en-US" altLang="ko-KR" dirty="0">
                <a:uFillTx/>
              </a:rPr>
              <a:t>These two can blend together in natural and interesting ways.</a:t>
            </a:r>
          </a:p>
          <a:p>
            <a:endParaRPr lang="en-US" altLang="ko-KR" dirty="0">
              <a:uFillTx/>
            </a:endParaRPr>
          </a:p>
          <a:p>
            <a:r>
              <a:rPr lang="en-US" altLang="ko-KR" dirty="0">
                <a:uFillTx/>
              </a:rPr>
              <a:t>Let us now take a closer look at the second way, at </a:t>
            </a:r>
            <a:r>
              <a:rPr lang="en-US" altLang="ko-KR" i="1" dirty="0">
                <a:uFillTx/>
                <a:latin typeface="Times" charset="0"/>
                <a:ea typeface="Times" charset="0"/>
                <a:cs typeface="Times" charset="0"/>
              </a:rPr>
              <a:t>planning as part of action selection.</a:t>
            </a:r>
          </a:p>
          <a:p>
            <a:endParaRPr lang="ko-KR" altLang="en-US" dirty="0">
              <a:uFillTx/>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40"/>
          <p:cNvSpPr>
            <a:spLocks/>
          </p:cNvSpPr>
          <p:nvPr/>
        </p:nvSpPr>
        <p:spPr>
          <a:xfrm>
            <a:off x="2149760" y="7206233"/>
            <a:ext cx="9145270" cy="0"/>
          </a:xfrm>
          <a:custGeom>
            <a:avLst/>
            <a:gdLst/>
            <a:ahLst/>
            <a:cxnLst/>
            <a:rect l="l" t="t" r="r" b="b"/>
            <a:pathLst>
              <a:path w="9145270">
                <a:moveTo>
                  <a:pt x="0" y="0"/>
                </a:moveTo>
                <a:lnTo>
                  <a:pt x="9144647" y="0"/>
                </a:lnTo>
              </a:path>
            </a:pathLst>
          </a:custGeom>
          <a:ln w="3175">
            <a:solidFill>
              <a:srgbClr val="B2B2B2"/>
            </a:solidFill>
          </a:ln>
        </p:spPr>
        <p:txBody>
          <a:bodyPr wrap="square" lIns="0" tIns="0" rIns="0" bIns="0" rtlCol="0"/>
          <a:lstStyle/>
          <a:p>
            <a:endParaRPr>
              <a:uFillTx/>
            </a:endParaRPr>
          </a:p>
        </p:txBody>
      </p:sp>
      <p:pic>
        <p:nvPicPr>
          <p:cNvPr id="45" name="그림 44"/>
          <p:cNvPicPr>
            <a:picLocks noChangeAspect="1"/>
          </p:cNvPicPr>
          <p:nvPr/>
        </p:nvPicPr>
        <p:blipFill>
          <a:blip r:embed="rId2" cstate="print"/>
          <a:stretch>
            <a:fillRect/>
          </a:stretch>
        </p:blipFill>
        <p:spPr>
          <a:xfrm>
            <a:off x="10761022" y="244603"/>
            <a:ext cx="1126694" cy="796522"/>
          </a:xfrm>
          <a:prstGeom prst="rect">
            <a:avLst/>
          </a:prstGeom>
        </p:spPr>
      </p:pic>
      <p:sp>
        <p:nvSpPr>
          <p:cNvPr id="7" name="TextBox 6"/>
          <p:cNvSpPr txBox="1">
            <a:spLocks/>
          </p:cNvSpPr>
          <p:nvPr/>
        </p:nvSpPr>
        <p:spPr>
          <a:xfrm>
            <a:off x="1694349" y="347272"/>
            <a:ext cx="7161520" cy="369332"/>
          </a:xfrm>
          <a:prstGeom prst="rect">
            <a:avLst/>
          </a:prstGeom>
          <a:noFill/>
        </p:spPr>
        <p:txBody>
          <a:bodyPr wrap="square" rtlCol="0">
            <a:spAutoFit/>
          </a:bodyPr>
          <a:lstStyle/>
          <a:p>
            <a:r>
              <a:rPr lang="en-US" altLang="ko-KR" b="1" dirty="0">
                <a:solidFill>
                  <a:schemeClr val="tx2">
                    <a:lumMod val="75000"/>
                  </a:schemeClr>
                </a:solidFill>
                <a:uFillTx/>
                <a:latin typeface="Tahoma" panose="020B0604030504040204" pitchFamily="34" charset="0"/>
                <a:ea typeface="Tahoma" panose="020B0604030504040204" pitchFamily="34" charset="0"/>
                <a:cs typeface="Tahoma" panose="020B0604030504040204" pitchFamily="34" charset="0"/>
              </a:rPr>
              <a:t>8.5 Planning as Part of Action Selection</a:t>
            </a:r>
          </a:p>
        </p:txBody>
      </p:sp>
      <p:sp>
        <p:nvSpPr>
          <p:cNvPr id="3" name="TextBox 2"/>
          <p:cNvSpPr txBox="1">
            <a:spLocks/>
          </p:cNvSpPr>
          <p:nvPr/>
        </p:nvSpPr>
        <p:spPr>
          <a:xfrm>
            <a:off x="2302669" y="1571626"/>
            <a:ext cx="8763000" cy="2862322"/>
          </a:xfrm>
          <a:prstGeom prst="rect">
            <a:avLst/>
          </a:prstGeom>
          <a:noFill/>
        </p:spPr>
        <p:txBody>
          <a:bodyPr wrap="square" rtlCol="0">
            <a:spAutoFit/>
          </a:bodyPr>
          <a:lstStyle/>
          <a:p>
            <a:r>
              <a:rPr lang="en-US" altLang="ko-KR" dirty="0">
                <a:uFillTx/>
              </a:rPr>
              <a:t>We can still view it as proceeding from simulated experience to backups and values, and ultimately to a policy.</a:t>
            </a:r>
          </a:p>
          <a:p>
            <a:endParaRPr lang="en-US" altLang="ko-KR" dirty="0">
              <a:uFillTx/>
            </a:endParaRPr>
          </a:p>
          <a:p>
            <a:r>
              <a:rPr lang="en-US" altLang="ko-KR" dirty="0">
                <a:uFillTx/>
              </a:rPr>
              <a:t>It is just that now the values and policy are specific to the current state and its choices, so much so that they are typically </a:t>
            </a:r>
            <a:r>
              <a:rPr lang="en-US" altLang="ko-KR" dirty="0">
                <a:solidFill>
                  <a:srgbClr val="00B0F0"/>
                </a:solidFill>
                <a:uFillTx/>
              </a:rPr>
              <a:t>discarded after being used to select the current action.</a:t>
            </a:r>
          </a:p>
          <a:p>
            <a:endParaRPr lang="en-US" altLang="ko-KR" dirty="0">
              <a:uFillTx/>
            </a:endParaRPr>
          </a:p>
          <a:p>
            <a:r>
              <a:rPr lang="en-US" altLang="ko-KR" dirty="0">
                <a:uFillTx/>
              </a:rPr>
              <a:t>In many applications this is not a great loss because there are many states and we are </a:t>
            </a:r>
            <a:r>
              <a:rPr lang="en-US" altLang="ko-KR" dirty="0">
                <a:solidFill>
                  <a:srgbClr val="00B0F0"/>
                </a:solidFill>
                <a:uFillTx/>
              </a:rPr>
              <a:t>unlikely to return to the same state </a:t>
            </a:r>
            <a:r>
              <a:rPr lang="en-US" altLang="ko-KR" dirty="0">
                <a:uFillTx/>
              </a:rPr>
              <a:t>for a long time.</a:t>
            </a:r>
          </a:p>
          <a:p>
            <a:endParaRPr lang="en-US" altLang="ko-KR" dirty="0">
              <a:uFillTx/>
            </a:endParaRPr>
          </a:p>
          <a:p>
            <a:r>
              <a:rPr lang="en-US" altLang="ko-KR" dirty="0">
                <a:uFillTx/>
              </a:rPr>
              <a:t>It is most useful in applications in which fast responses are not required.</a:t>
            </a:r>
            <a:endParaRPr lang="ko-KR" altLang="en-US" dirty="0">
              <a:uFillTx/>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40"/>
          <p:cNvSpPr>
            <a:spLocks/>
          </p:cNvSpPr>
          <p:nvPr/>
        </p:nvSpPr>
        <p:spPr>
          <a:xfrm>
            <a:off x="2149760" y="7206233"/>
            <a:ext cx="9145270" cy="0"/>
          </a:xfrm>
          <a:custGeom>
            <a:avLst/>
            <a:gdLst/>
            <a:ahLst/>
            <a:cxnLst/>
            <a:rect l="l" t="t" r="r" b="b"/>
            <a:pathLst>
              <a:path w="9145270">
                <a:moveTo>
                  <a:pt x="0" y="0"/>
                </a:moveTo>
                <a:lnTo>
                  <a:pt x="9144647" y="0"/>
                </a:lnTo>
              </a:path>
            </a:pathLst>
          </a:custGeom>
          <a:ln w="3175">
            <a:solidFill>
              <a:srgbClr val="B2B2B2"/>
            </a:solidFill>
          </a:ln>
        </p:spPr>
        <p:txBody>
          <a:bodyPr wrap="square" lIns="0" tIns="0" rIns="0" bIns="0" rtlCol="0"/>
          <a:lstStyle/>
          <a:p>
            <a:endParaRPr>
              <a:uFillTx/>
            </a:endParaRPr>
          </a:p>
        </p:txBody>
      </p:sp>
      <p:pic>
        <p:nvPicPr>
          <p:cNvPr id="45" name="그림 44"/>
          <p:cNvPicPr>
            <a:picLocks noChangeAspect="1"/>
          </p:cNvPicPr>
          <p:nvPr/>
        </p:nvPicPr>
        <p:blipFill>
          <a:blip r:embed="rId2" cstate="print"/>
          <a:stretch>
            <a:fillRect/>
          </a:stretch>
        </p:blipFill>
        <p:spPr>
          <a:xfrm>
            <a:off x="10761022" y="244603"/>
            <a:ext cx="1126694" cy="796522"/>
          </a:xfrm>
          <a:prstGeom prst="rect">
            <a:avLst/>
          </a:prstGeom>
        </p:spPr>
      </p:pic>
      <p:sp>
        <p:nvSpPr>
          <p:cNvPr id="7" name="TextBox 6"/>
          <p:cNvSpPr txBox="1">
            <a:spLocks/>
          </p:cNvSpPr>
          <p:nvPr/>
        </p:nvSpPr>
        <p:spPr>
          <a:xfrm>
            <a:off x="1694349" y="347272"/>
            <a:ext cx="7161520" cy="369332"/>
          </a:xfrm>
          <a:prstGeom prst="rect">
            <a:avLst/>
          </a:prstGeom>
          <a:noFill/>
        </p:spPr>
        <p:txBody>
          <a:bodyPr wrap="square" rtlCol="0">
            <a:spAutoFit/>
          </a:bodyPr>
          <a:lstStyle/>
          <a:p>
            <a:r>
              <a:rPr lang="en-US" altLang="ko-KR" b="1" dirty="0">
                <a:solidFill>
                  <a:schemeClr val="tx2">
                    <a:lumMod val="75000"/>
                  </a:schemeClr>
                </a:solidFill>
                <a:uFillTx/>
                <a:latin typeface="Tahoma" panose="020B0604030504040204" pitchFamily="34" charset="0"/>
                <a:ea typeface="Tahoma" panose="020B0604030504040204" pitchFamily="34" charset="0"/>
                <a:cs typeface="Tahoma" panose="020B0604030504040204" pitchFamily="34" charset="0"/>
              </a:rPr>
              <a:t>8.6 Heuristic Search</a:t>
            </a:r>
          </a:p>
        </p:txBody>
      </p:sp>
      <p:sp>
        <p:nvSpPr>
          <p:cNvPr id="3" name="TextBox 2"/>
          <p:cNvSpPr txBox="1">
            <a:spLocks/>
          </p:cNvSpPr>
          <p:nvPr/>
        </p:nvSpPr>
        <p:spPr>
          <a:xfrm>
            <a:off x="2302669" y="1571626"/>
            <a:ext cx="8763000" cy="3970318"/>
          </a:xfrm>
          <a:prstGeom prst="rect">
            <a:avLst/>
          </a:prstGeom>
          <a:noFill/>
        </p:spPr>
        <p:txBody>
          <a:bodyPr wrap="square" rtlCol="0">
            <a:spAutoFit/>
          </a:bodyPr>
          <a:lstStyle/>
          <a:p>
            <a:r>
              <a:rPr lang="en-US" altLang="ko-KR" dirty="0">
                <a:uFillTx/>
              </a:rPr>
              <a:t>The classical state-space planning methods in AI are planning-as-part-of-action-selection methods collectively known as </a:t>
            </a:r>
            <a:r>
              <a:rPr lang="en-US" altLang="ko-KR" i="1" dirty="0">
                <a:uFillTx/>
                <a:latin typeface="Times" charset="0"/>
                <a:ea typeface="Times" charset="0"/>
                <a:cs typeface="Times" charset="0"/>
              </a:rPr>
              <a:t>heuristic search (HS)</a:t>
            </a:r>
            <a:r>
              <a:rPr lang="en-US" altLang="ko-KR" dirty="0">
                <a:uFillTx/>
              </a:rPr>
              <a:t>.</a:t>
            </a:r>
          </a:p>
          <a:p>
            <a:endParaRPr lang="en-US" altLang="ko-KR" dirty="0">
              <a:uFillTx/>
            </a:endParaRPr>
          </a:p>
          <a:p>
            <a:r>
              <a:rPr lang="en-US" altLang="ko-KR" dirty="0">
                <a:uFillTx/>
              </a:rPr>
              <a:t>In HS, for each state encountered, a large tree of possible continuations is considered.</a:t>
            </a:r>
          </a:p>
          <a:p>
            <a:r>
              <a:rPr lang="en-US" altLang="ko-KR" dirty="0">
                <a:uFillTx/>
              </a:rPr>
              <a:t>The approximate value function is applied to the leaf nodes and then backed up toward the current state at the root.</a:t>
            </a:r>
          </a:p>
          <a:p>
            <a:r>
              <a:rPr lang="en-US" altLang="ko-KR" dirty="0">
                <a:uFillTx/>
              </a:rPr>
              <a:t>Once the backed-up values of these nodes are computed, the best of them is chosen as the current action, and then all backed-up values are discarded.</a:t>
            </a:r>
          </a:p>
          <a:p>
            <a:endParaRPr lang="en-US" altLang="ko-KR" dirty="0">
              <a:uFillTx/>
            </a:endParaRPr>
          </a:p>
          <a:p>
            <a:r>
              <a:rPr lang="en-US" altLang="ko-KR" dirty="0">
                <a:solidFill>
                  <a:schemeClr val="accent6">
                    <a:lumMod val="75000"/>
                  </a:schemeClr>
                </a:solidFill>
                <a:uFillTx/>
              </a:rPr>
              <a:t>In fact, the value function is generally designed by people and never changed as a result of search.</a:t>
            </a:r>
          </a:p>
          <a:p>
            <a:r>
              <a:rPr lang="en-US" altLang="ko-KR" dirty="0">
                <a:solidFill>
                  <a:schemeClr val="accent6">
                    <a:lumMod val="75000"/>
                  </a:schemeClr>
                </a:solidFill>
                <a:uFillTx/>
              </a:rPr>
              <a:t>However, it is natural to consider allowing the value function to be improved over time, using either the backed-up values computed during HS or any of the other methods presented throughout this book.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5"/>
          <p:cNvSpPr txBox="1">
            <a:spLocks/>
          </p:cNvSpPr>
          <p:nvPr/>
        </p:nvSpPr>
        <p:spPr>
          <a:xfrm>
            <a:off x="409707" y="500417"/>
            <a:ext cx="7684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Ch. 8 Planning and Learning with Tabular Methods</a:t>
            </a:r>
            <a:endParaRPr kumimoji="1" lang="ko-KR" altLang="en-US" sz="2205" b="1" dirty="0">
              <a:solidFill>
                <a:srgbClr val="607796"/>
              </a:solidFill>
              <a:uFillTx/>
              <a:latin typeface="Tahoma" charset="0"/>
              <a:ea typeface="Tahoma" charset="0"/>
              <a:cs typeface="Tahoma" charset="0"/>
            </a:endParaRPr>
          </a:p>
        </p:txBody>
      </p:sp>
      <p:sp>
        <p:nvSpPr>
          <p:cNvPr id="3" name="텍스트 상자 7"/>
          <p:cNvSpPr txBox="1">
            <a:spLocks/>
          </p:cNvSpPr>
          <p:nvPr/>
        </p:nvSpPr>
        <p:spPr>
          <a:xfrm>
            <a:off x="1007269" y="2105025"/>
            <a:ext cx="11582399" cy="3785652"/>
          </a:xfrm>
          <a:prstGeom prst="rect">
            <a:avLst/>
          </a:prstGeom>
          <a:noFill/>
        </p:spPr>
        <p:txBody>
          <a:bodyPr wrap="square" rtlCol="0">
            <a:spAutoFit/>
          </a:bodyPr>
          <a:lstStyle/>
          <a:p>
            <a:pPr>
              <a:lnSpc>
                <a:spcPct val="150000"/>
              </a:lnSpc>
            </a:pPr>
            <a:r>
              <a:rPr kumimoji="1" lang="en-US" altLang="ko-KR" sz="2000" b="1" dirty="0">
                <a:solidFill>
                  <a:schemeClr val="tx1">
                    <a:lumMod val="75000"/>
                    <a:lumOff val="25000"/>
                  </a:schemeClr>
                </a:solidFill>
                <a:uFillTx/>
              </a:rPr>
              <a:t>In this chapter,</a:t>
            </a:r>
          </a:p>
          <a:p>
            <a:pPr marL="342900" indent="-342900">
              <a:lnSpc>
                <a:spcPct val="150000"/>
              </a:lnSpc>
              <a:buFont typeface="Wingdings" charset="2"/>
              <a:buChar char="Ø"/>
            </a:pPr>
            <a:r>
              <a:rPr kumimoji="1" lang="en-US" altLang="ko-KR" sz="2000" dirty="0">
                <a:solidFill>
                  <a:schemeClr val="tx1">
                    <a:lumMod val="65000"/>
                    <a:lumOff val="35000"/>
                  </a:schemeClr>
                </a:solidFill>
                <a:uFillTx/>
              </a:rPr>
              <a:t>Develop a unified</a:t>
            </a:r>
            <a:r>
              <a:rPr kumimoji="1" lang="ko-KR" altLang="en-US" sz="2000" dirty="0">
                <a:solidFill>
                  <a:schemeClr val="tx1">
                    <a:lumMod val="65000"/>
                    <a:lumOff val="35000"/>
                  </a:schemeClr>
                </a:solidFill>
                <a:uFillTx/>
              </a:rPr>
              <a:t> </a:t>
            </a:r>
            <a:r>
              <a:rPr kumimoji="1" lang="en-US" altLang="ko-KR" sz="2000" dirty="0">
                <a:solidFill>
                  <a:schemeClr val="tx1">
                    <a:lumMod val="65000"/>
                    <a:lumOff val="35000"/>
                  </a:schemeClr>
                </a:solidFill>
                <a:uFillTx/>
              </a:rPr>
              <a:t>view</a:t>
            </a:r>
            <a:r>
              <a:rPr kumimoji="1" lang="ko-KR" altLang="en-US" sz="2000" dirty="0">
                <a:solidFill>
                  <a:schemeClr val="tx1">
                    <a:lumMod val="65000"/>
                    <a:lumOff val="35000"/>
                  </a:schemeClr>
                </a:solidFill>
                <a:uFillTx/>
              </a:rPr>
              <a:t> </a:t>
            </a:r>
            <a:r>
              <a:rPr kumimoji="1" lang="en-US" altLang="ko-KR" sz="2000" dirty="0">
                <a:solidFill>
                  <a:schemeClr val="tx1">
                    <a:lumMod val="65000"/>
                    <a:lumOff val="35000"/>
                  </a:schemeClr>
                </a:solidFill>
                <a:uFillTx/>
              </a:rPr>
              <a:t>of</a:t>
            </a:r>
            <a:r>
              <a:rPr kumimoji="1" lang="ko-KR" altLang="en-US" sz="2000" dirty="0">
                <a:solidFill>
                  <a:schemeClr val="tx1">
                    <a:lumMod val="65000"/>
                    <a:lumOff val="35000"/>
                  </a:schemeClr>
                </a:solidFill>
                <a:uFillTx/>
              </a:rPr>
              <a:t> </a:t>
            </a:r>
            <a:r>
              <a:rPr kumimoji="1" lang="en-US" altLang="ko-KR" sz="2000" b="1" dirty="0">
                <a:solidFill>
                  <a:schemeClr val="tx1">
                    <a:lumMod val="75000"/>
                    <a:lumOff val="25000"/>
                  </a:schemeClr>
                </a:solidFill>
                <a:uFillTx/>
              </a:rPr>
              <a:t>‘Planning’ </a:t>
            </a:r>
            <a:r>
              <a:rPr kumimoji="1" lang="en-US" altLang="ko-KR" sz="2000" dirty="0">
                <a:solidFill>
                  <a:schemeClr val="tx1">
                    <a:lumMod val="65000"/>
                    <a:lumOff val="35000"/>
                  </a:schemeClr>
                </a:solidFill>
                <a:uFillTx/>
              </a:rPr>
              <a:t>(</a:t>
            </a:r>
            <a:r>
              <a:rPr kumimoji="1" lang="en-US" altLang="ko-KR" sz="2000" i="1" dirty="0">
                <a:solidFill>
                  <a:schemeClr val="tx1">
                    <a:lumMod val="65000"/>
                    <a:lumOff val="35000"/>
                  </a:schemeClr>
                </a:solidFill>
                <a:uFillTx/>
              </a:rPr>
              <a:t>model-based</a:t>
            </a:r>
            <a:r>
              <a:rPr kumimoji="1" lang="en-US" altLang="ko-KR" sz="2000" dirty="0">
                <a:solidFill>
                  <a:schemeClr val="tx1">
                    <a:lumMod val="65000"/>
                    <a:lumOff val="35000"/>
                  </a:schemeClr>
                </a:solidFill>
                <a:uFillTx/>
              </a:rPr>
              <a:t>.  </a:t>
            </a:r>
            <a:r>
              <a:rPr kumimoji="1" lang="en-US" altLang="ko-KR" sz="2000" dirty="0">
                <a:solidFill>
                  <a:schemeClr val="tx1">
                    <a:lumMod val="65000"/>
                    <a:lumOff val="35000"/>
                  </a:schemeClr>
                </a:solidFill>
                <a:uFillTx/>
                <a:latin typeface="Calibri Light" charset="0"/>
                <a:ea typeface="Calibri Light" charset="0"/>
                <a:cs typeface="Calibri Light" charset="0"/>
              </a:rPr>
              <a:t>Ex. DP, HE</a:t>
            </a:r>
            <a:r>
              <a:rPr kumimoji="1" lang="en-US" altLang="ko-KR" sz="2000" dirty="0">
                <a:solidFill>
                  <a:schemeClr val="tx1">
                    <a:lumMod val="65000"/>
                    <a:lumOff val="35000"/>
                  </a:schemeClr>
                </a:solidFill>
                <a:uFillTx/>
              </a:rPr>
              <a:t>)</a:t>
            </a:r>
            <a:r>
              <a:rPr kumimoji="1" lang="ko-KR" altLang="en-US" sz="2000" dirty="0">
                <a:solidFill>
                  <a:schemeClr val="tx1">
                    <a:lumMod val="65000"/>
                    <a:lumOff val="35000"/>
                  </a:schemeClr>
                </a:solidFill>
                <a:uFillTx/>
              </a:rPr>
              <a:t> </a:t>
            </a:r>
            <a:r>
              <a:rPr kumimoji="1" lang="en-US" altLang="ko-KR" sz="2000" dirty="0">
                <a:solidFill>
                  <a:schemeClr val="tx1">
                    <a:lumMod val="65000"/>
                    <a:lumOff val="35000"/>
                  </a:schemeClr>
                </a:solidFill>
                <a:uFillTx/>
              </a:rPr>
              <a:t>and</a:t>
            </a:r>
            <a:r>
              <a:rPr kumimoji="1" lang="ko-KR" altLang="en-US" sz="2000" dirty="0">
                <a:solidFill>
                  <a:schemeClr val="tx1">
                    <a:lumMod val="65000"/>
                    <a:lumOff val="35000"/>
                  </a:schemeClr>
                </a:solidFill>
                <a:uFillTx/>
              </a:rPr>
              <a:t> </a:t>
            </a:r>
            <a:r>
              <a:rPr kumimoji="1" lang="en-US" altLang="ko-KR" sz="2000" b="1" dirty="0">
                <a:solidFill>
                  <a:schemeClr val="tx1">
                    <a:lumMod val="75000"/>
                    <a:lumOff val="25000"/>
                  </a:schemeClr>
                </a:solidFill>
                <a:uFillTx/>
              </a:rPr>
              <a:t>‘Learning’</a:t>
            </a:r>
            <a:r>
              <a:rPr kumimoji="1" lang="en-US" altLang="ko-KR" sz="2000" dirty="0">
                <a:solidFill>
                  <a:schemeClr val="tx1">
                    <a:lumMod val="65000"/>
                    <a:lumOff val="35000"/>
                  </a:schemeClr>
                </a:solidFill>
                <a:uFillTx/>
              </a:rPr>
              <a:t> (</a:t>
            </a:r>
            <a:r>
              <a:rPr kumimoji="1" lang="en-US" altLang="ko-KR" sz="2000" i="1" dirty="0">
                <a:solidFill>
                  <a:schemeClr val="tx1">
                    <a:lumMod val="65000"/>
                    <a:lumOff val="35000"/>
                  </a:schemeClr>
                </a:solidFill>
                <a:uFillTx/>
              </a:rPr>
              <a:t>model-free</a:t>
            </a:r>
            <a:r>
              <a:rPr kumimoji="1" lang="en-US" altLang="ko-KR" sz="2000" dirty="0">
                <a:solidFill>
                  <a:schemeClr val="tx1">
                    <a:lumMod val="65000"/>
                    <a:lumOff val="35000"/>
                  </a:schemeClr>
                </a:solidFill>
                <a:uFillTx/>
              </a:rPr>
              <a:t>.  </a:t>
            </a:r>
            <a:r>
              <a:rPr kumimoji="1" lang="en-US" altLang="ko-KR" sz="2000" dirty="0">
                <a:solidFill>
                  <a:schemeClr val="tx1">
                    <a:lumMod val="65000"/>
                    <a:lumOff val="35000"/>
                  </a:schemeClr>
                </a:solidFill>
                <a:uFillTx/>
                <a:latin typeface="Calibri Light" charset="0"/>
                <a:ea typeface="Calibri Light" charset="0"/>
                <a:cs typeface="Calibri Light" charset="0"/>
              </a:rPr>
              <a:t>Ex. MC, TD</a:t>
            </a:r>
            <a:r>
              <a:rPr kumimoji="1" lang="en-US" altLang="ko-KR" sz="2000" dirty="0">
                <a:solidFill>
                  <a:schemeClr val="tx1">
                    <a:lumMod val="65000"/>
                    <a:lumOff val="35000"/>
                  </a:schemeClr>
                </a:solidFill>
                <a:uFillTx/>
              </a:rPr>
              <a:t>).</a:t>
            </a:r>
          </a:p>
          <a:p>
            <a:pPr marL="342900" indent="-342900">
              <a:lnSpc>
                <a:spcPct val="150000"/>
              </a:lnSpc>
              <a:buFont typeface="Wingdings" charset="2"/>
              <a:buChar char="Ø"/>
            </a:pPr>
            <a:endParaRPr kumimoji="1" lang="en-US" altLang="ko-KR" sz="2000" dirty="0">
              <a:solidFill>
                <a:schemeClr val="tx1">
                  <a:lumMod val="65000"/>
                  <a:lumOff val="35000"/>
                </a:schemeClr>
              </a:solidFill>
              <a:uFillTx/>
            </a:endParaRPr>
          </a:p>
          <a:p>
            <a:pPr marL="342900" indent="-342900">
              <a:lnSpc>
                <a:spcPct val="150000"/>
              </a:lnSpc>
              <a:buFont typeface="Wingdings" charset="2"/>
              <a:buChar char="Ø"/>
            </a:pPr>
            <a:r>
              <a:rPr kumimoji="1" lang="en-US" altLang="ko-KR" sz="2000" dirty="0">
                <a:solidFill>
                  <a:schemeClr val="tx1">
                    <a:lumMod val="65000"/>
                    <a:lumOff val="35000"/>
                  </a:schemeClr>
                </a:solidFill>
                <a:uFillTx/>
              </a:rPr>
              <a:t>The heart of both kinds of methods is the computation of value functions.</a:t>
            </a:r>
          </a:p>
          <a:p>
            <a:pPr marL="800100" lvl="1" indent="-342900">
              <a:lnSpc>
                <a:spcPct val="150000"/>
              </a:lnSpc>
              <a:buFont typeface="Wingdings" charset="2"/>
              <a:buChar char="§"/>
            </a:pPr>
            <a:r>
              <a:rPr kumimoji="1" lang="en-US" altLang="ko-KR" sz="2000" dirty="0">
                <a:solidFill>
                  <a:schemeClr val="tx1">
                    <a:lumMod val="65000"/>
                    <a:lumOff val="35000"/>
                  </a:schemeClr>
                </a:solidFill>
                <a:uFillTx/>
              </a:rPr>
              <a:t>All the methods are based on </a:t>
            </a:r>
            <a:r>
              <a:rPr kumimoji="1" lang="en-US" altLang="ko-KR" sz="2000" b="1" dirty="0">
                <a:solidFill>
                  <a:schemeClr val="tx1">
                    <a:lumMod val="65000"/>
                    <a:lumOff val="35000"/>
                  </a:schemeClr>
                </a:solidFill>
                <a:uFillTx/>
              </a:rPr>
              <a:t>looking ahead </a:t>
            </a:r>
            <a:r>
              <a:rPr kumimoji="1" lang="en-US" altLang="ko-KR" sz="2000" dirty="0">
                <a:solidFill>
                  <a:schemeClr val="tx1">
                    <a:lumMod val="65000"/>
                    <a:lumOff val="35000"/>
                  </a:schemeClr>
                </a:solidFill>
                <a:uFillTx/>
              </a:rPr>
              <a:t>to future events, </a:t>
            </a:r>
          </a:p>
          <a:p>
            <a:pPr marL="800100" lvl="1" indent="-342900">
              <a:lnSpc>
                <a:spcPct val="150000"/>
              </a:lnSpc>
              <a:buFont typeface="Wingdings" charset="2"/>
              <a:buChar char="§"/>
            </a:pPr>
            <a:r>
              <a:rPr kumimoji="1" lang="en-US" altLang="ko-KR" sz="2000" b="1" dirty="0">
                <a:solidFill>
                  <a:schemeClr val="tx1">
                    <a:lumMod val="65000"/>
                    <a:lumOff val="35000"/>
                  </a:schemeClr>
                </a:solidFill>
                <a:uFillTx/>
              </a:rPr>
              <a:t>Computing</a:t>
            </a:r>
            <a:r>
              <a:rPr kumimoji="1" lang="en-US" altLang="ko-KR" sz="2000" dirty="0">
                <a:solidFill>
                  <a:schemeClr val="tx1">
                    <a:lumMod val="65000"/>
                    <a:lumOff val="35000"/>
                  </a:schemeClr>
                </a:solidFill>
                <a:uFillTx/>
              </a:rPr>
              <a:t> a backed-up value </a:t>
            </a:r>
          </a:p>
          <a:p>
            <a:pPr marL="800100" lvl="1" indent="-342900">
              <a:lnSpc>
                <a:spcPct val="150000"/>
              </a:lnSpc>
              <a:buFont typeface="Wingdings" charset="2"/>
              <a:buChar char="§"/>
            </a:pPr>
            <a:r>
              <a:rPr kumimoji="1" lang="en-US" altLang="ko-KR" sz="2000" dirty="0">
                <a:solidFill>
                  <a:schemeClr val="tx1">
                    <a:lumMod val="65000"/>
                    <a:lumOff val="35000"/>
                  </a:schemeClr>
                </a:solidFill>
                <a:uFillTx/>
              </a:rPr>
              <a:t>Using it as an update </a:t>
            </a:r>
            <a:r>
              <a:rPr kumimoji="1" lang="en-US" altLang="ko-KR" sz="2000" b="1" dirty="0">
                <a:solidFill>
                  <a:schemeClr val="tx1">
                    <a:lumMod val="65000"/>
                    <a:lumOff val="35000"/>
                  </a:schemeClr>
                </a:solidFill>
                <a:uFillTx/>
              </a:rPr>
              <a:t>target</a:t>
            </a:r>
            <a:r>
              <a:rPr kumimoji="1" lang="en-US" altLang="ko-KR" sz="2000" dirty="0">
                <a:solidFill>
                  <a:schemeClr val="tx1">
                    <a:lumMod val="65000"/>
                    <a:lumOff val="35000"/>
                  </a:schemeClr>
                </a:solidFill>
                <a:uFillTx/>
              </a:rPr>
              <a:t> for an approximate value function.</a:t>
            </a:r>
          </a:p>
          <a:p>
            <a:pPr marL="342900" indent="-342900">
              <a:lnSpc>
                <a:spcPct val="150000"/>
              </a:lnSpc>
              <a:buFont typeface="Wingdings" charset="2"/>
              <a:buChar char="§"/>
            </a:pPr>
            <a:endParaRPr kumimoji="1" lang="en-US" altLang="ko-KR" sz="2000" dirty="0">
              <a:uFillTx/>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40"/>
          <p:cNvSpPr>
            <a:spLocks/>
          </p:cNvSpPr>
          <p:nvPr/>
        </p:nvSpPr>
        <p:spPr>
          <a:xfrm>
            <a:off x="2149760" y="7206233"/>
            <a:ext cx="9145270" cy="0"/>
          </a:xfrm>
          <a:custGeom>
            <a:avLst/>
            <a:gdLst/>
            <a:ahLst/>
            <a:cxnLst/>
            <a:rect l="l" t="t" r="r" b="b"/>
            <a:pathLst>
              <a:path w="9145270">
                <a:moveTo>
                  <a:pt x="0" y="0"/>
                </a:moveTo>
                <a:lnTo>
                  <a:pt x="9144647" y="0"/>
                </a:lnTo>
              </a:path>
            </a:pathLst>
          </a:custGeom>
          <a:ln w="3175">
            <a:solidFill>
              <a:srgbClr val="B2B2B2"/>
            </a:solidFill>
          </a:ln>
        </p:spPr>
        <p:txBody>
          <a:bodyPr wrap="square" lIns="0" tIns="0" rIns="0" bIns="0" rtlCol="0"/>
          <a:lstStyle/>
          <a:p>
            <a:endParaRPr>
              <a:uFillTx/>
            </a:endParaRPr>
          </a:p>
        </p:txBody>
      </p:sp>
      <p:pic>
        <p:nvPicPr>
          <p:cNvPr id="45" name="그림 44"/>
          <p:cNvPicPr>
            <a:picLocks noChangeAspect="1"/>
          </p:cNvPicPr>
          <p:nvPr/>
        </p:nvPicPr>
        <p:blipFill>
          <a:blip r:embed="rId2" cstate="print"/>
          <a:stretch>
            <a:fillRect/>
          </a:stretch>
        </p:blipFill>
        <p:spPr>
          <a:xfrm>
            <a:off x="10761022" y="244603"/>
            <a:ext cx="1126694" cy="796522"/>
          </a:xfrm>
          <a:prstGeom prst="rect">
            <a:avLst/>
          </a:prstGeom>
        </p:spPr>
      </p:pic>
      <p:sp>
        <p:nvSpPr>
          <p:cNvPr id="7" name="TextBox 6"/>
          <p:cNvSpPr txBox="1">
            <a:spLocks/>
          </p:cNvSpPr>
          <p:nvPr/>
        </p:nvSpPr>
        <p:spPr>
          <a:xfrm>
            <a:off x="1694349" y="347272"/>
            <a:ext cx="7161520" cy="369332"/>
          </a:xfrm>
          <a:prstGeom prst="rect">
            <a:avLst/>
          </a:prstGeom>
          <a:noFill/>
        </p:spPr>
        <p:txBody>
          <a:bodyPr wrap="square" rtlCol="0">
            <a:spAutoFit/>
          </a:bodyPr>
          <a:lstStyle/>
          <a:p>
            <a:r>
              <a:rPr lang="en-US" altLang="ko-KR" b="1" dirty="0">
                <a:solidFill>
                  <a:schemeClr val="tx2">
                    <a:lumMod val="75000"/>
                  </a:schemeClr>
                </a:solidFill>
                <a:uFillTx/>
                <a:latin typeface="Tahoma" panose="020B0604030504040204" pitchFamily="34" charset="0"/>
                <a:ea typeface="Tahoma" panose="020B0604030504040204" pitchFamily="34" charset="0"/>
                <a:cs typeface="Tahoma" panose="020B0604030504040204" pitchFamily="34" charset="0"/>
              </a:rPr>
              <a:t>8.6 Heuristic Search</a:t>
            </a:r>
          </a:p>
        </p:txBody>
      </p:sp>
      <p:sp>
        <p:nvSpPr>
          <p:cNvPr id="3" name="TextBox 2"/>
          <p:cNvSpPr txBox="1">
            <a:spLocks/>
          </p:cNvSpPr>
          <p:nvPr/>
        </p:nvSpPr>
        <p:spPr>
          <a:xfrm>
            <a:off x="2302669" y="1571625"/>
            <a:ext cx="8763000" cy="3416320"/>
          </a:xfrm>
          <a:prstGeom prst="rect">
            <a:avLst/>
          </a:prstGeom>
          <a:noFill/>
        </p:spPr>
        <p:txBody>
          <a:bodyPr wrap="square" rtlCol="0">
            <a:spAutoFit/>
          </a:bodyPr>
          <a:lstStyle/>
          <a:p>
            <a:r>
              <a:rPr lang="en-US" altLang="ko-KR" dirty="0">
                <a:uFillTx/>
              </a:rPr>
              <a:t>Greedy and e-greedy action-selection methods are not unlike HS.</a:t>
            </a:r>
          </a:p>
          <a:p>
            <a:endParaRPr lang="en-US" altLang="ko-KR" dirty="0">
              <a:uFillTx/>
            </a:endParaRPr>
          </a:p>
          <a:p>
            <a:r>
              <a:rPr lang="en-US" altLang="ko-KR" dirty="0">
                <a:uFillTx/>
              </a:rPr>
              <a:t>For example, to compute the greedy action given a model and a state-value functions, we must look ahead from each possible action to each possible next state, backup the rewards and estimated values, and then pick the best action.</a:t>
            </a:r>
          </a:p>
          <a:p>
            <a:endParaRPr lang="en-US" altLang="ko-KR" dirty="0">
              <a:uFillTx/>
            </a:endParaRPr>
          </a:p>
          <a:p>
            <a:r>
              <a:rPr lang="en-US" altLang="ko-KR" dirty="0">
                <a:uFillTx/>
              </a:rPr>
              <a:t>Just as in HS, this process computes backed-up values of the possible actions, but does not attempt to save them.</a:t>
            </a:r>
          </a:p>
          <a:p>
            <a:endParaRPr lang="en-US" altLang="ko-KR" dirty="0">
              <a:uFillTx/>
            </a:endParaRPr>
          </a:p>
          <a:p>
            <a:r>
              <a:rPr lang="en-US" altLang="ko-KR" dirty="0">
                <a:uFillTx/>
              </a:rPr>
              <a:t>Thus, HS can be viewed as an extension of the idea of a greedy policy </a:t>
            </a:r>
            <a:r>
              <a:rPr lang="en-US" altLang="ko-KR" dirty="0">
                <a:solidFill>
                  <a:srgbClr val="00B0F0"/>
                </a:solidFill>
                <a:uFillTx/>
              </a:rPr>
              <a:t>beyond a single step</a:t>
            </a:r>
            <a:r>
              <a:rPr lang="en-US" altLang="ko-KR" dirty="0">
                <a:uFillTx/>
              </a:rPr>
              <a:t>.</a:t>
            </a:r>
          </a:p>
          <a:p>
            <a:endParaRPr lang="en-US" altLang="ko-KR" dirty="0">
              <a:uFillTx/>
            </a:endParaRPr>
          </a:p>
          <a:p>
            <a:endParaRPr lang="en-US" altLang="ko-KR" dirty="0">
              <a:uFillTx/>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40"/>
          <p:cNvSpPr>
            <a:spLocks/>
          </p:cNvSpPr>
          <p:nvPr/>
        </p:nvSpPr>
        <p:spPr>
          <a:xfrm>
            <a:off x="2149760" y="7206233"/>
            <a:ext cx="9145270" cy="0"/>
          </a:xfrm>
          <a:custGeom>
            <a:avLst/>
            <a:gdLst/>
            <a:ahLst/>
            <a:cxnLst/>
            <a:rect l="l" t="t" r="r" b="b"/>
            <a:pathLst>
              <a:path w="9145270">
                <a:moveTo>
                  <a:pt x="0" y="0"/>
                </a:moveTo>
                <a:lnTo>
                  <a:pt x="9144647" y="0"/>
                </a:lnTo>
              </a:path>
            </a:pathLst>
          </a:custGeom>
          <a:ln w="3175">
            <a:solidFill>
              <a:srgbClr val="B2B2B2"/>
            </a:solidFill>
          </a:ln>
        </p:spPr>
        <p:txBody>
          <a:bodyPr wrap="square" lIns="0" tIns="0" rIns="0" bIns="0" rtlCol="0"/>
          <a:lstStyle/>
          <a:p>
            <a:endParaRPr>
              <a:uFillTx/>
            </a:endParaRPr>
          </a:p>
        </p:txBody>
      </p:sp>
      <p:pic>
        <p:nvPicPr>
          <p:cNvPr id="45" name="그림 44"/>
          <p:cNvPicPr>
            <a:picLocks noChangeAspect="1"/>
          </p:cNvPicPr>
          <p:nvPr/>
        </p:nvPicPr>
        <p:blipFill>
          <a:blip r:embed="rId2" cstate="print"/>
          <a:stretch>
            <a:fillRect/>
          </a:stretch>
        </p:blipFill>
        <p:spPr>
          <a:xfrm>
            <a:off x="10761022" y="244603"/>
            <a:ext cx="1126694" cy="796522"/>
          </a:xfrm>
          <a:prstGeom prst="rect">
            <a:avLst/>
          </a:prstGeom>
        </p:spPr>
      </p:pic>
      <p:sp>
        <p:nvSpPr>
          <p:cNvPr id="7" name="TextBox 6"/>
          <p:cNvSpPr txBox="1">
            <a:spLocks/>
          </p:cNvSpPr>
          <p:nvPr/>
        </p:nvSpPr>
        <p:spPr>
          <a:xfrm>
            <a:off x="1694349" y="347272"/>
            <a:ext cx="7161520" cy="369332"/>
          </a:xfrm>
          <a:prstGeom prst="rect">
            <a:avLst/>
          </a:prstGeom>
          <a:noFill/>
        </p:spPr>
        <p:txBody>
          <a:bodyPr wrap="square" rtlCol="0">
            <a:spAutoFit/>
          </a:bodyPr>
          <a:lstStyle/>
          <a:p>
            <a:r>
              <a:rPr lang="en-US" altLang="ko-KR" b="1" dirty="0">
                <a:solidFill>
                  <a:schemeClr val="tx2">
                    <a:lumMod val="75000"/>
                  </a:schemeClr>
                </a:solidFill>
                <a:uFillTx/>
                <a:latin typeface="Tahoma" panose="020B0604030504040204" pitchFamily="34" charset="0"/>
                <a:ea typeface="Tahoma" panose="020B0604030504040204" pitchFamily="34" charset="0"/>
                <a:cs typeface="Tahoma" panose="020B0604030504040204" pitchFamily="34" charset="0"/>
              </a:rPr>
              <a:t>8.6 Heuristic Search</a:t>
            </a:r>
          </a:p>
        </p:txBody>
      </p:sp>
      <p:sp>
        <p:nvSpPr>
          <p:cNvPr id="3" name="TextBox 2"/>
          <p:cNvSpPr txBox="1">
            <a:spLocks/>
          </p:cNvSpPr>
          <p:nvPr/>
        </p:nvSpPr>
        <p:spPr>
          <a:xfrm>
            <a:off x="2302669" y="1571627"/>
            <a:ext cx="8763000" cy="2585323"/>
          </a:xfrm>
          <a:prstGeom prst="rect">
            <a:avLst/>
          </a:prstGeom>
          <a:noFill/>
        </p:spPr>
        <p:txBody>
          <a:bodyPr wrap="square" rtlCol="0">
            <a:spAutoFit/>
          </a:bodyPr>
          <a:lstStyle/>
          <a:p>
            <a:r>
              <a:rPr lang="en-US" altLang="ko-KR" dirty="0">
                <a:uFillTx/>
              </a:rPr>
              <a:t>Much of the effectiveness of HS is due to its search tree being tightly focused on the states and actions that might immediately follow the </a:t>
            </a:r>
            <a:r>
              <a:rPr lang="en-US" altLang="ko-KR" b="1" dirty="0">
                <a:solidFill>
                  <a:srgbClr val="00B0F0"/>
                </a:solidFill>
                <a:uFillTx/>
              </a:rPr>
              <a:t>current state</a:t>
            </a:r>
            <a:r>
              <a:rPr lang="en-US" altLang="ko-KR" dirty="0">
                <a:uFillTx/>
              </a:rPr>
              <a:t>.</a:t>
            </a:r>
          </a:p>
          <a:p>
            <a:endParaRPr lang="en-US" altLang="ko-KR" dirty="0">
              <a:uFillTx/>
            </a:endParaRPr>
          </a:p>
          <a:p>
            <a:r>
              <a:rPr lang="en-US" altLang="ko-KR" dirty="0">
                <a:uFillTx/>
              </a:rPr>
              <a:t>In chess, there are far too many possible positions to store distinct value estimates for each of them, but chess programs based on HS can easily store distinct estimates for the millions of positions they encounter looking ahead from a single position.</a:t>
            </a:r>
          </a:p>
          <a:p>
            <a:endParaRPr lang="en-US" altLang="ko-KR" dirty="0">
              <a:uFillTx/>
            </a:endParaRPr>
          </a:p>
          <a:p>
            <a:r>
              <a:rPr lang="en-US" altLang="ko-KR" dirty="0">
                <a:uFillTx/>
              </a:rPr>
              <a:t>This great focusing of memory and computational resources on the current decision is presumably the reason why HS can be so effective.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40"/>
          <p:cNvSpPr>
            <a:spLocks/>
          </p:cNvSpPr>
          <p:nvPr/>
        </p:nvSpPr>
        <p:spPr>
          <a:xfrm>
            <a:off x="2149760" y="7206233"/>
            <a:ext cx="9145270" cy="0"/>
          </a:xfrm>
          <a:custGeom>
            <a:avLst/>
            <a:gdLst/>
            <a:ahLst/>
            <a:cxnLst/>
            <a:rect l="l" t="t" r="r" b="b"/>
            <a:pathLst>
              <a:path w="9145270">
                <a:moveTo>
                  <a:pt x="0" y="0"/>
                </a:moveTo>
                <a:lnTo>
                  <a:pt x="9144647" y="0"/>
                </a:lnTo>
              </a:path>
            </a:pathLst>
          </a:custGeom>
          <a:ln w="3175">
            <a:solidFill>
              <a:srgbClr val="B2B2B2"/>
            </a:solidFill>
          </a:ln>
        </p:spPr>
        <p:txBody>
          <a:bodyPr wrap="square" lIns="0" tIns="0" rIns="0" bIns="0" rtlCol="0"/>
          <a:lstStyle/>
          <a:p>
            <a:endParaRPr>
              <a:uFillTx/>
            </a:endParaRPr>
          </a:p>
        </p:txBody>
      </p:sp>
      <p:pic>
        <p:nvPicPr>
          <p:cNvPr id="45" name="그림 44"/>
          <p:cNvPicPr>
            <a:picLocks noChangeAspect="1"/>
          </p:cNvPicPr>
          <p:nvPr/>
        </p:nvPicPr>
        <p:blipFill>
          <a:blip r:embed="rId2" cstate="print"/>
          <a:stretch>
            <a:fillRect/>
          </a:stretch>
        </p:blipFill>
        <p:spPr>
          <a:xfrm>
            <a:off x="10761022" y="244603"/>
            <a:ext cx="1126694" cy="796522"/>
          </a:xfrm>
          <a:prstGeom prst="rect">
            <a:avLst/>
          </a:prstGeom>
        </p:spPr>
      </p:pic>
      <p:pic>
        <p:nvPicPr>
          <p:cNvPr id="2" name="그림 1"/>
          <p:cNvPicPr>
            <a:picLocks noChangeAspect="1"/>
          </p:cNvPicPr>
          <p:nvPr/>
        </p:nvPicPr>
        <p:blipFill>
          <a:blip r:embed="rId3"/>
          <a:stretch>
            <a:fillRect/>
          </a:stretch>
        </p:blipFill>
        <p:spPr>
          <a:xfrm>
            <a:off x="3263941" y="3510476"/>
            <a:ext cx="6916908" cy="3810000"/>
          </a:xfrm>
          <a:prstGeom prst="rect">
            <a:avLst/>
          </a:prstGeom>
        </p:spPr>
      </p:pic>
      <p:sp>
        <p:nvSpPr>
          <p:cNvPr id="6" name="TextBox 5"/>
          <p:cNvSpPr txBox="1">
            <a:spLocks/>
          </p:cNvSpPr>
          <p:nvPr/>
        </p:nvSpPr>
        <p:spPr>
          <a:xfrm>
            <a:off x="2340895" y="1041127"/>
            <a:ext cx="8763000" cy="2585323"/>
          </a:xfrm>
          <a:prstGeom prst="rect">
            <a:avLst/>
          </a:prstGeom>
          <a:noFill/>
        </p:spPr>
        <p:txBody>
          <a:bodyPr wrap="square" rtlCol="0">
            <a:spAutoFit/>
          </a:bodyPr>
          <a:lstStyle/>
          <a:p>
            <a:r>
              <a:rPr lang="en-US" altLang="ko-KR" dirty="0">
                <a:uFillTx/>
              </a:rPr>
              <a:t>As a limiting case we might use exactly the methods of HS to construct a search tree, and then perform the individual, one-step backups from bottom up as figure below.</a:t>
            </a:r>
          </a:p>
          <a:p>
            <a:r>
              <a:rPr lang="en-US" altLang="ko-KR" dirty="0">
                <a:uFillTx/>
              </a:rPr>
              <a:t>If the backups are ordered in this way and a table-lookup representation is used, then exactly the same backup would be achieved as in depth-first heuristic search.</a:t>
            </a:r>
          </a:p>
          <a:p>
            <a:r>
              <a:rPr lang="en-US" altLang="ko-KR" dirty="0">
                <a:uFillTx/>
              </a:rPr>
              <a:t>Any state-space search can be viewed in this way as the piecing together of a large number of individual one-step backups.</a:t>
            </a:r>
          </a:p>
          <a:p>
            <a:r>
              <a:rPr lang="en-US" altLang="ko-KR" dirty="0">
                <a:uFillTx/>
              </a:rPr>
              <a:t>Thus, the performance improvement observed with deeper searches is not due to the use of multistep backups as such. Instead, it is due to the focus and concentration of back-ups on states and actions immediately downstream from the current state.</a:t>
            </a:r>
          </a:p>
        </p:txBody>
      </p:sp>
      <p:sp>
        <p:nvSpPr>
          <p:cNvPr id="7" name="TextBox 6"/>
          <p:cNvSpPr txBox="1">
            <a:spLocks/>
          </p:cNvSpPr>
          <p:nvPr/>
        </p:nvSpPr>
        <p:spPr>
          <a:xfrm>
            <a:off x="1694349" y="347272"/>
            <a:ext cx="7161520" cy="369332"/>
          </a:xfrm>
          <a:prstGeom prst="rect">
            <a:avLst/>
          </a:prstGeom>
          <a:noFill/>
        </p:spPr>
        <p:txBody>
          <a:bodyPr wrap="square" rtlCol="0">
            <a:spAutoFit/>
          </a:bodyPr>
          <a:lstStyle/>
          <a:p>
            <a:r>
              <a:rPr lang="en-US" altLang="ko-KR" b="1" dirty="0">
                <a:solidFill>
                  <a:schemeClr val="accent6">
                    <a:lumMod val="75000"/>
                  </a:schemeClr>
                </a:solidFill>
                <a:uFillTx/>
                <a:latin typeface="Tahoma" panose="020B0604030504040204" pitchFamily="34" charset="0"/>
                <a:ea typeface="Tahoma" panose="020B0604030504040204" pitchFamily="34" charset="0"/>
                <a:cs typeface="Tahoma" panose="020B0604030504040204" pitchFamily="34" charset="0"/>
              </a:rPr>
              <a:t>8.6 Heuristic Search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40"/>
          <p:cNvSpPr>
            <a:spLocks/>
          </p:cNvSpPr>
          <p:nvPr/>
        </p:nvSpPr>
        <p:spPr>
          <a:xfrm>
            <a:off x="2149760" y="7206233"/>
            <a:ext cx="9145270" cy="0"/>
          </a:xfrm>
          <a:custGeom>
            <a:avLst/>
            <a:gdLst/>
            <a:ahLst/>
            <a:cxnLst/>
            <a:rect l="l" t="t" r="r" b="b"/>
            <a:pathLst>
              <a:path w="9145270">
                <a:moveTo>
                  <a:pt x="0" y="0"/>
                </a:moveTo>
                <a:lnTo>
                  <a:pt x="9144647" y="0"/>
                </a:lnTo>
              </a:path>
            </a:pathLst>
          </a:custGeom>
          <a:ln w="3175">
            <a:solidFill>
              <a:srgbClr val="B2B2B2"/>
            </a:solidFill>
          </a:ln>
        </p:spPr>
        <p:txBody>
          <a:bodyPr wrap="square" lIns="0" tIns="0" rIns="0" bIns="0" rtlCol="0"/>
          <a:lstStyle/>
          <a:p>
            <a:endParaRPr>
              <a:uFillTx/>
            </a:endParaRPr>
          </a:p>
        </p:txBody>
      </p:sp>
      <p:pic>
        <p:nvPicPr>
          <p:cNvPr id="45" name="그림 44"/>
          <p:cNvPicPr>
            <a:picLocks noChangeAspect="1"/>
          </p:cNvPicPr>
          <p:nvPr/>
        </p:nvPicPr>
        <p:blipFill>
          <a:blip r:embed="rId2" cstate="print"/>
          <a:stretch>
            <a:fillRect/>
          </a:stretch>
        </p:blipFill>
        <p:spPr>
          <a:xfrm>
            <a:off x="10761022" y="244603"/>
            <a:ext cx="1126694" cy="796522"/>
          </a:xfrm>
          <a:prstGeom prst="rect">
            <a:avLst/>
          </a:prstGeom>
        </p:spPr>
      </p:pic>
      <p:sp>
        <p:nvSpPr>
          <p:cNvPr id="46" name="TextBox 6"/>
          <p:cNvSpPr txBox="1">
            <a:spLocks/>
          </p:cNvSpPr>
          <p:nvPr/>
        </p:nvSpPr>
        <p:spPr>
          <a:xfrm>
            <a:off x="1694349" y="347272"/>
            <a:ext cx="7161520" cy="369332"/>
          </a:xfrm>
          <a:prstGeom prst="rect">
            <a:avLst/>
          </a:prstGeom>
          <a:noFill/>
        </p:spPr>
        <p:txBody>
          <a:bodyPr wrap="square" rtlCol="0">
            <a:spAutoFit/>
          </a:bodyPr>
          <a:lstStyle/>
          <a:p>
            <a:r>
              <a:rPr lang="en-US" altLang="ko-KR" b="1" dirty="0">
                <a:solidFill>
                  <a:schemeClr val="tx2">
                    <a:lumMod val="75000"/>
                  </a:schemeClr>
                </a:solidFill>
                <a:uFillTx/>
                <a:latin typeface="Tahoma" panose="020B0604030504040204" pitchFamily="34" charset="0"/>
                <a:ea typeface="Tahoma" panose="020B0604030504040204" pitchFamily="34" charset="0"/>
                <a:cs typeface="Tahoma" panose="020B0604030504040204" pitchFamily="34" charset="0"/>
              </a:rPr>
              <a:t>8.7 Monte Carlo Tree Search</a:t>
            </a:r>
          </a:p>
        </p:txBody>
      </p:sp>
      <p:sp>
        <p:nvSpPr>
          <p:cNvPr id="6" name="TextBox 5"/>
          <p:cNvSpPr txBox="1">
            <a:spLocks/>
          </p:cNvSpPr>
          <p:nvPr/>
        </p:nvSpPr>
        <p:spPr>
          <a:xfrm>
            <a:off x="2302669" y="1190625"/>
            <a:ext cx="8763000" cy="3970318"/>
          </a:xfrm>
          <a:prstGeom prst="rect">
            <a:avLst/>
          </a:prstGeom>
          <a:noFill/>
        </p:spPr>
        <p:txBody>
          <a:bodyPr wrap="square" rtlCol="0">
            <a:spAutoFit/>
          </a:bodyPr>
          <a:lstStyle/>
          <a:p>
            <a:r>
              <a:rPr lang="en-US" altLang="ko-KR" dirty="0">
                <a:uFillTx/>
              </a:rPr>
              <a:t>Monte Carlo Tree Search (MCTC) is one of the simplest examples of </a:t>
            </a:r>
          </a:p>
          <a:p>
            <a:r>
              <a:rPr lang="en-US" altLang="ko-KR" b="1" i="1" dirty="0">
                <a:solidFill>
                  <a:srgbClr val="00B0F0"/>
                </a:solidFill>
                <a:uFillTx/>
                <a:latin typeface="Times" charset="0"/>
                <a:ea typeface="Times" charset="0"/>
                <a:cs typeface="Times" charset="0"/>
              </a:rPr>
              <a:t>planning as part of the policy.</a:t>
            </a:r>
          </a:p>
          <a:p>
            <a:endParaRPr lang="en-US" altLang="ko-KR" b="1" i="1" dirty="0">
              <a:solidFill>
                <a:srgbClr val="00B0F0"/>
              </a:solidFill>
              <a:uFillTx/>
              <a:latin typeface="Times" charset="0"/>
              <a:ea typeface="Times" charset="0"/>
              <a:cs typeface="Times" charset="0"/>
            </a:endParaRPr>
          </a:p>
          <a:p>
            <a:r>
              <a:rPr lang="en-US" altLang="ko-KR" dirty="0">
                <a:uFillTx/>
              </a:rPr>
              <a:t>It is effective in a wide variety of competitive settings, including general game playing.</a:t>
            </a:r>
          </a:p>
          <a:p>
            <a:r>
              <a:rPr lang="en-US" altLang="ko-KR" dirty="0">
                <a:uFillTx/>
              </a:rPr>
              <a:t>It is most often used when the model of the world is completely known and cheap to compute, as it is in many games.</a:t>
            </a:r>
          </a:p>
          <a:p>
            <a:endParaRPr lang="en-US" altLang="ko-KR" dirty="0">
              <a:uFillTx/>
            </a:endParaRPr>
          </a:p>
          <a:p>
            <a:r>
              <a:rPr lang="en-US" altLang="ko-KR" dirty="0">
                <a:solidFill>
                  <a:schemeClr val="accent6">
                    <a:lumMod val="75000"/>
                  </a:schemeClr>
                </a:solidFill>
                <a:uFillTx/>
              </a:rPr>
              <a:t>MCTS typically involves no approximate value functions or policies that are retained from one time step to the next; these are computed on each step and then discarded.</a:t>
            </a:r>
          </a:p>
          <a:p>
            <a:endParaRPr lang="en-US" altLang="ko-KR" dirty="0">
              <a:uFillTx/>
            </a:endParaRPr>
          </a:p>
          <a:p>
            <a:r>
              <a:rPr lang="en-US" altLang="ko-KR" dirty="0">
                <a:uFillTx/>
              </a:rPr>
              <a:t>The actions in the simulated trajectories are generated using a default policy </a:t>
            </a:r>
            <a:br>
              <a:rPr lang="en-US" altLang="ko-KR" dirty="0">
                <a:uFillTx/>
              </a:rPr>
            </a:br>
            <a:r>
              <a:rPr lang="en-US" altLang="ko-KR" dirty="0">
                <a:uFillTx/>
              </a:rPr>
              <a:t>(often just </a:t>
            </a:r>
            <a:r>
              <a:rPr lang="en-US" altLang="ko-KR" dirty="0" err="1">
                <a:uFillTx/>
              </a:rPr>
              <a:t>equi</a:t>
            </a:r>
            <a:r>
              <a:rPr lang="en-US" altLang="ko-KR" dirty="0">
                <a:uFillTx/>
              </a:rPr>
              <a:t>-probable random policy).</a:t>
            </a:r>
          </a:p>
          <a:p>
            <a:endParaRPr lang="en-US" altLang="ko-KR" dirty="0">
              <a:uFillTx/>
            </a:endParaRPr>
          </a:p>
          <a:p>
            <a:r>
              <a:rPr lang="en-US" altLang="ko-KR" dirty="0">
                <a:uFillTx/>
              </a:rPr>
              <a:t>The value of a state-action pair is estimated as the average of the returns from that pair.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40"/>
          <p:cNvSpPr>
            <a:spLocks/>
          </p:cNvSpPr>
          <p:nvPr/>
        </p:nvSpPr>
        <p:spPr>
          <a:xfrm>
            <a:off x="2149760" y="7206233"/>
            <a:ext cx="9145270" cy="0"/>
          </a:xfrm>
          <a:custGeom>
            <a:avLst/>
            <a:gdLst/>
            <a:ahLst/>
            <a:cxnLst/>
            <a:rect l="l" t="t" r="r" b="b"/>
            <a:pathLst>
              <a:path w="9145270">
                <a:moveTo>
                  <a:pt x="0" y="0"/>
                </a:moveTo>
                <a:lnTo>
                  <a:pt x="9144647" y="0"/>
                </a:lnTo>
              </a:path>
            </a:pathLst>
          </a:custGeom>
          <a:ln w="3175">
            <a:solidFill>
              <a:srgbClr val="B2B2B2"/>
            </a:solidFill>
          </a:ln>
        </p:spPr>
        <p:txBody>
          <a:bodyPr wrap="square" lIns="0" tIns="0" rIns="0" bIns="0" rtlCol="0"/>
          <a:lstStyle/>
          <a:p>
            <a:endParaRPr>
              <a:uFillTx/>
            </a:endParaRPr>
          </a:p>
        </p:txBody>
      </p:sp>
      <p:pic>
        <p:nvPicPr>
          <p:cNvPr id="45" name="그림 44"/>
          <p:cNvPicPr>
            <a:picLocks noChangeAspect="1"/>
          </p:cNvPicPr>
          <p:nvPr/>
        </p:nvPicPr>
        <p:blipFill>
          <a:blip r:embed="rId2" cstate="print"/>
          <a:stretch>
            <a:fillRect/>
          </a:stretch>
        </p:blipFill>
        <p:spPr>
          <a:xfrm>
            <a:off x="10761022" y="244603"/>
            <a:ext cx="1126694" cy="796522"/>
          </a:xfrm>
          <a:prstGeom prst="rect">
            <a:avLst/>
          </a:prstGeom>
        </p:spPr>
      </p:pic>
      <p:pic>
        <p:nvPicPr>
          <p:cNvPr id="3" name="그림 2"/>
          <p:cNvPicPr>
            <a:picLocks noChangeAspect="1"/>
          </p:cNvPicPr>
          <p:nvPr/>
        </p:nvPicPr>
        <p:blipFill>
          <a:blip r:embed="rId3"/>
          <a:stretch>
            <a:fillRect/>
          </a:stretch>
        </p:blipFill>
        <p:spPr>
          <a:xfrm>
            <a:off x="7179469" y="377063"/>
            <a:ext cx="4414950" cy="6553200"/>
          </a:xfrm>
          <a:prstGeom prst="rect">
            <a:avLst/>
          </a:prstGeom>
        </p:spPr>
      </p:pic>
      <p:sp>
        <p:nvSpPr>
          <p:cNvPr id="7" name="TextBox 6"/>
          <p:cNvSpPr txBox="1">
            <a:spLocks/>
          </p:cNvSpPr>
          <p:nvPr/>
        </p:nvSpPr>
        <p:spPr>
          <a:xfrm>
            <a:off x="1694349" y="347272"/>
            <a:ext cx="7161520" cy="369332"/>
          </a:xfrm>
          <a:prstGeom prst="rect">
            <a:avLst/>
          </a:prstGeom>
          <a:noFill/>
        </p:spPr>
        <p:txBody>
          <a:bodyPr wrap="square" rtlCol="0">
            <a:spAutoFit/>
          </a:bodyPr>
          <a:lstStyle/>
          <a:p>
            <a:r>
              <a:rPr lang="en-US" altLang="ko-KR" b="1" dirty="0">
                <a:solidFill>
                  <a:schemeClr val="tx2">
                    <a:lumMod val="75000"/>
                  </a:schemeClr>
                </a:solidFill>
                <a:uFillTx/>
                <a:latin typeface="Tahoma" panose="020B0604030504040204" pitchFamily="34" charset="0"/>
                <a:ea typeface="Tahoma" panose="020B0604030504040204" pitchFamily="34" charset="0"/>
                <a:cs typeface="Tahoma" panose="020B0604030504040204" pitchFamily="34" charset="0"/>
              </a:rPr>
              <a:t>8.7 Monte Carlo Tree Search</a:t>
            </a:r>
          </a:p>
        </p:txBody>
      </p:sp>
      <p:sp>
        <p:nvSpPr>
          <p:cNvPr id="2" name="TextBox 1"/>
          <p:cNvSpPr txBox="1">
            <a:spLocks/>
          </p:cNvSpPr>
          <p:nvPr/>
        </p:nvSpPr>
        <p:spPr>
          <a:xfrm>
            <a:off x="1846749" y="1047186"/>
            <a:ext cx="5332720" cy="1477328"/>
          </a:xfrm>
          <a:prstGeom prst="rect">
            <a:avLst/>
          </a:prstGeom>
          <a:noFill/>
        </p:spPr>
        <p:txBody>
          <a:bodyPr wrap="square" rtlCol="0">
            <a:spAutoFit/>
          </a:bodyPr>
          <a:lstStyle/>
          <a:p>
            <a:r>
              <a:rPr lang="en-US" altLang="ko-KR" dirty="0">
                <a:solidFill>
                  <a:schemeClr val="accent6">
                    <a:lumMod val="75000"/>
                  </a:schemeClr>
                </a:solidFill>
                <a:uFillTx/>
              </a:rPr>
              <a:t>At state on the fringe of the tree there will be actions with zero previous trajectories; these can be considered of infinite value so that one of them is selected, after which it is added to the tree.</a:t>
            </a:r>
          </a:p>
          <a:p>
            <a:r>
              <a:rPr lang="en-US" altLang="ko-KR" dirty="0">
                <a:solidFill>
                  <a:schemeClr val="accent6">
                    <a:lumMod val="75000"/>
                  </a:schemeClr>
                </a:solidFill>
                <a:uFillTx/>
              </a:rPr>
              <a:t>The initial tree consists of just the current state.</a:t>
            </a:r>
            <a:endParaRPr lang="ko-KR" altLang="en-US" dirty="0">
              <a:solidFill>
                <a:schemeClr val="accent6">
                  <a:lumMod val="75000"/>
                </a:schemeClr>
              </a:solidFill>
              <a:uFillTx/>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40"/>
          <p:cNvSpPr>
            <a:spLocks/>
          </p:cNvSpPr>
          <p:nvPr/>
        </p:nvSpPr>
        <p:spPr>
          <a:xfrm>
            <a:off x="2149760" y="7206233"/>
            <a:ext cx="9145270" cy="0"/>
          </a:xfrm>
          <a:custGeom>
            <a:avLst/>
            <a:gdLst/>
            <a:ahLst/>
            <a:cxnLst/>
            <a:rect l="l" t="t" r="r" b="b"/>
            <a:pathLst>
              <a:path w="9145270">
                <a:moveTo>
                  <a:pt x="0" y="0"/>
                </a:moveTo>
                <a:lnTo>
                  <a:pt x="9144647" y="0"/>
                </a:lnTo>
              </a:path>
            </a:pathLst>
          </a:custGeom>
          <a:ln w="3175">
            <a:solidFill>
              <a:srgbClr val="B2B2B2"/>
            </a:solidFill>
          </a:ln>
        </p:spPr>
        <p:txBody>
          <a:bodyPr wrap="square" lIns="0" tIns="0" rIns="0" bIns="0" rtlCol="0"/>
          <a:lstStyle/>
          <a:p>
            <a:endParaRPr>
              <a:uFillTx/>
            </a:endParaRPr>
          </a:p>
        </p:txBody>
      </p:sp>
      <p:pic>
        <p:nvPicPr>
          <p:cNvPr id="45" name="그림 44"/>
          <p:cNvPicPr>
            <a:picLocks noChangeAspect="1"/>
          </p:cNvPicPr>
          <p:nvPr/>
        </p:nvPicPr>
        <p:blipFill>
          <a:blip r:embed="rId2" cstate="print"/>
          <a:stretch>
            <a:fillRect/>
          </a:stretch>
        </p:blipFill>
        <p:spPr>
          <a:xfrm>
            <a:off x="10761022" y="244603"/>
            <a:ext cx="1126694" cy="796522"/>
          </a:xfrm>
          <a:prstGeom prst="rect">
            <a:avLst/>
          </a:prstGeom>
        </p:spPr>
      </p:pic>
      <p:sp>
        <p:nvSpPr>
          <p:cNvPr id="7" name="TextBox 6"/>
          <p:cNvSpPr txBox="1">
            <a:spLocks/>
          </p:cNvSpPr>
          <p:nvPr/>
        </p:nvSpPr>
        <p:spPr>
          <a:xfrm>
            <a:off x="1694349" y="347272"/>
            <a:ext cx="7161520" cy="369332"/>
          </a:xfrm>
          <a:prstGeom prst="rect">
            <a:avLst/>
          </a:prstGeom>
          <a:noFill/>
        </p:spPr>
        <p:txBody>
          <a:bodyPr wrap="square" rtlCol="0">
            <a:spAutoFit/>
          </a:bodyPr>
          <a:lstStyle/>
          <a:p>
            <a:r>
              <a:rPr lang="en-US" altLang="ko-KR" b="1" dirty="0">
                <a:solidFill>
                  <a:schemeClr val="tx2">
                    <a:lumMod val="75000"/>
                  </a:schemeClr>
                </a:solidFill>
                <a:uFillTx/>
                <a:latin typeface="Tahoma" panose="020B0604030504040204" pitchFamily="34" charset="0"/>
                <a:ea typeface="Tahoma" panose="020B0604030504040204" pitchFamily="34" charset="0"/>
                <a:cs typeface="Tahoma" panose="020B0604030504040204" pitchFamily="34" charset="0"/>
              </a:rPr>
              <a:t>8.7 Monte Carlo Tree Search</a:t>
            </a:r>
          </a:p>
        </p:txBody>
      </p:sp>
      <p:sp>
        <p:nvSpPr>
          <p:cNvPr id="2" name="TextBox 1"/>
          <p:cNvSpPr txBox="1">
            <a:spLocks/>
          </p:cNvSpPr>
          <p:nvPr/>
        </p:nvSpPr>
        <p:spPr>
          <a:xfrm>
            <a:off x="1922055" y="1270864"/>
            <a:ext cx="9600681" cy="2031325"/>
          </a:xfrm>
          <a:prstGeom prst="rect">
            <a:avLst/>
          </a:prstGeom>
          <a:noFill/>
        </p:spPr>
        <p:txBody>
          <a:bodyPr wrap="square" rtlCol="0">
            <a:spAutoFit/>
          </a:bodyPr>
          <a:lstStyle/>
          <a:p>
            <a:r>
              <a:rPr lang="en-US" altLang="ko-KR" dirty="0">
                <a:uFillTx/>
              </a:rPr>
              <a:t>MCTS incrementally builds a partial game tree to select each of a game-playing program’s moves.</a:t>
            </a:r>
          </a:p>
          <a:p>
            <a:r>
              <a:rPr lang="en-US" altLang="ko-KR" dirty="0">
                <a:uFillTx/>
              </a:rPr>
              <a:t>Each game tree node represents a game state, and each edge linking a node representing a state </a:t>
            </a:r>
            <a:r>
              <a:rPr lang="en-US" altLang="ko-KR" i="1" dirty="0">
                <a:uFillTx/>
                <a:latin typeface="Times" charset="0"/>
                <a:ea typeface="Times" charset="0"/>
                <a:cs typeface="Times" charset="0"/>
              </a:rPr>
              <a:t>s</a:t>
            </a:r>
            <a:r>
              <a:rPr lang="en-US" altLang="ko-KR" dirty="0">
                <a:uFillTx/>
              </a:rPr>
              <a:t> to a child node representing a state </a:t>
            </a:r>
            <a:r>
              <a:rPr lang="en-US" altLang="ko-KR" i="1" dirty="0">
                <a:uFillTx/>
                <a:latin typeface="Times" charset="0"/>
                <a:ea typeface="Times" charset="0"/>
                <a:cs typeface="Times" charset="0"/>
              </a:rPr>
              <a:t>s’</a:t>
            </a:r>
            <a:r>
              <a:rPr lang="en-US" altLang="ko-KR" dirty="0">
                <a:uFillTx/>
              </a:rPr>
              <a:t> corresponds to a state-action pair (</a:t>
            </a:r>
            <a:r>
              <a:rPr lang="en-US" altLang="ko-KR" i="1" dirty="0" err="1">
                <a:uFillTx/>
                <a:latin typeface="Calibri" charset="0"/>
                <a:ea typeface="Calibri" charset="0"/>
                <a:cs typeface="Calibri" charset="0"/>
              </a:rPr>
              <a:t>s,a</a:t>
            </a:r>
            <a:r>
              <a:rPr lang="en-US" altLang="ko-KR" dirty="0">
                <a:uFillTx/>
              </a:rPr>
              <a:t>) where </a:t>
            </a:r>
            <a:r>
              <a:rPr lang="en-US" altLang="ko-KR" i="1" dirty="0">
                <a:uFillTx/>
                <a:latin typeface="Times" charset="0"/>
                <a:ea typeface="Times" charset="0"/>
                <a:cs typeface="Times" charset="0"/>
              </a:rPr>
              <a:t>s’</a:t>
            </a:r>
            <a:r>
              <a:rPr lang="en-US" altLang="ko-KR" dirty="0">
                <a:uFillTx/>
              </a:rPr>
              <a:t> is successor state under actions </a:t>
            </a:r>
            <a:r>
              <a:rPr lang="en-US" altLang="ko-KR" i="1" dirty="0">
                <a:uFillTx/>
                <a:latin typeface="Times" charset="0"/>
                <a:ea typeface="Times" charset="0"/>
                <a:cs typeface="Times" charset="0"/>
              </a:rPr>
              <a:t>a</a:t>
            </a:r>
            <a:r>
              <a:rPr lang="en-US" altLang="ko-KR" dirty="0">
                <a:uFillTx/>
              </a:rPr>
              <a:t>.</a:t>
            </a:r>
          </a:p>
          <a:p>
            <a:r>
              <a:rPr lang="en-US" altLang="ko-KR" dirty="0">
                <a:uFillTx/>
              </a:rPr>
              <a:t>At the start of MCTS, the current game state is the root node of the partial game tree. </a:t>
            </a:r>
          </a:p>
          <a:p>
            <a:endParaRPr lang="en-US" altLang="ko-KR" dirty="0">
              <a:uFillTx/>
            </a:endParaRPr>
          </a:p>
          <a:p>
            <a:r>
              <a:rPr lang="en-US" altLang="ko-KR" dirty="0">
                <a:uFillTx/>
              </a:rPr>
              <a:t>Each iteration of MCTS proceeds in four states</a:t>
            </a:r>
            <a:endParaRPr lang="ko-KR" altLang="en-US" dirty="0">
              <a:uFillTx/>
            </a:endParaRPr>
          </a:p>
        </p:txBody>
      </p:sp>
      <p:pic>
        <p:nvPicPr>
          <p:cNvPr id="8" name="그림 7"/>
          <p:cNvPicPr>
            <a:picLocks noChangeAspect="1"/>
          </p:cNvPicPr>
          <p:nvPr/>
        </p:nvPicPr>
        <p:blipFill>
          <a:blip r:embed="rId3"/>
          <a:stretch>
            <a:fillRect/>
          </a:stretch>
        </p:blipFill>
        <p:spPr>
          <a:xfrm>
            <a:off x="2961066" y="3498160"/>
            <a:ext cx="7522658" cy="363018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40"/>
          <p:cNvSpPr>
            <a:spLocks/>
          </p:cNvSpPr>
          <p:nvPr/>
        </p:nvSpPr>
        <p:spPr>
          <a:xfrm>
            <a:off x="2149760" y="7206233"/>
            <a:ext cx="9145270" cy="0"/>
          </a:xfrm>
          <a:custGeom>
            <a:avLst/>
            <a:gdLst/>
            <a:ahLst/>
            <a:cxnLst/>
            <a:rect l="l" t="t" r="r" b="b"/>
            <a:pathLst>
              <a:path w="9145270">
                <a:moveTo>
                  <a:pt x="0" y="0"/>
                </a:moveTo>
                <a:lnTo>
                  <a:pt x="9144647" y="0"/>
                </a:lnTo>
              </a:path>
            </a:pathLst>
          </a:custGeom>
          <a:ln w="3175">
            <a:solidFill>
              <a:srgbClr val="B2B2B2"/>
            </a:solidFill>
          </a:ln>
        </p:spPr>
        <p:txBody>
          <a:bodyPr wrap="square" lIns="0" tIns="0" rIns="0" bIns="0" rtlCol="0"/>
          <a:lstStyle/>
          <a:p>
            <a:endParaRPr>
              <a:uFillTx/>
            </a:endParaRPr>
          </a:p>
        </p:txBody>
      </p:sp>
      <p:pic>
        <p:nvPicPr>
          <p:cNvPr id="45" name="그림 44"/>
          <p:cNvPicPr>
            <a:picLocks noChangeAspect="1"/>
          </p:cNvPicPr>
          <p:nvPr/>
        </p:nvPicPr>
        <p:blipFill>
          <a:blip r:embed="rId2" cstate="print"/>
          <a:stretch>
            <a:fillRect/>
          </a:stretch>
        </p:blipFill>
        <p:spPr>
          <a:xfrm>
            <a:off x="10761022" y="244603"/>
            <a:ext cx="1126694" cy="796522"/>
          </a:xfrm>
          <a:prstGeom prst="rect">
            <a:avLst/>
          </a:prstGeom>
        </p:spPr>
      </p:pic>
      <p:sp>
        <p:nvSpPr>
          <p:cNvPr id="7" name="TextBox 6"/>
          <p:cNvSpPr txBox="1">
            <a:spLocks/>
          </p:cNvSpPr>
          <p:nvPr/>
        </p:nvSpPr>
        <p:spPr>
          <a:xfrm>
            <a:off x="1694349" y="347272"/>
            <a:ext cx="7161520" cy="369332"/>
          </a:xfrm>
          <a:prstGeom prst="rect">
            <a:avLst/>
          </a:prstGeom>
          <a:noFill/>
        </p:spPr>
        <p:txBody>
          <a:bodyPr wrap="square" rtlCol="0">
            <a:spAutoFit/>
          </a:bodyPr>
          <a:lstStyle/>
          <a:p>
            <a:r>
              <a:rPr lang="en-US" altLang="ko-KR" b="1" dirty="0">
                <a:solidFill>
                  <a:schemeClr val="tx2">
                    <a:lumMod val="75000"/>
                  </a:schemeClr>
                </a:solidFill>
                <a:uFillTx/>
                <a:latin typeface="Tahoma" panose="020B0604030504040204" pitchFamily="34" charset="0"/>
                <a:ea typeface="Tahoma" panose="020B0604030504040204" pitchFamily="34" charset="0"/>
                <a:cs typeface="Tahoma" panose="020B0604030504040204" pitchFamily="34" charset="0"/>
              </a:rPr>
              <a:t>8.7 Monte Carlo Tree Search</a:t>
            </a:r>
          </a:p>
        </p:txBody>
      </p:sp>
      <p:sp>
        <p:nvSpPr>
          <p:cNvPr id="2" name="TextBox 1"/>
          <p:cNvSpPr txBox="1">
            <a:spLocks/>
          </p:cNvSpPr>
          <p:nvPr/>
        </p:nvSpPr>
        <p:spPr>
          <a:xfrm>
            <a:off x="1922055" y="1041126"/>
            <a:ext cx="9600681" cy="3416320"/>
          </a:xfrm>
          <a:prstGeom prst="rect">
            <a:avLst/>
          </a:prstGeom>
          <a:noFill/>
        </p:spPr>
        <p:txBody>
          <a:bodyPr wrap="square" rtlCol="0">
            <a:spAutoFit/>
          </a:bodyPr>
          <a:lstStyle/>
          <a:p>
            <a:pPr marL="342919" indent="-342919">
              <a:buAutoNum type="arabicPeriod"/>
            </a:pPr>
            <a:r>
              <a:rPr lang="en-US" altLang="ko-KR" b="1" dirty="0">
                <a:solidFill>
                  <a:srgbClr val="00B0F0"/>
                </a:solidFill>
                <a:uFillTx/>
              </a:rPr>
              <a:t>Selection</a:t>
            </a:r>
            <a:r>
              <a:rPr lang="en-US" altLang="ko-KR" dirty="0">
                <a:uFillTx/>
              </a:rPr>
              <a:t>: a node in the current tree is selected by some informed means as the most promising node from which to explore further</a:t>
            </a:r>
          </a:p>
          <a:p>
            <a:pPr marL="342919" indent="-342919">
              <a:buAutoNum type="arabicPeriod"/>
            </a:pPr>
            <a:r>
              <a:rPr lang="en-US" altLang="ko-KR" b="1" dirty="0">
                <a:solidFill>
                  <a:srgbClr val="00B0F0"/>
                </a:solidFill>
                <a:uFillTx/>
              </a:rPr>
              <a:t>Expansion</a:t>
            </a:r>
            <a:r>
              <a:rPr lang="en-US" altLang="ko-KR" dirty="0">
                <a:uFillTx/>
              </a:rPr>
              <a:t>: the tree is expanded from the selected node by adding one or more nodes as its children. Each new child node is now a leaf node of the partial game tree, meaning that none of its possible moves have been visited yet in constructing the tree.</a:t>
            </a:r>
          </a:p>
          <a:p>
            <a:pPr marL="342919" indent="-342919">
              <a:buAutoNum type="arabicPeriod"/>
            </a:pPr>
            <a:r>
              <a:rPr lang="en-US" altLang="ko-KR" b="1" dirty="0">
                <a:solidFill>
                  <a:srgbClr val="00B0F0"/>
                </a:solidFill>
                <a:uFillTx/>
              </a:rPr>
              <a:t>Simulation</a:t>
            </a:r>
            <a:r>
              <a:rPr lang="en-US" altLang="ko-KR" dirty="0">
                <a:uFillTx/>
              </a:rPr>
              <a:t>: again directed by an informed means, one of these leaf nodes, or another node having an unvisited move, is selected as the start of a simulation, or rollout, of a complete game in which moves are selected by a rollout policy.</a:t>
            </a:r>
          </a:p>
          <a:p>
            <a:pPr marL="342919" indent="-342919">
              <a:buAutoNum type="arabicPeriod"/>
            </a:pPr>
            <a:r>
              <a:rPr lang="en-US" altLang="ko-KR" b="1" dirty="0">
                <a:solidFill>
                  <a:srgbClr val="00B0F0"/>
                </a:solidFill>
                <a:uFillTx/>
              </a:rPr>
              <a:t>Backpropagation</a:t>
            </a:r>
            <a:r>
              <a:rPr lang="en-US" altLang="ko-KR" dirty="0">
                <a:uFillTx/>
              </a:rPr>
              <a:t>: the result of the simulated game is backed up to update, or to initialize, statistics attached to the links in the partial game tree traversed in this MCTS iteration</a:t>
            </a:r>
            <a:br>
              <a:rPr lang="en-US" altLang="ko-KR" dirty="0">
                <a:uFillTx/>
              </a:rPr>
            </a:br>
            <a:r>
              <a:rPr lang="en-US" altLang="ko-KR" dirty="0">
                <a:uFillTx/>
              </a:rPr>
              <a:t>No statistics are maintained for the links corresponding to states outside of the partial game tree that are visited in the simulation.</a:t>
            </a:r>
          </a:p>
        </p:txBody>
      </p:sp>
      <p:pic>
        <p:nvPicPr>
          <p:cNvPr id="8" name="그림 7"/>
          <p:cNvPicPr>
            <a:picLocks noChangeAspect="1"/>
          </p:cNvPicPr>
          <p:nvPr/>
        </p:nvPicPr>
        <p:blipFill>
          <a:blip r:embed="rId3"/>
          <a:stretch>
            <a:fillRect/>
          </a:stretch>
        </p:blipFill>
        <p:spPr>
          <a:xfrm>
            <a:off x="3750594" y="4543425"/>
            <a:ext cx="5943600" cy="286818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40"/>
          <p:cNvSpPr>
            <a:spLocks/>
          </p:cNvSpPr>
          <p:nvPr/>
        </p:nvSpPr>
        <p:spPr>
          <a:xfrm>
            <a:off x="2149760" y="7206233"/>
            <a:ext cx="9145270" cy="0"/>
          </a:xfrm>
          <a:custGeom>
            <a:avLst/>
            <a:gdLst/>
            <a:ahLst/>
            <a:cxnLst/>
            <a:rect l="l" t="t" r="r" b="b"/>
            <a:pathLst>
              <a:path w="9145270">
                <a:moveTo>
                  <a:pt x="0" y="0"/>
                </a:moveTo>
                <a:lnTo>
                  <a:pt x="9144647" y="0"/>
                </a:lnTo>
              </a:path>
            </a:pathLst>
          </a:custGeom>
          <a:ln w="3175">
            <a:solidFill>
              <a:srgbClr val="B2B2B2"/>
            </a:solidFill>
          </a:ln>
        </p:spPr>
        <p:txBody>
          <a:bodyPr wrap="square" lIns="0" tIns="0" rIns="0" bIns="0" rtlCol="0"/>
          <a:lstStyle/>
          <a:p>
            <a:endParaRPr>
              <a:uFillTx/>
            </a:endParaRPr>
          </a:p>
        </p:txBody>
      </p:sp>
      <p:pic>
        <p:nvPicPr>
          <p:cNvPr id="45" name="그림 44"/>
          <p:cNvPicPr>
            <a:picLocks noChangeAspect="1"/>
          </p:cNvPicPr>
          <p:nvPr/>
        </p:nvPicPr>
        <p:blipFill>
          <a:blip r:embed="rId2" cstate="print"/>
          <a:stretch>
            <a:fillRect/>
          </a:stretch>
        </p:blipFill>
        <p:spPr>
          <a:xfrm>
            <a:off x="10761022" y="244603"/>
            <a:ext cx="1126694" cy="796522"/>
          </a:xfrm>
          <a:prstGeom prst="rect">
            <a:avLst/>
          </a:prstGeom>
        </p:spPr>
      </p:pic>
      <p:sp>
        <p:nvSpPr>
          <p:cNvPr id="6" name="TextBox 5"/>
          <p:cNvSpPr txBox="1">
            <a:spLocks/>
          </p:cNvSpPr>
          <p:nvPr/>
        </p:nvSpPr>
        <p:spPr>
          <a:xfrm>
            <a:off x="1694349" y="347272"/>
            <a:ext cx="7161520" cy="369332"/>
          </a:xfrm>
          <a:prstGeom prst="rect">
            <a:avLst/>
          </a:prstGeom>
          <a:noFill/>
        </p:spPr>
        <p:txBody>
          <a:bodyPr wrap="square" rtlCol="0">
            <a:spAutoFit/>
          </a:bodyPr>
          <a:lstStyle/>
          <a:p>
            <a:r>
              <a:rPr lang="en-US" altLang="ko-KR" b="1" dirty="0">
                <a:solidFill>
                  <a:schemeClr val="tx2">
                    <a:lumMod val="75000"/>
                  </a:schemeClr>
                </a:solidFill>
                <a:uFillTx/>
                <a:latin typeface="Tahoma" panose="020B0604030504040204" pitchFamily="34" charset="0"/>
                <a:ea typeface="Tahoma" panose="020B0604030504040204" pitchFamily="34" charset="0"/>
                <a:cs typeface="Tahoma" panose="020B0604030504040204" pitchFamily="34" charset="0"/>
              </a:rPr>
              <a:t>8.7 Monte Carlo Tree Search</a:t>
            </a:r>
          </a:p>
        </p:txBody>
      </p:sp>
      <p:sp>
        <p:nvSpPr>
          <p:cNvPr id="3" name="TextBox 2"/>
          <p:cNvSpPr txBox="1">
            <a:spLocks/>
          </p:cNvSpPr>
          <p:nvPr/>
        </p:nvSpPr>
        <p:spPr>
          <a:xfrm>
            <a:off x="2531271" y="1190626"/>
            <a:ext cx="8229753" cy="2585323"/>
          </a:xfrm>
          <a:prstGeom prst="rect">
            <a:avLst/>
          </a:prstGeom>
          <a:noFill/>
        </p:spPr>
        <p:txBody>
          <a:bodyPr wrap="square" rtlCol="0">
            <a:spAutoFit/>
          </a:bodyPr>
          <a:lstStyle/>
          <a:p>
            <a:r>
              <a:rPr lang="en-US" altLang="ko-KR" dirty="0">
                <a:uFillTx/>
              </a:rPr>
              <a:t>MCTS continues this process until no more time is left, or some other computational resource is exhausted.</a:t>
            </a:r>
          </a:p>
          <a:p>
            <a:endParaRPr lang="en-US" altLang="ko-KR" dirty="0">
              <a:uFillTx/>
            </a:endParaRPr>
          </a:p>
          <a:p>
            <a:r>
              <a:rPr lang="en-US" altLang="ko-KR" dirty="0">
                <a:uFillTx/>
              </a:rPr>
              <a:t>Then, finally, a move from the root node is selected according to some mechanism that depends on the accumulated statistics in the partial game tree.</a:t>
            </a:r>
          </a:p>
          <a:p>
            <a:endParaRPr lang="en-US" altLang="ko-KR" dirty="0">
              <a:uFillTx/>
            </a:endParaRPr>
          </a:p>
          <a:p>
            <a:r>
              <a:rPr lang="en-US" altLang="ko-KR" dirty="0">
                <a:uFillTx/>
              </a:rPr>
              <a:t>After the opponent’s move, MCTS is run again with new state and containing any descendants of this node from previous play.</a:t>
            </a:r>
          </a:p>
          <a:p>
            <a:r>
              <a:rPr lang="en-US" altLang="ko-KR" dirty="0">
                <a:uFillTx/>
              </a:rPr>
              <a:t>The remaining nodes are discarded.</a:t>
            </a:r>
            <a:endParaRPr lang="ko-KR" altLang="en-US" dirty="0">
              <a:uFillTx/>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7684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8.1 Models and Planning</a:t>
            </a:r>
            <a:endParaRPr kumimoji="1" lang="ko-KR" altLang="en-US" sz="2205" b="1" dirty="0">
              <a:solidFill>
                <a:srgbClr val="607796"/>
              </a:solidFill>
              <a:uFillTx/>
              <a:latin typeface="Tahoma" charset="0"/>
              <a:ea typeface="Tahoma" charset="0"/>
              <a:cs typeface="Tahoma" charset="0"/>
            </a:endParaRPr>
          </a:p>
        </p:txBody>
      </p:sp>
      <p:sp>
        <p:nvSpPr>
          <p:cNvPr id="7" name="TextBox 1"/>
          <p:cNvSpPr txBox="1">
            <a:spLocks/>
          </p:cNvSpPr>
          <p:nvPr/>
        </p:nvSpPr>
        <p:spPr>
          <a:xfrm>
            <a:off x="1146545" y="1571625"/>
            <a:ext cx="11138324" cy="5078313"/>
          </a:xfrm>
          <a:prstGeom prst="rect">
            <a:avLst/>
          </a:prstGeom>
          <a:noFill/>
        </p:spPr>
        <p:txBody>
          <a:bodyPr wrap="square" rtlCol="0">
            <a:spAutoFit/>
          </a:bodyPr>
          <a:lstStyle/>
          <a:p>
            <a:r>
              <a:rPr lang="ko-KR" altLang="en-US" b="1" dirty="0">
                <a:solidFill>
                  <a:schemeClr val="accent3">
                    <a:lumMod val="50000"/>
                  </a:schemeClr>
                </a:solidFill>
                <a:uFillTx/>
              </a:rPr>
              <a:t>모델이란</a:t>
            </a:r>
            <a:r>
              <a:rPr lang="en-US" altLang="ko-KR" b="1" dirty="0">
                <a:solidFill>
                  <a:schemeClr val="accent3">
                    <a:lumMod val="50000"/>
                  </a:schemeClr>
                </a:solidFill>
                <a:uFillTx/>
              </a:rPr>
              <a:t>:</a:t>
            </a:r>
          </a:p>
          <a:p>
            <a:pPr lvl="1"/>
            <a:endParaRPr lang="en-US" altLang="ko-KR" b="1" dirty="0">
              <a:solidFill>
                <a:srgbClr val="00B0F0"/>
              </a:solidFill>
              <a:uFillTx/>
            </a:endParaRPr>
          </a:p>
          <a:p>
            <a:pPr lvl="1"/>
            <a:r>
              <a:rPr lang="en-US" altLang="ko-KR" b="1" dirty="0">
                <a:solidFill>
                  <a:schemeClr val="tx1">
                    <a:lumMod val="65000"/>
                    <a:lumOff val="35000"/>
                  </a:schemeClr>
                </a:solidFill>
                <a:uFillTx/>
              </a:rPr>
              <a:t>Anything that an agent can use to predict how </a:t>
            </a:r>
            <a:r>
              <a:rPr lang="en-US" altLang="ko-KR" b="1" dirty="0" err="1">
                <a:solidFill>
                  <a:schemeClr val="tx1">
                    <a:lumMod val="65000"/>
                    <a:lumOff val="35000"/>
                  </a:schemeClr>
                </a:solidFill>
                <a:uFillTx/>
              </a:rPr>
              <a:t>env</a:t>
            </a:r>
            <a:r>
              <a:rPr lang="en-US" altLang="ko-KR" b="1" dirty="0">
                <a:solidFill>
                  <a:schemeClr val="tx1">
                    <a:lumMod val="65000"/>
                    <a:lumOff val="35000"/>
                  </a:schemeClr>
                </a:solidFill>
                <a:uFillTx/>
              </a:rPr>
              <a:t>. will respond to its action</a:t>
            </a:r>
            <a:endParaRPr lang="en-US" altLang="ko-KR" b="1" dirty="0">
              <a:solidFill>
                <a:srgbClr val="00B0F0"/>
              </a:solidFill>
              <a:uFillTx/>
            </a:endParaRPr>
          </a:p>
          <a:p>
            <a:pPr lvl="1"/>
            <a:r>
              <a:rPr lang="en-US" altLang="ko-KR" dirty="0">
                <a:solidFill>
                  <a:schemeClr val="tx1">
                    <a:lumMod val="65000"/>
                    <a:lumOff val="35000"/>
                  </a:schemeClr>
                </a:solidFill>
                <a:uFillTx/>
                <a:latin typeface="Calibri Light" charset="0"/>
                <a:ea typeface="Calibri Light" charset="0"/>
                <a:cs typeface="Calibri Light" charset="0"/>
              </a:rPr>
              <a:t>Given a state and an action, a model produces a prediction of the resultant next state and next reward.</a:t>
            </a:r>
          </a:p>
          <a:p>
            <a:endParaRPr lang="en-US" altLang="ko-KR" dirty="0">
              <a:uFillTx/>
            </a:endParaRPr>
          </a:p>
          <a:p>
            <a:pPr lvl="1"/>
            <a:r>
              <a:rPr lang="en-US" altLang="ko-KR" dirty="0">
                <a:solidFill>
                  <a:schemeClr val="tx1">
                    <a:lumMod val="65000"/>
                    <a:lumOff val="35000"/>
                  </a:schemeClr>
                </a:solidFill>
                <a:uFillTx/>
              </a:rPr>
              <a:t>- If model is stochastic, several possible state and reward. -</a:t>
            </a:r>
          </a:p>
          <a:p>
            <a:endParaRPr lang="en-US" altLang="ko-KR" dirty="0">
              <a:uFillTx/>
            </a:endParaRPr>
          </a:p>
          <a:p>
            <a:endParaRPr lang="en-US" altLang="ko-KR" dirty="0">
              <a:uFillTx/>
            </a:endParaRPr>
          </a:p>
          <a:p>
            <a:pPr marL="742950" lvl="1" indent="-285750">
              <a:buFont typeface="Arial" charset="0"/>
              <a:buChar char="•"/>
            </a:pPr>
            <a:r>
              <a:rPr lang="en-US" altLang="ko-KR" b="1" dirty="0">
                <a:solidFill>
                  <a:schemeClr val="tx1">
                    <a:lumMod val="75000"/>
                    <a:lumOff val="25000"/>
                  </a:schemeClr>
                </a:solidFill>
                <a:uFillTx/>
              </a:rPr>
              <a:t>Distribution models:</a:t>
            </a:r>
            <a:br>
              <a:rPr lang="en-US" altLang="ko-KR" b="1" dirty="0">
                <a:solidFill>
                  <a:schemeClr val="tx1">
                    <a:lumMod val="75000"/>
                    <a:lumOff val="25000"/>
                  </a:schemeClr>
                </a:solidFill>
                <a:uFillTx/>
              </a:rPr>
            </a:br>
            <a:r>
              <a:rPr lang="en-US" altLang="ko-KR" dirty="0">
                <a:uFillTx/>
              </a:rPr>
              <a:t>  </a:t>
            </a:r>
            <a:r>
              <a:rPr lang="en-US" altLang="ko-KR" dirty="0">
                <a:solidFill>
                  <a:schemeClr val="tx1">
                    <a:lumMod val="65000"/>
                    <a:lumOff val="35000"/>
                  </a:schemeClr>
                </a:solidFill>
                <a:uFillTx/>
              </a:rPr>
              <a:t>produce a description of </a:t>
            </a:r>
            <a:r>
              <a:rPr lang="en-US" altLang="ko-KR" b="1" dirty="0">
                <a:solidFill>
                  <a:schemeClr val="tx1">
                    <a:lumMod val="65000"/>
                    <a:lumOff val="35000"/>
                  </a:schemeClr>
                </a:solidFill>
                <a:uFillTx/>
              </a:rPr>
              <a:t>all possibilities </a:t>
            </a:r>
            <a:r>
              <a:rPr lang="en-US" altLang="ko-KR" dirty="0">
                <a:solidFill>
                  <a:schemeClr val="tx1">
                    <a:lumMod val="65000"/>
                    <a:lumOff val="35000"/>
                  </a:schemeClr>
                </a:solidFill>
                <a:uFillTx/>
              </a:rPr>
              <a:t>and their probabilities.</a:t>
            </a:r>
          </a:p>
          <a:p>
            <a:pPr marL="1200150" lvl="2" indent="-285750">
              <a:buFont typeface="Arial" charset="0"/>
              <a:buChar char="•"/>
            </a:pPr>
            <a:endParaRPr lang="en-US" altLang="ko-KR" dirty="0">
              <a:uFillTx/>
            </a:endParaRPr>
          </a:p>
          <a:p>
            <a:pPr marL="742950" lvl="1" indent="-285750">
              <a:buFont typeface="Arial" charset="0"/>
              <a:buChar char="•"/>
            </a:pPr>
            <a:r>
              <a:rPr lang="en-US" altLang="ko-KR" b="1" dirty="0">
                <a:solidFill>
                  <a:schemeClr val="tx1">
                    <a:lumMod val="75000"/>
                    <a:lumOff val="25000"/>
                  </a:schemeClr>
                </a:solidFill>
                <a:uFillTx/>
              </a:rPr>
              <a:t>Sample models:</a:t>
            </a:r>
            <a:br>
              <a:rPr lang="en-US" altLang="ko-KR" b="1" dirty="0">
                <a:solidFill>
                  <a:schemeClr val="tx1">
                    <a:lumMod val="75000"/>
                    <a:lumOff val="25000"/>
                  </a:schemeClr>
                </a:solidFill>
                <a:uFillTx/>
              </a:rPr>
            </a:br>
            <a:r>
              <a:rPr lang="en-US" altLang="ko-KR" b="1" dirty="0">
                <a:solidFill>
                  <a:schemeClr val="tx1">
                    <a:lumMod val="75000"/>
                    <a:lumOff val="25000"/>
                  </a:schemeClr>
                </a:solidFill>
                <a:uFillTx/>
              </a:rPr>
              <a:t>  </a:t>
            </a:r>
            <a:r>
              <a:rPr lang="en-US" altLang="ko-KR" dirty="0">
                <a:solidFill>
                  <a:schemeClr val="tx1">
                    <a:lumMod val="75000"/>
                    <a:lumOff val="25000"/>
                  </a:schemeClr>
                </a:solidFill>
                <a:uFillTx/>
              </a:rPr>
              <a:t>produce just one of the possibilities, </a:t>
            </a:r>
            <a:r>
              <a:rPr lang="en-US" altLang="ko-KR" dirty="0">
                <a:solidFill>
                  <a:schemeClr val="tx1">
                    <a:lumMod val="65000"/>
                    <a:lumOff val="35000"/>
                  </a:schemeClr>
                </a:solidFill>
                <a:uFillTx/>
              </a:rPr>
              <a:t>sampled according to the probabilities.</a:t>
            </a:r>
          </a:p>
          <a:p>
            <a:pPr lvl="1"/>
            <a:endParaRPr lang="en-US" altLang="ko-KR" dirty="0">
              <a:uFillTx/>
            </a:endParaRPr>
          </a:p>
          <a:p>
            <a:endParaRPr lang="en-US" altLang="ko-KR" dirty="0">
              <a:uFillTx/>
            </a:endParaRPr>
          </a:p>
          <a:p>
            <a:pPr lvl="1"/>
            <a:r>
              <a:rPr lang="en-US" altLang="ko-KR" dirty="0">
                <a:solidFill>
                  <a:schemeClr val="tx1">
                    <a:lumMod val="75000"/>
                    <a:lumOff val="25000"/>
                  </a:schemeClr>
                </a:solidFill>
                <a:uFillTx/>
              </a:rPr>
              <a:t>Model can be used to mimic or simulate experience.</a:t>
            </a:r>
          </a:p>
          <a:p>
            <a:endParaRPr lang="en-US" altLang="ko-KR" dirty="0">
              <a:uFillTx/>
            </a:endParaRPr>
          </a:p>
          <a:p>
            <a:endParaRPr lang="en-US" altLang="ko-KR" dirty="0">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7684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8.1 Models and Planning</a:t>
            </a:r>
            <a:endParaRPr kumimoji="1" lang="ko-KR" altLang="en-US" sz="2205" b="1" dirty="0">
              <a:solidFill>
                <a:srgbClr val="607796"/>
              </a:solidFill>
              <a:uFillTx/>
              <a:latin typeface="Tahoma" charset="0"/>
              <a:ea typeface="Tahoma" charset="0"/>
              <a:cs typeface="Tahoma" charset="0"/>
            </a:endParaRPr>
          </a:p>
        </p:txBody>
      </p:sp>
      <p:sp>
        <p:nvSpPr>
          <p:cNvPr id="7" name="TextBox 1"/>
          <p:cNvSpPr txBox="1">
            <a:spLocks/>
          </p:cNvSpPr>
          <p:nvPr/>
        </p:nvSpPr>
        <p:spPr>
          <a:xfrm>
            <a:off x="1146545" y="1571625"/>
            <a:ext cx="11138324" cy="5632311"/>
          </a:xfrm>
          <a:prstGeom prst="rect">
            <a:avLst/>
          </a:prstGeom>
          <a:noFill/>
        </p:spPr>
        <p:txBody>
          <a:bodyPr wrap="square" rtlCol="0">
            <a:spAutoFit/>
          </a:bodyPr>
          <a:lstStyle/>
          <a:p>
            <a:pPr lvl="0"/>
            <a:r>
              <a:rPr lang="en-US" altLang="ko-KR" b="1" dirty="0">
                <a:solidFill>
                  <a:schemeClr val="tx1">
                    <a:lumMod val="75000"/>
                    <a:lumOff val="25000"/>
                  </a:schemeClr>
                </a:solidFill>
                <a:uFillTx/>
              </a:rPr>
              <a:t>Planning</a:t>
            </a:r>
          </a:p>
          <a:p>
            <a:pPr lvl="0"/>
            <a:r>
              <a:rPr lang="en-US" altLang="ko-KR" dirty="0">
                <a:solidFill>
                  <a:schemeClr val="tx1">
                    <a:lumMod val="65000"/>
                    <a:lumOff val="35000"/>
                  </a:schemeClr>
                </a:solidFill>
                <a:uFillTx/>
              </a:rPr>
              <a:t>Takes a model as input and produces or improves a policy for interacting with the modeled environment</a:t>
            </a:r>
          </a:p>
          <a:p>
            <a:pPr lvl="0"/>
            <a:endParaRPr lang="en-US" altLang="ko-KR" dirty="0">
              <a:solidFill>
                <a:schemeClr val="tx1">
                  <a:lumMod val="65000"/>
                  <a:lumOff val="35000"/>
                </a:schemeClr>
              </a:solidFill>
              <a:uFillTx/>
            </a:endParaRPr>
          </a:p>
          <a:p>
            <a:pPr lvl="0"/>
            <a:endParaRPr lang="en-US" altLang="ko-KR" dirty="0">
              <a:solidFill>
                <a:schemeClr val="tx1">
                  <a:lumMod val="65000"/>
                  <a:lumOff val="35000"/>
                </a:schemeClr>
              </a:solidFill>
              <a:uFillTx/>
            </a:endParaRPr>
          </a:p>
          <a:p>
            <a:pPr lvl="0"/>
            <a:endParaRPr lang="en-US" altLang="ko-KR" dirty="0">
              <a:solidFill>
                <a:schemeClr val="tx1">
                  <a:lumMod val="65000"/>
                  <a:lumOff val="35000"/>
                </a:schemeClr>
              </a:solidFill>
              <a:uFillTx/>
            </a:endParaRPr>
          </a:p>
          <a:p>
            <a:pPr lvl="0"/>
            <a:endParaRPr lang="en-US" altLang="ko-KR" dirty="0">
              <a:solidFill>
                <a:schemeClr val="tx1">
                  <a:lumMod val="65000"/>
                  <a:lumOff val="35000"/>
                </a:schemeClr>
              </a:solidFill>
              <a:uFillTx/>
            </a:endParaRPr>
          </a:p>
          <a:p>
            <a:endParaRPr lang="en-US" altLang="ko-KR" dirty="0">
              <a:uFillTx/>
            </a:endParaRPr>
          </a:p>
          <a:p>
            <a:endParaRPr lang="en-US" altLang="ko-KR" dirty="0">
              <a:uFillTx/>
            </a:endParaRPr>
          </a:p>
          <a:p>
            <a:r>
              <a:rPr lang="en-US" altLang="ko-KR" dirty="0">
                <a:solidFill>
                  <a:schemeClr val="tx1">
                    <a:lumMod val="75000"/>
                    <a:lumOff val="25000"/>
                  </a:schemeClr>
                </a:solidFill>
                <a:uFillTx/>
              </a:rPr>
              <a:t>Two basic ideas of planning:</a:t>
            </a:r>
          </a:p>
          <a:p>
            <a:pPr marL="342919" indent="-342919">
              <a:buAutoNum type="arabicParenR"/>
            </a:pPr>
            <a:r>
              <a:rPr lang="en-US" altLang="ko-KR" b="1" dirty="0">
                <a:solidFill>
                  <a:schemeClr val="tx1">
                    <a:lumMod val="65000"/>
                    <a:lumOff val="35000"/>
                  </a:schemeClr>
                </a:solidFill>
                <a:uFillTx/>
              </a:rPr>
              <a:t>Computing value functions</a:t>
            </a:r>
            <a:r>
              <a:rPr lang="en-US" altLang="ko-KR" dirty="0">
                <a:solidFill>
                  <a:schemeClr val="tx1">
                    <a:lumMod val="65000"/>
                    <a:lumOff val="35000"/>
                  </a:schemeClr>
                </a:solidFill>
                <a:uFillTx/>
              </a:rPr>
              <a:t> as a key intermediate step toward improving the policy</a:t>
            </a:r>
          </a:p>
          <a:p>
            <a:pPr marL="342919" indent="-342919">
              <a:buAutoNum type="arabicParenR"/>
            </a:pPr>
            <a:r>
              <a:rPr lang="en-US" altLang="ko-KR" dirty="0">
                <a:solidFill>
                  <a:schemeClr val="tx1">
                    <a:lumMod val="65000"/>
                    <a:lumOff val="35000"/>
                  </a:schemeClr>
                </a:solidFill>
                <a:uFillTx/>
              </a:rPr>
              <a:t>Compute their value functions by backup operations applied to simulated experience</a:t>
            </a:r>
          </a:p>
          <a:p>
            <a:pPr marL="342919" indent="-342919">
              <a:buAutoNum type="arabicParenR"/>
            </a:pPr>
            <a:endParaRPr lang="en-US" altLang="ko-KR" dirty="0">
              <a:solidFill>
                <a:schemeClr val="tx1">
                  <a:lumMod val="65000"/>
                  <a:lumOff val="35000"/>
                </a:schemeClr>
              </a:solidFill>
              <a:uFillTx/>
            </a:endParaRPr>
          </a:p>
          <a:p>
            <a:pPr marL="342919" indent="-342919">
              <a:buAutoNum type="arabicParenR"/>
            </a:pPr>
            <a:endParaRPr lang="en-US" altLang="ko-KR" dirty="0">
              <a:solidFill>
                <a:schemeClr val="tx1">
                  <a:lumMod val="65000"/>
                  <a:lumOff val="35000"/>
                </a:schemeClr>
              </a:solidFill>
              <a:uFillTx/>
            </a:endParaRPr>
          </a:p>
          <a:p>
            <a:pPr marL="342919" indent="-342919">
              <a:buAutoNum type="arabicParenR"/>
            </a:pPr>
            <a:endParaRPr lang="en-US" altLang="ko-KR" dirty="0">
              <a:solidFill>
                <a:schemeClr val="tx1">
                  <a:lumMod val="65000"/>
                  <a:lumOff val="35000"/>
                </a:schemeClr>
              </a:solidFill>
              <a:uFillTx/>
            </a:endParaRPr>
          </a:p>
          <a:p>
            <a:pPr marL="342919" indent="-342919">
              <a:buAutoNum type="arabicParenR"/>
            </a:pPr>
            <a:endParaRPr lang="en-US" altLang="ko-KR" dirty="0">
              <a:solidFill>
                <a:schemeClr val="tx1">
                  <a:lumMod val="65000"/>
                  <a:lumOff val="35000"/>
                </a:schemeClr>
              </a:solidFill>
              <a:uFillTx/>
            </a:endParaRPr>
          </a:p>
          <a:p>
            <a:pPr marL="342919" indent="-342919">
              <a:buAutoNum type="arabicParenR"/>
            </a:pPr>
            <a:endParaRPr lang="en-US" altLang="ko-KR" dirty="0">
              <a:solidFill>
                <a:schemeClr val="tx1">
                  <a:lumMod val="65000"/>
                  <a:lumOff val="35000"/>
                </a:schemeClr>
              </a:solidFill>
              <a:uFillTx/>
            </a:endParaRPr>
          </a:p>
          <a:p>
            <a:pPr marL="342919" indent="-342919">
              <a:buAutoNum type="arabicParenR"/>
            </a:pPr>
            <a:endParaRPr lang="en-US" altLang="ko-KR" dirty="0">
              <a:solidFill>
                <a:schemeClr val="tx1">
                  <a:lumMod val="65000"/>
                  <a:lumOff val="35000"/>
                </a:schemeClr>
              </a:solidFill>
              <a:uFillTx/>
            </a:endParaRPr>
          </a:p>
          <a:p>
            <a:r>
              <a:rPr lang="en-US" altLang="ko-KR" dirty="0">
                <a:solidFill>
                  <a:schemeClr val="tx1">
                    <a:lumMod val="65000"/>
                    <a:lumOff val="35000"/>
                  </a:schemeClr>
                </a:solidFill>
                <a:uFillTx/>
              </a:rPr>
              <a:t>Various planning methods fit this structure, with individual methods differing only in the kinds of updates they do, the order in which they do them, and in how long the backed-up information is retained.</a:t>
            </a:r>
          </a:p>
          <a:p>
            <a:endParaRPr lang="en-US" altLang="ko-KR" dirty="0">
              <a:uFillTx/>
            </a:endParaRPr>
          </a:p>
        </p:txBody>
      </p:sp>
      <p:cxnSp>
        <p:nvCxnSpPr>
          <p:cNvPr id="8" name="직선 화살표 연결선 7"/>
          <p:cNvCxnSpPr/>
          <p:nvPr/>
        </p:nvCxnSpPr>
        <p:spPr>
          <a:xfrm>
            <a:off x="5503069" y="2943225"/>
            <a:ext cx="25908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TextBox 5"/>
          <p:cNvSpPr txBox="1">
            <a:spLocks/>
          </p:cNvSpPr>
          <p:nvPr/>
        </p:nvSpPr>
        <p:spPr>
          <a:xfrm>
            <a:off x="6303169" y="2486025"/>
            <a:ext cx="990600" cy="369332"/>
          </a:xfrm>
          <a:prstGeom prst="rect">
            <a:avLst/>
          </a:prstGeom>
          <a:noFill/>
        </p:spPr>
        <p:txBody>
          <a:bodyPr wrap="square" rtlCol="0">
            <a:spAutoFit/>
          </a:bodyPr>
          <a:lstStyle/>
          <a:p>
            <a:r>
              <a:rPr lang="en-US" altLang="ko-KR" dirty="0">
                <a:uFillTx/>
              </a:rPr>
              <a:t>Planning</a:t>
            </a:r>
            <a:endParaRPr lang="ko-KR" altLang="en-US" dirty="0">
              <a:uFillTx/>
            </a:endParaRPr>
          </a:p>
        </p:txBody>
      </p:sp>
      <p:sp>
        <p:nvSpPr>
          <p:cNvPr id="13" name="TextBox 7"/>
          <p:cNvSpPr txBox="1">
            <a:spLocks/>
          </p:cNvSpPr>
          <p:nvPr/>
        </p:nvSpPr>
        <p:spPr>
          <a:xfrm>
            <a:off x="4446366" y="2758559"/>
            <a:ext cx="914400" cy="369332"/>
          </a:xfrm>
          <a:prstGeom prst="rect">
            <a:avLst/>
          </a:prstGeom>
          <a:noFill/>
        </p:spPr>
        <p:txBody>
          <a:bodyPr wrap="square" rtlCol="0">
            <a:spAutoFit/>
          </a:bodyPr>
          <a:lstStyle/>
          <a:p>
            <a:r>
              <a:rPr lang="en-US" altLang="ko-KR" dirty="0">
                <a:uFillTx/>
              </a:rPr>
              <a:t>Model</a:t>
            </a:r>
            <a:endParaRPr lang="ko-KR" altLang="en-US" dirty="0">
              <a:uFillTx/>
            </a:endParaRPr>
          </a:p>
        </p:txBody>
      </p:sp>
      <p:sp>
        <p:nvSpPr>
          <p:cNvPr id="14" name="TextBox 11"/>
          <p:cNvSpPr txBox="1">
            <a:spLocks/>
          </p:cNvSpPr>
          <p:nvPr/>
        </p:nvSpPr>
        <p:spPr>
          <a:xfrm>
            <a:off x="8256978" y="2758559"/>
            <a:ext cx="914400" cy="369332"/>
          </a:xfrm>
          <a:prstGeom prst="rect">
            <a:avLst/>
          </a:prstGeom>
          <a:noFill/>
        </p:spPr>
        <p:txBody>
          <a:bodyPr wrap="square" rtlCol="0">
            <a:spAutoFit/>
          </a:bodyPr>
          <a:lstStyle/>
          <a:p>
            <a:r>
              <a:rPr lang="en-US" altLang="ko-KR" dirty="0">
                <a:uFillTx/>
              </a:rPr>
              <a:t>Policy</a:t>
            </a:r>
            <a:endParaRPr lang="ko-KR" altLang="en-US" dirty="0">
              <a:uFillTx/>
            </a:endParaRPr>
          </a:p>
        </p:txBody>
      </p:sp>
      <p:pic>
        <p:nvPicPr>
          <p:cNvPr id="15" name="그림 14"/>
          <p:cNvPicPr>
            <a:picLocks noChangeAspect="1"/>
          </p:cNvPicPr>
          <p:nvPr/>
        </p:nvPicPr>
        <p:blipFill>
          <a:blip r:embed="rId2"/>
          <a:stretch>
            <a:fillRect/>
          </a:stretch>
        </p:blipFill>
        <p:spPr>
          <a:xfrm>
            <a:off x="3369469" y="5076825"/>
            <a:ext cx="7134225" cy="619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7684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8.1 Models and Planning</a:t>
            </a:r>
            <a:endParaRPr kumimoji="1" lang="ko-KR" altLang="en-US" sz="2205" b="1" dirty="0">
              <a:solidFill>
                <a:srgbClr val="607796"/>
              </a:solidFill>
              <a:uFillTx/>
              <a:latin typeface="Tahoma" charset="0"/>
              <a:ea typeface="Tahoma" charset="0"/>
              <a:cs typeface="Tahoma" charset="0"/>
            </a:endParaRPr>
          </a:p>
        </p:txBody>
      </p:sp>
      <p:sp>
        <p:nvSpPr>
          <p:cNvPr id="7" name="TextBox 1"/>
          <p:cNvSpPr txBox="1">
            <a:spLocks/>
          </p:cNvSpPr>
          <p:nvPr/>
        </p:nvSpPr>
        <p:spPr>
          <a:xfrm>
            <a:off x="1146545" y="1571625"/>
            <a:ext cx="11138324" cy="2031325"/>
          </a:xfrm>
          <a:prstGeom prst="rect">
            <a:avLst/>
          </a:prstGeom>
          <a:noFill/>
        </p:spPr>
        <p:txBody>
          <a:bodyPr wrap="square" rtlCol="0">
            <a:spAutoFit/>
          </a:bodyPr>
          <a:lstStyle/>
          <a:p>
            <a:r>
              <a:rPr lang="en-US" altLang="ko-KR" dirty="0">
                <a:solidFill>
                  <a:schemeClr val="tx1">
                    <a:lumMod val="65000"/>
                    <a:lumOff val="35000"/>
                  </a:schemeClr>
                </a:solidFill>
                <a:uFillTx/>
              </a:rPr>
              <a:t>The heart of both learning and planning methods is the estimation of value functions by backup operations.</a:t>
            </a:r>
          </a:p>
          <a:p>
            <a:endParaRPr lang="en-US" altLang="ko-KR" b="1" dirty="0">
              <a:solidFill>
                <a:schemeClr val="tx1">
                  <a:lumMod val="65000"/>
                  <a:lumOff val="35000"/>
                </a:schemeClr>
              </a:solidFill>
              <a:uFillTx/>
            </a:endParaRPr>
          </a:p>
          <a:p>
            <a:r>
              <a:rPr lang="en-US" altLang="ko-KR" b="1" dirty="0">
                <a:solidFill>
                  <a:schemeClr val="tx1">
                    <a:lumMod val="75000"/>
                    <a:lumOff val="25000"/>
                  </a:schemeClr>
                </a:solidFill>
                <a:uFillTx/>
              </a:rPr>
              <a:t>Planning:</a:t>
            </a:r>
            <a:r>
              <a:rPr lang="en-US" altLang="ko-KR" dirty="0">
                <a:solidFill>
                  <a:schemeClr val="tx1">
                    <a:lumMod val="75000"/>
                    <a:lumOff val="25000"/>
                  </a:schemeClr>
                </a:solidFill>
                <a:uFillTx/>
              </a:rPr>
              <a:t> </a:t>
            </a:r>
            <a:r>
              <a:rPr lang="en-US" altLang="ko-KR" dirty="0">
                <a:solidFill>
                  <a:schemeClr val="tx1">
                    <a:lumMod val="65000"/>
                    <a:lumOff val="35000"/>
                  </a:schemeClr>
                </a:solidFill>
                <a:uFillTx/>
              </a:rPr>
              <a:t>uses </a:t>
            </a:r>
            <a:r>
              <a:rPr lang="en-US" altLang="ko-KR" b="1" dirty="0">
                <a:solidFill>
                  <a:schemeClr val="tx1">
                    <a:lumMod val="65000"/>
                    <a:lumOff val="35000"/>
                  </a:schemeClr>
                </a:solidFill>
                <a:uFillTx/>
              </a:rPr>
              <a:t>simulated</a:t>
            </a:r>
            <a:r>
              <a:rPr lang="en-US" altLang="ko-KR" dirty="0">
                <a:solidFill>
                  <a:schemeClr val="tx1">
                    <a:lumMod val="65000"/>
                    <a:lumOff val="35000"/>
                  </a:schemeClr>
                </a:solidFill>
                <a:uFillTx/>
              </a:rPr>
              <a:t> experience generated by a model.</a:t>
            </a:r>
          </a:p>
          <a:p>
            <a:r>
              <a:rPr lang="en-US" altLang="ko-KR" b="1" dirty="0">
                <a:solidFill>
                  <a:schemeClr val="tx1">
                    <a:lumMod val="75000"/>
                    <a:lumOff val="25000"/>
                  </a:schemeClr>
                </a:solidFill>
                <a:uFillTx/>
              </a:rPr>
              <a:t>Learning:</a:t>
            </a:r>
            <a:r>
              <a:rPr lang="en-US" altLang="ko-KR" dirty="0">
                <a:solidFill>
                  <a:schemeClr val="tx1">
                    <a:lumMod val="65000"/>
                    <a:lumOff val="35000"/>
                  </a:schemeClr>
                </a:solidFill>
                <a:uFillTx/>
              </a:rPr>
              <a:t> uses </a:t>
            </a:r>
            <a:r>
              <a:rPr lang="en-US" altLang="ko-KR" b="1" dirty="0">
                <a:solidFill>
                  <a:schemeClr val="tx1">
                    <a:lumMod val="65000"/>
                    <a:lumOff val="35000"/>
                  </a:schemeClr>
                </a:solidFill>
                <a:uFillTx/>
              </a:rPr>
              <a:t>real</a:t>
            </a:r>
            <a:r>
              <a:rPr lang="en-US" altLang="ko-KR" dirty="0">
                <a:solidFill>
                  <a:schemeClr val="tx1">
                    <a:lumMod val="65000"/>
                    <a:lumOff val="35000"/>
                  </a:schemeClr>
                </a:solidFill>
                <a:uFillTx/>
              </a:rPr>
              <a:t> experience generated by the environment.</a:t>
            </a:r>
          </a:p>
          <a:p>
            <a:endParaRPr lang="en-US" altLang="ko-KR" dirty="0">
              <a:solidFill>
                <a:schemeClr val="tx1">
                  <a:lumMod val="65000"/>
                  <a:lumOff val="35000"/>
                </a:schemeClr>
              </a:solidFill>
              <a:uFillTx/>
            </a:endParaRPr>
          </a:p>
          <a:p>
            <a:r>
              <a:rPr lang="en-US" altLang="ko-KR" dirty="0">
                <a:solidFill>
                  <a:schemeClr val="tx1">
                    <a:lumMod val="65000"/>
                    <a:lumOff val="35000"/>
                  </a:schemeClr>
                </a:solidFill>
                <a:uFillTx/>
              </a:rPr>
              <a:t>It means that many ideas and algorithms can be transferred between planning and learning.</a:t>
            </a:r>
          </a:p>
          <a:p>
            <a:r>
              <a:rPr lang="en-US" altLang="ko-KR" dirty="0">
                <a:solidFill>
                  <a:schemeClr val="tx1">
                    <a:lumMod val="65000"/>
                    <a:lumOff val="35000"/>
                  </a:schemeClr>
                </a:solidFill>
                <a:uFillTx/>
              </a:rPr>
              <a:t>Simple example of a planning method based on one-step tabular Q-learning.</a:t>
            </a:r>
          </a:p>
        </p:txBody>
      </p:sp>
      <p:pic>
        <p:nvPicPr>
          <p:cNvPr id="16" name="그림 15"/>
          <p:cNvPicPr>
            <a:picLocks noChangeAspect="1"/>
          </p:cNvPicPr>
          <p:nvPr/>
        </p:nvPicPr>
        <p:blipFill>
          <a:blip r:embed="rId2"/>
          <a:stretch>
            <a:fillRect/>
          </a:stretch>
        </p:blipFill>
        <p:spPr>
          <a:xfrm>
            <a:off x="2791407" y="4467225"/>
            <a:ext cx="7848600" cy="21658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7684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8.1 Models and Planning</a:t>
            </a:r>
            <a:endParaRPr kumimoji="1" lang="ko-KR" altLang="en-US" sz="2205" b="1" dirty="0">
              <a:solidFill>
                <a:srgbClr val="607796"/>
              </a:solidFill>
              <a:uFillTx/>
              <a:latin typeface="Tahoma" charset="0"/>
              <a:ea typeface="Tahoma" charset="0"/>
              <a:cs typeface="Tahoma" charset="0"/>
            </a:endParaRPr>
          </a:p>
        </p:txBody>
      </p:sp>
      <p:sp>
        <p:nvSpPr>
          <p:cNvPr id="7" name="TextBox 1"/>
          <p:cNvSpPr txBox="1">
            <a:spLocks/>
          </p:cNvSpPr>
          <p:nvPr/>
        </p:nvSpPr>
        <p:spPr>
          <a:xfrm>
            <a:off x="1146545" y="1571625"/>
            <a:ext cx="11138324" cy="1200329"/>
          </a:xfrm>
          <a:prstGeom prst="rect">
            <a:avLst/>
          </a:prstGeom>
          <a:noFill/>
        </p:spPr>
        <p:txBody>
          <a:bodyPr wrap="square" rtlCol="0">
            <a:spAutoFit/>
          </a:bodyPr>
          <a:lstStyle/>
          <a:p>
            <a:r>
              <a:rPr lang="en-US" altLang="ko-KR" dirty="0">
                <a:solidFill>
                  <a:schemeClr val="tx1">
                    <a:lumMod val="65000"/>
                    <a:lumOff val="35000"/>
                  </a:schemeClr>
                </a:solidFill>
                <a:uFillTx/>
              </a:rPr>
              <a:t>Second theme in this chapter is the </a:t>
            </a:r>
            <a:r>
              <a:rPr lang="en-US" altLang="ko-KR" b="1" dirty="0">
                <a:solidFill>
                  <a:schemeClr val="tx1">
                    <a:lumMod val="75000"/>
                    <a:lumOff val="25000"/>
                  </a:schemeClr>
                </a:solidFill>
                <a:uFillTx/>
              </a:rPr>
              <a:t>benefits of planning in small, incremental steps</a:t>
            </a:r>
            <a:r>
              <a:rPr lang="en-US" altLang="ko-KR" dirty="0">
                <a:solidFill>
                  <a:schemeClr val="tx1">
                    <a:lumMod val="65000"/>
                    <a:lumOff val="35000"/>
                  </a:schemeClr>
                </a:solidFill>
                <a:uFillTx/>
              </a:rPr>
              <a:t>.</a:t>
            </a:r>
          </a:p>
          <a:p>
            <a:endParaRPr lang="en-US" altLang="ko-KR" dirty="0">
              <a:solidFill>
                <a:schemeClr val="tx1">
                  <a:lumMod val="65000"/>
                  <a:lumOff val="35000"/>
                </a:schemeClr>
              </a:solidFill>
              <a:uFillTx/>
            </a:endParaRPr>
          </a:p>
          <a:p>
            <a:r>
              <a:rPr lang="en-US" altLang="ko-KR" dirty="0">
                <a:solidFill>
                  <a:schemeClr val="tx1">
                    <a:lumMod val="65000"/>
                    <a:lumOff val="35000"/>
                  </a:schemeClr>
                </a:solidFill>
                <a:uFillTx/>
              </a:rPr>
              <a:t>This enables planning to be interrupted or redirected at any time with little wasted computation.</a:t>
            </a:r>
          </a:p>
          <a:p>
            <a:endParaRPr lang="en-US" altLang="ko-KR" dirty="0">
              <a:solidFill>
                <a:schemeClr val="tx1">
                  <a:lumMod val="65000"/>
                  <a:lumOff val="35000"/>
                </a:schemeClr>
              </a:solidFill>
              <a:uFillTx/>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8.2 Dyna: Integrating Planning, Acting, and Learning</a:t>
            </a:r>
            <a:endParaRPr kumimoji="1" lang="ko-KR" altLang="en-US" sz="2205" b="1" dirty="0">
              <a:solidFill>
                <a:srgbClr val="607796"/>
              </a:solidFill>
              <a:uFillTx/>
              <a:latin typeface="Tahoma" charset="0"/>
              <a:ea typeface="Tahoma" charset="0"/>
              <a:cs typeface="Tahoma" charset="0"/>
            </a:endParaRPr>
          </a:p>
        </p:txBody>
      </p:sp>
      <p:sp>
        <p:nvSpPr>
          <p:cNvPr id="8" name="TextBox 6"/>
          <p:cNvSpPr txBox="1">
            <a:spLocks/>
          </p:cNvSpPr>
          <p:nvPr/>
        </p:nvSpPr>
        <p:spPr>
          <a:xfrm>
            <a:off x="1146545" y="1041126"/>
            <a:ext cx="10223924" cy="2031325"/>
          </a:xfrm>
          <a:prstGeom prst="rect">
            <a:avLst/>
          </a:prstGeom>
          <a:noFill/>
        </p:spPr>
        <p:txBody>
          <a:bodyPr wrap="square" rtlCol="0">
            <a:spAutoFit/>
          </a:bodyPr>
          <a:lstStyle/>
          <a:p>
            <a:r>
              <a:rPr lang="en-US" altLang="ko-KR" b="1" dirty="0">
                <a:solidFill>
                  <a:schemeClr val="tx1">
                    <a:lumMod val="75000"/>
                    <a:lumOff val="25000"/>
                  </a:schemeClr>
                </a:solidFill>
                <a:uFillTx/>
              </a:rPr>
              <a:t>Dyna-Q</a:t>
            </a:r>
            <a:r>
              <a:rPr lang="en-US" altLang="ko-KR" dirty="0">
                <a:solidFill>
                  <a:schemeClr val="tx1">
                    <a:lumMod val="75000"/>
                    <a:lumOff val="25000"/>
                  </a:schemeClr>
                </a:solidFill>
                <a:uFillTx/>
              </a:rPr>
              <a:t>: </a:t>
            </a:r>
          </a:p>
          <a:p>
            <a:pPr lvl="1"/>
            <a:r>
              <a:rPr lang="en-US" altLang="ko-KR" dirty="0">
                <a:solidFill>
                  <a:schemeClr val="tx1">
                    <a:lumMod val="65000"/>
                    <a:lumOff val="35000"/>
                  </a:schemeClr>
                </a:solidFill>
                <a:uFillTx/>
              </a:rPr>
              <a:t>Simple architecture integrating planning and learning</a:t>
            </a:r>
          </a:p>
          <a:p>
            <a:endParaRPr lang="en-US" altLang="ko-KR" dirty="0">
              <a:solidFill>
                <a:schemeClr val="tx1">
                  <a:lumMod val="65000"/>
                  <a:lumOff val="35000"/>
                </a:schemeClr>
              </a:solidFill>
              <a:uFillTx/>
            </a:endParaRPr>
          </a:p>
          <a:p>
            <a:pPr lvl="1"/>
            <a:r>
              <a:rPr lang="en-US" altLang="ko-KR" b="1" dirty="0">
                <a:solidFill>
                  <a:schemeClr val="tx1">
                    <a:lumMod val="65000"/>
                    <a:lumOff val="35000"/>
                  </a:schemeClr>
                </a:solidFill>
                <a:uFillTx/>
              </a:rPr>
              <a:t>Two roles </a:t>
            </a:r>
            <a:r>
              <a:rPr lang="en-US" altLang="ko-KR" dirty="0">
                <a:solidFill>
                  <a:schemeClr val="tx1">
                    <a:lumMod val="65000"/>
                    <a:lumOff val="35000"/>
                  </a:schemeClr>
                </a:solidFill>
                <a:uFillTx/>
              </a:rPr>
              <a:t>for real experience :</a:t>
            </a:r>
          </a:p>
          <a:p>
            <a:pPr marL="1200150" lvl="2" indent="-285750">
              <a:buFont typeface="Arial" charset="0"/>
              <a:buChar char="•"/>
            </a:pPr>
            <a:r>
              <a:rPr lang="en-US" altLang="ko-KR" dirty="0">
                <a:solidFill>
                  <a:schemeClr val="tx1">
                    <a:lumMod val="65000"/>
                    <a:lumOff val="35000"/>
                  </a:schemeClr>
                </a:solidFill>
                <a:uFillTx/>
              </a:rPr>
              <a:t>To improve the model (</a:t>
            </a:r>
            <a:r>
              <a:rPr lang="en-US" altLang="ko-KR" i="1" dirty="0">
                <a:solidFill>
                  <a:schemeClr val="tx1">
                    <a:lumMod val="65000"/>
                    <a:lumOff val="35000"/>
                  </a:schemeClr>
                </a:solidFill>
                <a:uFillTx/>
              </a:rPr>
              <a:t>Model-learning / indirect RL</a:t>
            </a:r>
            <a:r>
              <a:rPr lang="en-US" altLang="ko-KR" dirty="0">
                <a:solidFill>
                  <a:schemeClr val="tx1">
                    <a:lumMod val="65000"/>
                    <a:lumOff val="35000"/>
                  </a:schemeClr>
                </a:solidFill>
                <a:uFillTx/>
              </a:rPr>
              <a:t>)</a:t>
            </a:r>
          </a:p>
          <a:p>
            <a:pPr marL="1200150" lvl="2" indent="-285750">
              <a:buFont typeface="Arial" charset="0"/>
              <a:buChar char="•"/>
            </a:pPr>
            <a:r>
              <a:rPr lang="en-US" altLang="ko-KR" dirty="0">
                <a:solidFill>
                  <a:schemeClr val="tx1">
                    <a:lumMod val="65000"/>
                    <a:lumOff val="35000"/>
                  </a:schemeClr>
                </a:solidFill>
                <a:uFillTx/>
              </a:rPr>
              <a:t>To directly improve the value function and policy (</a:t>
            </a:r>
            <a:r>
              <a:rPr lang="en-US" altLang="ko-KR" i="1" dirty="0">
                <a:solidFill>
                  <a:schemeClr val="tx1">
                    <a:lumMod val="65000"/>
                    <a:lumOff val="35000"/>
                  </a:schemeClr>
                </a:solidFill>
                <a:uFillTx/>
              </a:rPr>
              <a:t>direct RL</a:t>
            </a:r>
            <a:r>
              <a:rPr lang="en-US" altLang="ko-KR" dirty="0">
                <a:solidFill>
                  <a:schemeClr val="tx1">
                    <a:lumMod val="65000"/>
                    <a:lumOff val="35000"/>
                  </a:schemeClr>
                </a:solidFill>
                <a:uFillTx/>
              </a:rPr>
              <a:t>)</a:t>
            </a:r>
          </a:p>
          <a:p>
            <a:pPr marL="742950" lvl="1" indent="-285750">
              <a:buFont typeface="Arial" charset="0"/>
              <a:buChar char="•"/>
            </a:pPr>
            <a:endParaRPr lang="en-US" altLang="ko-KR" dirty="0">
              <a:solidFill>
                <a:schemeClr val="tx1">
                  <a:lumMod val="65000"/>
                  <a:lumOff val="35000"/>
                </a:schemeClr>
              </a:solidFill>
              <a:uFillTx/>
            </a:endParaRPr>
          </a:p>
        </p:txBody>
      </p:sp>
      <p:pic>
        <p:nvPicPr>
          <p:cNvPr id="9" name="그림 8"/>
          <p:cNvPicPr>
            <a:picLocks noChangeAspect="1"/>
          </p:cNvPicPr>
          <p:nvPr/>
        </p:nvPicPr>
        <p:blipFill>
          <a:blip r:embed="rId2"/>
          <a:stretch>
            <a:fillRect/>
          </a:stretch>
        </p:blipFill>
        <p:spPr>
          <a:xfrm>
            <a:off x="3718975" y="3400425"/>
            <a:ext cx="5930388" cy="36210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상자 5"/>
          <p:cNvSpPr txBox="1">
            <a:spLocks/>
          </p:cNvSpPr>
          <p:nvPr/>
        </p:nvSpPr>
        <p:spPr>
          <a:xfrm>
            <a:off x="409707" y="500417"/>
            <a:ext cx="9589162" cy="431657"/>
          </a:xfrm>
          <a:prstGeom prst="rect">
            <a:avLst/>
          </a:prstGeom>
          <a:noFill/>
        </p:spPr>
        <p:txBody>
          <a:bodyPr wrap="square" rtlCol="0">
            <a:spAutoFit/>
          </a:bodyPr>
          <a:lstStyle/>
          <a:p>
            <a:r>
              <a:rPr kumimoji="1" lang="en-US" altLang="ko-KR" sz="2205" b="1" dirty="0">
                <a:solidFill>
                  <a:srgbClr val="607796"/>
                </a:solidFill>
                <a:uFillTx/>
                <a:latin typeface="Tahoma" charset="0"/>
                <a:ea typeface="Tahoma" charset="0"/>
                <a:cs typeface="Tahoma" charset="0"/>
              </a:rPr>
              <a:t>8.2 Dyna: Integrating Planning, Acting, and Learning</a:t>
            </a:r>
            <a:endParaRPr kumimoji="1" lang="ko-KR" altLang="en-US" sz="2205" b="1" dirty="0">
              <a:solidFill>
                <a:srgbClr val="607796"/>
              </a:solidFill>
              <a:uFillTx/>
              <a:latin typeface="Tahoma" charset="0"/>
              <a:ea typeface="Tahoma" charset="0"/>
              <a:cs typeface="Tahoma" charset="0"/>
            </a:endParaRPr>
          </a:p>
        </p:txBody>
      </p:sp>
      <p:sp>
        <p:nvSpPr>
          <p:cNvPr id="8" name="TextBox 6"/>
          <p:cNvSpPr txBox="1">
            <a:spLocks/>
          </p:cNvSpPr>
          <p:nvPr/>
        </p:nvSpPr>
        <p:spPr>
          <a:xfrm>
            <a:off x="1146545" y="1343025"/>
            <a:ext cx="10223924" cy="2585323"/>
          </a:xfrm>
          <a:prstGeom prst="rect">
            <a:avLst/>
          </a:prstGeom>
          <a:noFill/>
        </p:spPr>
        <p:txBody>
          <a:bodyPr wrap="square" rtlCol="0">
            <a:spAutoFit/>
          </a:bodyPr>
          <a:lstStyle/>
          <a:p>
            <a:r>
              <a:rPr lang="en-US" altLang="ko-KR" b="1" dirty="0">
                <a:solidFill>
                  <a:schemeClr val="tx1">
                    <a:lumMod val="75000"/>
                    <a:lumOff val="25000"/>
                  </a:schemeClr>
                </a:solidFill>
                <a:uFillTx/>
              </a:rPr>
              <a:t>Indirect method:</a:t>
            </a:r>
          </a:p>
          <a:p>
            <a:r>
              <a:rPr lang="en-US" altLang="ko-KR" dirty="0">
                <a:solidFill>
                  <a:schemeClr val="tx1">
                    <a:lumMod val="75000"/>
                    <a:lumOff val="25000"/>
                  </a:schemeClr>
                </a:solidFill>
                <a:uFillTx/>
              </a:rPr>
              <a:t>Make fuller use of a limited experience</a:t>
            </a:r>
          </a:p>
          <a:p>
            <a:r>
              <a:rPr lang="en-US" altLang="ko-KR" dirty="0">
                <a:solidFill>
                  <a:schemeClr val="tx1">
                    <a:lumMod val="75000"/>
                    <a:lumOff val="25000"/>
                  </a:schemeClr>
                </a:solidFill>
                <a:uFillTx/>
              </a:rPr>
              <a:t>Achieve a better policy with fewer environmental interactions.</a:t>
            </a:r>
          </a:p>
          <a:p>
            <a:endParaRPr lang="en-US" altLang="ko-KR" b="1" dirty="0">
              <a:solidFill>
                <a:schemeClr val="tx1">
                  <a:lumMod val="75000"/>
                  <a:lumOff val="25000"/>
                </a:schemeClr>
              </a:solidFill>
              <a:uFillTx/>
            </a:endParaRPr>
          </a:p>
          <a:p>
            <a:endParaRPr lang="en-US" altLang="ko-KR" b="1" dirty="0">
              <a:solidFill>
                <a:schemeClr val="tx1">
                  <a:lumMod val="75000"/>
                  <a:lumOff val="25000"/>
                </a:schemeClr>
              </a:solidFill>
              <a:uFillTx/>
            </a:endParaRPr>
          </a:p>
          <a:p>
            <a:endParaRPr lang="en-US" altLang="ko-KR" b="1" dirty="0">
              <a:solidFill>
                <a:schemeClr val="tx1">
                  <a:lumMod val="75000"/>
                  <a:lumOff val="25000"/>
                </a:schemeClr>
              </a:solidFill>
              <a:uFillTx/>
            </a:endParaRPr>
          </a:p>
          <a:p>
            <a:r>
              <a:rPr lang="en-US" altLang="ko-KR" b="1" dirty="0">
                <a:solidFill>
                  <a:schemeClr val="tx1">
                    <a:lumMod val="75000"/>
                    <a:lumOff val="25000"/>
                  </a:schemeClr>
                </a:solidFill>
                <a:uFillTx/>
              </a:rPr>
              <a:t>Direct method:</a:t>
            </a:r>
          </a:p>
          <a:p>
            <a:r>
              <a:rPr lang="en-US" altLang="ko-KR" dirty="0">
                <a:solidFill>
                  <a:schemeClr val="tx1">
                    <a:lumMod val="75000"/>
                    <a:lumOff val="25000"/>
                  </a:schemeClr>
                </a:solidFill>
                <a:uFillTx/>
              </a:rPr>
              <a:t>Much simpler</a:t>
            </a:r>
          </a:p>
          <a:p>
            <a:r>
              <a:rPr lang="en-US" altLang="ko-KR" dirty="0">
                <a:solidFill>
                  <a:schemeClr val="tx1">
                    <a:lumMod val="75000"/>
                    <a:lumOff val="25000"/>
                  </a:schemeClr>
                </a:solidFill>
                <a:uFillTx/>
              </a:rPr>
              <a:t>Not affected by biases in the design of the model.</a:t>
            </a:r>
            <a:endParaRPr lang="en-US" altLang="ko-KR" dirty="0">
              <a:solidFill>
                <a:schemeClr val="tx1">
                  <a:lumMod val="65000"/>
                  <a:lumOff val="35000"/>
                </a:schemeClr>
              </a:solidFill>
              <a:uFillTx/>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25447</TotalTime>
  <Words>2970</Words>
  <Application>Microsoft Office PowerPoint</Application>
  <PresentationFormat>사용자 지정</PresentationFormat>
  <Paragraphs>279</Paragraphs>
  <Slides>37</Slides>
  <Notes>2</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37</vt:i4>
      </vt:variant>
    </vt:vector>
  </HeadingPairs>
  <TitlesOfParts>
    <vt:vector size="47" baseType="lpstr">
      <vt:lpstr>맑은 고딕</vt:lpstr>
      <vt:lpstr>Arial</vt:lpstr>
      <vt:lpstr>Calibri</vt:lpstr>
      <vt:lpstr>Calibri Light</vt:lpstr>
      <vt:lpstr>Cambria Math</vt:lpstr>
      <vt:lpstr>Tahoma</vt:lpstr>
      <vt:lpstr>Times</vt:lpstr>
      <vt:lpstr>Times New Roman</vt:lpstr>
      <vt:lpstr>Wingdings</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DIP3E_Chapter03_Art.ppt [Compatibility Mode]</dc:title>
  <dc:creator>El-Sana</dc:creator>
  <cp:lastModifiedBy>송석정</cp:lastModifiedBy>
  <cp:revision>384</cp:revision>
  <cp:lastPrinted>2017-06-25T16:24:16Z</cp:lastPrinted>
  <dcterms:created xsi:type="dcterms:W3CDTF">2017-04-06T11:00:31Z</dcterms:created>
  <dcterms:modified xsi:type="dcterms:W3CDTF">2018-02-23T04:18:47Z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2011-01-21T00:00:00Z</vt:filetime>
  </property>
  <property fmtid="{D5CDD505-2E9C-101B-9397-08002B2CF9AE}" pid="3" name="Creator">
    <vt:lpwstr>PScript5.dll Version 5.2.2</vt:lpwstr>
  </property>
  <property fmtid="{D5CDD505-2E9C-101B-9397-08002B2CF9AE}" pid="4" name="LastSaved">
    <vt:filetime>2017-04-06T00:00:00Z</vt:filetime>
  </property>
</Properties>
</file>