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6" r:id="rId2"/>
    <p:sldId id="295" r:id="rId3"/>
    <p:sldId id="297" r:id="rId4"/>
    <p:sldId id="298" r:id="rId5"/>
    <p:sldId id="299" r:id="rId6"/>
    <p:sldId id="300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3444538" cy="7562850"/>
  <p:notesSz cx="9866313" cy="6735763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9" autoAdjust="0"/>
    <p:restoredTop sz="94628"/>
  </p:normalViewPr>
  <p:slideViewPr>
    <p:cSldViewPr>
      <p:cViewPr varScale="1">
        <p:scale>
          <a:sx n="95" d="100"/>
          <a:sy n="95" d="100"/>
        </p:scale>
        <p:origin x="1092" y="84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500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9349" y="0"/>
            <a:ext cx="4274035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r">
              <a:defRPr sz="11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2018-03-21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37013" cy="22717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83146" tIns="41573" rIns="83146" bIns="41573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17" y="3242046"/>
            <a:ext cx="7891879" cy="2652454"/>
          </a:xfrm>
          <a:prstGeom prst="rect">
            <a:avLst/>
          </a:prstGeom>
        </p:spPr>
        <p:txBody>
          <a:bodyPr vert="horz" lIns="83146" tIns="41573" rIns="83146" bIns="41573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97844"/>
            <a:ext cx="4275500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9349" y="6397844"/>
            <a:ext cx="4274035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r">
              <a:defRPr sz="11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065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74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48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900000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3/21/2018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6A3A87-BDA5-46D5-A2E9-F8986A55C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656"/>
          <a:stretch/>
        </p:blipFill>
        <p:spPr>
          <a:xfrm>
            <a:off x="3140869" y="1252448"/>
            <a:ext cx="8991582" cy="5057964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97" y="-5252"/>
            <a:ext cx="3676240" cy="3681638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1134382" y="210080"/>
            <a:ext cx="3182574" cy="27415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Estimating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48583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33632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3248025"/>
                <a:ext cx="10058400" cy="342093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미지의 샘플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분류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중심으로 창을 씌우고 데이터 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개가 들어올 때까지 크기를 확장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창 안에 들어온 샘플 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𝑤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에 속하는 것의 개수를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𝑖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라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,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,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𝑤</m:t>
                              </m:r>
                              <m:r>
                                <a:rPr lang="en-US" altLang="ko-KR" b="0" i="1" baseline="-2500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𝑤𝑖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3248025"/>
                <a:ext cx="10058400" cy="3420936"/>
              </a:xfrm>
              <a:prstGeom prst="rect">
                <a:avLst/>
              </a:prstGeom>
              <a:blipFill>
                <a:blip r:embed="rId2"/>
                <a:stretch>
                  <a:fillRect l="-485"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/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badi Extra Light" panose="020B0204020104020204" pitchFamily="34" charset="0"/>
                  </a:rPr>
                  <a:t>-Nearest Neighbor Classifier</a:t>
                </a:r>
                <a:endParaRPr lang="ko-KR" altLang="en-US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  <a:blipFill>
                <a:blip r:embed="rId3"/>
                <a:stretch>
                  <a:fillRect t="-10000" r="-108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E57E969-3DFF-409E-B567-AA45908A3D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b="15836"/>
          <a:stretch/>
        </p:blipFill>
        <p:spPr>
          <a:xfrm>
            <a:off x="7103269" y="1127446"/>
            <a:ext cx="2905125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2555892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2333625"/>
                <a:ext cx="10058400" cy="203132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Distance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는 어떻게 정의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  <a:b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</a:b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Euclidean or </a:t>
                </a:r>
                <a:r>
                  <a:rPr lang="en-US" altLang="ko-KR" dirty="0" err="1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Mahalanobis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distance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는 어떤 값이 좋은가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2333625"/>
                <a:ext cx="10058400" cy="2031325"/>
              </a:xfrm>
              <a:prstGeom prst="rect">
                <a:avLst/>
              </a:prstGeom>
              <a:blipFill>
                <a:blip r:embed="rId2"/>
                <a:stretch>
                  <a:fillRect l="-485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/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badi Extra Light" panose="020B0204020104020204" pitchFamily="34" charset="0"/>
                  </a:rPr>
                  <a:t>-Nearest Neighbor Classifier</a:t>
                </a:r>
                <a:endParaRPr lang="ko-KR" altLang="en-US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46" y="527880"/>
                <a:ext cx="2820516" cy="369332"/>
              </a:xfrm>
              <a:prstGeom prst="rect">
                <a:avLst/>
              </a:prstGeom>
              <a:blipFill>
                <a:blip r:embed="rId3"/>
                <a:stretch>
                  <a:fillRect t="-10000" r="-108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26C9F-3F6E-4388-8B9F-2C38F141F58F}"/>
              </a:ext>
            </a:extLst>
          </p:cNvPr>
          <p:cNvCxnSpPr/>
          <p:nvPr/>
        </p:nvCxnSpPr>
        <p:spPr>
          <a:xfrm flipH="1">
            <a:off x="1819528" y="411231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3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412892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1681A-98CC-4058-AF28-AE958B9CD2EA}"/>
              </a:ext>
            </a:extLst>
          </p:cNvPr>
          <p:cNvSpPr txBox="1"/>
          <p:nvPr/>
        </p:nvSpPr>
        <p:spPr>
          <a:xfrm>
            <a:off x="2074069" y="1190625"/>
            <a:ext cx="10058400" cy="54453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개 이상의 서로 다른 확률 분포의 혼합으로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모델링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주어진 것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최적화해야 할 목적 함수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추정해야 할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parameter?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7221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Gaussian Mixture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294910-05F2-4CD1-818F-AECD9C6C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2781" y="2181225"/>
            <a:ext cx="7038975" cy="29527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899C4A-FD58-4C16-A8CC-8EBCB4C40419}"/>
              </a:ext>
            </a:extLst>
          </p:cNvPr>
          <p:cNvCxnSpPr/>
          <p:nvPr/>
        </p:nvCxnSpPr>
        <p:spPr>
          <a:xfrm flipH="1">
            <a:off x="1819528" y="550823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C2BD34-0390-4228-99F1-17BC11C76D46}"/>
              </a:ext>
            </a:extLst>
          </p:cNvPr>
          <p:cNvCxnSpPr/>
          <p:nvPr/>
        </p:nvCxnSpPr>
        <p:spPr>
          <a:xfrm flipH="1">
            <a:off x="1819528" y="593625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A4AF75-908D-4A62-908B-29CA8C1385BD}"/>
              </a:ext>
            </a:extLst>
          </p:cNvPr>
          <p:cNvCxnSpPr/>
          <p:nvPr/>
        </p:nvCxnSpPr>
        <p:spPr>
          <a:xfrm flipH="1">
            <a:off x="1819528" y="635454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6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3719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190625"/>
                <a:ext cx="10058400" cy="413151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주어진 것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 Data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}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추정해야 할 변수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Gaussian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의 개수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𝐾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번째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Gaussian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의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𝜇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)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번째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Gaussian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의 가중치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𝜋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endParaRPr lang="en-US" altLang="ko-KR" baseline="-2500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aseline="-2500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최적화 대상이 되는 함수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𝑥</m:t>
                            </m:r>
                            <m:r>
                              <a:rPr lang="en-US" altLang="ko-KR" b="0" i="1" baseline="-25000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is-I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is-IS" altLang="ko-KR" b="0" i="1" smtClean="0">
                                    <a:latin typeface="Cambria Math" panose="02040503050406030204" pitchFamily="18" charset="0"/>
                                    <a:ea typeface="나눔고딕 Light" panose="020D0904000000000000" pitchFamily="50" charset="-127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𝜋</m:t>
                                </m:r>
                                <m:r>
                                  <a:rPr lang="en-US" altLang="ko-KR" b="0" i="1" baseline="-2500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𝑥𝑖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𝜇</m:t>
                                </m:r>
                                <m:r>
                                  <a:rPr lang="en-US" altLang="ko-KR" b="0" i="1" baseline="-2500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Σ</m:t>
                                </m:r>
                                <m:r>
                                  <a:rPr lang="en-US" altLang="ko-KR" b="0" i="1" baseline="-2500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))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b="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나눔고딕 Light" panose="020D0904000000000000" pitchFamily="50" charset="-127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is-IS" altLang="ko-KR" b="0" i="1" smtClean="0">
                                <a:latin typeface="Cambria Math" panose="02040503050406030204" pitchFamily="18" charset="0"/>
                                <a:ea typeface="나눔고딕 Light" panose="020D0904000000000000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나눔고딕 Light" panose="020D0904000000000000" pitchFamily="50" charset="-127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 Light" panose="020D0904000000000000" pitchFamily="50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나눔고딕 Light" panose="020D0904000000000000" pitchFamily="50" charset="-127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altLang="ko-KR" b="0" i="1" smtClean="0">
                                        <a:latin typeface="Cambria Math" panose="02040503050406030204" pitchFamily="18" charset="0"/>
                                        <a:ea typeface="나눔고딕 Light" panose="020D0904000000000000" pitchFamily="50" charset="-127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𝐾</m:t>
                                    </m:r>
                                  </m:sup>
                                  <m:e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𝜋</m:t>
                                    </m:r>
                                    <m:r>
                                      <a:rPr lang="en-US" altLang="ko-KR" b="0" i="1" baseline="-2500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𝑁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𝑥𝑖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𝜇</m:t>
                                    </m:r>
                                    <m:r>
                                      <a:rPr lang="en-US" altLang="ko-KR" b="0" i="1" baseline="-2500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Σ</m:t>
                                    </m:r>
                                    <m:r>
                                      <a:rPr lang="en-US" altLang="ko-KR" b="0" i="1" baseline="-25000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charset="0"/>
                                        <a:ea typeface="나눔고딕 Light" panose="020D0904000000000000" pitchFamily="50" charset="-127"/>
                                      </a:rPr>
                                      <m:t>))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190625"/>
                <a:ext cx="10058400" cy="4131516"/>
              </a:xfrm>
              <a:prstGeom prst="rect">
                <a:avLst/>
              </a:prstGeom>
              <a:blipFill rotWithShape="0">
                <a:blip r:embed="rId3"/>
                <a:stretch>
                  <a:fillRect l="-485" b="-15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7221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Gaussian Mixture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2189116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41277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5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3719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190625"/>
                <a:ext cx="10058400" cy="30008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많은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parameter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/>
                  </a:rPr>
                  <a:t>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미분을 이용하는 분석적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(Analytic)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방법 한번에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불가능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문제를 두 단계로 정의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E(expectation):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샘플이 어느 분포에 속하는지 추정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M(maximization): Parameter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추정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190625"/>
                <a:ext cx="10058400" cy="3000821"/>
              </a:xfrm>
              <a:prstGeom prst="rect">
                <a:avLst/>
              </a:prstGeom>
              <a:blipFill rotWithShape="0"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5377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EM Algorithm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2189116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2966114" y="4314825"/>
                <a:ext cx="7199401" cy="14773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매개 변수 집합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/>
                  <a:t>를 초기화</a:t>
                </a:r>
                <a:endParaRPr kumimoji="1" lang="en-US" altLang="ko-KR" dirty="0"/>
              </a:p>
              <a:p>
                <a:r>
                  <a:rPr kumimoji="1" lang="en-US" altLang="ko-KR" dirty="0"/>
                  <a:t>Repeat {</a:t>
                </a:r>
              </a:p>
              <a:p>
                <a:r>
                  <a:rPr kumimoji="1" lang="en-US" altLang="ko-KR" dirty="0"/>
                  <a:t>	E:  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/>
                  <a:t>를 이용하여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샘플 별로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kumimoji="1" lang="ko-KR" altLang="en-US" dirty="0"/>
                  <a:t>개의 </a:t>
                </a:r>
                <a:r>
                  <a:rPr kumimoji="1" lang="en-US" altLang="ko-KR" dirty="0"/>
                  <a:t>Gaussian</a:t>
                </a:r>
                <a:r>
                  <a:rPr kumimoji="1" lang="ko-KR" altLang="en-US" dirty="0"/>
                  <a:t>에 속할 확률 추정</a:t>
                </a:r>
                <a:endParaRPr kumimoji="1" lang="en-US" altLang="ko-KR" dirty="0"/>
              </a:p>
              <a:p>
                <a:r>
                  <a:rPr kumimoji="1" lang="en-US" altLang="ko-KR" dirty="0"/>
                  <a:t>	M:  E</a:t>
                </a:r>
                <a:r>
                  <a:rPr kumimoji="1" lang="ko-KR" altLang="en-US" dirty="0"/>
                  <a:t>에서 구한 소속 확률을 이용하여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/>
                  <a:t> 추정</a:t>
                </a:r>
                <a:endParaRPr kumimoji="1" lang="en-US" altLang="ko-KR" dirty="0"/>
              </a:p>
              <a:p>
                <a:r>
                  <a:rPr kumimoji="1" lang="en-US" altLang="ko-KR" dirty="0"/>
                  <a:t>}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until (</a:t>
                </a:r>
                <a:r>
                  <a:rPr kumimoji="1" lang="ko-KR" altLang="en-US" dirty="0"/>
                  <a:t>멈춤 조건이 만족</a:t>
                </a:r>
                <a:r>
                  <a:rPr kumimoji="1" lang="en-US" altLang="ko-KR" dirty="0"/>
                  <a:t>);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14" y="4314825"/>
                <a:ext cx="7199401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762" t="-3306" r="-85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4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Mixture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3719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190625"/>
                <a:ext cx="10058400" cy="64776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샘플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𝑥</m:t>
                    </m:r>
                  </m:oMath>
                </a14:m>
                <a:r>
                  <a:rPr lang="en-US" altLang="ko-KR" b="0" i="0" baseline="-25000" dirty="0" err="1">
                    <a:latin typeface="+mj-lt"/>
                    <a:ea typeface="나눔고딕 Light" panose="020D0904000000000000" pitchFamily="50" charset="-127"/>
                  </a:rPr>
                  <a:t>i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가 어느 분포에 속하는지를 나타내는 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𝑧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도입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(latent variable)</a:t>
                </a:r>
                <a:b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𝑗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번째 속할 경우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𝑧</m:t>
                    </m:r>
                    <m:r>
                      <a:rPr lang="en-US" altLang="ko-KR" b="0" i="1" baseline="-25000" smtClean="0">
                        <a:latin typeface="Cambria Math" charset="0"/>
                        <a:ea typeface="나눔고딕 Light" panose="020D0904000000000000" pitchFamily="50" charset="-127"/>
                      </a:rPr>
                      <m:t>𝑗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=1</m:t>
                    </m:r>
                    <m:r>
                      <a:rPr lang="ko-KR" altLang="en-US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이고</m:t>
                    </m:r>
                    <m:r>
                      <a:rPr lang="ko-KR" altLang="en-US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  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𝑧𝑘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=0, </m:t>
                    </m:r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나눔고딕 Light" panose="020D0904000000000000" pitchFamily="50" charset="-127"/>
                      </a:rPr>
                      <m:t>𝑥𝑖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나눔고딕 Light" panose="020D0904000000000000" pitchFamily="50" charset="-127"/>
                      </a:rPr>
                      <m:t>𝑗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에 속할 확률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  <a:ea typeface="나눔고딕 Light" panose="020D0904000000000000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𝑧</m:t>
                          </m:r>
                          <m:r>
                            <a:rPr lang="en-US" altLang="ko-KR" b="0" i="1" baseline="-2500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=1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𝑧</m:t>
                              </m:r>
                              <m:r>
                                <a:rPr lang="en-US" altLang="ko-KR" b="0" i="1" baseline="-25000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𝑥𝑖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𝑧𝑗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=1)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𝑥𝑖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미분을 통해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𝜕𝜇</m:t>
                          </m:r>
                          <m:r>
                            <a:rPr lang="en-US" altLang="ko-KR" b="0" i="1" baseline="-2500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</m:den>
                      </m:f>
                      <m:r>
                        <a:rPr lang="en-US" altLang="ko-KR" b="0" i="1" smtClean="0">
                          <a:latin typeface="Cambria Math" charset="0"/>
                          <a:ea typeface="나눔고딕 Light" panose="020D0904000000000000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Σ</m:t>
                          </m:r>
                          <m:r>
                            <a:rPr lang="en-US" altLang="ko-KR" i="1" baseline="-2500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</m:den>
                      </m:f>
                      <m:r>
                        <a:rPr lang="en-US" altLang="ko-KR" i="1">
                          <a:latin typeface="Cambria Math" charset="0"/>
                          <a:ea typeface="나눔고딕 Light" panose="020D0904000000000000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𝜋</m:t>
                                  </m:r>
                                  <m:r>
                                    <a:rPr lang="en-US" altLang="ko-KR" b="0" i="1" baseline="-25000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  <a:ea typeface="나눔고딕 Light" panose="020D0904000000000000" pitchFamily="50" charset="-127"/>
                                    </a:rPr>
                                    <m:t>−1))</m:t>
                                  </m:r>
                                </m:e>
                              </m:nary>
                            </m:e>
                          </m:func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𝜋</m:t>
                          </m:r>
                          <m:r>
                            <a:rPr lang="en-US" altLang="ko-KR" i="1" baseline="-25000">
                              <a:latin typeface="Cambria Math" charset="0"/>
                              <a:ea typeface="나눔고딕 Light" panose="020D0904000000000000" pitchFamily="50" charset="-127"/>
                            </a:rPr>
                            <m:t>𝑗</m:t>
                          </m:r>
                        </m:den>
                      </m:f>
                      <m:r>
                        <a:rPr lang="en-US" altLang="ko-KR" i="1">
                          <a:latin typeface="Cambria Math" charset="0"/>
                          <a:ea typeface="나눔고딕 Light" panose="020D0904000000000000" pitchFamily="50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190625"/>
                <a:ext cx="10058400" cy="6477607"/>
              </a:xfrm>
              <a:prstGeom prst="rect">
                <a:avLst/>
              </a:prstGeom>
              <a:blipFill rotWithShape="0"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2875668" y="527880"/>
            <a:ext cx="15377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EM Algorithm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2750977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2638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1819528" y="435742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확률 분포 추정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42B306-2F7D-4FCC-B827-C7B17B35A715}"/>
              </a:ext>
            </a:extLst>
          </p:cNvPr>
          <p:cNvCxnSpPr/>
          <p:nvPr/>
        </p:nvCxnSpPr>
        <p:spPr>
          <a:xfrm flipH="1">
            <a:off x="1829256" y="597631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1681A-98CC-4058-AF28-AE958B9CD2EA}"/>
              </a:ext>
            </a:extLst>
          </p:cNvPr>
          <p:cNvSpPr txBox="1"/>
          <p:nvPr/>
        </p:nvSpPr>
        <p:spPr>
          <a:xfrm>
            <a:off x="2226469" y="1343025"/>
            <a:ext cx="9296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Bayesian Classifier</a:t>
            </a:r>
            <a:r>
              <a:rPr lang="ko-KR" altLang="en-US" dirty="0"/>
              <a:t>에서</a:t>
            </a:r>
            <a:r>
              <a:rPr lang="en-US" altLang="ko-KR" dirty="0"/>
              <a:t>, Likelihood</a:t>
            </a:r>
            <a:r>
              <a:rPr lang="ko-KR" altLang="en-US" dirty="0"/>
              <a:t>의 분포를 </a:t>
            </a:r>
            <a:r>
              <a:rPr lang="en-US" altLang="ko-KR" dirty="0"/>
              <a:t>Gaussian</a:t>
            </a:r>
            <a:r>
              <a:rPr lang="ko-KR" altLang="en-US" dirty="0"/>
              <a:t>으로 가정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2050" name="Picture 2" descr="gaussian mixture에 대한 이미지 검색결과">
            <a:extLst>
              <a:ext uri="{FF2B5EF4-FFF2-40B4-BE49-F238E27FC236}">
                <a16:creationId xmlns:a16="http://schemas.microsoft.com/office/drawing/2014/main" id="{BACAA100-0E45-48A5-9018-08D5012E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9" y="2701688"/>
            <a:ext cx="3354388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3A594B-EF29-48E4-9014-B0C9A2439934}"/>
              </a:ext>
            </a:extLst>
          </p:cNvPr>
          <p:cNvSpPr txBox="1"/>
          <p:nvPr/>
        </p:nvSpPr>
        <p:spPr>
          <a:xfrm>
            <a:off x="2226469" y="5856659"/>
            <a:ext cx="9296400" cy="7396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위 같은 경우엔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를 보고 분포를 추정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85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히스토그램 추정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C904E3-4105-459D-8B9A-A82CD812F0F2}"/>
              </a:ext>
            </a:extLst>
          </p:cNvPr>
          <p:cNvSpPr/>
          <p:nvPr/>
        </p:nvSpPr>
        <p:spPr>
          <a:xfrm>
            <a:off x="13045024" y="-271979"/>
            <a:ext cx="9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mixture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8238F-E247-45F5-B93B-1C9C527B8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0932" y="3014663"/>
            <a:ext cx="6162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Maximum</a:t>
            </a:r>
            <a:r>
              <a:rPr kumimoji="1" lang="ko-KR" altLang="en-US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Likelihood (ML)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330632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3191060"/>
                <a:ext cx="9296400" cy="311072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주어진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X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발생시켰을 가능성이 가장 큰 매개변수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모든 샘플이 독립적으로 추출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가 균일하다고 가정하면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𝑋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𝑋𝑖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latin typeface="나눔고딕 Light" panose="020D0904000000000000" pitchFamily="50" charset="-127"/>
                              <a:ea typeface="나눔고딕 Light" panose="020D0904000000000000" pitchFamily="50" charset="-127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3191060"/>
                <a:ext cx="9296400" cy="3110723"/>
              </a:xfrm>
              <a:prstGeom prst="rect">
                <a:avLst/>
              </a:prstGeom>
              <a:blipFill>
                <a:blip r:embed="rId2"/>
                <a:stretch>
                  <a:fillRect l="-525" t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667DA5C-01CD-4200-8BB6-25B2F4120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94" y="1358375"/>
            <a:ext cx="3867150" cy="15621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0E82A0-EC6E-4DD0-8A95-20FB5148B88B}"/>
              </a:ext>
            </a:extLst>
          </p:cNvPr>
          <p:cNvCxnSpPr/>
          <p:nvPr/>
        </p:nvCxnSpPr>
        <p:spPr>
          <a:xfrm flipH="1">
            <a:off x="1819528" y="4998936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4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Maximum</a:t>
            </a:r>
            <a:r>
              <a:rPr kumimoji="1" lang="ko-KR" altLang="en-US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Likelihood (ML)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330632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3191060"/>
                <a:ext cx="9296400" cy="275819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단조증가함수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log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취하면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𝑙𝑛</m:t>
                                  </m:r>
                                </m:e>
                              </m:nary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𝑋𝑖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ko-KR" u="sng" dirty="0">
                    <a:solidFill>
                      <a:schemeClr val="accent2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Optimization problem</a:t>
                </a:r>
              </a:p>
              <a:p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3191060"/>
                <a:ext cx="9296400" cy="2758191"/>
              </a:xfrm>
              <a:prstGeom prst="rect">
                <a:avLst/>
              </a:prstGeom>
              <a:blipFill>
                <a:blip r:embed="rId2"/>
                <a:stretch>
                  <a:fillRect l="-525" t="-1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667DA5C-01CD-4200-8BB6-25B2F4120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94" y="1358375"/>
            <a:ext cx="3867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Maximum</a:t>
            </a:r>
            <a:r>
              <a:rPr kumimoji="1" lang="ko-KR" altLang="en-US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a Posterior (MAP)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9296400" cy="220419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에</m:t>
                    </m:r>
                  </m:oMath>
                </a14:m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관한 정보가 있고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균일하지 않다면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𝑙𝑛</m:t>
                                  </m:r>
                                </m:e>
                              </m:nary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𝑋</m:t>
                                  </m:r>
                                  <m:r>
                                    <a:rPr lang="en-US" altLang="ko-KR" b="0" i="1" baseline="-25000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ln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⁡(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고딕 Light" panose="020D0904000000000000" pitchFamily="50" charset="-127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고딕 Light" panose="020D0904000000000000" pitchFamily="50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9296400" cy="2204193"/>
              </a:xfrm>
              <a:prstGeom prst="rect">
                <a:avLst/>
              </a:prstGeom>
              <a:blipFill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F7ED17F-654B-42F5-AF3B-24917D3E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4331" y="4238625"/>
            <a:ext cx="5095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9296400" cy="20032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히스토그램 추정을 확장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점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중점으로 하는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h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인 창을 만들고 그 안의 샘플의 개수를 세어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라 하면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</a:p>
              <a:p>
                <a:endParaRPr lang="en-US" altLang="ko-KR" i="1" dirty="0">
                  <a:latin typeface="Cambria Math" panose="02040503050406030204" pitchFamily="18" charset="0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i="1" baseline="3000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9296400" cy="2003241"/>
              </a:xfrm>
              <a:prstGeom prst="rect">
                <a:avLst/>
              </a:prstGeom>
              <a:blipFill>
                <a:blip r:embed="rId2"/>
                <a:stretch>
                  <a:fillRect l="-525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3712246" y="527880"/>
            <a:ext cx="15450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 Extra Light" panose="020B0204020104020204" pitchFamily="34" charset="0"/>
              </a:rPr>
              <a:t>Parzen</a:t>
            </a:r>
            <a:r>
              <a:rPr lang="en-US" altLang="ko-KR" dirty="0">
                <a:latin typeface="Abadi Extra Light" panose="020B0204020104020204" pitchFamily="34" charset="0"/>
              </a:rPr>
              <a:t> window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778A39-D98C-4DE0-90CB-9F37B683D8C4}"/>
              </a:ext>
            </a:extLst>
          </p:cNvPr>
          <p:cNvCxnSpPr/>
          <p:nvPr/>
        </p:nvCxnSpPr>
        <p:spPr>
          <a:xfrm flipH="1">
            <a:off x="1819528" y="223163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B8CBCCE-B47D-4D7E-A601-00E3E9261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157" y="3781425"/>
            <a:ext cx="6974224" cy="29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10058400" cy="521681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불연속점 발생 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Kernel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함수 도입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: window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내 샘플들의 비중을 달리 함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ko-KR" altLang="en-US" dirty="0"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충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분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크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가 충분히 작으면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, </a:t>
                </a:r>
                <a:r>
                  <a:rPr lang="en-US" altLang="ko-KR" dirty="0" err="1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Pazen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 window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로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실제에 가까운 확률 분포를 얻을 수 있지만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  <a:sym typeface="Wingdings" panose="05000000000000000000" pitchFamily="2" charset="2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h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를 결정하는 것이 어려움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실험적으로 결정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또한 차원의 저주에서 벗어나지 못함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10058400" cy="5216813"/>
              </a:xfrm>
              <a:prstGeom prst="rect">
                <a:avLst/>
              </a:prstGeom>
              <a:blipFill>
                <a:blip r:embed="rId2"/>
                <a:stretch>
                  <a:fillRect l="-485" t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8AF05-FDEC-47F2-8D23-8551CFADB531}"/>
              </a:ext>
            </a:extLst>
          </p:cNvPr>
          <p:cNvSpPr txBox="1"/>
          <p:nvPr/>
        </p:nvSpPr>
        <p:spPr>
          <a:xfrm>
            <a:off x="3712246" y="527880"/>
            <a:ext cx="15450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 Extra Light" panose="020B0204020104020204" pitchFamily="34" charset="0"/>
              </a:rPr>
              <a:t>Parzen</a:t>
            </a:r>
            <a:r>
              <a:rPr lang="en-US" altLang="ko-KR" dirty="0">
                <a:latin typeface="Abadi Extra Light" panose="020B0204020104020204" pitchFamily="34" charset="0"/>
              </a:rPr>
              <a:t> window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C7D717B-71B8-459C-B80A-4821F335C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4731" y="2790825"/>
            <a:ext cx="6315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Nonparametric </a:t>
            </a:r>
            <a:r>
              <a:rPr kumimoji="1" lang="en-US" altLang="ko-KR" sz="2000" b="1" dirty="0">
                <a:solidFill>
                  <a:srgbClr val="607796"/>
                </a:solidFill>
                <a:latin typeface="+mn-ea"/>
                <a:cs typeface="Tahoma" panose="020B0604030504040204" pitchFamily="34" charset="0"/>
              </a:rPr>
              <a:t>M</a:t>
            </a:r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686888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/>
              <p:nvPr/>
            </p:nvSpPr>
            <p:spPr>
              <a:xfrm>
                <a:off x="2074069" y="1571625"/>
                <a:ext cx="10058400" cy="50502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Pazen window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와 반대의 접근방법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개의 샘플이 들어올 때 까지 창의 크기를 확장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 Light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h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𝑥</m:t>
                          </m:r>
                          <m:r>
                            <a:rPr lang="en-US" altLang="ko-KR" b="0" i="1" baseline="30000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Light" panose="020D0904000000000000" pitchFamily="50" charset="-127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r>
                  <a:rPr lang="ko-KR" altLang="en-US" dirty="0" err="1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계산량이</a:t>
                </a:r>
                <a:r>
                  <a:rPr lang="ko-KR" altLang="en-US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굉장히 많음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C1681A-98CC-4058-AF28-AE958B9C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69" y="1571625"/>
                <a:ext cx="10058400" cy="5050229"/>
              </a:xfrm>
              <a:prstGeom prst="rect">
                <a:avLst/>
              </a:prstGeom>
              <a:blipFill>
                <a:blip r:embed="rId2"/>
                <a:stretch>
                  <a:fillRect l="-485" t="-725" b="-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/>
              <p:nvPr/>
            </p:nvSpPr>
            <p:spPr>
              <a:xfrm>
                <a:off x="3712246" y="527880"/>
                <a:ext cx="2971198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badi Extra Light" panose="020B0204020104020204" pitchFamily="34" charset="0"/>
                  </a:rPr>
                  <a:t>-Nearest Neighbor Estimation</a:t>
                </a:r>
                <a:endParaRPr lang="ko-KR" altLang="en-US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8AF05-FDEC-47F2-8D23-8551CFAD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46" y="527880"/>
                <a:ext cx="2971198" cy="369332"/>
              </a:xfrm>
              <a:prstGeom prst="rect">
                <a:avLst/>
              </a:prstGeom>
              <a:blipFill>
                <a:blip r:embed="rId3"/>
                <a:stretch>
                  <a:fillRect t="-10000" r="-123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C0261-2A4D-47DF-BACE-D07DB3209AA7}"/>
              </a:ext>
            </a:extLst>
          </p:cNvPr>
          <p:cNvCxnSpPr>
            <a:cxnSpLocks/>
          </p:cNvCxnSpPr>
          <p:nvPr/>
        </p:nvCxnSpPr>
        <p:spPr>
          <a:xfrm>
            <a:off x="3587555" y="59831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1C4CC3-200C-4846-8833-CE06BE627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9313" y="3171825"/>
            <a:ext cx="6527912" cy="2590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CE8118-F8AF-4260-B555-A9FAB185D097}"/>
              </a:ext>
            </a:extLst>
          </p:cNvPr>
          <p:cNvCxnSpPr/>
          <p:nvPr/>
        </p:nvCxnSpPr>
        <p:spPr>
          <a:xfrm flipH="1">
            <a:off x="1819528" y="633670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1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27087</TotalTime>
  <Words>410</Words>
  <Application>Microsoft Office PowerPoint</Application>
  <PresentationFormat>사용자 지정</PresentationFormat>
  <Paragraphs>138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나눔고딕 Light</vt:lpstr>
      <vt:lpstr>맑은 고딕</vt:lpstr>
      <vt:lpstr>Abadi Extra Light</vt:lpstr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452</cp:revision>
  <cp:lastPrinted>2018-03-21T01:38:39Z</cp:lastPrinted>
  <dcterms:created xsi:type="dcterms:W3CDTF">2017-04-06T11:00:31Z</dcterms:created>
  <dcterms:modified xsi:type="dcterms:W3CDTF">2018-03-21T01:38:54Z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