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5" r:id="rId2"/>
    <p:sldId id="271" r:id="rId3"/>
    <p:sldId id="272" r:id="rId4"/>
    <p:sldId id="273" r:id="rId5"/>
    <p:sldId id="274" r:id="rId6"/>
    <p:sldId id="275" r:id="rId7"/>
    <p:sldId id="277" r:id="rId8"/>
    <p:sldId id="281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9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B33-97EA-42C3-82BB-C9EBCEAB415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9B6F-FB71-442B-BC21-59B4F586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06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B33-97EA-42C3-82BB-C9EBCEAB415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9B6F-FB71-442B-BC21-59B4F586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8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B33-97EA-42C3-82BB-C9EBCEAB415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9B6F-FB71-442B-BC21-59B4F586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1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9A60C-A4A6-44EF-9BB7-47A95BA089B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2016-05-23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18210" y="6364430"/>
            <a:ext cx="86161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9152" y="6467750"/>
            <a:ext cx="844840" cy="395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81" y="6415456"/>
            <a:ext cx="1644327" cy="398016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1"/>
            <a:ext cx="9144000" cy="702733"/>
          </a:xfrm>
          <a:prstGeom prst="rect">
            <a:avLst/>
          </a:prstGeom>
          <a:solidFill>
            <a:schemeClr val="tx2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7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B33-97EA-42C3-82BB-C9EBCEAB415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9B6F-FB71-442B-BC21-59B4F586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B33-97EA-42C3-82BB-C9EBCEAB415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9B6F-FB71-442B-BC21-59B4F586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7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B33-97EA-42C3-82BB-C9EBCEAB415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9B6F-FB71-442B-BC21-59B4F586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1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B33-97EA-42C3-82BB-C9EBCEAB415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9B6F-FB71-442B-BC21-59B4F586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12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B33-97EA-42C3-82BB-C9EBCEAB415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9B6F-FB71-442B-BC21-59B4F586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22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B33-97EA-42C3-82BB-C9EBCEAB415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9B6F-FB71-442B-BC21-59B4F586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51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B33-97EA-42C3-82BB-C9EBCEAB415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9B6F-FB71-442B-BC21-59B4F586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87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BEB33-97EA-42C3-82BB-C9EBCEAB4156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49B6F-FB71-442B-BC21-59B4F5867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4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BEB33-97EA-42C3-82BB-C9EBCEAB4156}" type="datetimeFigureOut">
              <a:rPr lang="ko-KR" altLang="en-US" smtClean="0"/>
              <a:pPr/>
              <a:t>2016-05-23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49B6F-FB71-442B-BC21-59B4F58676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98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2501127"/>
            <a:ext cx="9144000" cy="1841234"/>
          </a:xfrm>
          <a:prstGeom prst="rect">
            <a:avLst/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2734" y="2755387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Machine Learning</a:t>
            </a: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- Introduction -</a:t>
            </a:r>
            <a:endParaRPr lang="ko-KR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8857" y="4695829"/>
            <a:ext cx="5516638" cy="1154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Hyoungsik Nam</a:t>
            </a:r>
          </a:p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Integrated Display Electronics &amp; Algorithm (IDEA) Lab.</a:t>
            </a:r>
          </a:p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Kyung </a:t>
            </a:r>
            <a:r>
              <a:rPr lang="en-US" altLang="ko-KR" sz="1600" b="1" dirty="0" err="1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Hee</a:t>
            </a:r>
            <a:r>
              <a:rPr lang="en-US" altLang="ko-KR" sz="16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University</a:t>
            </a:r>
            <a:endParaRPr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879" y="6120083"/>
            <a:ext cx="1073724" cy="5027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5677" y="123829"/>
            <a:ext cx="1439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May </a:t>
            </a:r>
            <a:r>
              <a:rPr lang="en-US" altLang="ko-KR" sz="16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25, </a:t>
            </a:r>
            <a:r>
              <a:rPr lang="en-US" altLang="ko-KR" sz="1600" b="1" dirty="0" smtClean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2016</a:t>
            </a:r>
            <a:endParaRPr lang="ko-KR" altLang="en-US" sz="16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88666" y="109545"/>
            <a:ext cx="7582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Designing Learning System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67" y="894436"/>
            <a:ext cx="6079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Choosing Training Experience (Training Data)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017" y="1471578"/>
            <a:ext cx="714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rests on the crucial assumption that the distribution of training examples is identical to the distribution of test examples.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667" y="2196018"/>
            <a:ext cx="3393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Choosing Target Function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017" y="2779336"/>
            <a:ext cx="714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It determines what type of knowledge will be learned and how this will be used by the performance program.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8666" y="3547320"/>
            <a:ext cx="6216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Choosing Representation of Learned Function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667" y="4792747"/>
            <a:ext cx="3865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Choosing Learning Algorithm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4017" y="4009045"/>
            <a:ext cx="714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program will use a representation to describe the target function that it will learn.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88666" y="109545"/>
            <a:ext cx="7582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Designing Learning System (Example)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67" y="894436"/>
            <a:ext cx="2225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Task: </a:t>
            </a:r>
          </a:p>
          <a:p>
            <a:r>
              <a:rPr lang="en-US" altLang="ko-KR" sz="2400" dirty="0" smtClean="0"/>
              <a:t>playing checkers</a:t>
            </a:r>
            <a:endParaRPr lang="ko-KR" alt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31867" y="845113"/>
            <a:ext cx="6180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Measure: </a:t>
            </a:r>
          </a:p>
          <a:p>
            <a:r>
              <a:rPr lang="en-US" altLang="ko-KR" sz="2400" dirty="0" smtClean="0"/>
              <a:t>percent of games won in the world tournament.</a:t>
            </a:r>
            <a:endParaRPr lang="ko-KR" altLang="en-US" sz="2400"/>
          </a:p>
        </p:txBody>
      </p:sp>
      <p:sp>
        <p:nvSpPr>
          <p:cNvPr id="16" name="TextBox 15"/>
          <p:cNvSpPr txBox="1"/>
          <p:nvPr/>
        </p:nvSpPr>
        <p:spPr>
          <a:xfrm>
            <a:off x="88666" y="1999336"/>
            <a:ext cx="3575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Experience:</a:t>
            </a:r>
          </a:p>
          <a:p>
            <a:r>
              <a:rPr lang="en-US" altLang="ko-KR" sz="2400" dirty="0" smtClean="0"/>
              <a:t>Games played against itself</a:t>
            </a:r>
            <a:endParaRPr lang="ko-KR" alt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88667" y="2915213"/>
            <a:ext cx="5969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Function:</a:t>
            </a:r>
          </a:p>
          <a:p>
            <a:r>
              <a:rPr lang="en-US" altLang="ko-KR" sz="2400" dirty="0" smtClean="0"/>
              <a:t>Win -&gt; V = 100, Lost -&gt; V = -100, Draw -&gt; V = 0</a:t>
            </a:r>
            <a:endParaRPr lang="ko-KR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88666" y="3842960"/>
                <a:ext cx="8458434" cy="840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Representation: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ko-KR" sz="2400" baseline="-25000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" y="3842960"/>
                <a:ext cx="8458434" cy="840871"/>
              </a:xfrm>
              <a:prstGeom prst="rect">
                <a:avLst/>
              </a:prstGeom>
              <a:blipFill rotWithShape="0">
                <a:blip r:embed="rId2"/>
                <a:stretch>
                  <a:fillRect l="-1226" t="-5797" b="-15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8666" y="4780581"/>
                <a:ext cx="7422738" cy="17253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Learning Algorithm: </a:t>
                </a:r>
                <a:endParaRPr lang="en-US" altLang="ko-KR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altLang="ko-KR" sz="2400" dirty="0" smtClean="0"/>
                  <a:t>Weights will be updated to minimize </a:t>
                </a:r>
                <a:r>
                  <a:rPr lang="en-US" altLang="ko-KR" sz="2400" i="1" dirty="0" smtClean="0"/>
                  <a:t>E </a:t>
                </a:r>
                <a:r>
                  <a:rPr lang="en-US" altLang="ko-KR" sz="2400" dirty="0" smtClean="0"/>
                  <a:t>(Least Square Error)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𝑡𝑟𝑎𝑖𝑛</m:t>
                                  </m:r>
                                </m:sub>
                              </m:sSub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400" baseline="-2500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6" y="4780581"/>
                <a:ext cx="7422738" cy="1725344"/>
              </a:xfrm>
              <a:prstGeom prst="rect">
                <a:avLst/>
              </a:prstGeom>
              <a:blipFill rotWithShape="0">
                <a:blip r:embed="rId3"/>
                <a:stretch>
                  <a:fillRect l="-1397" t="-3180" r="-1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88667" y="10954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What is Machine Learning?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8434" y="982372"/>
            <a:ext cx="7148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computer program is said to </a:t>
            </a:r>
            <a:r>
              <a:rPr lang="en-US" altLang="ko-KR" b="1" i="1" dirty="0" smtClean="0">
                <a:solidFill>
                  <a:srgbClr val="FF0000"/>
                </a:solidFill>
              </a:rPr>
              <a:t>learn</a:t>
            </a:r>
            <a:r>
              <a:rPr lang="en-US" altLang="ko-KR" dirty="0" smtClean="0"/>
              <a:t> from experience </a:t>
            </a:r>
            <a:r>
              <a:rPr lang="en-US" altLang="ko-KR" b="1" i="1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 with respect to some class of tasks </a:t>
            </a:r>
            <a:r>
              <a:rPr lang="en-US" altLang="ko-KR" b="1" i="1" dirty="0" smtClean="0">
                <a:solidFill>
                  <a:srgbClr val="FF0000"/>
                </a:solidFill>
              </a:rPr>
              <a:t>T</a:t>
            </a:r>
            <a:r>
              <a:rPr lang="en-US" altLang="ko-KR" dirty="0" smtClean="0"/>
              <a:t> and performance measure </a:t>
            </a:r>
            <a:r>
              <a:rPr lang="en-US" altLang="ko-KR" b="1" i="1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, if its performance at tasks in </a:t>
            </a:r>
            <a:r>
              <a:rPr lang="en-US" altLang="ko-KR" b="1" i="1" dirty="0" smtClean="0">
                <a:solidFill>
                  <a:srgbClr val="FF0000"/>
                </a:solidFill>
              </a:rPr>
              <a:t>T</a:t>
            </a:r>
            <a:r>
              <a:rPr lang="en-US" altLang="ko-KR" dirty="0" smtClean="0"/>
              <a:t>, as measured by </a:t>
            </a:r>
            <a:r>
              <a:rPr lang="en-US" altLang="ko-KR" b="1" i="1" dirty="0" smtClean="0">
                <a:solidFill>
                  <a:srgbClr val="FF0000"/>
                </a:solidFill>
              </a:rPr>
              <a:t>P</a:t>
            </a:r>
            <a:r>
              <a:rPr lang="en-US" altLang="ko-KR" dirty="0" smtClean="0"/>
              <a:t>, improves with experience </a:t>
            </a:r>
            <a:r>
              <a:rPr lang="en-US" altLang="ko-KR" b="1" i="1" dirty="0" smtClean="0">
                <a:solidFill>
                  <a:srgbClr val="FF0000"/>
                </a:solidFill>
              </a:rPr>
              <a:t>E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algn="r"/>
            <a:r>
              <a:rPr lang="en-US" altLang="ko-KR" dirty="0" smtClean="0"/>
              <a:t>-Machine Learning, 1997, McGraw-Hill, Tom M. Mitchell (CMU)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94507" y="3187512"/>
            <a:ext cx="2560320" cy="3082995"/>
          </a:xfrm>
          <a:prstGeom prst="round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98674" y="3990352"/>
            <a:ext cx="18533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</a:t>
            </a:r>
          </a:p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endParaRPr lang="ko-KR" alt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3372" y="3274603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100hr Video/min</a:t>
            </a:r>
          </a:p>
          <a:p>
            <a:r>
              <a:rPr lang="en-US" altLang="ko-KR" dirty="0" smtClean="0"/>
              <a:t>(YouTube)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3372" y="3990352"/>
            <a:ext cx="2063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1M Transactions/</a:t>
            </a:r>
            <a:r>
              <a:rPr lang="en-US" altLang="ko-KR" dirty="0" err="1" smtClean="0"/>
              <a:t>hr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= 2.5x10</a:t>
            </a:r>
            <a:r>
              <a:rPr lang="en-US" altLang="ko-KR" baseline="30000" dirty="0" smtClean="0"/>
              <a:t>15</a:t>
            </a:r>
            <a:r>
              <a:rPr lang="en-US" altLang="ko-KR" dirty="0" smtClean="0"/>
              <a:t> bytes</a:t>
            </a:r>
          </a:p>
          <a:p>
            <a:r>
              <a:rPr lang="en-US" altLang="ko-KR" dirty="0" smtClean="0"/>
              <a:t>(Wall Mart)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93372" y="4983101"/>
            <a:ext cx="2063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Genomes of 1000s people. Each has a length of 3.8x10</a:t>
            </a:r>
            <a:r>
              <a:rPr lang="en-US" altLang="ko-KR" baseline="30000" dirty="0" smtClean="0"/>
              <a:t>9</a:t>
            </a:r>
            <a:r>
              <a:rPr lang="en-US" altLang="ko-KR" dirty="0" smtClean="0"/>
              <a:t> base pairs</a:t>
            </a:r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3953692" y="4138397"/>
            <a:ext cx="2525485" cy="923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098401" y="3396343"/>
            <a:ext cx="189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</a:t>
            </a:r>
          </a:p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7347" y="2582706"/>
            <a:ext cx="1778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 Data</a:t>
            </a:r>
            <a:endParaRPr lang="ko-KR" altLang="en-US" sz="3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46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88667" y="10954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Types of Machine Learning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67" y="916225"/>
            <a:ext cx="2760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Supervised Learning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667" y="2501175"/>
            <a:ext cx="3103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Unsupervised Learning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667" y="4341755"/>
            <a:ext cx="323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5817" y="1591736"/>
            <a:ext cx="714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learn a mapping from inputs </a:t>
            </a:r>
            <a:r>
              <a:rPr lang="en-US" altLang="ko-KR" b="1" dirty="0" smtClean="0"/>
              <a:t>x</a:t>
            </a:r>
            <a:r>
              <a:rPr lang="en-US" altLang="ko-KR" dirty="0" smtClean="0"/>
              <a:t> to outputs </a:t>
            </a:r>
            <a:r>
              <a:rPr lang="en-US" altLang="ko-KR" i="1" dirty="0" smtClean="0"/>
              <a:t>y</a:t>
            </a:r>
            <a:r>
              <a:rPr lang="en-US" altLang="ko-KR" dirty="0" smtClean="0"/>
              <a:t>, given a labeled set of input-output pairs </a:t>
            </a:r>
            <a:r>
              <a:rPr lang="en-US" altLang="ko-KR" i="1" dirty="0" smtClean="0">
                <a:latin typeface="Monotype Corsiva" panose="03010101010201010101" pitchFamily="66" charset="0"/>
              </a:rPr>
              <a:t>D </a:t>
            </a:r>
            <a:r>
              <a:rPr lang="en-US" altLang="ko-KR" dirty="0" smtClean="0"/>
              <a:t>= {(</a:t>
            </a:r>
            <a:r>
              <a:rPr lang="en-US" altLang="ko-KR" b="1" dirty="0" err="1" smtClean="0"/>
              <a:t>x</a:t>
            </a:r>
            <a:r>
              <a:rPr lang="en-US" altLang="ko-KR" baseline="-25000" dirty="0" err="1" smtClean="0"/>
              <a:t>i</a:t>
            </a:r>
            <a:r>
              <a:rPr lang="en-US" altLang="ko-KR" dirty="0" err="1" smtClean="0"/>
              <a:t>,</a:t>
            </a:r>
            <a:r>
              <a:rPr lang="en-US" altLang="ko-KR" i="1" dirty="0" err="1" smtClean="0"/>
              <a:t>y</a:t>
            </a:r>
            <a:r>
              <a:rPr lang="en-US" altLang="ko-KR" baseline="-25000" dirty="0" err="1" smtClean="0"/>
              <a:t>i</a:t>
            </a:r>
            <a:r>
              <a:rPr lang="en-US" altLang="ko-KR" dirty="0" smtClean="0"/>
              <a:t>)}</a:t>
            </a:r>
            <a:r>
              <a:rPr lang="en-US" altLang="ko-KR" baseline="-25000" dirty="0" err="1" smtClean="0"/>
              <a:t>i</a:t>
            </a:r>
            <a:r>
              <a:rPr lang="en-US" altLang="ko-KR" baseline="-25000" dirty="0" smtClean="0"/>
              <a:t>=1…N</a:t>
            </a:r>
            <a:r>
              <a:rPr lang="en-US" altLang="ko-KR" dirty="0" smtClean="0"/>
              <a:t>.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85817" y="3298463"/>
            <a:ext cx="714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find “interesting patterns” in the data, given inputs, </a:t>
            </a:r>
            <a:r>
              <a:rPr lang="en-US" altLang="ko-KR" i="1" dirty="0">
                <a:latin typeface="Monotype Corsiva" panose="03010101010201010101" pitchFamily="66" charset="0"/>
              </a:rPr>
              <a:t>D </a:t>
            </a:r>
            <a:r>
              <a:rPr lang="en-US" altLang="ko-KR" dirty="0"/>
              <a:t>= {(</a:t>
            </a:r>
            <a:r>
              <a:rPr lang="en-US" altLang="ko-KR" b="1" dirty="0" smtClean="0"/>
              <a:t>x</a:t>
            </a:r>
            <a:r>
              <a:rPr lang="en-US" altLang="ko-KR" baseline="-25000" dirty="0" smtClean="0"/>
              <a:t>i</a:t>
            </a:r>
            <a:r>
              <a:rPr lang="en-US" altLang="ko-KR" dirty="0" smtClean="0"/>
              <a:t>)}</a:t>
            </a:r>
            <a:r>
              <a:rPr lang="en-US" altLang="ko-KR" baseline="-25000" dirty="0" err="1"/>
              <a:t>i</a:t>
            </a:r>
            <a:r>
              <a:rPr lang="en-US" altLang="ko-KR" baseline="-25000" dirty="0"/>
              <a:t>=1…N</a:t>
            </a:r>
            <a:r>
              <a:rPr lang="en-US" altLang="ko-KR" dirty="0"/>
              <a:t>.</a:t>
            </a:r>
            <a:endParaRPr lang="ko-KR" altLang="en-US"/>
          </a:p>
          <a:p>
            <a:r>
              <a:rPr lang="en-US" altLang="ko-KR" dirty="0" smtClean="0"/>
              <a:t>Knowledge discovery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85817" y="5005190"/>
            <a:ext cx="7148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learn how to act or behave when given occasional reward or punishment signals.</a:t>
            </a:r>
          </a:p>
          <a:p>
            <a:r>
              <a:rPr lang="en-US" altLang="ko-KR" dirty="0" smtClean="0"/>
              <a:t>For example, how a baby learns to walk.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88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88667" y="10954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Supervised Learning Cases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67" y="916225"/>
            <a:ext cx="185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0" y="4081992"/>
            <a:ext cx="2976033" cy="2232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03900" y="3712660"/>
            <a:ext cx="31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Face Detection &amp; Recognition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59" y="3712660"/>
            <a:ext cx="3435107" cy="25763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94560" y="3527994"/>
            <a:ext cx="31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 Classification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907" y="1664227"/>
            <a:ext cx="2984789" cy="18240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493" y="1309942"/>
            <a:ext cx="2000250" cy="2286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03900" y="1255166"/>
            <a:ext cx="31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Handwriting Recognition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63759" y="2092194"/>
            <a:ext cx="31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Spam Filtering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9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39" y="1798222"/>
            <a:ext cx="4707717" cy="2910938"/>
          </a:xfrm>
          <a:prstGeom prst="rect">
            <a:avLst/>
          </a:prstGeom>
        </p:spPr>
      </p:pic>
      <p:sp>
        <p:nvSpPr>
          <p:cNvPr id="91" name="직사각형 90"/>
          <p:cNvSpPr/>
          <p:nvPr/>
        </p:nvSpPr>
        <p:spPr>
          <a:xfrm>
            <a:off x="88667" y="10954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Supervised Learning Cases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67" y="916225"/>
            <a:ext cx="1568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117407"/>
            <a:ext cx="3703796" cy="24926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81081" y="4610100"/>
            <a:ext cx="31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Linear Regression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206421" y="4610100"/>
            <a:ext cx="313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Polynomial Regression</a:t>
            </a: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20409" y="1353573"/>
            <a:ext cx="71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Response variable is continuous.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88667" y="10954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Unsupervised Learning Cases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67" y="916225"/>
            <a:ext cx="1463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Clustering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05" y="1245241"/>
            <a:ext cx="5109942" cy="25549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94" y="3968515"/>
            <a:ext cx="3132622" cy="2349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47" y="3894589"/>
            <a:ext cx="4643306" cy="232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7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88667" y="10954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Unsupervised Learning Cases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67" y="916225"/>
            <a:ext cx="2590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Completion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2985" y="4851153"/>
            <a:ext cx="190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 </a:t>
            </a:r>
            <a:r>
              <a:rPr lang="en-US" altLang="ko-KR" dirty="0" err="1" smtClean="0"/>
              <a:t>Inpainting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181601" y="4851153"/>
            <a:ext cx="374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Collaborative Filtering</a:t>
            </a:r>
          </a:p>
          <a:p>
            <a:r>
              <a:rPr lang="en-US" altLang="ko-KR" dirty="0" smtClean="0"/>
              <a:t>Ex) </a:t>
            </a:r>
            <a:r>
              <a:rPr lang="en-US" altLang="ko-KR" dirty="0" err="1" smtClean="0"/>
              <a:t>BellKor’s</a:t>
            </a:r>
            <a:r>
              <a:rPr lang="en-US" altLang="ko-KR" dirty="0" smtClean="0"/>
              <a:t> Pragmatic Chaos in Netflix Prize</a:t>
            </a: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9" y="2187648"/>
            <a:ext cx="3704567" cy="23937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56" y="2187648"/>
            <a:ext cx="3569893" cy="24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9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88666" y="109545"/>
            <a:ext cx="5397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Reinforcement Learning Cases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52575"/>
            <a:ext cx="6667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/>
          <p:cNvSpPr/>
          <p:nvPr/>
        </p:nvSpPr>
        <p:spPr>
          <a:xfrm>
            <a:off x="88666" y="109545"/>
            <a:ext cx="7582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Parametric vs. Non-parametric</a:t>
            </a:r>
            <a:endParaRPr lang="en-US" altLang="ko-KR" sz="1600" b="1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667" y="1633161"/>
            <a:ext cx="245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Parametric model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017" y="1032936"/>
            <a:ext cx="71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We will be focusing on probabilistic models of the form </a:t>
            </a:r>
            <a:r>
              <a:rPr lang="en-US" altLang="ko-KR" i="1" dirty="0" smtClean="0"/>
              <a:t>p(</a:t>
            </a:r>
            <a:r>
              <a:rPr lang="en-US" altLang="ko-KR" i="1" dirty="0" err="1" smtClean="0"/>
              <a:t>y</a:t>
            </a:r>
            <a:r>
              <a:rPr lang="en-US" altLang="ko-KR" dirty="0" err="1" smtClean="0"/>
              <a:t>|</a:t>
            </a:r>
            <a:r>
              <a:rPr lang="en-US" altLang="ko-KR" b="1" dirty="0" err="1" smtClean="0"/>
              <a:t>x</a:t>
            </a:r>
            <a:r>
              <a:rPr lang="en-US" altLang="ko-KR" dirty="0" smtClean="0"/>
              <a:t>) or </a:t>
            </a:r>
            <a:r>
              <a:rPr lang="en-US" altLang="ko-KR" i="1" dirty="0" smtClean="0"/>
              <a:t>p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x</a:t>
            </a:r>
            <a:r>
              <a:rPr lang="en-US" altLang="ko-KR" dirty="0" smtClean="0"/>
              <a:t>).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4017" y="2219102"/>
            <a:ext cx="71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model has a fixed number of parameters.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667" y="2911660"/>
            <a:ext cx="3079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Non-parametric model</a:t>
            </a:r>
            <a:endParaRPr lang="ko-KR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017" y="3497601"/>
            <a:ext cx="71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number of parameters grow with the amount of training data.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54017" y="3913160"/>
            <a:ext cx="714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K-nearest neighbors (KNN)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9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450</Words>
  <Application>Microsoft Office PowerPoint</Application>
  <PresentationFormat>화면 슬라이드 쇼(4:3)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Monotype Corsiva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도원</dc:creator>
  <cp:lastModifiedBy>Hyoungsik Nam</cp:lastModifiedBy>
  <cp:revision>66</cp:revision>
  <dcterms:created xsi:type="dcterms:W3CDTF">2016-04-20T05:38:45Z</dcterms:created>
  <dcterms:modified xsi:type="dcterms:W3CDTF">2016-05-25T01:59:09Z</dcterms:modified>
</cp:coreProperties>
</file>