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2" r:id="rId3"/>
    <p:sldId id="293" r:id="rId4"/>
    <p:sldId id="294" r:id="rId5"/>
    <p:sldId id="295" r:id="rId6"/>
    <p:sldId id="296" r:id="rId7"/>
    <p:sldId id="314" r:id="rId8"/>
    <p:sldId id="297" r:id="rId9"/>
    <p:sldId id="315" r:id="rId10"/>
    <p:sldId id="298" r:id="rId11"/>
    <p:sldId id="301" r:id="rId12"/>
    <p:sldId id="302" r:id="rId13"/>
    <p:sldId id="303" r:id="rId14"/>
    <p:sldId id="309" r:id="rId15"/>
    <p:sldId id="304" r:id="rId16"/>
    <p:sldId id="310" r:id="rId17"/>
    <p:sldId id="305" r:id="rId18"/>
    <p:sldId id="306" r:id="rId19"/>
    <p:sldId id="307" r:id="rId20"/>
    <p:sldId id="308" r:id="rId21"/>
    <p:sldId id="316" r:id="rId22"/>
    <p:sldId id="317" r:id="rId23"/>
    <p:sldId id="318" r:id="rId24"/>
    <p:sldId id="319" r:id="rId25"/>
    <p:sldId id="313" r:id="rId26"/>
    <p:sldId id="311" r:id="rId27"/>
    <p:sldId id="312" r:id="rId28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4604"/>
  </p:normalViewPr>
  <p:slideViewPr>
    <p:cSldViewPr>
      <p:cViewPr>
        <p:scale>
          <a:sx n="100" d="100"/>
          <a:sy n="100" d="100"/>
        </p:scale>
        <p:origin x="870" y="72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2018-03-06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567" y="2852610"/>
            <a:ext cx="10083404" cy="1018099"/>
          </a:xfrm>
        </p:spPr>
        <p:txBody>
          <a:bodyPr anchor="b"/>
          <a:lstStyle>
            <a:lvl1pPr algn="ctr">
              <a:defRPr sz="6616">
                <a:uFillTx/>
              </a:defRPr>
            </a:lvl1pPr>
          </a:lstStyle>
          <a:p>
            <a:r>
              <a:rPr kumimoji="1"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407163"/>
          </a:xfrm>
        </p:spPr>
        <p:txBody>
          <a:bodyPr/>
          <a:lstStyle>
            <a:lvl1pPr marL="0" indent="0" algn="ctr">
              <a:buNone/>
              <a:defRPr sz="2646">
                <a:uFillTx/>
              </a:defRPr>
            </a:lvl1pPr>
            <a:lvl2pPr marL="504154" indent="0" algn="ctr">
              <a:buNone/>
              <a:defRPr sz="2205">
                <a:uFillTx/>
              </a:defRPr>
            </a:lvl2pPr>
            <a:lvl3pPr marL="1008309" indent="0" algn="ctr">
              <a:buNone/>
              <a:defRPr sz="1985">
                <a:uFillTx/>
              </a:defRPr>
            </a:lvl3pPr>
            <a:lvl4pPr marL="1512463" indent="0" algn="ctr">
              <a:buNone/>
              <a:defRPr sz="1764">
                <a:uFillTx/>
              </a:defRPr>
            </a:lvl4pPr>
            <a:lvl5pPr marL="2016618" indent="0" algn="ctr">
              <a:buNone/>
              <a:defRPr sz="1764">
                <a:uFillTx/>
              </a:defRPr>
            </a:lvl5pPr>
            <a:lvl6pPr marL="2520772" indent="0" algn="ctr">
              <a:buNone/>
              <a:defRPr sz="1764">
                <a:uFillTx/>
              </a:defRPr>
            </a:lvl6pPr>
            <a:lvl7pPr marL="3024927" indent="0" algn="ctr">
              <a:buNone/>
              <a:defRPr sz="1764">
                <a:uFillTx/>
              </a:defRPr>
            </a:lvl7pPr>
            <a:lvl8pPr marL="3529081" indent="0" algn="ctr">
              <a:buNone/>
              <a:defRPr sz="1764">
                <a:uFillTx/>
              </a:defRPr>
            </a:lvl8pPr>
            <a:lvl9pPr marL="4033236" indent="0" algn="ctr">
              <a:buNone/>
              <a:defRPr sz="1764">
                <a:uFillTx/>
              </a:defRPr>
            </a:lvl9pPr>
          </a:lstStyle>
          <a:p>
            <a:r>
              <a:rPr kumimoji="1"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>
                <a:uFillTx/>
              </a:rPr>
              <a:t>2018-03-06</a:t>
            </a:fld>
            <a:endParaRPr kumimoji="1"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>
                <a:uFillTx/>
              </a:rPr>
              <a:t>‹#›</a:t>
            </a:fld>
            <a:endParaRPr kumimoji="1"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3/6/2018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80.13.121:8888/notebooks/SJ/Untitled.ipyn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225532"/>
            <a:ext cx="13444538" cy="313444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기초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&amp;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 베이지안 결정 이론</a:t>
            </a:r>
            <a:endParaRPr lang="en-US" altLang="ko-KR" sz="1400" dirty="0">
              <a:solidFill>
                <a:schemeClr val="bg1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64" y="6843730"/>
            <a:ext cx="2019301" cy="492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6175" y="6571257"/>
            <a:ext cx="1242444" cy="878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0FBC25-53C5-456A-A2B3-7410BFE4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17" y="1343025"/>
            <a:ext cx="7729052" cy="4736704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Maximum Likelihood Estimation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90589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85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5807869" y="910863"/>
            <a:ext cx="61430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데이터가 주어졌을 때 데이터를 가장 잘 설명하는 확률 분포를 추정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38CA5-08A5-4127-8055-40EE86B376C1}"/>
              </a:ext>
            </a:extLst>
          </p:cNvPr>
          <p:cNvSpPr txBox="1"/>
          <p:nvPr/>
        </p:nvSpPr>
        <p:spPr>
          <a:xfrm>
            <a:off x="5807869" y="2721231"/>
            <a:ext cx="38298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를 가정했을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 데이터를 관측할 확률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344FE-C716-4478-9DF3-325FC7E711EB}"/>
              </a:ext>
            </a:extLst>
          </p:cNvPr>
          <p:cNvSpPr txBox="1"/>
          <p:nvPr/>
        </p:nvSpPr>
        <p:spPr>
          <a:xfrm>
            <a:off x="7565561" y="5153025"/>
            <a:ext cx="98616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산술평균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93922-AEE1-4818-8341-FF0060BE3B15}"/>
              </a:ext>
            </a:extLst>
          </p:cNvPr>
          <p:cNvSpPr txBox="1"/>
          <p:nvPr/>
        </p:nvSpPr>
        <p:spPr>
          <a:xfrm>
            <a:off x="9011359" y="3348395"/>
            <a:ext cx="205697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Log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는 단조 증가함수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319" y="4924425"/>
            <a:ext cx="3616181" cy="19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5BA51-85E6-49B7-8E2F-D4FF29AF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800225"/>
            <a:ext cx="9080384" cy="4666088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결합 확률 분포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, 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주변 확률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10456069" y="1278494"/>
            <a:ext cx="25715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확률변수 하나만 고려할 때</a:t>
            </a:r>
          </a:p>
        </p:txBody>
      </p:sp>
    </p:spTree>
    <p:extLst>
      <p:ext uri="{BB962C8B-B14F-4D97-AF65-F5344CB8AC3E}">
        <p14:creationId xmlns:p14="http://schemas.microsoft.com/office/powerpoint/2010/main" val="29782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20459-B99C-40A9-911E-C575D462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69" y="1800225"/>
            <a:ext cx="8763000" cy="447418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동전 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2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개를 던지는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10989469" y="715861"/>
            <a:ext cx="11176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Joint PMF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85C3DA-6706-4FB4-88A7-59DC9EF7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51" y="1363932"/>
            <a:ext cx="5306824" cy="5188400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조건부 확률과 독립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A6033E-5754-4401-B508-EEE047A2F5C5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40D0CE-E332-4406-AE6A-8DB28B5C3542}"/>
              </a:ext>
            </a:extLst>
          </p:cNvPr>
          <p:cNvCxnSpPr/>
          <p:nvPr/>
        </p:nvCxnSpPr>
        <p:spPr>
          <a:xfrm flipH="1">
            <a:off x="1693069" y="554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2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70105" y="504825"/>
            <a:ext cx="15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" name="원통[C] 2"/>
          <p:cNvSpPr/>
          <p:nvPr/>
        </p:nvSpPr>
        <p:spPr>
          <a:xfrm>
            <a:off x="2607469" y="1260641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원통[C] 7"/>
          <p:cNvSpPr/>
          <p:nvPr/>
        </p:nvSpPr>
        <p:spPr>
          <a:xfrm>
            <a:off x="5884069" y="1263239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원통[C] 8"/>
          <p:cNvSpPr/>
          <p:nvPr/>
        </p:nvSpPr>
        <p:spPr>
          <a:xfrm>
            <a:off x="8851756" y="1266825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3194555" y="2185432"/>
            <a:ext cx="102870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b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AAAA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BBB</a:t>
            </a:r>
            <a:endParaRPr kumimoji="1"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98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79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79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8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17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417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9" y="261338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79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98469" y="2295525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82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163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3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82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01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401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01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782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163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782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63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401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401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82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3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36"/>
          <p:cNvSpPr txBox="1"/>
          <p:nvPr/>
        </p:nvSpPr>
        <p:spPr>
          <a:xfrm>
            <a:off x="6735474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9770269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2226469" y="4641603"/>
            <a:ext cx="5956805" cy="213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P(X=A)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P(Y=W|X=A)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P(A,W)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P(W)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P(W) </a:t>
            </a:r>
            <a:r>
              <a:rPr kumimoji="1" lang="ko-KR" altLang="en-US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와 </a:t>
            </a: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P(B)</a:t>
            </a:r>
            <a:r>
              <a:rPr kumimoji="1" lang="ko-KR" altLang="en-US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는 독립</a:t>
            </a: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kumimoji="1" lang="ko-KR" altLang="en-US" dirty="0"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080505" y="262378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4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EBB1D2-BA9E-476F-909E-2DC5DB39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9" y="1343025"/>
            <a:ext cx="7400925" cy="3516379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 Rule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A6033E-5754-4401-B508-EEE047A2F5C5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6">
            <a:extLst>
              <a:ext uri="{FF2B5EF4-FFF2-40B4-BE49-F238E27FC236}">
                <a16:creationId xmlns:a16="http://schemas.microsoft.com/office/drawing/2014/main" id="{1A40D0CE-E332-4406-AE6A-8DB28B5C3542}"/>
              </a:ext>
            </a:extLst>
          </p:cNvPr>
          <p:cNvCxnSpPr/>
          <p:nvPr/>
        </p:nvCxnSpPr>
        <p:spPr>
          <a:xfrm flipH="1">
            <a:off x="1651446" y="5076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2111520" y="4964159"/>
            <a:ext cx="178465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Ex. Mammogram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0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70105" y="504825"/>
            <a:ext cx="15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" name="원통[C] 2"/>
          <p:cNvSpPr/>
          <p:nvPr/>
        </p:nvSpPr>
        <p:spPr>
          <a:xfrm>
            <a:off x="2607469" y="1260641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원통[C] 7"/>
          <p:cNvSpPr/>
          <p:nvPr/>
        </p:nvSpPr>
        <p:spPr>
          <a:xfrm>
            <a:off x="5884069" y="1263239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원통[C] 8"/>
          <p:cNvSpPr/>
          <p:nvPr/>
        </p:nvSpPr>
        <p:spPr>
          <a:xfrm>
            <a:off x="8851756" y="1266825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3194555" y="2185432"/>
            <a:ext cx="102870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b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AAAA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BBB</a:t>
            </a:r>
            <a:endParaRPr kumimoji="1"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98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79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79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8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17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417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9" y="261338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79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98469" y="2295525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82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163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3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82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01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401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01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782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163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782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63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401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401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82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3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36"/>
          <p:cNvSpPr txBox="1"/>
          <p:nvPr/>
        </p:nvSpPr>
        <p:spPr>
          <a:xfrm>
            <a:off x="6735474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9770269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2226469" y="4641603"/>
            <a:ext cx="7556355" cy="213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하얀공이 뽑혔는데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어느 상자에서 나왔을까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Likelihood?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Prior Probability?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Posterior probability </a:t>
            </a:r>
            <a:r>
              <a:rPr kumimoji="1" lang="mr-IN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–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Bayesian classifier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080505" y="262378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자동차 엔진 제원 판별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88120-1386-4B42-AF0F-CEDC9974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9" y="1114425"/>
            <a:ext cx="927587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자동차 엔진 제원 판별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A72865-D80D-4853-A0F6-B403ADDA790D}"/>
              </a:ext>
            </a:extLst>
          </p:cNvPr>
          <p:cNvGrpSpPr/>
          <p:nvPr/>
        </p:nvGrpSpPr>
        <p:grpSpPr>
          <a:xfrm>
            <a:off x="2226469" y="1107271"/>
            <a:ext cx="8391728" cy="5525233"/>
            <a:chOff x="2226469" y="1107271"/>
            <a:chExt cx="8391728" cy="55252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DBB49F-52F0-47AD-819C-1E7396311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13" b="1018"/>
            <a:stretch/>
          </p:blipFill>
          <p:spPr>
            <a:xfrm>
              <a:off x="2226469" y="1107271"/>
              <a:ext cx="8379451" cy="548374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99576B-6DED-4C1C-AA76-A23693610A5E}"/>
                </a:ext>
              </a:extLst>
            </p:cNvPr>
            <p:cNvSpPr/>
            <p:nvPr/>
          </p:nvSpPr>
          <p:spPr>
            <a:xfrm>
              <a:off x="9627597" y="6497063"/>
              <a:ext cx="990600" cy="13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65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기대값과 공분산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D973C0-9077-4B3F-8F5A-D6B53445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9" y="1190625"/>
            <a:ext cx="9074883" cy="55673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FD2D39-19B7-49BB-BAE6-770BC426C9A3}"/>
              </a:ext>
            </a:extLst>
          </p:cNvPr>
          <p:cNvCxnSpPr/>
          <p:nvPr/>
        </p:nvCxnSpPr>
        <p:spPr>
          <a:xfrm flipH="1">
            <a:off x="1845469" y="18183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99FB4F-6E33-4B65-B8C9-04473C3D1620}"/>
              </a:ext>
            </a:extLst>
          </p:cNvPr>
          <p:cNvCxnSpPr/>
          <p:nvPr/>
        </p:nvCxnSpPr>
        <p:spPr>
          <a:xfrm flipH="1">
            <a:off x="1855197" y="3552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확률의 정의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72BD3-B438-45EC-9385-6D733EA5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7"/>
          <a:stretch/>
        </p:blipFill>
        <p:spPr>
          <a:xfrm>
            <a:off x="1997869" y="1343025"/>
            <a:ext cx="8585246" cy="5334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90589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6B3712-D615-42A1-9F09-908A75A38A2F}"/>
                  </a:ext>
                </a:extLst>
              </p:cNvPr>
              <p:cNvSpPr txBox="1"/>
              <p:nvPr/>
            </p:nvSpPr>
            <p:spPr>
              <a:xfrm>
                <a:off x="7789069" y="2714625"/>
                <a:ext cx="5105400" cy="12003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ko-KR" alt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6B3712-D615-42A1-9F09-908A75A3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69" y="2714625"/>
                <a:ext cx="5105400" cy="1200329"/>
              </a:xfrm>
              <a:prstGeom prst="rect">
                <a:avLst/>
              </a:prstGeom>
              <a:blipFill>
                <a:blip r:embed="rId3"/>
                <a:stretch>
                  <a:fillRect l="-956" t="-2538" b="-21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4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 다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변량 확률 분포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78ED0-DA24-463F-8FDC-95D1F0DD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1495425"/>
            <a:ext cx="7691254" cy="47918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2F9C-3D2D-4BBF-B9D5-1E416508C661}"/>
              </a:ext>
            </a:extLst>
          </p:cNvPr>
          <p:cNvSpPr/>
          <p:nvPr/>
        </p:nvSpPr>
        <p:spPr>
          <a:xfrm>
            <a:off x="409707" y="6532880"/>
            <a:ext cx="559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http://163.180.13.121:8888/notebooks/SJ/Untitled.ipynb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61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5BB8A-9084-4D88-8C64-417367EA9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3352"/>
          <a:stretch/>
        </p:blipFill>
        <p:spPr>
          <a:xfrm>
            <a:off x="769025" y="1190625"/>
            <a:ext cx="8391413" cy="574342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9C40137-8860-4E2B-BC0E-580C48E39758}"/>
              </a:ext>
            </a:extLst>
          </p:cNvPr>
          <p:cNvGrpSpPr/>
          <p:nvPr/>
        </p:nvGrpSpPr>
        <p:grpSpPr>
          <a:xfrm>
            <a:off x="9694069" y="1647825"/>
            <a:ext cx="2558710" cy="2253239"/>
            <a:chOff x="1389701" y="2007170"/>
            <a:chExt cx="3856666" cy="3396239"/>
          </a:xfrm>
        </p:grpSpPr>
        <p:sp>
          <p:nvSpPr>
            <p:cNvPr id="5" name="십자형[C] 8">
              <a:extLst>
                <a:ext uri="{FF2B5EF4-FFF2-40B4-BE49-F238E27FC236}">
                  <a16:creationId xmlns:a16="http://schemas.microsoft.com/office/drawing/2014/main" id="{7B795C39-297A-44DE-95AA-F05CD57C8454}"/>
                </a:ext>
              </a:extLst>
            </p:cNvPr>
            <p:cNvSpPr/>
            <p:nvPr/>
          </p:nvSpPr>
          <p:spPr>
            <a:xfrm rot="2700000">
              <a:off x="1825438" y="2278474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십자형[C] 9">
              <a:extLst>
                <a:ext uri="{FF2B5EF4-FFF2-40B4-BE49-F238E27FC236}">
                  <a16:creationId xmlns:a16="http://schemas.microsoft.com/office/drawing/2014/main" id="{77274CAE-A324-4EF4-9B22-8B4968B0C380}"/>
                </a:ext>
              </a:extLst>
            </p:cNvPr>
            <p:cNvSpPr/>
            <p:nvPr/>
          </p:nvSpPr>
          <p:spPr>
            <a:xfrm rot="2700000">
              <a:off x="1785244" y="289142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십자형[C] 10">
              <a:extLst>
                <a:ext uri="{FF2B5EF4-FFF2-40B4-BE49-F238E27FC236}">
                  <a16:creationId xmlns:a16="http://schemas.microsoft.com/office/drawing/2014/main" id="{56DAC318-0742-4ED5-83AD-679EE390EC36}"/>
                </a:ext>
              </a:extLst>
            </p:cNvPr>
            <p:cNvSpPr/>
            <p:nvPr/>
          </p:nvSpPr>
          <p:spPr>
            <a:xfrm rot="2700000">
              <a:off x="2429113" y="2620117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십자형[C] 11">
              <a:extLst>
                <a:ext uri="{FF2B5EF4-FFF2-40B4-BE49-F238E27FC236}">
                  <a16:creationId xmlns:a16="http://schemas.microsoft.com/office/drawing/2014/main" id="{7C459AEC-AA18-4EE5-AB3D-61FA5E429640}"/>
                </a:ext>
              </a:extLst>
            </p:cNvPr>
            <p:cNvSpPr/>
            <p:nvPr/>
          </p:nvSpPr>
          <p:spPr>
            <a:xfrm rot="2700000">
              <a:off x="2358775" y="321132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십자형[C] 12">
              <a:extLst>
                <a:ext uri="{FF2B5EF4-FFF2-40B4-BE49-F238E27FC236}">
                  <a16:creationId xmlns:a16="http://schemas.microsoft.com/office/drawing/2014/main" id="{EBF1BB28-FAAB-42A6-86AD-DA05CF8A249C}"/>
                </a:ext>
              </a:extLst>
            </p:cNvPr>
            <p:cNvSpPr/>
            <p:nvPr/>
          </p:nvSpPr>
          <p:spPr>
            <a:xfrm rot="2700000">
              <a:off x="2249896" y="2007170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십자형[C] 13">
              <a:extLst>
                <a:ext uri="{FF2B5EF4-FFF2-40B4-BE49-F238E27FC236}">
                  <a16:creationId xmlns:a16="http://schemas.microsoft.com/office/drawing/2014/main" id="{2D77A6D4-007F-455B-9C81-B5F1D14157C3}"/>
                </a:ext>
              </a:extLst>
            </p:cNvPr>
            <p:cNvSpPr/>
            <p:nvPr/>
          </p:nvSpPr>
          <p:spPr>
            <a:xfrm rot="2700000">
              <a:off x="3144199" y="2402248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십자형[C] 14">
              <a:extLst>
                <a:ext uri="{FF2B5EF4-FFF2-40B4-BE49-F238E27FC236}">
                  <a16:creationId xmlns:a16="http://schemas.microsoft.com/office/drawing/2014/main" id="{F687638E-0F3E-4089-B744-EAB3C613DC80}"/>
                </a:ext>
              </a:extLst>
            </p:cNvPr>
            <p:cNvSpPr/>
            <p:nvPr/>
          </p:nvSpPr>
          <p:spPr>
            <a:xfrm rot="2700000">
              <a:off x="1389701" y="3437899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십자형[C] 15">
              <a:extLst>
                <a:ext uri="{FF2B5EF4-FFF2-40B4-BE49-F238E27FC236}">
                  <a16:creationId xmlns:a16="http://schemas.microsoft.com/office/drawing/2014/main" id="{B292A418-62F5-44E7-AA38-3654943327DE}"/>
                </a:ext>
              </a:extLst>
            </p:cNvPr>
            <p:cNvSpPr/>
            <p:nvPr/>
          </p:nvSpPr>
          <p:spPr>
            <a:xfrm rot="2700000">
              <a:off x="2140906" y="3990458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도넛[D] 16">
              <a:extLst>
                <a:ext uri="{FF2B5EF4-FFF2-40B4-BE49-F238E27FC236}">
                  <a16:creationId xmlns:a16="http://schemas.microsoft.com/office/drawing/2014/main" id="{15D8E5A9-2926-44E2-BE53-1AAF1A6EFE1C}"/>
                </a:ext>
              </a:extLst>
            </p:cNvPr>
            <p:cNvSpPr/>
            <p:nvPr/>
          </p:nvSpPr>
          <p:spPr>
            <a:xfrm>
              <a:off x="4356417" y="396163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도넛[D] 17">
              <a:extLst>
                <a:ext uri="{FF2B5EF4-FFF2-40B4-BE49-F238E27FC236}">
                  <a16:creationId xmlns:a16="http://schemas.microsoft.com/office/drawing/2014/main" id="{49E9756D-CC77-4C72-A4DF-6473AD756E6F}"/>
                </a:ext>
              </a:extLst>
            </p:cNvPr>
            <p:cNvSpPr/>
            <p:nvPr/>
          </p:nvSpPr>
          <p:spPr>
            <a:xfrm>
              <a:off x="4773260" y="314751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도넛[D] 18">
              <a:extLst>
                <a:ext uri="{FF2B5EF4-FFF2-40B4-BE49-F238E27FC236}">
                  <a16:creationId xmlns:a16="http://schemas.microsoft.com/office/drawing/2014/main" id="{072B7062-8B28-4031-AC9F-85AFBF0A5427}"/>
                </a:ext>
              </a:extLst>
            </p:cNvPr>
            <p:cNvSpPr/>
            <p:nvPr/>
          </p:nvSpPr>
          <p:spPr>
            <a:xfrm>
              <a:off x="4200223" y="4654077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도넛[D] 19">
              <a:extLst>
                <a:ext uri="{FF2B5EF4-FFF2-40B4-BE49-F238E27FC236}">
                  <a16:creationId xmlns:a16="http://schemas.microsoft.com/office/drawing/2014/main" id="{4C85A2E1-5B6D-4C57-A268-458175501758}"/>
                </a:ext>
              </a:extLst>
            </p:cNvPr>
            <p:cNvSpPr/>
            <p:nvPr/>
          </p:nvSpPr>
          <p:spPr>
            <a:xfrm>
              <a:off x="4026750" y="314751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도넛[D] 20">
              <a:extLst>
                <a:ext uri="{FF2B5EF4-FFF2-40B4-BE49-F238E27FC236}">
                  <a16:creationId xmlns:a16="http://schemas.microsoft.com/office/drawing/2014/main" id="{54854270-A4BB-476B-8F7A-1AD26C75909C}"/>
                </a:ext>
              </a:extLst>
            </p:cNvPr>
            <p:cNvSpPr/>
            <p:nvPr/>
          </p:nvSpPr>
          <p:spPr>
            <a:xfrm>
              <a:off x="2730700" y="507794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도넛[D] 21">
              <a:extLst>
                <a:ext uri="{FF2B5EF4-FFF2-40B4-BE49-F238E27FC236}">
                  <a16:creationId xmlns:a16="http://schemas.microsoft.com/office/drawing/2014/main" id="{B75DFB3C-C87F-4A11-AD21-5C16836D5781}"/>
                </a:ext>
              </a:extLst>
            </p:cNvPr>
            <p:cNvSpPr/>
            <p:nvPr/>
          </p:nvSpPr>
          <p:spPr>
            <a:xfrm>
              <a:off x="3272999" y="462013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도넛[D] 22">
              <a:extLst>
                <a:ext uri="{FF2B5EF4-FFF2-40B4-BE49-F238E27FC236}">
                  <a16:creationId xmlns:a16="http://schemas.microsoft.com/office/drawing/2014/main" id="{994364B8-2A55-40D0-A519-C43B0F7E4DCF}"/>
                </a:ext>
              </a:extLst>
            </p:cNvPr>
            <p:cNvSpPr/>
            <p:nvPr/>
          </p:nvSpPr>
          <p:spPr>
            <a:xfrm>
              <a:off x="3522818" y="3903402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도넛[D] 23">
              <a:extLst>
                <a:ext uri="{FF2B5EF4-FFF2-40B4-BE49-F238E27FC236}">
                  <a16:creationId xmlns:a16="http://schemas.microsoft.com/office/drawing/2014/main" id="{E8BBA489-0AE9-4651-9302-D299C77F87E7}"/>
                </a:ext>
              </a:extLst>
            </p:cNvPr>
            <p:cNvSpPr/>
            <p:nvPr/>
          </p:nvSpPr>
          <p:spPr>
            <a:xfrm>
              <a:off x="4940380" y="371199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도넛[D] 24">
              <a:extLst>
                <a:ext uri="{FF2B5EF4-FFF2-40B4-BE49-F238E27FC236}">
                  <a16:creationId xmlns:a16="http://schemas.microsoft.com/office/drawing/2014/main" id="{7AFD7991-B39F-4991-9481-64922E5CAC49}"/>
                </a:ext>
              </a:extLst>
            </p:cNvPr>
            <p:cNvSpPr/>
            <p:nvPr/>
          </p:nvSpPr>
          <p:spPr>
            <a:xfrm>
              <a:off x="3643402" y="5097422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십자형[C] 25">
              <a:extLst>
                <a:ext uri="{FF2B5EF4-FFF2-40B4-BE49-F238E27FC236}">
                  <a16:creationId xmlns:a16="http://schemas.microsoft.com/office/drawing/2014/main" id="{6C5B27E9-3677-4989-B8B7-3C53BB142743}"/>
                </a:ext>
              </a:extLst>
            </p:cNvPr>
            <p:cNvSpPr/>
            <p:nvPr/>
          </p:nvSpPr>
          <p:spPr>
            <a:xfrm rot="2700000">
              <a:off x="1434480" y="405533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" name="직선 연결선[R] 27">
              <a:extLst>
                <a:ext uri="{FF2B5EF4-FFF2-40B4-BE49-F238E27FC236}">
                  <a16:creationId xmlns:a16="http://schemas.microsoft.com/office/drawing/2014/main" id="{DE2277F4-F6C8-4823-B1A4-6C0910B59581}"/>
                </a:ext>
              </a:extLst>
            </p:cNvPr>
            <p:cNvCxnSpPr/>
            <p:nvPr/>
          </p:nvCxnSpPr>
          <p:spPr>
            <a:xfrm flipH="1">
              <a:off x="1844908" y="2131974"/>
              <a:ext cx="2524943" cy="32519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67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BE9E5D-9C89-46AE-B2EE-3C53E75C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69" y="1571625"/>
            <a:ext cx="6686550" cy="1838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AC139-49BE-498B-91E8-03B048D1E526}"/>
              </a:ext>
            </a:extLst>
          </p:cNvPr>
          <p:cNvSpPr txBox="1"/>
          <p:nvPr/>
        </p:nvSpPr>
        <p:spPr>
          <a:xfrm>
            <a:off x="2150269" y="4400639"/>
            <a:ext cx="69342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Ex)</a:t>
            </a: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X = (x1, x2)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Mean = (3,1)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r>
              <a:rPr lang="en-US" altLang="ko-KR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Cov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= (2 0 ; 0 2)</a:t>
            </a:r>
          </a:p>
        </p:txBody>
      </p:sp>
    </p:spTree>
    <p:extLst>
      <p:ext uri="{BB962C8B-B14F-4D97-AF65-F5344CB8AC3E}">
        <p14:creationId xmlns:p14="http://schemas.microsoft.com/office/powerpoint/2010/main" val="329211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84FA7-5E09-4A64-A4BF-C0399982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912484"/>
            <a:ext cx="7081891" cy="600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A5CE8F-1067-4630-85CB-20A5FF3A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3269" y="2638425"/>
            <a:ext cx="5544608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AC139-49BE-498B-91E8-03B048D1E526}"/>
              </a:ext>
            </a:extLst>
          </p:cNvPr>
          <p:cNvSpPr txBox="1"/>
          <p:nvPr/>
        </p:nvSpPr>
        <p:spPr>
          <a:xfrm>
            <a:off x="2074069" y="1495425"/>
            <a:ext cx="693420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Ex)</a:t>
            </a: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w</a:t>
            </a:r>
            <a:r>
              <a:rPr lang="en-US" altLang="ko-KR" baseline="-25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1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= (1, 2)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(3, 1)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(5, 2)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(3, 3)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endParaRPr lang="en-US" altLang="ko-KR" baseline="300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w</a:t>
            </a:r>
            <a:r>
              <a:rPr lang="en-US" altLang="ko-KR" baseline="-25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2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= (6, 6)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(8, 5)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(10, 6)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(8, 7)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endParaRPr lang="en-US" altLang="ko-KR" baseline="300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21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1D1FD-415B-4B19-A92A-9338096C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69" y="4543425"/>
            <a:ext cx="7086600" cy="2247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760565-AFF1-43A8-9164-1396A23F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1419225"/>
            <a:ext cx="4210050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D988E-C520-4A3F-8F73-5C2CA9A67FA7}"/>
              </a:ext>
            </a:extLst>
          </p:cNvPr>
          <p:cNvSpPr txBox="1"/>
          <p:nvPr/>
        </p:nvSpPr>
        <p:spPr>
          <a:xfrm>
            <a:off x="6798469" y="1571625"/>
            <a:ext cx="4210050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Ex)</a:t>
            </a: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w</a:t>
            </a:r>
            <a:r>
              <a:rPr lang="en-US" altLang="ko-KR" baseline="-25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1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= (1, 2)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(3, 1)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(5, 2)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(3, 3)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endParaRPr lang="en-US" altLang="ko-KR" baseline="300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pPr lvl="1"/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w</a:t>
            </a:r>
            <a:r>
              <a:rPr lang="en-US" altLang="ko-KR" baseline="-25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2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= (7, 6)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(8, 4)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(9, 6)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(8, 8)</a:t>
            </a:r>
            <a:r>
              <a:rPr lang="en-US" altLang="ko-KR" baseline="300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</a:t>
            </a:r>
          </a:p>
          <a:p>
            <a:pPr lvl="1"/>
            <a:endParaRPr lang="en-US" altLang="ko-KR" baseline="300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6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69" y="1952625"/>
            <a:ext cx="4876800" cy="42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4" y="1685413"/>
            <a:ext cx="10608469" cy="5377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5B4BE3-AF63-435C-A1A5-BAADFCD3A94F}"/>
                  </a:ext>
                </a:extLst>
              </p:cNvPr>
              <p:cNvSpPr txBox="1"/>
              <p:nvPr/>
            </p:nvSpPr>
            <p:spPr>
              <a:xfrm>
                <a:off x="4283869" y="412509"/>
                <a:ext cx="4210050" cy="97603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Naïve Bayesian Classifier</a:t>
                </a:r>
                <a:r>
                  <a:rPr lang="ko-KR" altLang="en-US" dirty="0"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에서</a:t>
                </a:r>
                <a:endParaRPr lang="en-US" altLang="ko-KR" dirty="0"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endParaRPr lang="en-US" altLang="ko-KR" dirty="0"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  <a:p>
                <a:r>
                  <a:rPr lang="en-US" altLang="ko-KR" dirty="0">
                    <a:latin typeface="AppleSDGothicNeoUL00" panose="02000503000000000000" pitchFamily="2" charset="-127"/>
                    <a:ea typeface="AppleSDGothicNeoUL00" panose="02000503000000000000" pitchFamily="2" charset="-127"/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𝑤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AppleSDGothicNeoUL00" panose="02000503000000000000" pitchFamily="2" charset="-127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𝑑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𝑥𝑗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𝑤𝑗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ppleSDGothicNeoUL00" panose="02000503000000000000" pitchFamily="2" charset="-127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5B4BE3-AF63-435C-A1A5-BAADFCD3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12509"/>
                <a:ext cx="4210050" cy="976036"/>
              </a:xfrm>
              <a:prstGeom prst="rect">
                <a:avLst/>
              </a:prstGeom>
              <a:blipFill>
                <a:blip r:embed="rId3"/>
                <a:stretch>
                  <a:fillRect l="-1304" t="-5625" b="-66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변수 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(Random Variable)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4860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695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00307C-72DE-4FC0-AA95-BAA5BBAD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79" y="1343025"/>
            <a:ext cx="8058150" cy="4974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B75D1-4AB3-4698-A24D-610E02259AEF}"/>
              </a:ext>
            </a:extLst>
          </p:cNvPr>
          <p:cNvSpPr txBox="1"/>
          <p:nvPr/>
        </p:nvSpPr>
        <p:spPr>
          <a:xfrm>
            <a:off x="5005292" y="1427197"/>
            <a:ext cx="387798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표본공간을 실수로 맵핑 해주는 함수</a:t>
            </a:r>
          </a:p>
        </p:txBody>
      </p:sp>
    </p:spTree>
    <p:extLst>
      <p:ext uri="{BB962C8B-B14F-4D97-AF65-F5344CB8AC3E}">
        <p14:creationId xmlns:p14="http://schemas.microsoft.com/office/powerpoint/2010/main" val="277434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8E2155-4CC4-4649-BB99-19BED480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57" y="1328686"/>
            <a:ext cx="8086967" cy="5576940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분포 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331980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56495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DB75D1-4AB3-4698-A24D-610E02259AEF}"/>
              </a:ext>
            </a:extLst>
          </p:cNvPr>
          <p:cNvSpPr txBox="1"/>
          <p:nvPr/>
        </p:nvSpPr>
        <p:spPr>
          <a:xfrm>
            <a:off x="5799475" y="1925502"/>
            <a:ext cx="197041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이산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BD6F1-C8CF-4C7A-88D5-E20E8BC67895}"/>
              </a:ext>
            </a:extLst>
          </p:cNvPr>
          <p:cNvSpPr txBox="1"/>
          <p:nvPr/>
        </p:nvSpPr>
        <p:spPr>
          <a:xfrm>
            <a:off x="5803588" y="3679997"/>
            <a:ext cx="24160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이산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연속 확률변수일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BA4B4-933B-4DA1-BA46-F2ECC72B8A48}"/>
              </a:ext>
            </a:extLst>
          </p:cNvPr>
          <p:cNvSpPr txBox="1"/>
          <p:nvPr/>
        </p:nvSpPr>
        <p:spPr>
          <a:xfrm>
            <a:off x="5803588" y="6146102"/>
            <a:ext cx="20313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연속 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</p:spTree>
    <p:extLst>
      <p:ext uri="{BB962C8B-B14F-4D97-AF65-F5344CB8AC3E}">
        <p14:creationId xmlns:p14="http://schemas.microsoft.com/office/powerpoint/2010/main" val="332895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C4332-AB01-4EFD-A241-52EB6C06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69" y="1282997"/>
            <a:ext cx="4884737" cy="431006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기대값과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분산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2140541" y="14192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2150269" y="416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B253C-D9C1-4CD4-981D-4BB014AC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92" y="1338313"/>
            <a:ext cx="7315200" cy="542203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이산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5036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66B868-C277-4AB8-9D41-23AAB1927226}"/>
              </a:ext>
            </a:extLst>
          </p:cNvPr>
          <p:cNvSpPr txBox="1"/>
          <p:nvPr/>
        </p:nvSpPr>
        <p:spPr>
          <a:xfrm>
            <a:off x="6646069" y="1725455"/>
            <a:ext cx="62761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매 시행마다 오직 두 가지의 가능한 결과만 일어난다고 할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A1E50-1E9E-4D41-925A-1F8B3B056606}"/>
              </a:ext>
            </a:extLst>
          </p:cNvPr>
          <p:cNvSpPr txBox="1"/>
          <p:nvPr/>
        </p:nvSpPr>
        <p:spPr>
          <a:xfrm>
            <a:off x="6798469" y="4503691"/>
            <a:ext cx="20297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베르누이 시행을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7528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B253C-D9C1-4CD4-981D-4BB014AC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92" y="1338313"/>
            <a:ext cx="7315200" cy="542203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이산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5036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66B868-C277-4AB8-9D41-23AAB1927226}"/>
              </a:ext>
            </a:extLst>
          </p:cNvPr>
          <p:cNvSpPr txBox="1"/>
          <p:nvPr/>
        </p:nvSpPr>
        <p:spPr>
          <a:xfrm>
            <a:off x="6646069" y="1725455"/>
            <a:ext cx="62761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매 시행마다 오직 두 가지의 가능한 결과만 일어난다고 할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A1E50-1E9E-4D41-925A-1F8B3B056606}"/>
              </a:ext>
            </a:extLst>
          </p:cNvPr>
          <p:cNvSpPr txBox="1"/>
          <p:nvPr/>
        </p:nvSpPr>
        <p:spPr>
          <a:xfrm>
            <a:off x="6798469" y="4503691"/>
            <a:ext cx="20297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베르누이 시행을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6CD55671-1A95-4146-9B26-02E4A73FAB49}"/>
                  </a:ext>
                </a:extLst>
              </p:cNvPr>
              <p:cNvSpPr txBox="1"/>
              <p:nvPr/>
            </p:nvSpPr>
            <p:spPr>
              <a:xfrm>
                <a:off x="3503224" y="2834794"/>
                <a:ext cx="3766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D55671-1A95-4146-9B26-02E4A73FA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24" y="2834794"/>
                <a:ext cx="37664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721ADCB8-4C64-4D88-A2E1-B05F4D0EBBD4}"/>
                  </a:ext>
                </a:extLst>
              </p:cNvPr>
              <p:cNvSpPr txBox="1"/>
              <p:nvPr/>
            </p:nvSpPr>
            <p:spPr>
              <a:xfrm>
                <a:off x="3690380" y="3247689"/>
                <a:ext cx="3766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1ADCB8-4C64-4D88-A2E1-B05F4D0E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0" y="3247689"/>
                <a:ext cx="37664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ABA88875-14EE-4593-BD46-F7AF1CA8CE95}"/>
                  </a:ext>
                </a:extLst>
              </p:cNvPr>
              <p:cNvSpPr txBox="1"/>
              <p:nvPr/>
            </p:nvSpPr>
            <p:spPr>
              <a:xfrm>
                <a:off x="3795496" y="3637889"/>
                <a:ext cx="89300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A88875-14EE-4593-BD46-F7AF1CA8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96" y="3637889"/>
                <a:ext cx="893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5DA0BD06-561E-48EB-B62C-614928156F11}"/>
                  </a:ext>
                </a:extLst>
              </p:cNvPr>
              <p:cNvSpPr txBox="1"/>
              <p:nvPr/>
            </p:nvSpPr>
            <p:spPr>
              <a:xfrm>
                <a:off x="3661653" y="5946522"/>
                <a:ext cx="509691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𝑛𝑝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0BD06-561E-48EB-B62C-61492815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53" y="5946522"/>
                <a:ext cx="509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702462AD-73AB-43FF-8CBA-2555F4B59027}"/>
                  </a:ext>
                </a:extLst>
              </p:cNvPr>
              <p:cNvSpPr txBox="1"/>
              <p:nvPr/>
            </p:nvSpPr>
            <p:spPr>
              <a:xfrm>
                <a:off x="3795496" y="6333814"/>
                <a:ext cx="122238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462AD-73AB-43FF-8CBA-2555F4B59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96" y="6333814"/>
                <a:ext cx="122238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4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9AB06-15FE-4677-BCFF-1919667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24" y="1317925"/>
            <a:ext cx="5705776" cy="528809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연속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4856559" y="6323795"/>
            <a:ext cx="64315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평균이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분산이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인 분포를 생각했을 때 가장 엔트로피가 높은 분포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4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9AB06-15FE-4677-BCFF-1919667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24" y="1317925"/>
            <a:ext cx="5705776" cy="528809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연속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4856559" y="6323795"/>
            <a:ext cx="64315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평균이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분산이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인 분포를 생각했을 때 가장 엔트로피가 높은 분포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6B868-C277-4AB8-9D41-23AAB1927226}"/>
                  </a:ext>
                </a:extLst>
              </p:cNvPr>
              <p:cNvSpPr txBox="1"/>
              <p:nvPr/>
            </p:nvSpPr>
            <p:spPr>
              <a:xfrm>
                <a:off x="7258349" y="2532509"/>
                <a:ext cx="3693768" cy="72064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6B868-C277-4AB8-9D41-23AAB192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349" y="2532509"/>
                <a:ext cx="3693768" cy="7206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id="{73EF2FA5-80D6-4992-84A2-C1520EF205F7}"/>
                  </a:ext>
                </a:extLst>
              </p:cNvPr>
              <p:cNvSpPr txBox="1"/>
              <p:nvPr/>
            </p:nvSpPr>
            <p:spPr>
              <a:xfrm>
                <a:off x="4055269" y="3036833"/>
                <a:ext cx="1084977" cy="64633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EF2FA5-80D6-4992-84A2-C1520EF20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69" y="3036833"/>
                <a:ext cx="108497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26282</TotalTime>
  <Words>468</Words>
  <Application>Microsoft Office PowerPoint</Application>
  <PresentationFormat>사용자 지정</PresentationFormat>
  <Paragraphs>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 SD Gothic Neo Light</vt:lpstr>
      <vt:lpstr>Apple SD Gothic Neo UltraLight</vt:lpstr>
      <vt:lpstr>AppleSDGothicNeoUL00</vt:lpstr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424</cp:revision>
  <cp:lastPrinted>2017-06-25T16:24:16Z</cp:lastPrinted>
  <dcterms:created xsi:type="dcterms:W3CDTF">2017-04-06T11:00:31Z</dcterms:created>
  <dcterms:modified xsi:type="dcterms:W3CDTF">2018-03-06T13:24:39Z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