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2" r:id="rId3"/>
    <p:sldId id="293" r:id="rId4"/>
    <p:sldId id="294" r:id="rId5"/>
    <p:sldId id="295" r:id="rId6"/>
    <p:sldId id="296" r:id="rId7"/>
    <p:sldId id="314" r:id="rId8"/>
    <p:sldId id="297" r:id="rId9"/>
    <p:sldId id="315" r:id="rId10"/>
    <p:sldId id="298" r:id="rId11"/>
    <p:sldId id="301" r:id="rId12"/>
    <p:sldId id="302" r:id="rId13"/>
    <p:sldId id="303" r:id="rId14"/>
    <p:sldId id="309" r:id="rId15"/>
    <p:sldId id="304" r:id="rId16"/>
    <p:sldId id="310" r:id="rId17"/>
    <p:sldId id="305" r:id="rId18"/>
    <p:sldId id="306" r:id="rId19"/>
    <p:sldId id="307" r:id="rId20"/>
    <p:sldId id="308" r:id="rId21"/>
    <p:sldId id="316" r:id="rId22"/>
    <p:sldId id="317" r:id="rId23"/>
    <p:sldId id="318" r:id="rId24"/>
    <p:sldId id="313" r:id="rId25"/>
    <p:sldId id="311" r:id="rId26"/>
    <p:sldId id="312" r:id="rId27"/>
  </p:sldIdLst>
  <p:sldSz cx="13444538" cy="7562850"/>
  <p:notesSz cx="10693400" cy="756285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9" autoAdjust="0"/>
    <p:restoredTop sz="94604"/>
  </p:normalViewPr>
  <p:slideViewPr>
    <p:cSldViewPr>
      <p:cViewPr varScale="1">
        <p:scale>
          <a:sx n="98" d="100"/>
          <a:sy n="98" d="100"/>
        </p:scale>
        <p:origin x="186" y="90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8B6ABFD1-A3DE-43E0-8BEA-C8ECCDB0A65C}" type="datetimeFigureOut">
              <a:rPr lang="ko-KR" altLang="en-US" smtClean="0">
                <a:uFillTx/>
              </a:rPr>
              <a:t>2018-02-28</a:t>
            </a:fld>
            <a:endParaRPr lang="ko-KR" alt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6150"/>
            <a:ext cx="4533900" cy="255111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>
                <a:uFillTx/>
              </a:rPr>
              <a:t>Edit Master text styles</a:t>
            </a:r>
          </a:p>
          <a:p>
            <a:pPr lvl="1"/>
            <a:r>
              <a:rPr lang="en-US" altLang="ko-KR">
                <a:uFillTx/>
              </a:rPr>
              <a:t>Second level</a:t>
            </a:r>
          </a:p>
          <a:p>
            <a:pPr lvl="2"/>
            <a:r>
              <a:rPr lang="en-US" altLang="ko-KR">
                <a:uFillTx/>
              </a:rPr>
              <a:t>Third level</a:t>
            </a:r>
          </a:p>
          <a:p>
            <a:pPr lvl="3"/>
            <a:r>
              <a:rPr lang="en-US" altLang="ko-KR">
                <a:uFillTx/>
              </a:rPr>
              <a:t>Fourth level</a:t>
            </a:r>
          </a:p>
          <a:p>
            <a:pPr lvl="4"/>
            <a:r>
              <a:rPr lang="en-US" altLang="ko-KR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B4D6A22E-F9FF-42EF-999B-5119DAB21D1D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3"/>
            <a:ext cx="1142785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2/28/2018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/>
          </p:cNvSpPr>
          <p:nvPr/>
        </p:nvSpPr>
        <p:spPr>
          <a:xfrm>
            <a:off x="1545181" y="2920745"/>
            <a:ext cx="2899995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17" name="bk object 17"/>
          <p:cNvSpPr>
            <a:spLocks/>
          </p:cNvSpPr>
          <p:nvPr/>
        </p:nvSpPr>
        <p:spPr>
          <a:xfrm>
            <a:off x="1651523" y="3777999"/>
            <a:ext cx="5311391" cy="42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2/28/2018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2/28/2018</a:t>
            </a:fld>
            <a:endParaRPr lang="en-US">
              <a:uFillTx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2/28/2018</a:t>
            </a:fld>
            <a:endParaRPr lang="en-US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2/28/2018</a:t>
            </a:fld>
            <a:endParaRPr lang="en-US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80567" y="2852610"/>
            <a:ext cx="10083404" cy="1018099"/>
          </a:xfrm>
        </p:spPr>
        <p:txBody>
          <a:bodyPr anchor="b"/>
          <a:lstStyle>
            <a:lvl1pPr algn="ctr">
              <a:defRPr sz="6616">
                <a:uFillTx/>
              </a:defRPr>
            </a:lvl1pPr>
          </a:lstStyle>
          <a:p>
            <a:r>
              <a:rPr kumimoji="1" lang="ko-KR" altLang="en-US">
                <a:uFillTx/>
              </a:rPr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680567" y="3972247"/>
            <a:ext cx="10083404" cy="407163"/>
          </a:xfrm>
        </p:spPr>
        <p:txBody>
          <a:bodyPr/>
          <a:lstStyle>
            <a:lvl1pPr marL="0" indent="0" algn="ctr">
              <a:buNone/>
              <a:defRPr sz="2646">
                <a:uFillTx/>
              </a:defRPr>
            </a:lvl1pPr>
            <a:lvl2pPr marL="504154" indent="0" algn="ctr">
              <a:buNone/>
              <a:defRPr sz="2205">
                <a:uFillTx/>
              </a:defRPr>
            </a:lvl2pPr>
            <a:lvl3pPr marL="1008309" indent="0" algn="ctr">
              <a:buNone/>
              <a:defRPr sz="1985">
                <a:uFillTx/>
              </a:defRPr>
            </a:lvl3pPr>
            <a:lvl4pPr marL="1512463" indent="0" algn="ctr">
              <a:buNone/>
              <a:defRPr sz="1764">
                <a:uFillTx/>
              </a:defRPr>
            </a:lvl4pPr>
            <a:lvl5pPr marL="2016618" indent="0" algn="ctr">
              <a:buNone/>
              <a:defRPr sz="1764">
                <a:uFillTx/>
              </a:defRPr>
            </a:lvl5pPr>
            <a:lvl6pPr marL="2520772" indent="0" algn="ctr">
              <a:buNone/>
              <a:defRPr sz="1764">
                <a:uFillTx/>
              </a:defRPr>
            </a:lvl6pPr>
            <a:lvl7pPr marL="3024927" indent="0" algn="ctr">
              <a:buNone/>
              <a:defRPr sz="1764">
                <a:uFillTx/>
              </a:defRPr>
            </a:lvl7pPr>
            <a:lvl8pPr marL="3529081" indent="0" algn="ctr">
              <a:buNone/>
              <a:defRPr sz="1764">
                <a:uFillTx/>
              </a:defRPr>
            </a:lvl8pPr>
            <a:lvl9pPr marL="4033236" indent="0" algn="ctr">
              <a:buNone/>
              <a:defRPr sz="1764">
                <a:uFillTx/>
              </a:defRPr>
            </a:lvl9pPr>
          </a:lstStyle>
          <a:p>
            <a:r>
              <a:rPr kumimoji="1" lang="ko-KR" altLang="en-US">
                <a:uFillTx/>
              </a:rPr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D25E-7928-8340-8842-4CF4CE2B248B}" type="datetimeFigureOut">
              <a:rPr kumimoji="1" lang="ko-KR" altLang="en-US" smtClean="0">
                <a:uFillTx/>
              </a:rPr>
              <a:t>2018-02-28</a:t>
            </a:fld>
            <a:endParaRPr kumimoji="1" lang="ko-KR" altLang="en-US">
              <a:uFillTx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uFillTx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DD7B-E1B7-594A-9F54-DC8F5A296A04}" type="slidenum">
              <a:rPr kumimoji="1" lang="ko-KR" altLang="en-US" smtClean="0">
                <a:uFillTx/>
              </a:rPr>
              <a:t>‹#›</a:t>
            </a:fld>
            <a:endParaRPr kumimoji="1"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srgbClr val="FFFFFF"/>
            </a:duotone>
          </a:blip>
          <a:stretch>
            <a:fillRect/>
          </a:stretch>
        </p:blipFill>
        <p:spPr>
          <a:xfrm>
            <a:off x="12096175" y="6571367"/>
            <a:ext cx="1242444" cy="878387"/>
          </a:xfrm>
          <a:prstGeom prst="rect">
            <a:avLst/>
          </a:prstGeom>
        </p:spPr>
      </p:pic>
      <p:cxnSp>
        <p:nvCxnSpPr>
          <p:cNvPr id="7" name="직선 연결선[R] 6"/>
          <p:cNvCxnSpPr/>
          <p:nvPr userDrawn="1"/>
        </p:nvCxnSpPr>
        <p:spPr>
          <a:xfrm>
            <a:off x="738061" y="7027473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533991" y="351622"/>
            <a:ext cx="1225105" cy="39700"/>
            <a:chOff x="484243" y="251476"/>
            <a:chExt cx="1110970" cy="110628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69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27" y="1739458"/>
            <a:ext cx="121000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5273" y="7002434"/>
            <a:ext cx="293001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22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2/28/2018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uFillTx/>
          <a:latin typeface="+mj-lt"/>
          <a:ea typeface="+mj-ea"/>
          <a:cs typeface="+mj-cs"/>
        </a:defRPr>
      </a:lvl1pPr>
    </p:titleStyle>
    <p:body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bodyStyle>
    <p:other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225532"/>
            <a:ext cx="13444538" cy="3134444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SD Gothic Neo Light" charset="-127"/>
                <a:ea typeface="Apple SD Gothic Neo Light" charset="-127"/>
                <a:cs typeface="Apple SD Gothic Neo Light" charset="-127"/>
              </a:rPr>
              <a:t>확률 기초 </a:t>
            </a:r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SD Gothic Neo Light" charset="-127"/>
                <a:ea typeface="Apple SD Gothic Neo Light" charset="-127"/>
                <a:cs typeface="Apple SD Gothic Neo Light" charset="-127"/>
              </a:rPr>
              <a:t>&amp;</a:t>
            </a:r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ple SD Gothic Neo Light" charset="-127"/>
                <a:ea typeface="Apple SD Gothic Neo Light" charset="-127"/>
                <a:cs typeface="Apple SD Gothic Neo Light" charset="-127"/>
              </a:rPr>
              <a:t> 베이지안 결정 이론</a:t>
            </a:r>
            <a:endParaRPr lang="en-US" altLang="ko-KR" sz="1400" dirty="0">
              <a:solidFill>
                <a:schemeClr val="bg1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464" y="6843730"/>
            <a:ext cx="2019301" cy="4921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96175" y="6571257"/>
            <a:ext cx="1242444" cy="8783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0FBC25-53C5-456A-A2B3-7410BFE4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217" y="1343025"/>
            <a:ext cx="7729052" cy="4736704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Maximum Likelihood Estimation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5F236A-8DCD-4BE8-A19E-F11989E68438}"/>
              </a:ext>
            </a:extLst>
          </p:cNvPr>
          <p:cNvCxnSpPr/>
          <p:nvPr/>
        </p:nvCxnSpPr>
        <p:spPr>
          <a:xfrm flipH="1">
            <a:off x="1693069" y="2905897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1693069" y="48524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B942E9-2C01-47A4-99C3-7E88A5ADA387}"/>
              </a:ext>
            </a:extLst>
          </p:cNvPr>
          <p:cNvSpPr txBox="1"/>
          <p:nvPr/>
        </p:nvSpPr>
        <p:spPr>
          <a:xfrm>
            <a:off x="5807869" y="910863"/>
            <a:ext cx="614302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데이터가 주어졌을 때 데이터를 가장 잘 설명하는 확률 분포를 추정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38CA5-08A5-4127-8055-40EE86B376C1}"/>
              </a:ext>
            </a:extLst>
          </p:cNvPr>
          <p:cNvSpPr txBox="1"/>
          <p:nvPr/>
        </p:nvSpPr>
        <p:spPr>
          <a:xfrm>
            <a:off x="5807869" y="2721231"/>
            <a:ext cx="382989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σ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를 가정했을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때 데이터를 관측할 확률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344FE-C716-4478-9DF3-325FC7E711EB}"/>
              </a:ext>
            </a:extLst>
          </p:cNvPr>
          <p:cNvSpPr txBox="1"/>
          <p:nvPr/>
        </p:nvSpPr>
        <p:spPr>
          <a:xfrm>
            <a:off x="7565561" y="5153025"/>
            <a:ext cx="98616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산술평균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193922-AEE1-4818-8341-FF0060BE3B15}"/>
              </a:ext>
            </a:extLst>
          </p:cNvPr>
          <p:cNvSpPr txBox="1"/>
          <p:nvPr/>
        </p:nvSpPr>
        <p:spPr>
          <a:xfrm>
            <a:off x="9011359" y="3348395"/>
            <a:ext cx="205697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Log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는 단조 증가함수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319" y="4924425"/>
            <a:ext cx="3616181" cy="195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1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25BA51-85E6-49B7-8E2F-D4FF29AF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69" y="1800225"/>
            <a:ext cx="9080384" cy="4666088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결합 확률 분포</a:t>
            </a:r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, </a:t>
            </a:r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주변 확률 분포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942E9-2C01-47A4-99C3-7E88A5ADA387}"/>
              </a:ext>
            </a:extLst>
          </p:cNvPr>
          <p:cNvSpPr txBox="1"/>
          <p:nvPr/>
        </p:nvSpPr>
        <p:spPr>
          <a:xfrm>
            <a:off x="10456069" y="1278494"/>
            <a:ext cx="257153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확률변수 하나만 고려할 때</a:t>
            </a:r>
          </a:p>
        </p:txBody>
      </p:sp>
    </p:spTree>
    <p:extLst>
      <p:ext uri="{BB962C8B-B14F-4D97-AF65-F5344CB8AC3E}">
        <p14:creationId xmlns:p14="http://schemas.microsoft.com/office/powerpoint/2010/main" val="297823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B20459-B99C-40A9-911E-C575D462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69" y="1800225"/>
            <a:ext cx="8763000" cy="4474186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예제</a:t>
            </a:r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: </a:t>
            </a:r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동전 </a:t>
            </a:r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2</a:t>
            </a:r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개를 던지는 경우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942E9-2C01-47A4-99C3-7E88A5ADA387}"/>
              </a:ext>
            </a:extLst>
          </p:cNvPr>
          <p:cNvSpPr txBox="1"/>
          <p:nvPr/>
        </p:nvSpPr>
        <p:spPr>
          <a:xfrm>
            <a:off x="10989469" y="715861"/>
            <a:ext cx="111761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Joint PMF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6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85C3DA-6706-4FB4-88A7-59DC9EF74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551" y="1363932"/>
            <a:ext cx="5306824" cy="5188400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조건부 확률과 독립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CA6033E-5754-4401-B508-EEE047A2F5C5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A40D0CE-E332-4406-AE6A-8DB28B5C3542}"/>
              </a:ext>
            </a:extLst>
          </p:cNvPr>
          <p:cNvCxnSpPr/>
          <p:nvPr/>
        </p:nvCxnSpPr>
        <p:spPr>
          <a:xfrm flipH="1">
            <a:off x="1693069" y="55424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2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70105" y="504825"/>
            <a:ext cx="152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Example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sp>
        <p:nvSpPr>
          <p:cNvPr id="3" name="원통[C] 2"/>
          <p:cNvSpPr/>
          <p:nvPr/>
        </p:nvSpPr>
        <p:spPr>
          <a:xfrm>
            <a:off x="2607469" y="1260641"/>
            <a:ext cx="2057400" cy="2514600"/>
          </a:xfrm>
          <a:prstGeom prst="can">
            <a:avLst>
              <a:gd name="adj" fmla="val 366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원통[C] 7"/>
          <p:cNvSpPr/>
          <p:nvPr/>
        </p:nvSpPr>
        <p:spPr>
          <a:xfrm>
            <a:off x="5884069" y="1263239"/>
            <a:ext cx="2057400" cy="2514600"/>
          </a:xfrm>
          <a:prstGeom prst="can">
            <a:avLst>
              <a:gd name="adj" fmla="val 366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원통[C] 8"/>
          <p:cNvSpPr/>
          <p:nvPr/>
        </p:nvSpPr>
        <p:spPr>
          <a:xfrm>
            <a:off x="8851756" y="1266825"/>
            <a:ext cx="2057400" cy="2514600"/>
          </a:xfrm>
          <a:prstGeom prst="can">
            <a:avLst>
              <a:gd name="adj" fmla="val 366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3194555" y="2185432"/>
            <a:ext cx="1028700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br>
              <a:rPr kumimoji="1"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AAAA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BBB</a:t>
            </a:r>
            <a:endParaRPr kumimoji="1"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798469" y="29251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179469" y="29251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179469" y="324184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98469" y="324184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417469" y="324184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417469" y="29251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417469" y="261338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98469" y="261338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179469" y="261338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798469" y="2295525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782825" y="304560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163825" y="304560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163825" y="336232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782825" y="336232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401825" y="336232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401825" y="304560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401825" y="2733873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782825" y="2733873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163825" y="2733873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9782825" y="241600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0163825" y="241600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401825" y="241600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401825" y="2104281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9782825" y="2104281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0163825" y="2104281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텍스트 상자 36"/>
          <p:cNvSpPr txBox="1"/>
          <p:nvPr/>
        </p:nvSpPr>
        <p:spPr>
          <a:xfrm>
            <a:off x="6735474" y="1410050"/>
            <a:ext cx="3810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9770269" y="1410050"/>
            <a:ext cx="3810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2226469" y="4641603"/>
            <a:ext cx="5956805" cy="213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P(X=A) ?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P(Y=W|X=A) ?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P(A,W) ?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P(W) ?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P(W) </a:t>
            </a:r>
            <a:r>
              <a:rPr kumimoji="1" lang="ko-KR" altLang="en-US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와 </a:t>
            </a:r>
            <a:r>
              <a:rPr kumimoji="1" lang="en-US" altLang="ko-KR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P(B)</a:t>
            </a:r>
            <a:r>
              <a:rPr kumimoji="1" lang="ko-KR" altLang="en-US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는 독립</a:t>
            </a:r>
            <a:r>
              <a:rPr kumimoji="1" lang="en-US" altLang="ko-KR" dirty="0"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?</a:t>
            </a:r>
            <a:endParaRPr kumimoji="1" lang="ko-KR" altLang="en-US" dirty="0"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080505" y="262378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4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EBB1D2-BA9E-476F-909E-2DC5DB39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69" y="1343025"/>
            <a:ext cx="7400925" cy="3516379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Bayes Rule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CA6033E-5754-4401-B508-EEE047A2F5C5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6">
            <a:extLst>
              <a:ext uri="{FF2B5EF4-FFF2-40B4-BE49-F238E27FC236}">
                <a16:creationId xmlns:a16="http://schemas.microsoft.com/office/drawing/2014/main" id="{1A40D0CE-E332-4406-AE6A-8DB28B5C3542}"/>
              </a:ext>
            </a:extLst>
          </p:cNvPr>
          <p:cNvCxnSpPr/>
          <p:nvPr/>
        </p:nvCxnSpPr>
        <p:spPr>
          <a:xfrm flipH="1">
            <a:off x="1651446" y="50768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텍스트 상자 2"/>
          <p:cNvSpPr txBox="1"/>
          <p:nvPr/>
        </p:nvSpPr>
        <p:spPr>
          <a:xfrm>
            <a:off x="2111520" y="4964159"/>
            <a:ext cx="178465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Ex. Mammogram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405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70105" y="504825"/>
            <a:ext cx="152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Example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sp>
        <p:nvSpPr>
          <p:cNvPr id="3" name="원통[C] 2"/>
          <p:cNvSpPr/>
          <p:nvPr/>
        </p:nvSpPr>
        <p:spPr>
          <a:xfrm>
            <a:off x="2607469" y="1260641"/>
            <a:ext cx="2057400" cy="2514600"/>
          </a:xfrm>
          <a:prstGeom prst="can">
            <a:avLst>
              <a:gd name="adj" fmla="val 366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원통[C] 7"/>
          <p:cNvSpPr/>
          <p:nvPr/>
        </p:nvSpPr>
        <p:spPr>
          <a:xfrm>
            <a:off x="5884069" y="1263239"/>
            <a:ext cx="2057400" cy="2514600"/>
          </a:xfrm>
          <a:prstGeom prst="can">
            <a:avLst>
              <a:gd name="adj" fmla="val 366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원통[C] 8"/>
          <p:cNvSpPr/>
          <p:nvPr/>
        </p:nvSpPr>
        <p:spPr>
          <a:xfrm>
            <a:off x="8851756" y="1266825"/>
            <a:ext cx="2057400" cy="2514600"/>
          </a:xfrm>
          <a:prstGeom prst="can">
            <a:avLst>
              <a:gd name="adj" fmla="val 366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3194555" y="2185432"/>
            <a:ext cx="1028700" cy="13388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AAA</a:t>
            </a:r>
            <a:br>
              <a:rPr kumimoji="1"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AAAA</a:t>
            </a:r>
          </a:p>
          <a:p>
            <a:pPr algn="ctr">
              <a:lnSpc>
                <a:spcPct val="150000"/>
              </a:lnSpc>
            </a:pPr>
            <a:r>
              <a:rPr kumimoji="1"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BBB</a:t>
            </a:r>
            <a:endParaRPr kumimoji="1"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798469" y="29251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179469" y="29251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179469" y="324184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798469" y="324184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417469" y="324184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417469" y="2925117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417469" y="261338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98469" y="261338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7179469" y="2613389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798469" y="2295525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9782825" y="304560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163825" y="304560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0163825" y="336232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782825" y="336232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401825" y="3362325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9401825" y="3045601"/>
            <a:ext cx="228600" cy="228600"/>
          </a:xfrm>
          <a:prstGeom prst="ellipse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401825" y="2733873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9782825" y="2733873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0163825" y="2733873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9782825" y="241600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0163825" y="241600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401825" y="2416009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401825" y="2104281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9782825" y="2104281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0163825" y="2104281"/>
            <a:ext cx="228600" cy="22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텍스트 상자 36"/>
          <p:cNvSpPr txBox="1"/>
          <p:nvPr/>
        </p:nvSpPr>
        <p:spPr>
          <a:xfrm>
            <a:off x="6735474" y="1410050"/>
            <a:ext cx="3810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텍스트 상자 37"/>
          <p:cNvSpPr txBox="1"/>
          <p:nvPr/>
        </p:nvSpPr>
        <p:spPr>
          <a:xfrm>
            <a:off x="9770269" y="1410050"/>
            <a:ext cx="3810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텍스트 상자 38"/>
          <p:cNvSpPr txBox="1"/>
          <p:nvPr/>
        </p:nvSpPr>
        <p:spPr>
          <a:xfrm>
            <a:off x="2226469" y="4641603"/>
            <a:ext cx="7556355" cy="213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하얀공이 뽑혔는데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,</a:t>
            </a:r>
            <a:r>
              <a:rPr kumimoji="1"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어느 상자에서 나왔을까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?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Likelihood?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Prior Probability?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Posterior probability </a:t>
            </a:r>
            <a:r>
              <a:rPr kumimoji="1" lang="mr-IN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–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Bayesian classifier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080505" y="2623780"/>
            <a:ext cx="4572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9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예제</a:t>
            </a:r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: </a:t>
            </a:r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자동차 엔진 제원 판별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088120-1386-4B42-AF0F-CEDC9974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69" y="1114425"/>
            <a:ext cx="9275876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예제</a:t>
            </a:r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: </a:t>
            </a:r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자동차 엔진 제원 판별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AA72865-D80D-4853-A0F6-B403ADDA790D}"/>
              </a:ext>
            </a:extLst>
          </p:cNvPr>
          <p:cNvGrpSpPr/>
          <p:nvPr/>
        </p:nvGrpSpPr>
        <p:grpSpPr>
          <a:xfrm>
            <a:off x="2226469" y="1107271"/>
            <a:ext cx="8391728" cy="5525233"/>
            <a:chOff x="2226469" y="1107271"/>
            <a:chExt cx="8391728" cy="552523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DBB49F-52F0-47AD-819C-1E7396311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13" b="1018"/>
            <a:stretch/>
          </p:blipFill>
          <p:spPr>
            <a:xfrm>
              <a:off x="2226469" y="1107271"/>
              <a:ext cx="8379451" cy="548374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099576B-6DED-4C1C-AA76-A23693610A5E}"/>
                </a:ext>
              </a:extLst>
            </p:cNvPr>
            <p:cNvSpPr/>
            <p:nvPr/>
          </p:nvSpPr>
          <p:spPr>
            <a:xfrm>
              <a:off x="9627597" y="6497063"/>
              <a:ext cx="990600" cy="135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655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기대값과 공분산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D973C0-9077-4B3F-8F5A-D6B53445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69" y="1190625"/>
            <a:ext cx="9074883" cy="556736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AFD2D39-19B7-49BB-BAE6-770BC426C9A3}"/>
              </a:ext>
            </a:extLst>
          </p:cNvPr>
          <p:cNvCxnSpPr/>
          <p:nvPr/>
        </p:nvCxnSpPr>
        <p:spPr>
          <a:xfrm flipH="1">
            <a:off x="1845469" y="1818391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399FB4F-6E33-4B65-B8C9-04473C3D1620}"/>
              </a:ext>
            </a:extLst>
          </p:cNvPr>
          <p:cNvCxnSpPr/>
          <p:nvPr/>
        </p:nvCxnSpPr>
        <p:spPr>
          <a:xfrm flipH="1">
            <a:off x="1855197" y="35528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4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확률의 정의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C72BD3-B438-45EC-9385-6D733EA52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7"/>
          <a:stretch/>
        </p:blipFill>
        <p:spPr>
          <a:xfrm>
            <a:off x="1997869" y="1343025"/>
            <a:ext cx="8585246" cy="5334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5F236A-8DCD-4BE8-A19E-F11989E68438}"/>
              </a:ext>
            </a:extLst>
          </p:cNvPr>
          <p:cNvCxnSpPr/>
          <p:nvPr/>
        </p:nvCxnSpPr>
        <p:spPr>
          <a:xfrm flipH="1">
            <a:off x="1693069" y="2905897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1693069" y="404932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6B3712-D615-42A1-9F09-908A75A38A2F}"/>
                  </a:ext>
                </a:extLst>
              </p:cNvPr>
              <p:cNvSpPr txBox="1"/>
              <p:nvPr/>
            </p:nvSpPr>
            <p:spPr>
              <a:xfrm>
                <a:off x="7789069" y="2714625"/>
                <a:ext cx="5105400" cy="1200329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ko-KR" altLang="en-US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ko-KR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altLang="ko-KR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ko-KR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6B3712-D615-42A1-9F09-908A75A38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069" y="2714625"/>
                <a:ext cx="5105400" cy="1200329"/>
              </a:xfrm>
              <a:prstGeom prst="rect">
                <a:avLst/>
              </a:prstGeom>
              <a:blipFill>
                <a:blip r:embed="rId3"/>
                <a:stretch>
                  <a:fillRect l="-956" t="-2538" b="-213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4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대표적 다</a:t>
            </a:r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 </a:t>
            </a:r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변량 확률 분포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778ED0-DA24-463F-8FDC-95D1F0DD3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69" y="1495425"/>
            <a:ext cx="7691254" cy="479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0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Bayesian Classifier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05BB8A-9084-4D88-8C64-417367EA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9" y="1266825"/>
            <a:ext cx="7800975" cy="55245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9C40137-8860-4E2B-BC0E-580C48E39758}"/>
              </a:ext>
            </a:extLst>
          </p:cNvPr>
          <p:cNvGrpSpPr/>
          <p:nvPr/>
        </p:nvGrpSpPr>
        <p:grpSpPr>
          <a:xfrm>
            <a:off x="9694069" y="1647825"/>
            <a:ext cx="2558710" cy="2253239"/>
            <a:chOff x="1389701" y="2007170"/>
            <a:chExt cx="3856666" cy="3396239"/>
          </a:xfrm>
        </p:grpSpPr>
        <p:sp>
          <p:nvSpPr>
            <p:cNvPr id="5" name="십자형[C] 8">
              <a:extLst>
                <a:ext uri="{FF2B5EF4-FFF2-40B4-BE49-F238E27FC236}">
                  <a16:creationId xmlns:a16="http://schemas.microsoft.com/office/drawing/2014/main" id="{7B795C39-297A-44DE-95AA-F05CD57C8454}"/>
                </a:ext>
              </a:extLst>
            </p:cNvPr>
            <p:cNvSpPr/>
            <p:nvPr/>
          </p:nvSpPr>
          <p:spPr>
            <a:xfrm rot="2700000">
              <a:off x="1825438" y="2278474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십자형[C] 9">
              <a:extLst>
                <a:ext uri="{FF2B5EF4-FFF2-40B4-BE49-F238E27FC236}">
                  <a16:creationId xmlns:a16="http://schemas.microsoft.com/office/drawing/2014/main" id="{77274CAE-A324-4EF4-9B22-8B4968B0C380}"/>
                </a:ext>
              </a:extLst>
            </p:cNvPr>
            <p:cNvSpPr/>
            <p:nvPr/>
          </p:nvSpPr>
          <p:spPr>
            <a:xfrm rot="2700000">
              <a:off x="1785244" y="2891423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십자형[C] 10">
              <a:extLst>
                <a:ext uri="{FF2B5EF4-FFF2-40B4-BE49-F238E27FC236}">
                  <a16:creationId xmlns:a16="http://schemas.microsoft.com/office/drawing/2014/main" id="{56DAC318-0742-4ED5-83AD-679EE390EC36}"/>
                </a:ext>
              </a:extLst>
            </p:cNvPr>
            <p:cNvSpPr/>
            <p:nvPr/>
          </p:nvSpPr>
          <p:spPr>
            <a:xfrm rot="2700000">
              <a:off x="2429113" y="2620117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십자형[C] 11">
              <a:extLst>
                <a:ext uri="{FF2B5EF4-FFF2-40B4-BE49-F238E27FC236}">
                  <a16:creationId xmlns:a16="http://schemas.microsoft.com/office/drawing/2014/main" id="{7C459AEC-AA18-4EE5-AB3D-61FA5E429640}"/>
                </a:ext>
              </a:extLst>
            </p:cNvPr>
            <p:cNvSpPr/>
            <p:nvPr/>
          </p:nvSpPr>
          <p:spPr>
            <a:xfrm rot="2700000">
              <a:off x="2358775" y="3211323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십자형[C] 12">
              <a:extLst>
                <a:ext uri="{FF2B5EF4-FFF2-40B4-BE49-F238E27FC236}">
                  <a16:creationId xmlns:a16="http://schemas.microsoft.com/office/drawing/2014/main" id="{EBF1BB28-FAAB-42A6-86AD-DA05CF8A249C}"/>
                </a:ext>
              </a:extLst>
            </p:cNvPr>
            <p:cNvSpPr/>
            <p:nvPr/>
          </p:nvSpPr>
          <p:spPr>
            <a:xfrm rot="2700000">
              <a:off x="2249896" y="2007170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십자형[C] 13">
              <a:extLst>
                <a:ext uri="{FF2B5EF4-FFF2-40B4-BE49-F238E27FC236}">
                  <a16:creationId xmlns:a16="http://schemas.microsoft.com/office/drawing/2014/main" id="{2D77A6D4-007F-455B-9C81-B5F1D14157C3}"/>
                </a:ext>
              </a:extLst>
            </p:cNvPr>
            <p:cNvSpPr/>
            <p:nvPr/>
          </p:nvSpPr>
          <p:spPr>
            <a:xfrm rot="2700000">
              <a:off x="3144199" y="2402248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십자형[C] 14">
              <a:extLst>
                <a:ext uri="{FF2B5EF4-FFF2-40B4-BE49-F238E27FC236}">
                  <a16:creationId xmlns:a16="http://schemas.microsoft.com/office/drawing/2014/main" id="{F687638E-0F3E-4089-B744-EAB3C613DC80}"/>
                </a:ext>
              </a:extLst>
            </p:cNvPr>
            <p:cNvSpPr/>
            <p:nvPr/>
          </p:nvSpPr>
          <p:spPr>
            <a:xfrm rot="2700000">
              <a:off x="1389701" y="3437899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십자형[C] 15">
              <a:extLst>
                <a:ext uri="{FF2B5EF4-FFF2-40B4-BE49-F238E27FC236}">
                  <a16:creationId xmlns:a16="http://schemas.microsoft.com/office/drawing/2014/main" id="{B292A418-62F5-44E7-AA38-3654943327DE}"/>
                </a:ext>
              </a:extLst>
            </p:cNvPr>
            <p:cNvSpPr/>
            <p:nvPr/>
          </p:nvSpPr>
          <p:spPr>
            <a:xfrm rot="2700000">
              <a:off x="2140906" y="3990458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도넛[D] 16">
              <a:extLst>
                <a:ext uri="{FF2B5EF4-FFF2-40B4-BE49-F238E27FC236}">
                  <a16:creationId xmlns:a16="http://schemas.microsoft.com/office/drawing/2014/main" id="{15D8E5A9-2926-44E2-BE53-1AAF1A6EFE1C}"/>
                </a:ext>
              </a:extLst>
            </p:cNvPr>
            <p:cNvSpPr/>
            <p:nvPr/>
          </p:nvSpPr>
          <p:spPr>
            <a:xfrm>
              <a:off x="4356417" y="3961630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도넛[D] 17">
              <a:extLst>
                <a:ext uri="{FF2B5EF4-FFF2-40B4-BE49-F238E27FC236}">
                  <a16:creationId xmlns:a16="http://schemas.microsoft.com/office/drawing/2014/main" id="{49E9756D-CC77-4C72-A4DF-6473AD756E6F}"/>
                </a:ext>
              </a:extLst>
            </p:cNvPr>
            <p:cNvSpPr/>
            <p:nvPr/>
          </p:nvSpPr>
          <p:spPr>
            <a:xfrm>
              <a:off x="4773260" y="3147510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도넛[D] 18">
              <a:extLst>
                <a:ext uri="{FF2B5EF4-FFF2-40B4-BE49-F238E27FC236}">
                  <a16:creationId xmlns:a16="http://schemas.microsoft.com/office/drawing/2014/main" id="{072B7062-8B28-4031-AC9F-85AFBF0A5427}"/>
                </a:ext>
              </a:extLst>
            </p:cNvPr>
            <p:cNvSpPr/>
            <p:nvPr/>
          </p:nvSpPr>
          <p:spPr>
            <a:xfrm>
              <a:off x="4200223" y="4654077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도넛[D] 19">
              <a:extLst>
                <a:ext uri="{FF2B5EF4-FFF2-40B4-BE49-F238E27FC236}">
                  <a16:creationId xmlns:a16="http://schemas.microsoft.com/office/drawing/2014/main" id="{4C85A2E1-5B6D-4C57-A268-458175501758}"/>
                </a:ext>
              </a:extLst>
            </p:cNvPr>
            <p:cNvSpPr/>
            <p:nvPr/>
          </p:nvSpPr>
          <p:spPr>
            <a:xfrm>
              <a:off x="4026750" y="3147510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도넛[D] 20">
              <a:extLst>
                <a:ext uri="{FF2B5EF4-FFF2-40B4-BE49-F238E27FC236}">
                  <a16:creationId xmlns:a16="http://schemas.microsoft.com/office/drawing/2014/main" id="{54854270-A4BB-476B-8F7A-1AD26C75909C}"/>
                </a:ext>
              </a:extLst>
            </p:cNvPr>
            <p:cNvSpPr/>
            <p:nvPr/>
          </p:nvSpPr>
          <p:spPr>
            <a:xfrm>
              <a:off x="2730700" y="5077946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도넛[D] 21">
              <a:extLst>
                <a:ext uri="{FF2B5EF4-FFF2-40B4-BE49-F238E27FC236}">
                  <a16:creationId xmlns:a16="http://schemas.microsoft.com/office/drawing/2014/main" id="{B75DFB3C-C87F-4A11-AD21-5C16836D5781}"/>
                </a:ext>
              </a:extLst>
            </p:cNvPr>
            <p:cNvSpPr/>
            <p:nvPr/>
          </p:nvSpPr>
          <p:spPr>
            <a:xfrm>
              <a:off x="3272999" y="4620136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도넛[D] 22">
              <a:extLst>
                <a:ext uri="{FF2B5EF4-FFF2-40B4-BE49-F238E27FC236}">
                  <a16:creationId xmlns:a16="http://schemas.microsoft.com/office/drawing/2014/main" id="{994364B8-2A55-40D0-A519-C43B0F7E4DCF}"/>
                </a:ext>
              </a:extLst>
            </p:cNvPr>
            <p:cNvSpPr/>
            <p:nvPr/>
          </p:nvSpPr>
          <p:spPr>
            <a:xfrm>
              <a:off x="3522818" y="3903402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도넛[D] 23">
              <a:extLst>
                <a:ext uri="{FF2B5EF4-FFF2-40B4-BE49-F238E27FC236}">
                  <a16:creationId xmlns:a16="http://schemas.microsoft.com/office/drawing/2014/main" id="{E8BBA489-0AE9-4651-9302-D299C77F87E7}"/>
                </a:ext>
              </a:extLst>
            </p:cNvPr>
            <p:cNvSpPr/>
            <p:nvPr/>
          </p:nvSpPr>
          <p:spPr>
            <a:xfrm>
              <a:off x="4940380" y="3711996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도넛[D] 24">
              <a:extLst>
                <a:ext uri="{FF2B5EF4-FFF2-40B4-BE49-F238E27FC236}">
                  <a16:creationId xmlns:a16="http://schemas.microsoft.com/office/drawing/2014/main" id="{7AFD7991-B39F-4991-9481-64922E5CAC49}"/>
                </a:ext>
              </a:extLst>
            </p:cNvPr>
            <p:cNvSpPr/>
            <p:nvPr/>
          </p:nvSpPr>
          <p:spPr>
            <a:xfrm>
              <a:off x="3643402" y="5097422"/>
              <a:ext cx="305987" cy="305987"/>
            </a:xfrm>
            <a:prstGeom prst="donut">
              <a:avLst>
                <a:gd name="adj" fmla="val 1083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십자형[C] 25">
              <a:extLst>
                <a:ext uri="{FF2B5EF4-FFF2-40B4-BE49-F238E27FC236}">
                  <a16:creationId xmlns:a16="http://schemas.microsoft.com/office/drawing/2014/main" id="{6C5B27E9-3677-4989-B8B7-3C53BB142743}"/>
                </a:ext>
              </a:extLst>
            </p:cNvPr>
            <p:cNvSpPr/>
            <p:nvPr/>
          </p:nvSpPr>
          <p:spPr>
            <a:xfrm rot="2700000">
              <a:off x="1434480" y="4055333"/>
              <a:ext cx="308112" cy="308112"/>
            </a:xfrm>
            <a:prstGeom prst="plus">
              <a:avLst>
                <a:gd name="adj" fmla="val 4491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3" name="직선 연결선[R] 27">
              <a:extLst>
                <a:ext uri="{FF2B5EF4-FFF2-40B4-BE49-F238E27FC236}">
                  <a16:creationId xmlns:a16="http://schemas.microsoft.com/office/drawing/2014/main" id="{DE2277F4-F6C8-4823-B1A4-6C0910B59581}"/>
                </a:ext>
              </a:extLst>
            </p:cNvPr>
            <p:cNvCxnSpPr/>
            <p:nvPr/>
          </p:nvCxnSpPr>
          <p:spPr>
            <a:xfrm flipH="1">
              <a:off x="1844908" y="2131974"/>
              <a:ext cx="2524943" cy="325195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677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Bayesian Classifier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BE9E5D-9C89-46AE-B2EE-3C53E75C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69" y="1571625"/>
            <a:ext cx="66865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15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Bayesian Classifier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84FA7-5E09-4A64-A4BF-C0399982A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9" y="912484"/>
            <a:ext cx="7081891" cy="6000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A5CE8F-1067-4630-85CB-20A5FF3A6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869" y="3476625"/>
            <a:ext cx="43338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Bayesian Classifier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61D1FD-415B-4B19-A92A-9338096C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69" y="4543425"/>
            <a:ext cx="7086600" cy="2247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760565-AFF1-43A8-9164-1396A23F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869" y="1419225"/>
            <a:ext cx="42100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96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Bayesian Classifier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469" y="2028825"/>
            <a:ext cx="4876800" cy="429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4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Bayesian Classifier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69" y="1266825"/>
            <a:ext cx="10608469" cy="537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확률 변수 </a:t>
            </a:r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(Random Variable)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5F236A-8DCD-4BE8-A19E-F11989E68438}"/>
              </a:ext>
            </a:extLst>
          </p:cNvPr>
          <p:cNvCxnSpPr/>
          <p:nvPr/>
        </p:nvCxnSpPr>
        <p:spPr>
          <a:xfrm flipH="1">
            <a:off x="1693069" y="24860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1693069" y="46958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400307C-72DE-4FC0-AA95-BAA5BBADA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79" y="1343025"/>
            <a:ext cx="8058150" cy="4974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B75D1-4AB3-4698-A24D-610E02259AEF}"/>
              </a:ext>
            </a:extLst>
          </p:cNvPr>
          <p:cNvSpPr txBox="1"/>
          <p:nvPr/>
        </p:nvSpPr>
        <p:spPr>
          <a:xfrm>
            <a:off x="5005292" y="1427197"/>
            <a:ext cx="387798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표본공간을 실수로 맵핑 해주는 함수</a:t>
            </a:r>
          </a:p>
        </p:txBody>
      </p:sp>
    </p:spTree>
    <p:extLst>
      <p:ext uri="{BB962C8B-B14F-4D97-AF65-F5344CB8AC3E}">
        <p14:creationId xmlns:p14="http://schemas.microsoft.com/office/powerpoint/2010/main" val="277434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28E2155-4CC4-4649-BB99-19BED480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57" y="1328686"/>
            <a:ext cx="8086967" cy="5576940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확률 분포 함수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5F236A-8DCD-4BE8-A19E-F11989E68438}"/>
              </a:ext>
            </a:extLst>
          </p:cNvPr>
          <p:cNvCxnSpPr/>
          <p:nvPr/>
        </p:nvCxnSpPr>
        <p:spPr>
          <a:xfrm flipH="1">
            <a:off x="1693069" y="331980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1693069" y="564952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DB75D1-4AB3-4698-A24D-610E02259AEF}"/>
              </a:ext>
            </a:extLst>
          </p:cNvPr>
          <p:cNvSpPr txBox="1"/>
          <p:nvPr/>
        </p:nvSpPr>
        <p:spPr>
          <a:xfrm>
            <a:off x="5799475" y="1925502"/>
            <a:ext cx="197041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이산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확률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변수일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BD6F1-C8CF-4C7A-88D5-E20E8BC67895}"/>
              </a:ext>
            </a:extLst>
          </p:cNvPr>
          <p:cNvSpPr txBox="1"/>
          <p:nvPr/>
        </p:nvSpPr>
        <p:spPr>
          <a:xfrm>
            <a:off x="5803588" y="3679997"/>
            <a:ext cx="241604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이산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연속 확률변수일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BA4B4-933B-4DA1-BA46-F2ECC72B8A48}"/>
              </a:ext>
            </a:extLst>
          </p:cNvPr>
          <p:cNvSpPr txBox="1"/>
          <p:nvPr/>
        </p:nvSpPr>
        <p:spPr>
          <a:xfrm>
            <a:off x="5803588" y="6146102"/>
            <a:ext cx="203132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연속 확률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변수일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때</a:t>
            </a:r>
          </a:p>
        </p:txBody>
      </p:sp>
    </p:spTree>
    <p:extLst>
      <p:ext uri="{BB962C8B-B14F-4D97-AF65-F5344CB8AC3E}">
        <p14:creationId xmlns:p14="http://schemas.microsoft.com/office/powerpoint/2010/main" val="332895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4C4332-AB01-4EFD-A241-52EB6C061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69" y="1282997"/>
            <a:ext cx="4884737" cy="4310062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기대값과</a:t>
            </a:r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 분산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2140541" y="14192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2150269" y="4162425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4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EB253C-D9C1-4CD4-981D-4BB014ACC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92" y="1338313"/>
            <a:ext cx="7315200" cy="5422032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대표적인 이산 확률 분포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1693069" y="4503691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66B868-C277-4AB8-9D41-23AAB1927226}"/>
              </a:ext>
            </a:extLst>
          </p:cNvPr>
          <p:cNvSpPr txBox="1"/>
          <p:nvPr/>
        </p:nvSpPr>
        <p:spPr>
          <a:xfrm>
            <a:off x="6646069" y="1725455"/>
            <a:ext cx="62761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매 시행마다 오직 두 가지의 가능한 결과만 일어난다고 할 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A1E50-1E9E-4D41-925A-1F8B3B056606}"/>
              </a:ext>
            </a:extLst>
          </p:cNvPr>
          <p:cNvSpPr txBox="1"/>
          <p:nvPr/>
        </p:nvSpPr>
        <p:spPr>
          <a:xfrm>
            <a:off x="6798469" y="4503691"/>
            <a:ext cx="20297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베르누이 시행을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n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75286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EB253C-D9C1-4CD4-981D-4BB014ACC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192" y="1338313"/>
            <a:ext cx="7315200" cy="5422032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대표적인 이산 확률 분포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1693069" y="4503691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66B868-C277-4AB8-9D41-23AAB1927226}"/>
              </a:ext>
            </a:extLst>
          </p:cNvPr>
          <p:cNvSpPr txBox="1"/>
          <p:nvPr/>
        </p:nvSpPr>
        <p:spPr>
          <a:xfrm>
            <a:off x="6646069" y="1725455"/>
            <a:ext cx="627615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매 시행마다 오직 두 가지의 가능한 결과만 일어난다고 할 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A1E50-1E9E-4D41-925A-1F8B3B056606}"/>
              </a:ext>
            </a:extLst>
          </p:cNvPr>
          <p:cNvSpPr txBox="1"/>
          <p:nvPr/>
        </p:nvSpPr>
        <p:spPr>
          <a:xfrm>
            <a:off x="6798469" y="4503691"/>
            <a:ext cx="20297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베르누이 시행을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n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id="{6CD55671-1A95-4146-9B26-02E4A73FAB49}"/>
                  </a:ext>
                </a:extLst>
              </p:cNvPr>
              <p:cNvSpPr txBox="1"/>
              <p:nvPr/>
            </p:nvSpPr>
            <p:spPr>
              <a:xfrm>
                <a:off x="3503224" y="2834794"/>
                <a:ext cx="376642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𝑝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 xmlns="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CD55671-1A95-4146-9B26-02E4A73FA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224" y="2834794"/>
                <a:ext cx="37664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721ADCB8-4C64-4D88-A2E1-B05F4D0EBBD4}"/>
                  </a:ext>
                </a:extLst>
              </p:cNvPr>
              <p:cNvSpPr txBox="1"/>
              <p:nvPr/>
            </p:nvSpPr>
            <p:spPr>
              <a:xfrm>
                <a:off x="3690380" y="3247689"/>
                <a:ext cx="376642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𝑝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 xmlns=""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21ADCB8-4C64-4D88-A2E1-B05F4D0EB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380" y="3247689"/>
                <a:ext cx="37664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ABA88875-14EE-4593-BD46-F7AF1CA8CE95}"/>
                  </a:ext>
                </a:extLst>
              </p:cNvPr>
              <p:cNvSpPr txBox="1"/>
              <p:nvPr/>
            </p:nvSpPr>
            <p:spPr>
              <a:xfrm>
                <a:off x="3795496" y="3637889"/>
                <a:ext cx="893000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𝑝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𝑝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 xmlns=""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BA88875-14EE-4593-BD46-F7AF1CA8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496" y="3637889"/>
                <a:ext cx="89300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3">
                <a:extLst>
                  <a:ext uri="{FF2B5EF4-FFF2-40B4-BE49-F238E27FC236}">
                    <a16:creationId xmlns:a16="http://schemas.microsoft.com/office/drawing/2014/main" id="{5DA0BD06-561E-48EB-B62C-614928156F11}"/>
                  </a:ext>
                </a:extLst>
              </p:cNvPr>
              <p:cNvSpPr txBox="1"/>
              <p:nvPr/>
            </p:nvSpPr>
            <p:spPr>
              <a:xfrm>
                <a:off x="3661653" y="5946522"/>
                <a:ext cx="509691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𝑛𝑝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 xmlns="">
          <p:sp>
            <p:nvSpPr>
              <p:cNvPr id="12" name="TextBox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DA0BD06-561E-48EB-B62C-614928156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653" y="5946522"/>
                <a:ext cx="509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5">
                <a:extLst>
                  <a:ext uri="{FF2B5EF4-FFF2-40B4-BE49-F238E27FC236}">
                    <a16:creationId xmlns:a16="http://schemas.microsoft.com/office/drawing/2014/main" id="{702462AD-73AB-43FF-8CBA-2555F4B59027}"/>
                  </a:ext>
                </a:extLst>
              </p:cNvPr>
              <p:cNvSpPr txBox="1"/>
              <p:nvPr/>
            </p:nvSpPr>
            <p:spPr>
              <a:xfrm>
                <a:off x="3795496" y="6333814"/>
                <a:ext cx="1222386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𝑛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𝑝</m:t>
                      </m:r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𝑝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 xmlns="">
          <p:sp>
            <p:nvSpPr>
              <p:cNvPr id="14" name="TextBox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2462AD-73AB-43FF-8CBA-2555F4B59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496" y="6333814"/>
                <a:ext cx="122238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48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A9AB06-15FE-4677-BCFF-19196670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724" y="1317925"/>
            <a:ext cx="5705776" cy="5288096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대표적인 </a:t>
            </a:r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연속</a:t>
            </a:r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 확률 분포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1693069" y="404932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16">
            <a:extLst>
              <a:ext uri="{FF2B5EF4-FFF2-40B4-BE49-F238E27FC236}">
                <a16:creationId xmlns:a16="http://schemas.microsoft.com/office/drawing/2014/main" id="{F9B942E9-2C01-47A4-99C3-7E88A5ADA387}"/>
              </a:ext>
            </a:extLst>
          </p:cNvPr>
          <p:cNvSpPr txBox="1"/>
          <p:nvPr/>
        </p:nvSpPr>
        <p:spPr>
          <a:xfrm>
            <a:off x="4856559" y="6323795"/>
            <a:ext cx="643156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평균이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분산이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σ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인 분포를 생각했을 때 가장 엔트로피가 높은 분포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64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A9AB06-15FE-4677-BCFF-19196670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724" y="1317925"/>
            <a:ext cx="5705776" cy="5288096"/>
          </a:xfrm>
          <a:prstGeom prst="rect">
            <a:avLst/>
          </a:prstGeom>
        </p:spPr>
      </p:pic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958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대표적인 </a:t>
            </a:r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연속</a:t>
            </a:r>
            <a:r>
              <a:rPr kumimoji="1" lang="ko-KR" altLang="en-US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 확률 분포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768BB8-A1FE-4916-85C1-C502954A180E}"/>
              </a:ext>
            </a:extLst>
          </p:cNvPr>
          <p:cNvCxnSpPr/>
          <p:nvPr/>
        </p:nvCxnSpPr>
        <p:spPr>
          <a:xfrm flipH="1">
            <a:off x="1683341" y="1467863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AC62377-6FF2-407C-90DA-348C50BEAD3C}"/>
              </a:ext>
            </a:extLst>
          </p:cNvPr>
          <p:cNvCxnSpPr/>
          <p:nvPr/>
        </p:nvCxnSpPr>
        <p:spPr>
          <a:xfrm flipH="1">
            <a:off x="1693069" y="4049329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16">
            <a:extLst>
              <a:ext uri="{FF2B5EF4-FFF2-40B4-BE49-F238E27FC236}">
                <a16:creationId xmlns:a16="http://schemas.microsoft.com/office/drawing/2014/main" id="{F9B942E9-2C01-47A4-99C3-7E88A5ADA387}"/>
              </a:ext>
            </a:extLst>
          </p:cNvPr>
          <p:cNvSpPr txBox="1"/>
          <p:nvPr/>
        </p:nvSpPr>
        <p:spPr>
          <a:xfrm>
            <a:off x="4856559" y="6323795"/>
            <a:ext cx="643156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평균이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분산이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σ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인 분포를 생각했을 때 가장 엔트로피가 높은 분포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pple SD Gothic Neo UltraLight" charset="-127"/>
                <a:ea typeface="Apple SD Gothic Neo UltraLight" charset="-127"/>
                <a:cs typeface="Apple SD Gothic Neo UltraLight" charset="-127"/>
              </a:rPr>
              <a:t>?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pple SD Gothic Neo UltraLight" charset="-127"/>
              <a:ea typeface="Apple SD Gothic Neo UltraLight" charset="-127"/>
              <a:cs typeface="Apple SD Gothic Neo UltraLight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66B868-C277-4AB8-9D41-23AAB1927226}"/>
                  </a:ext>
                </a:extLst>
              </p:cNvPr>
              <p:cNvSpPr txBox="1"/>
              <p:nvPr/>
            </p:nvSpPr>
            <p:spPr>
              <a:xfrm>
                <a:off x="7258349" y="2532509"/>
                <a:ext cx="3693768" cy="720647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𝑏</m:t>
                          </m:r>
                        </m:sup>
                        <m:e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𝑥𝑓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𝑑𝑥</m:t>
                          </m:r>
                        </m:e>
                      </m:nary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𝑎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𝑑𝑥</m:t>
                          </m:r>
                        </m:e>
                      </m:nary>
                      <m:r>
                        <a:rPr lang="en-US" altLang="ko-K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AppleSDGothicNeoUL00" panose="02000503000000000000" pitchFamily="2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𝑎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𝑏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066B868-C277-4AB8-9D41-23AAB1927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349" y="2532509"/>
                <a:ext cx="3693768" cy="7206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4">
                <a:extLst>
                  <a:ext uri="{FF2B5EF4-FFF2-40B4-BE49-F238E27FC236}">
                    <a16:creationId xmlns:a16="http://schemas.microsoft.com/office/drawing/2014/main" id="{73EF2FA5-80D6-4992-84A2-C1520EF205F7}"/>
                  </a:ext>
                </a:extLst>
              </p:cNvPr>
              <p:cNvSpPr txBox="1"/>
              <p:nvPr/>
            </p:nvSpPr>
            <p:spPr>
              <a:xfrm>
                <a:off x="4055269" y="3036833"/>
                <a:ext cx="1084977" cy="64633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𝑏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AppleSDGothicNeoUL00" panose="02000503000000000000" pitchFamily="2" charset="-127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AppleSDGothicNeoUL00" panose="02000503000000000000" pitchFamily="2" charset="-127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ppleSDGothicNeoUL00" panose="02000503000000000000" pitchFamily="2" charset="-127"/>
                  <a:ea typeface="AppleSDGothicNeoUL00" panose="02000503000000000000" pitchFamily="2" charset="-127"/>
                </a:endParaRPr>
              </a:p>
            </p:txBody>
          </p:sp>
        </mc:Choice>
        <mc:Fallback xmlns="">
          <p:sp>
            <p:nvSpPr>
              <p:cNvPr id="8" name="TextBox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3EF2FA5-80D6-4992-84A2-C1520EF20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269" y="3036833"/>
                <a:ext cx="1084977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7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26153</TotalTime>
  <Words>301</Words>
  <Application>Microsoft Office PowerPoint</Application>
  <PresentationFormat>사용자 지정</PresentationFormat>
  <Paragraphs>70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Apple SD Gothic Neo Light</vt:lpstr>
      <vt:lpstr>Apple SD Gothic Neo UltraLight</vt:lpstr>
      <vt:lpstr>AppleSDGothicNeoUL00</vt:lpstr>
      <vt:lpstr>맑은 고딕</vt:lpstr>
      <vt:lpstr>Arial</vt:lpstr>
      <vt:lpstr>Calibri</vt:lpstr>
      <vt:lpstr>Cambria Math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DIP3E_Chapter03_Art.ppt [Compatibility Mode]</dc:title>
  <dc:creator>El-Sana</dc:creator>
  <cp:lastModifiedBy>송석정</cp:lastModifiedBy>
  <cp:revision>418</cp:revision>
  <cp:lastPrinted>2017-06-25T16:24:16Z</cp:lastPrinted>
  <dcterms:created xsi:type="dcterms:W3CDTF">2017-04-06T11:00:31Z</dcterms:created>
  <dcterms:modified xsi:type="dcterms:W3CDTF">2018-02-28T01:21:04Z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2017-04-06T00:00:00Z</vt:filetime>
  </property>
</Properties>
</file>